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68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20" r:id="rId64"/>
    <p:sldId id="321" r:id="rId65"/>
    <p:sldId id="318" r:id="rId66"/>
    <p:sldId id="319" r:id="rId67"/>
  </p:sldIdLst>
  <p:sldSz cx="12192000" cy="6858000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LVxP0CWnmWNXa1bTHROFw==" hashData="pVenNzzKjhzqzilSyfr/70xJhQMsE21TbtokGHk3O5ABLVqVDQsSLftDLix8USopUip7RGBva05Q4gTTgkFwP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EC0"/>
    <a:srgbClr val="006C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88" autoAdjust="0"/>
    <p:restoredTop sz="94660"/>
  </p:normalViewPr>
  <p:slideViewPr>
    <p:cSldViewPr snapToGrid="0">
      <p:cViewPr varScale="1">
        <p:scale>
          <a:sx n="64" d="100"/>
          <a:sy n="64" d="100"/>
        </p:scale>
        <p:origin x="21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52CF3C-F361-45B0-B205-AB88B89B8FF3}" type="datetimeFigureOut">
              <a:rPr lang="es-PE" smtClean="0"/>
              <a:t>21/11/2020</a:t>
            </a:fld>
            <a:endParaRPr lang="es-PE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F37520-C738-42F3-9CA8-62530C4F3784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0147504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F37520-C738-42F3-9CA8-62530C4F3784}" type="slidenum">
              <a:rPr lang="es-PE" smtClean="0"/>
              <a:t>21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4479663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F37520-C738-42F3-9CA8-62530C4F3784}" type="slidenum">
              <a:rPr lang="es-PE" smtClean="0"/>
              <a:t>46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2777570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E6325-4FE2-4DBE-B10E-A8719B950AD8}" type="datetimeFigureOut">
              <a:rPr lang="es-PE" smtClean="0"/>
              <a:t>21/11/2020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D489-14A6-4BE6-8BA5-12D19AE5308A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640016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E6325-4FE2-4DBE-B10E-A8719B950AD8}" type="datetimeFigureOut">
              <a:rPr lang="es-PE" smtClean="0"/>
              <a:t>21/11/2020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D489-14A6-4BE6-8BA5-12D19AE5308A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583251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E6325-4FE2-4DBE-B10E-A8719B950AD8}" type="datetimeFigureOut">
              <a:rPr lang="es-PE" smtClean="0"/>
              <a:t>21/11/2020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D489-14A6-4BE6-8BA5-12D19AE5308A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733565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E6325-4FE2-4DBE-B10E-A8719B950AD8}" type="datetimeFigureOut">
              <a:rPr lang="es-PE" smtClean="0"/>
              <a:t>21/11/2020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D489-14A6-4BE6-8BA5-12D19AE5308A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086950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E6325-4FE2-4DBE-B10E-A8719B950AD8}" type="datetimeFigureOut">
              <a:rPr lang="es-PE" smtClean="0"/>
              <a:t>21/11/2020</a:t>
            </a:fld>
            <a:endParaRPr lang="es-P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D489-14A6-4BE6-8BA5-12D19AE5308A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65804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E6325-4FE2-4DBE-B10E-A8719B950AD8}" type="datetimeFigureOut">
              <a:rPr lang="es-PE" smtClean="0"/>
              <a:t>21/11/2020</a:t>
            </a:fld>
            <a:endParaRPr lang="es-P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D489-14A6-4BE6-8BA5-12D19AE5308A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418824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E6325-4FE2-4DBE-B10E-A8719B950AD8}" type="datetimeFigureOut">
              <a:rPr lang="es-PE" smtClean="0"/>
              <a:t>21/11/2020</a:t>
            </a:fld>
            <a:endParaRPr lang="es-P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D489-14A6-4BE6-8BA5-12D19AE5308A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9876371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E6325-4FE2-4DBE-B10E-A8719B950AD8}" type="datetimeFigureOut">
              <a:rPr lang="es-PE" smtClean="0"/>
              <a:t>21/11/2020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D489-14A6-4BE6-8BA5-12D19AE5308A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698008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E6325-4FE2-4DBE-B10E-A8719B950AD8}" type="datetimeFigureOut">
              <a:rPr lang="es-PE" smtClean="0"/>
              <a:t>21/11/2020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D489-14A6-4BE6-8BA5-12D19AE5308A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061173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E6325-4FE2-4DBE-B10E-A8719B950AD8}" type="datetimeFigureOut">
              <a:rPr lang="es-PE" smtClean="0"/>
              <a:t>21/11/2020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D489-14A6-4BE6-8BA5-12D19AE5308A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803968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E6325-4FE2-4DBE-B10E-A8719B950AD8}" type="datetimeFigureOut">
              <a:rPr lang="es-PE" smtClean="0"/>
              <a:t>21/11/2020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D489-14A6-4BE6-8BA5-12D19AE5308A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8058263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609585" indent="0" algn="ctr">
              <a:buNone/>
              <a:defRPr/>
            </a:lvl2pPr>
            <a:lvl3pPr marL="1219170" indent="0" algn="ctr">
              <a:buNone/>
              <a:defRPr/>
            </a:lvl3pPr>
            <a:lvl4pPr marL="1828754" indent="0" algn="ctr">
              <a:buNone/>
              <a:defRPr/>
            </a:lvl4pPr>
            <a:lvl5pPr marL="2438339" indent="0" algn="ctr">
              <a:buNone/>
              <a:defRPr/>
            </a:lvl5pPr>
            <a:lvl6pPr marL="3047924" indent="0" algn="ctr">
              <a:buNone/>
              <a:defRPr/>
            </a:lvl6pPr>
            <a:lvl7pPr marL="3657509" indent="0" algn="ctr">
              <a:buNone/>
              <a:defRPr/>
            </a:lvl7pPr>
            <a:lvl8pPr marL="4267093" indent="0" algn="ctr">
              <a:buNone/>
              <a:defRPr/>
            </a:lvl8pPr>
            <a:lvl9pPr marL="4876678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1863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FE6325-4FE2-4DBE-B10E-A8719B950AD8}" type="datetimeFigureOut">
              <a:rPr lang="es-PE" smtClean="0"/>
              <a:t>21/11/2020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76D489-14A6-4BE6-8BA5-12D19AE5308A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554088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67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236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5pPr>
      <a:lvl6pPr marL="609585"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6pPr>
      <a:lvl7pPr marL="1219170"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7pPr>
      <a:lvl8pPr marL="1828754"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8pPr>
      <a:lvl9pPr marL="2438339" algn="ctr" rtl="0" fontAlgn="base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57189" indent="-457189" algn="l" rtl="0" fontAlgn="base">
        <a:spcBef>
          <a:spcPct val="20000"/>
        </a:spcBef>
        <a:spcAft>
          <a:spcPct val="0"/>
        </a:spcAft>
        <a:buChar char="•"/>
        <a:defRPr sz="4267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rtl="0" fontAlgn="base">
        <a:spcBef>
          <a:spcPct val="20000"/>
        </a:spcBef>
        <a:spcAft>
          <a:spcPct val="0"/>
        </a:spcAft>
        <a:buChar char="–"/>
        <a:defRPr sz="3733">
          <a:solidFill>
            <a:schemeClr val="tx1"/>
          </a:solidFill>
          <a:latin typeface="+mn-lt"/>
          <a:cs typeface="+mn-cs"/>
        </a:defRPr>
      </a:lvl2pPr>
      <a:lvl3pPr marL="1523962" indent="-304792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cs typeface="+mn-cs"/>
        </a:defRPr>
      </a:lvl3pPr>
      <a:lvl4pPr marL="2133547" indent="-304792" algn="l" rtl="0" fontAlgn="base">
        <a:spcBef>
          <a:spcPct val="20000"/>
        </a:spcBef>
        <a:spcAft>
          <a:spcPct val="0"/>
        </a:spcAft>
        <a:buChar char="–"/>
        <a:defRPr sz="2667">
          <a:solidFill>
            <a:schemeClr val="tx1"/>
          </a:solidFill>
          <a:latin typeface="+mn-lt"/>
          <a:cs typeface="+mn-cs"/>
        </a:defRPr>
      </a:lvl4pPr>
      <a:lvl5pPr marL="2743131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cs typeface="+mn-cs"/>
        </a:defRPr>
      </a:lvl5pPr>
      <a:lvl6pPr marL="3352716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cs typeface="+mn-cs"/>
        </a:defRPr>
      </a:lvl6pPr>
      <a:lvl7pPr marL="3962301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cs typeface="+mn-cs"/>
        </a:defRPr>
      </a:lvl7pPr>
      <a:lvl8pPr marL="4571886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cs typeface="+mn-cs"/>
        </a:defRPr>
      </a:lvl8pPr>
      <a:lvl9pPr marL="5181470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tqjgfVfTus" TargetMode="External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spps.com/religiosos-74/es-la-estrella-de-david-el-verdadero-simbolo-del-judaismo-parte-1-(roby)/" TargetMode="External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mispps.com/religiosos-74/parte-3-es-la-estrella-de-david-el-verdadero-simbolo-del-judaismo-roby/" TargetMode="External"/><Relationship Id="rId4" Type="http://schemas.openxmlformats.org/officeDocument/2006/relationships/hyperlink" Target="https://www.mispps.com/religiosos-74/parte-2-es-la-estrella-de-david-el-verdadero-simbolo-del-judaismo/" TargetMode="Externa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image" Target="../media/image72.png"/><Relationship Id="rId18" Type="http://schemas.openxmlformats.org/officeDocument/2006/relationships/image" Target="../media/image7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8.png"/><Relationship Id="rId11" Type="http://schemas.openxmlformats.org/officeDocument/2006/relationships/image" Target="../media/image7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7.png"/><Relationship Id="rId9" Type="http://schemas.openxmlformats.org/officeDocument/2006/relationships/image" Target="../media/image7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408122" y="502624"/>
            <a:ext cx="1137575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04123A"/>
              </a:extrusionClr>
            </a:sp3d>
          </a:bodyPr>
          <a:lstStyle/>
          <a:p>
            <a:pPr algn="ctr"/>
            <a:r>
              <a:rPr lang="es-ES" sz="40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4º PARTE - ¿ES LA ESTRELLA DE DAVID EL VERDADERO SÍMBOLO DEL JUDAÍSMO?</a:t>
            </a:r>
            <a:endParaRPr lang="es-PE" sz="4000" dirty="0">
              <a:solidFill>
                <a:srgbClr val="A5BBF9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21" t="1808" r="8489" b="22172"/>
          <a:stretch/>
        </p:blipFill>
        <p:spPr bwMode="auto">
          <a:xfrm>
            <a:off x="10869055" y="6049107"/>
            <a:ext cx="914823" cy="702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898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 loop="1">
            <p:snd r:embed="rId2" name="40 % Yo te busco- violin.wav"/>
          </p:stSnd>
        </p:sndAc>
      </p:transition>
    </mc:Choice>
    <mc:Fallback>
      <p:transition spd="slow">
        <p:sndAc>
          <p:stSnd loop="1">
            <p:snd r:embed="rId2" name="40 % Yo te busco- violi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6978049" y="4572000"/>
            <a:ext cx="4760045" cy="119724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chemeClr val="tx1">
                  <a:lumMod val="95000"/>
                  <a:lumOff val="5000"/>
                </a:schemeClr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Vidrieras </a:t>
            </a:r>
            <a:r>
              <a:rPr lang="es-PE" sz="2400" dirty="0">
                <a:solidFill>
                  <a:schemeClr val="bg1"/>
                </a:solidFill>
                <a:latin typeface="Arial Black" panose="020B0A04020102020204" pitchFamily="34" charset="0"/>
              </a:rPr>
              <a:t>de la catedral Saint-</a:t>
            </a:r>
            <a:r>
              <a:rPr lang="es-PE" sz="2400" dirty="0" err="1">
                <a:solidFill>
                  <a:schemeClr val="bg1"/>
                </a:solidFill>
                <a:latin typeface="Arial Black" panose="020B0A04020102020204" pitchFamily="34" charset="0"/>
              </a:rPr>
              <a:t>Etienne</a:t>
            </a:r>
            <a:r>
              <a:rPr lang="es-PE" sz="2400" dirty="0">
                <a:solidFill>
                  <a:schemeClr val="bg1"/>
                </a:solidFill>
                <a:latin typeface="Arial Black" panose="020B0A04020102020204" pitchFamily="34" charset="0"/>
              </a:rPr>
              <a:t> de </a:t>
            </a:r>
            <a:r>
              <a:rPr lang="es-PE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Metz, en Francia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6530858" y="305704"/>
            <a:ext cx="5654428" cy="209288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chemeClr val="tx1">
                  <a:lumMod val="95000"/>
                  <a:lumOff val="5000"/>
                </a:schemeClr>
              </a:extrusionClr>
            </a:sp3d>
          </a:bodyPr>
          <a:lstStyle/>
          <a:p>
            <a:pPr algn="ctr"/>
            <a:r>
              <a:rPr lang="es-PE" sz="26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HEXAGRAMAS EN EL CATOLICISMO, CRISTIANISMO EVANGÉLICO, MORMONES, ISLAM, NUEVA ERA </a:t>
            </a:r>
          </a:p>
        </p:txBody>
      </p:sp>
    </p:spTree>
    <p:extLst>
      <p:ext uri="{BB962C8B-B14F-4D97-AF65-F5344CB8AC3E}">
        <p14:creationId xmlns:p14="http://schemas.microsoft.com/office/powerpoint/2010/main" val="2183906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6431796" y="2402237"/>
            <a:ext cx="4873293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04123A"/>
              </a:extrusionClr>
            </a:sp3d>
          </a:bodyPr>
          <a:lstStyle/>
          <a:p>
            <a:pPr algn="ctr"/>
            <a:r>
              <a:rPr lang="es-ES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En la pintura, aprecie el hexagrama en el atuendo de la virgen abrazando a Juan Pablo II</a:t>
            </a:r>
            <a:endParaRPr lang="es-PE" sz="2400" dirty="0">
              <a:solidFill>
                <a:srgbClr val="A5BBF9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46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69283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383887" y="3771105"/>
            <a:ext cx="11424226" cy="2677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chemeClr val="tx1">
                  <a:lumMod val="95000"/>
                  <a:lumOff val="5000"/>
                </a:schemeClr>
              </a:extrusionClr>
            </a:sp3d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La 1º imagen de la izquierda corresponde a un encuentro ecuménico e interreligioso llevado a cabo en el Centro Internacional de Estudiantes Franciscanos, donde se le entregó un medallón al papa Francisco, donde aparece el hexagrama, una cruz dentro de ella y la media luna del islam que encierra al hexagrama. Sin duda que esto es un ensayo para preparar el camino para la aparición del Anticristo en la escena mundial.</a:t>
            </a:r>
            <a:endParaRPr lang="es-PE" sz="2400" dirty="0" smtClean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9075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9953829" y="201520"/>
            <a:ext cx="2237955" cy="378565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chemeClr val="tx1">
                  <a:lumMod val="95000"/>
                  <a:lumOff val="5000"/>
                </a:schemeClr>
              </a:extrusionClr>
            </a:sp3d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Hexagrama en el asiento de la estatua de San Pedro en la Basílica del mismo nombre, en Roma</a:t>
            </a:r>
            <a:endParaRPr lang="es-PE" sz="2400" dirty="0" smtClean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2218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8529454" y="2828835"/>
            <a:ext cx="3597581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chemeClr val="tx1">
                  <a:lumMod val="95000"/>
                  <a:lumOff val="5000"/>
                </a:schemeClr>
              </a:extrusionClr>
            </a:sp3d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La estatua de la virgen dentro de un hexagrama</a:t>
            </a:r>
            <a:endParaRPr lang="es-PE" sz="2400" dirty="0" smtClean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659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2286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3960963" y="3276950"/>
            <a:ext cx="3046854" cy="304698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chemeClr val="tx1">
                  <a:lumMod val="95000"/>
                  <a:lumOff val="5000"/>
                </a:schemeClr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Monedas de Constantino y su símbolo, que hereda el catolicismo, el mismo que está asociado al hexagrama</a:t>
            </a:r>
          </a:p>
        </p:txBody>
      </p:sp>
    </p:spTree>
    <p:extLst>
      <p:ext uri="{BB962C8B-B14F-4D97-AF65-F5344CB8AC3E}">
        <p14:creationId xmlns:p14="http://schemas.microsoft.com/office/powerpoint/2010/main" val="2349062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7227119" y="2293749"/>
            <a:ext cx="4712000" cy="191590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65100">
              <a:extrusionClr>
                <a:srgbClr val="29220D"/>
              </a:extrusionClr>
            </a:sp3d>
          </a:bodyPr>
          <a:lstStyle/>
          <a:p>
            <a:pPr algn="ctr"/>
            <a:r>
              <a:rPr lang="es-ES" sz="2400" b="1" dirty="0" smtClean="0">
                <a:solidFill>
                  <a:srgbClr val="C3BC8F"/>
                </a:solidFill>
                <a:latin typeface="Arial Black" panose="020B0A04020102020204" pitchFamily="34" charset="0"/>
              </a:rPr>
              <a:t>Nuevamente el símbolo de Constantino asociado al hexagrama y lo vemos en el piso de una iglesia católica </a:t>
            </a:r>
            <a:endParaRPr lang="es-PE" sz="2400" b="1" dirty="0" smtClean="0">
              <a:solidFill>
                <a:srgbClr val="C3BC8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881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391856" y="5630421"/>
            <a:ext cx="11408281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chemeClr val="tx1">
                  <a:lumMod val="95000"/>
                  <a:lumOff val="5000"/>
                </a:schemeClr>
              </a:extrusionClr>
            </a:sp3d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Nuevamente una estatua de la virgen con el hexagrama y compare con el hexagrama de la estatua del “genio de la libertad”  ubicada en Francia, en la plaza de la Bastilla.</a:t>
            </a:r>
            <a:endParaRPr lang="es-PE" sz="2400" dirty="0" smtClean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7825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9113002" y="2386739"/>
            <a:ext cx="2958581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chemeClr val="tx1">
                  <a:lumMod val="95000"/>
                  <a:lumOff val="5000"/>
                </a:schemeClr>
              </a:extrusionClr>
            </a:sp3d>
          </a:bodyPr>
          <a:lstStyle/>
          <a:p>
            <a:pPr algn="ctr"/>
            <a:r>
              <a:rPr lang="es-PE" sz="2400" dirty="0">
                <a:solidFill>
                  <a:schemeClr val="bg1"/>
                </a:solidFill>
                <a:latin typeface="Arial Black" panose="020B0A04020102020204" pitchFamily="34" charset="0"/>
              </a:rPr>
              <a:t>Hexagrama en la catedral de </a:t>
            </a:r>
            <a:r>
              <a:rPr lang="es-PE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Burgos</a:t>
            </a:r>
            <a:r>
              <a:rPr lang="es-PE" sz="2400" dirty="0">
                <a:solidFill>
                  <a:schemeClr val="bg1"/>
                </a:solidFill>
                <a:latin typeface="Arial Black" panose="020B0A04020102020204" pitchFamily="34" charset="0"/>
              </a:rPr>
              <a:t>, </a:t>
            </a:r>
            <a:r>
              <a:rPr lang="es-PE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España</a:t>
            </a:r>
            <a:endParaRPr lang="es-PE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0086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950203" y="6014574"/>
            <a:ext cx="8632556" cy="4385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65100">
              <a:extrusionClr>
                <a:srgbClr val="29220D"/>
              </a:extrusionClr>
            </a:sp3d>
          </a:bodyPr>
          <a:lstStyle/>
          <a:p>
            <a:pPr algn="ctr"/>
            <a:r>
              <a:rPr lang="es-ES" sz="2400" b="1" dirty="0" smtClean="0">
                <a:solidFill>
                  <a:srgbClr val="C3BC8F"/>
                </a:solidFill>
                <a:latin typeface="Arial Black" panose="020B0A04020102020204" pitchFamily="34" charset="0"/>
              </a:rPr>
              <a:t>Hexagrama en la catedral de Valencia, España</a:t>
            </a:r>
            <a:endParaRPr lang="es-PE" sz="2400" b="1" dirty="0" smtClean="0">
              <a:solidFill>
                <a:srgbClr val="C3BC8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5313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8586059" y="2634711"/>
            <a:ext cx="3313705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320000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FFC1C1"/>
                </a:solidFill>
                <a:latin typeface="Arial Black" panose="020B0A04020102020204" pitchFamily="34" charset="0"/>
              </a:rPr>
              <a:t>El hexagrama en la catedral de Basilea por dentro, en Suiza</a:t>
            </a:r>
            <a:endParaRPr lang="es-PE" sz="2400" dirty="0">
              <a:solidFill>
                <a:srgbClr val="FFC1C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9924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8439658" y="2588218"/>
            <a:ext cx="3168479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04123A"/>
              </a:extrusionClr>
            </a:sp3d>
          </a:bodyPr>
          <a:lstStyle/>
          <a:p>
            <a:pPr algn="ctr"/>
            <a:r>
              <a:rPr lang="es-ES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El hexagrama en Catedral de Basilea por fuera</a:t>
            </a:r>
            <a:endParaRPr lang="es-PE" sz="2400" dirty="0">
              <a:solidFill>
                <a:srgbClr val="A5BBF9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1032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207299" y="5192254"/>
            <a:ext cx="11528906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320000"/>
              </a:extrusionClr>
            </a:sp3d>
          </a:bodyPr>
          <a:lstStyle/>
          <a:p>
            <a:pPr algn="ctr"/>
            <a:r>
              <a:rPr lang="es-ES" sz="2400" dirty="0" smtClean="0">
                <a:solidFill>
                  <a:srgbClr val="FFC1C1"/>
                </a:solidFill>
                <a:latin typeface="Arial Black" panose="020B0A04020102020204" pitchFamily="34" charset="0"/>
              </a:rPr>
              <a:t>En la imagen izquierda vemos el hexagrama como logo de una iglesia bautista “Amigos de Israel”, y a la derecha el logo de una orden masónica </a:t>
            </a:r>
            <a:r>
              <a:rPr lang="es-ES" sz="2400" dirty="0">
                <a:solidFill>
                  <a:srgbClr val="FFC1C1"/>
                </a:solidFill>
                <a:latin typeface="Arial Black" panose="020B0A04020102020204" pitchFamily="34" charset="0"/>
              </a:rPr>
              <a:t>llamada “Melita </a:t>
            </a:r>
            <a:r>
              <a:rPr lang="es-ES" sz="2400" dirty="0" err="1">
                <a:solidFill>
                  <a:srgbClr val="FFC1C1"/>
                </a:solidFill>
                <a:latin typeface="Arial Black" panose="020B0A04020102020204" pitchFamily="34" charset="0"/>
              </a:rPr>
              <a:t>Commandery</a:t>
            </a:r>
            <a:r>
              <a:rPr lang="es-ES" sz="2400" dirty="0">
                <a:solidFill>
                  <a:srgbClr val="FFC1C1"/>
                </a:solidFill>
                <a:latin typeface="Arial Black" panose="020B0A04020102020204" pitchFamily="34" charset="0"/>
              </a:rPr>
              <a:t> No. 35 Caballeros </a:t>
            </a:r>
            <a:r>
              <a:rPr lang="es-ES" sz="2400" dirty="0" smtClean="0">
                <a:solidFill>
                  <a:srgbClr val="FFC1C1"/>
                </a:solidFill>
                <a:latin typeface="Arial Black" panose="020B0A04020102020204" pitchFamily="34" charset="0"/>
              </a:rPr>
              <a:t>Templarios”</a:t>
            </a:r>
            <a:endParaRPr lang="es-PE" sz="2400" dirty="0">
              <a:solidFill>
                <a:srgbClr val="FFC1C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780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6803757" y="2495228"/>
            <a:ext cx="5102299" cy="86199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chemeClr val="tx1">
                  <a:lumMod val="95000"/>
                  <a:lumOff val="5000"/>
                </a:schemeClr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Hexagrama en la Iglesia Bautista Hopewell, USA</a:t>
            </a:r>
          </a:p>
        </p:txBody>
      </p:sp>
    </p:spTree>
    <p:extLst>
      <p:ext uri="{BB962C8B-B14F-4D97-AF65-F5344CB8AC3E}">
        <p14:creationId xmlns:p14="http://schemas.microsoft.com/office/powerpoint/2010/main" val="1449072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8360985" y="2340245"/>
            <a:ext cx="3545071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chemeClr val="tx1">
                  <a:lumMod val="95000"/>
                  <a:lumOff val="5000"/>
                </a:schemeClr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Hexagrama en la Iglesia Mormona de Salt Lake, USA</a:t>
            </a:r>
          </a:p>
        </p:txBody>
      </p:sp>
    </p:spTree>
    <p:extLst>
      <p:ext uri="{BB962C8B-B14F-4D97-AF65-F5344CB8AC3E}">
        <p14:creationId xmlns:p14="http://schemas.microsoft.com/office/powerpoint/2010/main" val="2399199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uadroTexto 3"/>
          <p:cNvSpPr txBox="1"/>
          <p:nvPr/>
        </p:nvSpPr>
        <p:spPr>
          <a:xfrm>
            <a:off x="6314177" y="2867187"/>
            <a:ext cx="4835378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04123A"/>
              </a:extrusionClr>
            </a:sp3d>
          </a:bodyPr>
          <a:lstStyle/>
          <a:p>
            <a:pPr algn="ctr"/>
            <a:r>
              <a:rPr lang="es-ES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El hexagrama en un minarete islámico</a:t>
            </a:r>
            <a:endParaRPr lang="es-PE" sz="2400" dirty="0">
              <a:solidFill>
                <a:srgbClr val="A5BBF9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5009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12444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1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uadroTexto 3"/>
          <p:cNvSpPr txBox="1"/>
          <p:nvPr/>
        </p:nvSpPr>
        <p:spPr>
          <a:xfrm>
            <a:off x="7839773" y="1166841"/>
            <a:ext cx="4059991" cy="452431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320000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FFC1C1"/>
                </a:solidFill>
                <a:latin typeface="Arial Black" panose="020B0A04020102020204" pitchFamily="34" charset="0"/>
              </a:rPr>
              <a:t>Esta imagen es bastante descarada ya que está presente el compás y la escuadra ´masónica encerrada en un círculo amarillo, sobre el pecho de una imagen católica de Jesucristo, y hemos visto que del hexagrama se deriva ese símbolo masónico</a:t>
            </a:r>
            <a:endParaRPr lang="es-PE" sz="2400" dirty="0">
              <a:solidFill>
                <a:srgbClr val="FFC1C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1330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33601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6608645" y="2882686"/>
            <a:ext cx="4835378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04123A"/>
              </a:extrusionClr>
            </a:sp3d>
          </a:bodyPr>
          <a:lstStyle/>
          <a:p>
            <a:pPr algn="ctr"/>
            <a:r>
              <a:rPr lang="es-ES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El hexagrama en la secta Nueva Era (New </a:t>
            </a:r>
            <a:r>
              <a:rPr lang="es-ES" sz="2400" dirty="0" err="1" smtClean="0">
                <a:solidFill>
                  <a:srgbClr val="A5BBF9"/>
                </a:solidFill>
                <a:latin typeface="Arial Black" panose="020B0A04020102020204" pitchFamily="34" charset="0"/>
              </a:rPr>
              <a:t>Age</a:t>
            </a:r>
            <a:r>
              <a:rPr lang="es-ES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)</a:t>
            </a:r>
            <a:endParaRPr lang="es-PE" sz="2400" dirty="0">
              <a:solidFill>
                <a:srgbClr val="A5BBF9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931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6473935" y="2882686"/>
            <a:ext cx="4835378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04123A"/>
              </a:extrusionClr>
            </a:sp3d>
          </a:bodyPr>
          <a:lstStyle/>
          <a:p>
            <a:pPr algn="ctr"/>
            <a:r>
              <a:rPr lang="es-ES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El hexagrama en la secta Nueva Era (New </a:t>
            </a:r>
            <a:r>
              <a:rPr lang="es-ES" sz="2400" dirty="0" err="1" smtClean="0">
                <a:solidFill>
                  <a:srgbClr val="A5BBF9"/>
                </a:solidFill>
                <a:latin typeface="Arial Black" panose="020B0A04020102020204" pitchFamily="34" charset="0"/>
              </a:rPr>
              <a:t>Age</a:t>
            </a:r>
            <a:r>
              <a:rPr lang="es-ES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)</a:t>
            </a:r>
            <a:endParaRPr lang="es-PE" sz="2400" dirty="0">
              <a:solidFill>
                <a:srgbClr val="A5BBF9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9226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8586059" y="2634711"/>
            <a:ext cx="3313705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320000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FFC1C1"/>
                </a:solidFill>
                <a:latin typeface="Arial Black" panose="020B0A04020102020204" pitchFamily="34" charset="0"/>
              </a:rPr>
              <a:t>El hexagrama usado como símbolo del movimiento gay</a:t>
            </a:r>
            <a:endParaRPr lang="es-PE" sz="2400" dirty="0">
              <a:solidFill>
                <a:srgbClr val="FFC1C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0716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415871" y="4549676"/>
            <a:ext cx="11360258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04123A"/>
              </a:extrusionClr>
            </a:sp3d>
          </a:bodyPr>
          <a:lstStyle/>
          <a:p>
            <a:pPr algn="ctr"/>
            <a:r>
              <a:rPr lang="es-ES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Concierto musical ecuménico. Noten que el hexagrama azul es de mayor tamaño y es el elemento que aglutina al islam y el cristianismo, incluyendo el símbolo del hexagrama pequeño que pretende representar al judaísmo, pero que a través de este estudio hemos llegado a la conclusión que no es cierto, sino que es la </a:t>
            </a:r>
            <a:r>
              <a:rPr lang="es-ES" sz="2400" dirty="0" err="1" smtClean="0">
                <a:solidFill>
                  <a:srgbClr val="A5BBF9"/>
                </a:solidFill>
                <a:latin typeface="Arial Black" panose="020B0A04020102020204" pitchFamily="34" charset="0"/>
              </a:rPr>
              <a:t>menorah</a:t>
            </a:r>
            <a:r>
              <a:rPr lang="es-ES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 o candelabro</a:t>
            </a:r>
            <a:endParaRPr lang="es-PE" sz="2400" dirty="0">
              <a:solidFill>
                <a:srgbClr val="A5BBF9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1672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415871" y="4885934"/>
            <a:ext cx="11360258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04123A"/>
              </a:extrusionClr>
            </a:sp3d>
          </a:bodyPr>
          <a:lstStyle/>
          <a:p>
            <a:pPr algn="ctr"/>
            <a:r>
              <a:rPr lang="es-ES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Eso quiere decir que el Anticristo a modo de atracción magnética usará este símbolo satánico que es muy conocido entra todas las culturas y religiones para que la humanidad lo acepte y se una al hombre de pecado e hijo de perdición, como dice la Biblia, pues como vimos el hexagrama equivale al 666</a:t>
            </a:r>
            <a:endParaRPr lang="es-PE" sz="2400" dirty="0">
              <a:solidFill>
                <a:srgbClr val="A5BBF9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4393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5955774" y="1408122"/>
            <a:ext cx="5212080" cy="378565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341512"/>
              </a:extrusionClr>
            </a:sp3d>
          </a:bodyPr>
          <a:lstStyle/>
          <a:p>
            <a:pPr algn="ctr"/>
            <a:r>
              <a:rPr lang="es-PE" sz="2400" dirty="0">
                <a:solidFill>
                  <a:srgbClr val="DFA7A1"/>
                </a:solidFill>
                <a:latin typeface="Arial Black" panose="020B0A04020102020204" pitchFamily="34" charset="0"/>
              </a:rPr>
              <a:t>En estos momentos y en función de todo lo expuesto hasta aquí,  ya estamos en capacidad de contestar la pregunta acerca del motivo por el cual la masonería </a:t>
            </a:r>
            <a:r>
              <a:rPr lang="es-PE" sz="2400" dirty="0" err="1">
                <a:solidFill>
                  <a:srgbClr val="DFA7A1"/>
                </a:solidFill>
                <a:latin typeface="Arial Black" panose="020B0A04020102020204" pitchFamily="34" charset="0"/>
              </a:rPr>
              <a:t>illuminati</a:t>
            </a:r>
            <a:r>
              <a:rPr lang="es-PE" sz="2400" dirty="0">
                <a:solidFill>
                  <a:srgbClr val="DFA7A1"/>
                </a:solidFill>
                <a:latin typeface="Arial Black" panose="020B0A04020102020204" pitchFamily="34" charset="0"/>
              </a:rPr>
              <a:t> de los Rothschild tuvo un vivo interés en establecerse en tierra santa desde </a:t>
            </a:r>
            <a:r>
              <a:rPr lang="es-PE" sz="2400" dirty="0" smtClean="0">
                <a:solidFill>
                  <a:srgbClr val="DFA7A1"/>
                </a:solidFill>
                <a:latin typeface="Arial Black" panose="020B0A04020102020204" pitchFamily="34" charset="0"/>
              </a:rPr>
              <a:t>1948….</a:t>
            </a:r>
            <a:endParaRPr lang="es-PE" sz="2400" dirty="0" smtClean="0">
              <a:solidFill>
                <a:srgbClr val="E6DAAC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141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408122" y="4540051"/>
            <a:ext cx="11375756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04123A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…. y </a:t>
            </a:r>
            <a:r>
              <a:rPr lang="es-PE" sz="2400" dirty="0">
                <a:solidFill>
                  <a:srgbClr val="A5BBF9"/>
                </a:solidFill>
                <a:latin typeface="Arial Black" panose="020B0A04020102020204" pitchFamily="34" charset="0"/>
              </a:rPr>
              <a:t>sin duda que esto tiene que ver con los últimos tiempos de la era de la Gracia de </a:t>
            </a:r>
            <a:r>
              <a:rPr lang="es-PE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Dios, </a:t>
            </a:r>
            <a:r>
              <a:rPr lang="es-PE" sz="2400" dirty="0">
                <a:solidFill>
                  <a:srgbClr val="A5BBF9"/>
                </a:solidFill>
                <a:latin typeface="Arial Black" panose="020B0A04020102020204" pitchFamily="34" charset="0"/>
              </a:rPr>
              <a:t>pues los masones </a:t>
            </a:r>
            <a:r>
              <a:rPr lang="es-PE" sz="2400" dirty="0" err="1">
                <a:solidFill>
                  <a:srgbClr val="A5BBF9"/>
                </a:solidFill>
                <a:latin typeface="Arial Black" panose="020B0A04020102020204" pitchFamily="34" charset="0"/>
              </a:rPr>
              <a:t>illuminatis</a:t>
            </a:r>
            <a:r>
              <a:rPr lang="es-PE" sz="2400" dirty="0">
                <a:solidFill>
                  <a:srgbClr val="A5BBF9"/>
                </a:solidFill>
                <a:latin typeface="Arial Black" panose="020B0A04020102020204" pitchFamily="34" charset="0"/>
              </a:rPr>
              <a:t> y su </a:t>
            </a:r>
            <a:r>
              <a:rPr lang="es-PE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creación, </a:t>
            </a:r>
            <a:r>
              <a:rPr lang="es-PE" sz="2400" dirty="0">
                <a:solidFill>
                  <a:srgbClr val="A5BBF9"/>
                </a:solidFill>
                <a:latin typeface="Arial Black" panose="020B0A04020102020204" pitchFamily="34" charset="0"/>
              </a:rPr>
              <a:t>los sionistas, que son la clase política que gobierna el estado moderno de </a:t>
            </a:r>
            <a:r>
              <a:rPr lang="es-PE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Israel…</a:t>
            </a:r>
            <a:endParaRPr lang="es-PE" sz="2400" dirty="0">
              <a:solidFill>
                <a:srgbClr val="A5BBF9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7781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280144" y="4513881"/>
            <a:ext cx="11205275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341512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DFA7A1"/>
                </a:solidFill>
                <a:latin typeface="Arial Black" panose="020B0A04020102020204" pitchFamily="34" charset="0"/>
              </a:rPr>
              <a:t>…..son </a:t>
            </a:r>
            <a:r>
              <a:rPr lang="es-PE" sz="2400" dirty="0">
                <a:solidFill>
                  <a:srgbClr val="DFA7A1"/>
                </a:solidFill>
                <a:latin typeface="Arial Black" panose="020B0A04020102020204" pitchFamily="34" charset="0"/>
              </a:rPr>
              <a:t>los que VAN A TRAER DE MANERA CONSCIENTE A SU ANTICRISTO PARA QUE SE BURLEN DE </a:t>
            </a:r>
            <a:r>
              <a:rPr lang="es-PE" sz="2400" dirty="0" smtClean="0">
                <a:solidFill>
                  <a:srgbClr val="DFA7A1"/>
                </a:solidFill>
                <a:latin typeface="Arial Black" panose="020B0A04020102020204" pitchFamily="34" charset="0"/>
              </a:rPr>
              <a:t>DIOS, </a:t>
            </a:r>
            <a:r>
              <a:rPr lang="es-PE" sz="2400" dirty="0">
                <a:solidFill>
                  <a:srgbClr val="DFA7A1"/>
                </a:solidFill>
                <a:latin typeface="Arial Black" panose="020B0A04020102020204" pitchFamily="34" charset="0"/>
              </a:rPr>
              <a:t>de modo que se siente en el 3º templo de Salomón pronto a construirse, haciéndose pasar como si fuera el verdadero Dios, y esto lo dice la Biblia en 2º de Tesalonicenses 2:3-4.</a:t>
            </a:r>
            <a:endParaRPr lang="es-PE" sz="2400" dirty="0" smtClean="0">
              <a:solidFill>
                <a:srgbClr val="E6DAAC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5982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408122" y="4348889"/>
            <a:ext cx="1137575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04123A"/>
              </a:extrusionClr>
            </a:sp3d>
          </a:bodyPr>
          <a:lstStyle/>
          <a:p>
            <a:pPr algn="ctr"/>
            <a:r>
              <a:rPr lang="es-PE" sz="2400" dirty="0">
                <a:solidFill>
                  <a:srgbClr val="A5BBF9"/>
                </a:solidFill>
                <a:latin typeface="Arial Black" panose="020B0A04020102020204" pitchFamily="34" charset="0"/>
              </a:rPr>
              <a:t>…. Como comprenderán los sionistas llevarán a una muerte segura a los pobres soldados y al pueblo israelí que dicen ellos defender y representar, cuando se enfrenten mediante la guerra a las naciones enemigas, porque todo esto la élite ya lo tenía planeado desde hace mucho tiempo.</a:t>
            </a:r>
          </a:p>
        </p:txBody>
      </p:sp>
    </p:spTree>
    <p:extLst>
      <p:ext uri="{BB962C8B-B14F-4D97-AF65-F5344CB8AC3E}">
        <p14:creationId xmlns:p14="http://schemas.microsoft.com/office/powerpoint/2010/main" val="2908445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250555" y="4710619"/>
            <a:ext cx="11690888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chemeClr val="tx1">
                  <a:lumMod val="95000"/>
                  <a:lumOff val="5000"/>
                </a:schemeClr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Es </a:t>
            </a:r>
            <a:r>
              <a:rPr lang="es-PE" sz="2400" dirty="0">
                <a:solidFill>
                  <a:schemeClr val="bg1"/>
                </a:solidFill>
                <a:latin typeface="Arial Black" panose="020B0A04020102020204" pitchFamily="34" charset="0"/>
              </a:rPr>
              <a:t>por ello, que los sionistas que son la clase política del estado moderno de Israel, controlan el Instituto del monte del templo, encargada de llevar a cabo los preparativos </a:t>
            </a:r>
            <a:r>
              <a:rPr lang="es-PE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ceremoniales que incluyen los ritos y sacrificios, los utensilios, pasando </a:t>
            </a:r>
            <a:r>
              <a:rPr lang="es-PE" sz="2400" dirty="0">
                <a:solidFill>
                  <a:schemeClr val="bg1"/>
                </a:solidFill>
                <a:latin typeface="Arial Black" panose="020B0A04020102020204" pitchFamily="34" charset="0"/>
              </a:rPr>
              <a:t>por la indumentaria de los sacerdotes. </a:t>
            </a:r>
            <a:r>
              <a:rPr lang="es-ES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endParaRPr lang="es-PE" sz="2400" dirty="0" smtClean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0304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353785" y="4703108"/>
            <a:ext cx="11484429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182C02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B9FA72"/>
                </a:solidFill>
                <a:latin typeface="Arial Black" panose="020B0A04020102020204" pitchFamily="34" charset="0"/>
              </a:rPr>
              <a:t>Entonces </a:t>
            </a:r>
            <a:r>
              <a:rPr lang="es-PE" sz="2400" dirty="0">
                <a:solidFill>
                  <a:srgbClr val="B9FA72"/>
                </a:solidFill>
                <a:latin typeface="Arial Black" panose="020B0A04020102020204" pitchFamily="34" charset="0"/>
              </a:rPr>
              <a:t>formulamos la pregunta ¿por qué cree usted que hay toda una simbología masónica </a:t>
            </a:r>
            <a:r>
              <a:rPr lang="es-PE" sz="2400" dirty="0" err="1">
                <a:solidFill>
                  <a:srgbClr val="B9FA72"/>
                </a:solidFill>
                <a:latin typeface="Arial Black" panose="020B0A04020102020204" pitchFamily="34" charset="0"/>
              </a:rPr>
              <a:t>illuminati</a:t>
            </a:r>
            <a:r>
              <a:rPr lang="es-PE" sz="2400" dirty="0">
                <a:solidFill>
                  <a:srgbClr val="B9FA72"/>
                </a:solidFill>
                <a:latin typeface="Arial Black" panose="020B0A04020102020204" pitchFamily="34" charset="0"/>
              </a:rPr>
              <a:t> en los altos de la corte suprema del estado moderno de Israel y el trasfondo ocultista, pagano y satánico de la supuesta estrella de David, que no es otra cosa que la estrella de </a:t>
            </a:r>
            <a:r>
              <a:rPr lang="es-PE" sz="2400" dirty="0" err="1">
                <a:solidFill>
                  <a:srgbClr val="B9FA72"/>
                </a:solidFill>
                <a:latin typeface="Arial Black" panose="020B0A04020102020204" pitchFamily="34" charset="0"/>
              </a:rPr>
              <a:t>Renfan</a:t>
            </a:r>
            <a:r>
              <a:rPr lang="es-PE" sz="2400" dirty="0">
                <a:solidFill>
                  <a:srgbClr val="B9FA72"/>
                </a:solidFill>
                <a:latin typeface="Arial Black" panose="020B0A04020102020204" pitchFamily="34" charset="0"/>
              </a:rPr>
              <a:t> o Moloc?</a:t>
            </a:r>
            <a:endParaRPr lang="es-PE" sz="2400" dirty="0" smtClean="0">
              <a:solidFill>
                <a:srgbClr val="B9FA72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0353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392624" y="4727711"/>
            <a:ext cx="11406751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421800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FFBC97"/>
                </a:solidFill>
                <a:latin typeface="Arial Black" panose="020B0A04020102020204" pitchFamily="34" charset="0"/>
              </a:rPr>
              <a:t>Es </a:t>
            </a:r>
            <a:r>
              <a:rPr lang="es-PE" sz="2400" dirty="0">
                <a:solidFill>
                  <a:srgbClr val="FFBC97"/>
                </a:solidFill>
                <a:latin typeface="Arial Black" panose="020B0A04020102020204" pitchFamily="34" charset="0"/>
              </a:rPr>
              <a:t>obvio que ellos no adoran </a:t>
            </a:r>
            <a:r>
              <a:rPr lang="es-PE" sz="2400" dirty="0" smtClean="0">
                <a:solidFill>
                  <a:srgbClr val="FFBC97"/>
                </a:solidFill>
                <a:latin typeface="Arial Black" panose="020B0A04020102020204" pitchFamily="34" charset="0"/>
              </a:rPr>
              <a:t>al Dios de la biblia </a:t>
            </a:r>
            <a:r>
              <a:rPr lang="es-PE" sz="2400" dirty="0">
                <a:solidFill>
                  <a:srgbClr val="FFBC97"/>
                </a:solidFill>
                <a:latin typeface="Arial Black" panose="020B0A04020102020204" pitchFamily="34" charset="0"/>
              </a:rPr>
              <a:t>sino a Satanás en sus fueros privados, y por eso la Biblia en Apocalipsis 2:9 y 3:9, les llama “Sinagoga de Satanás”, porque dicen ser judíos y no lo son, sino que mienten, es decir, no tienen linaje semita y por tanto no descienden del bendito patriarca Abraham. </a:t>
            </a:r>
          </a:p>
        </p:txBody>
      </p:sp>
    </p:spTree>
    <p:extLst>
      <p:ext uri="{BB962C8B-B14F-4D97-AF65-F5344CB8AC3E}">
        <p14:creationId xmlns:p14="http://schemas.microsoft.com/office/powerpoint/2010/main" val="2157255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498414" y="5443877"/>
            <a:ext cx="11169448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65100">
              <a:extrusionClr>
                <a:srgbClr val="29220D"/>
              </a:extrusionClr>
            </a:sp3d>
          </a:bodyPr>
          <a:lstStyle/>
          <a:p>
            <a:pPr algn="ctr"/>
            <a:r>
              <a:rPr lang="es-PE" sz="2400" b="1" dirty="0">
                <a:solidFill>
                  <a:srgbClr val="C3BC8F"/>
                </a:solidFill>
                <a:latin typeface="Arial Black" panose="020B0A04020102020204" pitchFamily="34" charset="0"/>
              </a:rPr>
              <a:t>En nuestro próximo vídeo, que lleva por título “En defensa del verdadero Israel”  expondremos de donde vienen los sionistas, que no es precisamente de Tierra Santa.</a:t>
            </a:r>
            <a:endParaRPr lang="es-PE" sz="2400" b="1" dirty="0" smtClean="0">
              <a:solidFill>
                <a:srgbClr val="C3BC8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7012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275040" y="3943285"/>
            <a:ext cx="11375756" cy="2677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04123A"/>
              </a:extrusionClr>
            </a:sp3d>
          </a:bodyPr>
          <a:lstStyle/>
          <a:p>
            <a:pPr algn="ctr"/>
            <a:r>
              <a:rPr lang="es-PE" sz="2400" dirty="0">
                <a:solidFill>
                  <a:srgbClr val="A5BBF9"/>
                </a:solidFill>
                <a:latin typeface="Arial Black" panose="020B0A04020102020204" pitchFamily="34" charset="0"/>
              </a:rPr>
              <a:t>En consecuencia, el cristianismo evangélico ha sido embaucado, timado, </a:t>
            </a:r>
            <a:r>
              <a:rPr lang="es-PE" sz="2400" dirty="0" err="1">
                <a:solidFill>
                  <a:srgbClr val="A5BBF9"/>
                </a:solidFill>
                <a:latin typeface="Arial Black" panose="020B0A04020102020204" pitchFamily="34" charset="0"/>
              </a:rPr>
              <a:t>engatuzado</a:t>
            </a:r>
            <a:r>
              <a:rPr lang="es-PE" sz="2400" dirty="0">
                <a:solidFill>
                  <a:srgbClr val="A5BBF9"/>
                </a:solidFill>
                <a:latin typeface="Arial Black" panose="020B0A04020102020204" pitchFamily="34" charset="0"/>
              </a:rPr>
              <a:t> porque se les enseñó que Israel sería engañado cuando aparezca el Anticristo en la escena mundial y </a:t>
            </a:r>
            <a:r>
              <a:rPr lang="es-PE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sus líderes ratifiquen </a:t>
            </a:r>
            <a:r>
              <a:rPr lang="es-PE" sz="2400" dirty="0">
                <a:solidFill>
                  <a:srgbClr val="A5BBF9"/>
                </a:solidFill>
                <a:latin typeface="Arial Black" panose="020B0A04020102020204" pitchFamily="34" charset="0"/>
              </a:rPr>
              <a:t>o </a:t>
            </a:r>
            <a:r>
              <a:rPr lang="es-PE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confirmen </a:t>
            </a:r>
            <a:r>
              <a:rPr lang="es-PE" sz="2400" dirty="0">
                <a:solidFill>
                  <a:srgbClr val="A5BBF9"/>
                </a:solidFill>
                <a:latin typeface="Arial Black" panose="020B0A04020102020204" pitchFamily="34" charset="0"/>
              </a:rPr>
              <a:t>el acuerdo de paz conforme lo dice el profeta Daniel 9:27, pero nos hemos dado cuenta a través de este vídeo que su clase política, los sionistas desean con toda su alma y todas sus fuerzas que venga su </a:t>
            </a:r>
            <a:r>
              <a:rPr lang="es-PE" sz="2400" dirty="0" err="1" smtClean="0">
                <a:solidFill>
                  <a:srgbClr val="A5BBF9"/>
                </a:solidFill>
                <a:latin typeface="Arial Black" panose="020B0A04020102020204" pitchFamily="34" charset="0"/>
              </a:rPr>
              <a:t>Antimesías</a:t>
            </a:r>
            <a:r>
              <a:rPr lang="es-PE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…..</a:t>
            </a:r>
            <a:endParaRPr lang="es-PE" sz="2400" dirty="0">
              <a:solidFill>
                <a:srgbClr val="A5BBF9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1915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373134" y="4621605"/>
            <a:ext cx="11205275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341512"/>
              </a:extrusionClr>
            </a:sp3d>
          </a:bodyPr>
          <a:lstStyle/>
          <a:p>
            <a:pPr algn="ctr"/>
            <a:r>
              <a:rPr lang="es-PE" sz="2400" dirty="0">
                <a:solidFill>
                  <a:srgbClr val="DFA7A1"/>
                </a:solidFill>
                <a:latin typeface="Arial Black" panose="020B0A04020102020204" pitchFamily="34" charset="0"/>
              </a:rPr>
              <a:t>….. y mucho ojo, los Rothschild al ser los guardianes del tesoro del Vaticano, le han otorgado a éstos un derecho legal sobre tierra Santa, es decir, El Vaticano tendrá una participación muy activa para estos últimos tiempos de la Gracia de </a:t>
            </a:r>
            <a:r>
              <a:rPr lang="es-PE" sz="2400" dirty="0" smtClean="0">
                <a:solidFill>
                  <a:srgbClr val="DFA7A1"/>
                </a:solidFill>
                <a:latin typeface="Arial Black" panose="020B0A04020102020204" pitchFamily="34" charset="0"/>
              </a:rPr>
              <a:t>Dios…. </a:t>
            </a:r>
            <a:endParaRPr lang="es-PE" sz="2400" dirty="0" smtClean="0">
              <a:solidFill>
                <a:srgbClr val="E6DAAC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7058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06132" y="4416083"/>
            <a:ext cx="11465168" cy="191590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65100">
              <a:extrusionClr>
                <a:srgbClr val="29220D"/>
              </a:extrusionClr>
            </a:sp3d>
          </a:bodyPr>
          <a:lstStyle/>
          <a:p>
            <a:pPr algn="ctr"/>
            <a:r>
              <a:rPr lang="es-PE" sz="2400" b="1" dirty="0" smtClean="0">
                <a:solidFill>
                  <a:srgbClr val="C3BC8F"/>
                </a:solidFill>
                <a:latin typeface="Arial Black" panose="020B0A04020102020204" pitchFamily="34" charset="0"/>
              </a:rPr>
              <a:t>…. por </a:t>
            </a:r>
            <a:r>
              <a:rPr lang="es-PE" sz="2400" b="1" dirty="0">
                <a:solidFill>
                  <a:srgbClr val="C3BC8F"/>
                </a:solidFill>
                <a:latin typeface="Arial Black" panose="020B0A04020102020204" pitchFamily="34" charset="0"/>
              </a:rPr>
              <a:t>ello es que constantemente hay reuniones públicas entre los líderes sionistas mundiales de alta jerarquía, empezando por los Rothschild, y todos ellos se reúnen con el papa Francisco, tal como lo hemos mostrado, pues ambos tienen un común interés, cual es traer a su Anticristo para que ejerza un gobierno mundial.</a:t>
            </a:r>
            <a:endParaRPr lang="es-ES" sz="2400" b="1" dirty="0">
              <a:solidFill>
                <a:srgbClr val="C3BC8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178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3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408122" y="4663111"/>
            <a:ext cx="1137575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04123A"/>
              </a:extrusionClr>
            </a:sp3d>
          </a:bodyPr>
          <a:lstStyle/>
          <a:p>
            <a:pPr algn="ctr"/>
            <a:r>
              <a:rPr lang="es-PE" sz="2400" dirty="0">
                <a:solidFill>
                  <a:srgbClr val="A5BBF9"/>
                </a:solidFill>
                <a:latin typeface="Arial Black" panose="020B0A04020102020204" pitchFamily="34" charset="0"/>
              </a:rPr>
              <a:t>Sin embargo, dentro y fuera de Israel hay un verdadero y fiel remanente de verdaderos judíos que jamás aceptaron el sionismo, como son los benditos judíos que expusimos en fotos, portando carteles en contra del sionismo representado por el primer ministro </a:t>
            </a:r>
            <a:r>
              <a:rPr lang="es-PE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masón</a:t>
            </a:r>
            <a:r>
              <a:rPr lang="es-PE" sz="2400" dirty="0">
                <a:solidFill>
                  <a:srgbClr val="A5BBF9"/>
                </a:solidFill>
                <a:latin typeface="Arial Black" panose="020B0A04020102020204" pitchFamily="34" charset="0"/>
              </a:rPr>
              <a:t>, </a:t>
            </a:r>
            <a:r>
              <a:rPr lang="es-PE" sz="2400" dirty="0" err="1">
                <a:solidFill>
                  <a:srgbClr val="A5BBF9"/>
                </a:solidFill>
                <a:latin typeface="Arial Black" panose="020B0A04020102020204" pitchFamily="34" charset="0"/>
              </a:rPr>
              <a:t>Benjamin</a:t>
            </a:r>
            <a:r>
              <a:rPr lang="es-PE" sz="2400" dirty="0">
                <a:solidFill>
                  <a:srgbClr val="A5BBF9"/>
                </a:solidFill>
                <a:latin typeface="Arial Black" panose="020B0A04020102020204" pitchFamily="34" charset="0"/>
              </a:rPr>
              <a:t> Netanyahu, </a:t>
            </a:r>
          </a:p>
        </p:txBody>
      </p:sp>
    </p:spTree>
    <p:extLst>
      <p:ext uri="{BB962C8B-B14F-4D97-AF65-F5344CB8AC3E}">
        <p14:creationId xmlns:p14="http://schemas.microsoft.com/office/powerpoint/2010/main" val="179353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244052" y="4899172"/>
            <a:ext cx="11703896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182C02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B9FA72"/>
                </a:solidFill>
                <a:latin typeface="Arial Black" panose="020B0A04020102020204" pitchFamily="34" charset="0"/>
              </a:rPr>
              <a:t>….. y </a:t>
            </a:r>
            <a:r>
              <a:rPr lang="es-PE" sz="2400" dirty="0">
                <a:solidFill>
                  <a:srgbClr val="B9FA72"/>
                </a:solidFill>
                <a:latin typeface="Arial Black" panose="020B0A04020102020204" pitchFamily="34" charset="0"/>
              </a:rPr>
              <a:t>sin temor a equivocarnos muchos de ellos formarán parte de los 144,000 israelíes (son 12 mil por cada tribu) que </a:t>
            </a:r>
            <a:r>
              <a:rPr lang="es-PE" sz="2400" dirty="0" smtClean="0">
                <a:solidFill>
                  <a:srgbClr val="B9FA72"/>
                </a:solidFill>
                <a:latin typeface="Arial Black" panose="020B0A04020102020204" pitchFamily="34" charset="0"/>
              </a:rPr>
              <a:t>Dios </a:t>
            </a:r>
            <a:r>
              <a:rPr lang="es-PE" sz="2400" dirty="0">
                <a:solidFill>
                  <a:srgbClr val="B9FA72"/>
                </a:solidFill>
                <a:latin typeface="Arial Black" panose="020B0A04020102020204" pitchFamily="34" charset="0"/>
              </a:rPr>
              <a:t>sellará y  levantará durante la Tribulación, y donde darán testimonio de Jesucristo y predicarán su Palabra, tal como dice Apocalipsis 7:1-8.</a:t>
            </a:r>
            <a:endParaRPr lang="es-PE" sz="2400" dirty="0" smtClean="0">
              <a:solidFill>
                <a:srgbClr val="B9FA72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4331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383887" y="4454882"/>
            <a:ext cx="11424226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chemeClr val="tx1">
                  <a:lumMod val="95000"/>
                  <a:lumOff val="5000"/>
                </a:schemeClr>
              </a:extrusionClr>
            </a:sp3d>
          </a:bodyPr>
          <a:lstStyle/>
          <a:p>
            <a:pPr algn="ctr"/>
            <a:r>
              <a:rPr lang="es-PE" sz="2400" dirty="0">
                <a:solidFill>
                  <a:schemeClr val="bg1"/>
                </a:solidFill>
                <a:latin typeface="Arial Black" panose="020B0A04020102020204" pitchFamily="34" charset="0"/>
              </a:rPr>
              <a:t>Hay que mencionar que en el libro de Oseas 9:10 y en Jeremías 24:3-7, la higuera representa a Israel-</a:t>
            </a:r>
          </a:p>
          <a:p>
            <a:pPr algn="ctr"/>
            <a:r>
              <a:rPr lang="es-PE" sz="2400" dirty="0">
                <a:solidFill>
                  <a:schemeClr val="bg1"/>
                </a:solidFill>
                <a:latin typeface="Arial Black" panose="020B0A04020102020204" pitchFamily="34" charset="0"/>
              </a:rPr>
              <a:t>Amado, luego de toda esta sustentación, usted con justa razón se preguntará ¿cómo queda entonces la profecía de Jesucristo descrita en Mateo 24:32-34 que habla del </a:t>
            </a:r>
            <a:r>
              <a:rPr lang="es-PE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brote o renacimiento de </a:t>
            </a:r>
            <a:r>
              <a:rPr lang="es-PE" sz="2400" dirty="0">
                <a:solidFill>
                  <a:schemeClr val="bg1"/>
                </a:solidFill>
                <a:latin typeface="Arial Black" panose="020B0A04020102020204" pitchFamily="34" charset="0"/>
              </a:rPr>
              <a:t>la  higuera, que viene a ser Israel? </a:t>
            </a:r>
          </a:p>
        </p:txBody>
      </p:sp>
    </p:spTree>
    <p:extLst>
      <p:ext uri="{BB962C8B-B14F-4D97-AF65-F5344CB8AC3E}">
        <p14:creationId xmlns:p14="http://schemas.microsoft.com/office/powerpoint/2010/main" val="544520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63416" y="4102195"/>
            <a:ext cx="11465168" cy="265457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65100">
              <a:extrusionClr>
                <a:srgbClr val="29220D"/>
              </a:extrusionClr>
            </a:sp3d>
          </a:bodyPr>
          <a:lstStyle/>
          <a:p>
            <a:pPr algn="ctr"/>
            <a:r>
              <a:rPr lang="es-PE" sz="2400" b="1" dirty="0">
                <a:solidFill>
                  <a:srgbClr val="C3BC8F"/>
                </a:solidFill>
                <a:latin typeface="Arial Black" panose="020B0A04020102020204" pitchFamily="34" charset="0"/>
              </a:rPr>
              <a:t>Antes de responder, permítanos hacer un paréntesis para una mejor explicación de lo que pretendemos argumentar.</a:t>
            </a:r>
          </a:p>
          <a:p>
            <a:pPr algn="ctr"/>
            <a:r>
              <a:rPr lang="es-PE" sz="2400" b="1" dirty="0">
                <a:solidFill>
                  <a:srgbClr val="C3BC8F"/>
                </a:solidFill>
                <a:latin typeface="Arial Black" panose="020B0A04020102020204" pitchFamily="34" charset="0"/>
              </a:rPr>
              <a:t>En la Biblia, muchas veces </a:t>
            </a:r>
            <a:r>
              <a:rPr lang="es-PE" sz="2400" b="1" dirty="0" smtClean="0">
                <a:solidFill>
                  <a:srgbClr val="C3BC8F"/>
                </a:solidFill>
                <a:latin typeface="Arial Black" panose="020B0A04020102020204" pitchFamily="34" charset="0"/>
              </a:rPr>
              <a:t>Dios </a:t>
            </a:r>
            <a:r>
              <a:rPr lang="es-PE" sz="2400" b="1" dirty="0">
                <a:solidFill>
                  <a:srgbClr val="C3BC8F"/>
                </a:solidFill>
                <a:latin typeface="Arial Black" panose="020B0A04020102020204" pitchFamily="34" charset="0"/>
              </a:rPr>
              <a:t>usaba a Satanás para que se cumpla sus planes perfectos, así tenemos el caso de </a:t>
            </a:r>
            <a:r>
              <a:rPr lang="es-PE" sz="2400" b="1" dirty="0" smtClean="0">
                <a:solidFill>
                  <a:srgbClr val="C3BC8F"/>
                </a:solidFill>
                <a:latin typeface="Arial Black" panose="020B0A04020102020204" pitchFamily="34" charset="0"/>
              </a:rPr>
              <a:t>Faraón, </a:t>
            </a:r>
            <a:r>
              <a:rPr lang="es-PE" sz="2400" b="1" dirty="0">
                <a:solidFill>
                  <a:srgbClr val="C3BC8F"/>
                </a:solidFill>
                <a:latin typeface="Arial Black" panose="020B0A04020102020204" pitchFamily="34" charset="0"/>
              </a:rPr>
              <a:t>quien </a:t>
            </a:r>
            <a:r>
              <a:rPr lang="es-PE" sz="2400" b="1" dirty="0" smtClean="0">
                <a:solidFill>
                  <a:srgbClr val="C3BC8F"/>
                </a:solidFill>
                <a:latin typeface="Arial Black" panose="020B0A04020102020204" pitchFamily="34" charset="0"/>
              </a:rPr>
              <a:t>Dios </a:t>
            </a:r>
            <a:r>
              <a:rPr lang="es-PE" sz="2400" b="1" dirty="0">
                <a:solidFill>
                  <a:srgbClr val="C3BC8F"/>
                </a:solidFill>
                <a:latin typeface="Arial Black" panose="020B0A04020102020204" pitchFamily="34" charset="0"/>
              </a:rPr>
              <a:t>endureció su corazón para que con mano fuerte y extendida saliera el pueblo hebreo de Egipto con milagros y prodigios portentosos.</a:t>
            </a:r>
            <a:endParaRPr lang="es-ES" sz="2400" b="1" dirty="0">
              <a:solidFill>
                <a:srgbClr val="C3BC8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3867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6271727" y="1115878"/>
            <a:ext cx="5599974" cy="489364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341512"/>
              </a:extrusionClr>
            </a:sp3d>
          </a:bodyPr>
          <a:lstStyle/>
          <a:p>
            <a:pPr algn="ctr"/>
            <a:r>
              <a:rPr lang="es-PE" sz="2400" dirty="0">
                <a:solidFill>
                  <a:srgbClr val="DFA7A1"/>
                </a:solidFill>
                <a:latin typeface="Arial Black" panose="020B0A04020102020204" pitchFamily="34" charset="0"/>
              </a:rPr>
              <a:t>También tenemos el caso del rey de Israel </a:t>
            </a:r>
            <a:r>
              <a:rPr lang="es-PE" sz="2400" dirty="0" err="1">
                <a:solidFill>
                  <a:srgbClr val="DFA7A1"/>
                </a:solidFill>
                <a:latin typeface="Arial Black" panose="020B0A04020102020204" pitchFamily="34" charset="0"/>
              </a:rPr>
              <a:t>Acab</a:t>
            </a:r>
            <a:r>
              <a:rPr lang="es-PE" sz="2400" dirty="0">
                <a:solidFill>
                  <a:srgbClr val="DFA7A1"/>
                </a:solidFill>
                <a:latin typeface="Arial Black" panose="020B0A04020102020204" pitchFamily="34" charset="0"/>
              </a:rPr>
              <a:t>, un hombre muy perverso e idólatra, que era instigado por su mujer Jezabel, quien era una hechicera. Por ello, 1º Reyes capítulo 22, da cuenta que el rey </a:t>
            </a:r>
            <a:r>
              <a:rPr lang="es-PE" sz="2400" dirty="0" err="1">
                <a:solidFill>
                  <a:srgbClr val="DFA7A1"/>
                </a:solidFill>
                <a:latin typeface="Arial Black" panose="020B0A04020102020204" pitchFamily="34" charset="0"/>
              </a:rPr>
              <a:t>Acab</a:t>
            </a:r>
            <a:r>
              <a:rPr lang="es-PE" sz="2400" dirty="0">
                <a:solidFill>
                  <a:srgbClr val="DFA7A1"/>
                </a:solidFill>
                <a:latin typeface="Arial Black" panose="020B0A04020102020204" pitchFamily="34" charset="0"/>
              </a:rPr>
              <a:t>, manda llamar al profeta </a:t>
            </a:r>
            <a:r>
              <a:rPr lang="es-PE" sz="2400" dirty="0" err="1">
                <a:solidFill>
                  <a:srgbClr val="DFA7A1"/>
                </a:solidFill>
                <a:latin typeface="Arial Black" panose="020B0A04020102020204" pitchFamily="34" charset="0"/>
              </a:rPr>
              <a:t>Micaías</a:t>
            </a:r>
            <a:r>
              <a:rPr lang="es-PE" sz="2400" dirty="0">
                <a:solidFill>
                  <a:srgbClr val="DFA7A1"/>
                </a:solidFill>
                <a:latin typeface="Arial Black" panose="020B0A04020102020204" pitchFamily="34" charset="0"/>
              </a:rPr>
              <a:t> para consultar si iba a vencer a los sirios en una campaña militar, pues incluso el rey de </a:t>
            </a:r>
            <a:r>
              <a:rPr lang="es-PE" sz="2400" dirty="0" err="1">
                <a:solidFill>
                  <a:srgbClr val="DFA7A1"/>
                </a:solidFill>
                <a:latin typeface="Arial Black" panose="020B0A04020102020204" pitchFamily="34" charset="0"/>
              </a:rPr>
              <a:t>Juda</a:t>
            </a:r>
            <a:r>
              <a:rPr lang="es-PE" sz="2400" dirty="0">
                <a:solidFill>
                  <a:srgbClr val="DFA7A1"/>
                </a:solidFill>
                <a:latin typeface="Arial Black" panose="020B0A04020102020204" pitchFamily="34" charset="0"/>
              </a:rPr>
              <a:t>, Josafat le iba a </a:t>
            </a:r>
            <a:r>
              <a:rPr lang="es-PE" sz="2400" dirty="0" smtClean="0">
                <a:solidFill>
                  <a:srgbClr val="DFA7A1"/>
                </a:solidFill>
                <a:latin typeface="Arial Black" panose="020B0A04020102020204" pitchFamily="34" charset="0"/>
              </a:rPr>
              <a:t>acompañar…..</a:t>
            </a:r>
            <a:endParaRPr lang="es-PE" sz="2400" dirty="0" smtClean="0">
              <a:solidFill>
                <a:srgbClr val="E6DAAC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4635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63416" y="4749297"/>
            <a:ext cx="11465168" cy="191590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65100">
              <a:extrusionClr>
                <a:srgbClr val="29220D"/>
              </a:extrusionClr>
            </a:sp3d>
          </a:bodyPr>
          <a:lstStyle/>
          <a:p>
            <a:pPr algn="ctr"/>
            <a:r>
              <a:rPr lang="es-PE" sz="2400" b="1" dirty="0" smtClean="0">
                <a:solidFill>
                  <a:srgbClr val="C3BC8F"/>
                </a:solidFill>
                <a:latin typeface="Arial Black" panose="020B0A04020102020204" pitchFamily="34" charset="0"/>
              </a:rPr>
              <a:t>El asunto </a:t>
            </a:r>
            <a:r>
              <a:rPr lang="es-PE" sz="2400" b="1" dirty="0">
                <a:solidFill>
                  <a:srgbClr val="C3BC8F"/>
                </a:solidFill>
                <a:latin typeface="Arial Black" panose="020B0A04020102020204" pitchFamily="34" charset="0"/>
              </a:rPr>
              <a:t>es que </a:t>
            </a:r>
            <a:r>
              <a:rPr lang="es-PE" sz="2400" b="1" dirty="0" smtClean="0">
                <a:solidFill>
                  <a:srgbClr val="C3BC8F"/>
                </a:solidFill>
                <a:latin typeface="Arial Black" panose="020B0A04020102020204" pitchFamily="34" charset="0"/>
              </a:rPr>
              <a:t>Dios </a:t>
            </a:r>
            <a:r>
              <a:rPr lang="es-PE" sz="2400" b="1" dirty="0">
                <a:solidFill>
                  <a:srgbClr val="C3BC8F"/>
                </a:solidFill>
                <a:latin typeface="Arial Black" panose="020B0A04020102020204" pitchFamily="34" charset="0"/>
              </a:rPr>
              <a:t>utilizó a un espíritu (o sea, un demonio) para que indujera a la mentira a los falsos profetas de </a:t>
            </a:r>
            <a:r>
              <a:rPr lang="es-PE" sz="2400" b="1" dirty="0" err="1">
                <a:solidFill>
                  <a:srgbClr val="C3BC8F"/>
                </a:solidFill>
                <a:latin typeface="Arial Black" panose="020B0A04020102020204" pitchFamily="34" charset="0"/>
              </a:rPr>
              <a:t>Acab</a:t>
            </a:r>
            <a:r>
              <a:rPr lang="es-PE" sz="2400" b="1" dirty="0">
                <a:solidFill>
                  <a:srgbClr val="C3BC8F"/>
                </a:solidFill>
                <a:latin typeface="Arial Black" panose="020B0A04020102020204" pitchFamily="34" charset="0"/>
              </a:rPr>
              <a:t>, que le habían profetizado que iba a tener éxito en esa campaña militar, pero al final, el rey </a:t>
            </a:r>
            <a:r>
              <a:rPr lang="es-PE" sz="2400" b="1" dirty="0" err="1">
                <a:solidFill>
                  <a:srgbClr val="C3BC8F"/>
                </a:solidFill>
                <a:latin typeface="Arial Black" panose="020B0A04020102020204" pitchFamily="34" charset="0"/>
              </a:rPr>
              <a:t>Acab</a:t>
            </a:r>
            <a:r>
              <a:rPr lang="es-PE" sz="2400" b="1" dirty="0">
                <a:solidFill>
                  <a:srgbClr val="C3BC8F"/>
                </a:solidFill>
                <a:latin typeface="Arial Black" panose="020B0A04020102020204" pitchFamily="34" charset="0"/>
              </a:rPr>
              <a:t> no solo perdió la batalla sino también la vida.</a:t>
            </a:r>
            <a:endParaRPr lang="es-ES" sz="2400" b="1" dirty="0">
              <a:solidFill>
                <a:srgbClr val="C3BC8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4679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uadroTexto 3"/>
          <p:cNvSpPr txBox="1"/>
          <p:nvPr/>
        </p:nvSpPr>
        <p:spPr>
          <a:xfrm>
            <a:off x="392623" y="4007421"/>
            <a:ext cx="11406751" cy="2677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421800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FFBC97"/>
                </a:solidFill>
                <a:latin typeface="Arial Black" panose="020B0A04020102020204" pitchFamily="34" charset="0"/>
              </a:rPr>
              <a:t>Ahora </a:t>
            </a:r>
            <a:r>
              <a:rPr lang="es-PE" sz="2400" dirty="0">
                <a:solidFill>
                  <a:srgbClr val="FFBC97"/>
                </a:solidFill>
                <a:latin typeface="Arial Black" panose="020B0A04020102020204" pitchFamily="34" charset="0"/>
              </a:rPr>
              <a:t>si vamos a responder la pregunta que quedó inconclusa y es que la profecía de Jesucristo sobre el brote o renacimiento de la higuera, que es Israel, se cumplió </a:t>
            </a:r>
            <a:r>
              <a:rPr lang="es-PE" sz="2400" dirty="0" smtClean="0">
                <a:solidFill>
                  <a:srgbClr val="FFBC97"/>
                </a:solidFill>
                <a:latin typeface="Arial Black" panose="020B0A04020102020204" pitchFamily="34" charset="0"/>
              </a:rPr>
              <a:t>para unos, el </a:t>
            </a:r>
            <a:r>
              <a:rPr lang="es-PE" sz="2400" dirty="0">
                <a:solidFill>
                  <a:srgbClr val="FFBC97"/>
                </a:solidFill>
                <a:latin typeface="Arial Black" panose="020B0A04020102020204" pitchFamily="34" charset="0"/>
              </a:rPr>
              <a:t>14 de mayo de 1948, cuando se creó mediante la ONU el estado moderno de </a:t>
            </a:r>
            <a:r>
              <a:rPr lang="es-PE" sz="2400" dirty="0" smtClean="0">
                <a:solidFill>
                  <a:srgbClr val="FFBC97"/>
                </a:solidFill>
                <a:latin typeface="Arial Black" panose="020B0A04020102020204" pitchFamily="34" charset="0"/>
              </a:rPr>
              <a:t>Israel, y para otros, se cumplió en Junio de 1967 con la guerra de los 6 días, cuando Israel conquista Jerusalén, la ciudad santa que estaba en poder de Jordania, </a:t>
            </a:r>
            <a:endParaRPr lang="es-PE" sz="2400" dirty="0">
              <a:solidFill>
                <a:srgbClr val="FFBC97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841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6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392623" y="4724874"/>
            <a:ext cx="11406751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421800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FFBC97"/>
                </a:solidFill>
                <a:latin typeface="Arial Black" panose="020B0A04020102020204" pitchFamily="34" charset="0"/>
              </a:rPr>
              <a:t>y así estar en concordancia con Daniel 9:24, que dice que 70 semanas de años (o sea, 490 años) están determinadas para Israel Y la santa ciudad Jerusalén, para poner fin al pecado y la rebelión, expiar la iniquidad y venga la verdadera justicia cuando se </a:t>
            </a:r>
            <a:r>
              <a:rPr lang="es-PE" sz="2400" dirty="0" err="1" smtClean="0">
                <a:solidFill>
                  <a:srgbClr val="FFBC97"/>
                </a:solidFill>
                <a:latin typeface="Arial Black" panose="020B0A04020102020204" pitchFamily="34" charset="0"/>
              </a:rPr>
              <a:t>unga</a:t>
            </a:r>
            <a:r>
              <a:rPr lang="es-PE" sz="2400" dirty="0" smtClean="0">
                <a:solidFill>
                  <a:srgbClr val="FFBC97"/>
                </a:solidFill>
                <a:latin typeface="Arial Black" panose="020B0A04020102020204" pitchFamily="34" charset="0"/>
              </a:rPr>
              <a:t> al Santo de los Santos, Jesucristo</a:t>
            </a:r>
            <a:endParaRPr lang="es-PE" sz="2400" dirty="0">
              <a:solidFill>
                <a:srgbClr val="FFBC97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3783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299634" y="5091923"/>
            <a:ext cx="11592732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341512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DFA7A1"/>
                </a:solidFill>
                <a:latin typeface="Arial Black" panose="020B0A04020102020204" pitchFamily="34" charset="0"/>
              </a:rPr>
              <a:t>….. y </a:t>
            </a:r>
            <a:r>
              <a:rPr lang="es-PE" sz="2400" dirty="0">
                <a:solidFill>
                  <a:srgbClr val="DFA7A1"/>
                </a:solidFill>
                <a:latin typeface="Arial Black" panose="020B0A04020102020204" pitchFamily="34" charset="0"/>
              </a:rPr>
              <a:t>para ello </a:t>
            </a:r>
            <a:r>
              <a:rPr lang="es-PE" sz="2400" dirty="0" smtClean="0">
                <a:solidFill>
                  <a:srgbClr val="DFA7A1"/>
                </a:solidFill>
                <a:latin typeface="Arial Black" panose="020B0A04020102020204" pitchFamily="34" charset="0"/>
              </a:rPr>
              <a:t>Dios </a:t>
            </a:r>
            <a:r>
              <a:rPr lang="es-PE" sz="2400" dirty="0">
                <a:solidFill>
                  <a:srgbClr val="DFA7A1"/>
                </a:solidFill>
                <a:latin typeface="Arial Black" panose="020B0A04020102020204" pitchFamily="34" charset="0"/>
              </a:rPr>
              <a:t>usó a los esbirros de Satanás, o sea, los masones </a:t>
            </a:r>
            <a:r>
              <a:rPr lang="es-PE" sz="2400" dirty="0" err="1">
                <a:solidFill>
                  <a:srgbClr val="DFA7A1"/>
                </a:solidFill>
                <a:latin typeface="Arial Black" panose="020B0A04020102020204" pitchFamily="34" charset="0"/>
              </a:rPr>
              <a:t>illuminatis</a:t>
            </a:r>
            <a:r>
              <a:rPr lang="es-PE" sz="2400" dirty="0">
                <a:solidFill>
                  <a:srgbClr val="DFA7A1"/>
                </a:solidFill>
                <a:latin typeface="Arial Black" panose="020B0A04020102020204" pitchFamily="34" charset="0"/>
              </a:rPr>
              <a:t> Rothschild y su creación, los sionistas. Y como demostramos en este estudio, serán ellos quienes patrocinen en oculto la venida del Anticristo.</a:t>
            </a:r>
            <a:endParaRPr lang="es-PE" sz="2400" dirty="0" smtClean="0">
              <a:solidFill>
                <a:srgbClr val="E6DAAC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6928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63416" y="4749297"/>
            <a:ext cx="11465168" cy="191590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65100">
              <a:extrusionClr>
                <a:srgbClr val="29220D"/>
              </a:extrusionClr>
            </a:sp3d>
          </a:bodyPr>
          <a:lstStyle/>
          <a:p>
            <a:pPr algn="ctr"/>
            <a:r>
              <a:rPr lang="es-PE" sz="2400" b="1" dirty="0" smtClean="0">
                <a:solidFill>
                  <a:srgbClr val="C3BC8F"/>
                </a:solidFill>
                <a:latin typeface="Arial Black" panose="020B0A04020102020204" pitchFamily="34" charset="0"/>
              </a:rPr>
              <a:t>Y </a:t>
            </a:r>
            <a:r>
              <a:rPr lang="es-PE" sz="2400" b="1" dirty="0">
                <a:solidFill>
                  <a:srgbClr val="C3BC8F"/>
                </a:solidFill>
                <a:latin typeface="Arial Black" panose="020B0A04020102020204" pitchFamily="34" charset="0"/>
              </a:rPr>
              <a:t>lastimosamente el mundo odia injustificadamente a los verdaderos judíos por culpa de los sionistas, que son una creación de la masonería </a:t>
            </a:r>
            <a:r>
              <a:rPr lang="es-PE" sz="2400" b="1" dirty="0" err="1">
                <a:solidFill>
                  <a:srgbClr val="C3BC8F"/>
                </a:solidFill>
                <a:latin typeface="Arial Black" panose="020B0A04020102020204" pitchFamily="34" charset="0"/>
              </a:rPr>
              <a:t>illuminati</a:t>
            </a:r>
            <a:r>
              <a:rPr lang="es-PE" sz="2400" b="1" dirty="0">
                <a:solidFill>
                  <a:srgbClr val="C3BC8F"/>
                </a:solidFill>
                <a:latin typeface="Arial Black" panose="020B0A04020102020204" pitchFamily="34" charset="0"/>
              </a:rPr>
              <a:t>, y eso es algo que muy pocos creyentes del cristianismo evangélico lo saben, antes </a:t>
            </a:r>
            <a:r>
              <a:rPr lang="es-PE" sz="2400" b="1" dirty="0" smtClean="0">
                <a:solidFill>
                  <a:srgbClr val="C3BC8F"/>
                </a:solidFill>
                <a:latin typeface="Arial Black" panose="020B0A04020102020204" pitchFamily="34" charset="0"/>
              </a:rPr>
              <a:t>bien, </a:t>
            </a:r>
            <a:r>
              <a:rPr lang="es-PE" sz="2400" b="1" dirty="0">
                <a:solidFill>
                  <a:srgbClr val="C3BC8F"/>
                </a:solidFill>
                <a:latin typeface="Arial Black" panose="020B0A04020102020204" pitchFamily="34" charset="0"/>
              </a:rPr>
              <a:t>el sionismo ha usurpado el buen nombre y prestigio del Israel </a:t>
            </a:r>
            <a:r>
              <a:rPr lang="es-PE" sz="2400" b="1" dirty="0" smtClean="0">
                <a:solidFill>
                  <a:srgbClr val="C3BC8F"/>
                </a:solidFill>
                <a:latin typeface="Arial Black" panose="020B0A04020102020204" pitchFamily="34" charset="0"/>
              </a:rPr>
              <a:t>bíblico</a:t>
            </a:r>
            <a:r>
              <a:rPr lang="es-PE" sz="2400" b="1" dirty="0">
                <a:solidFill>
                  <a:srgbClr val="C3BC8F"/>
                </a:solidFill>
                <a:latin typeface="Arial Black" panose="020B0A04020102020204" pitchFamily="34" charset="0"/>
              </a:rPr>
              <a:t>.</a:t>
            </a:r>
            <a:endParaRPr lang="es-ES" sz="2400" b="1" dirty="0">
              <a:solidFill>
                <a:srgbClr val="C3BC8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1214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4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135563" y="4401517"/>
            <a:ext cx="11703896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182C02"/>
              </a:extrusionClr>
            </a:sp3d>
          </a:bodyPr>
          <a:lstStyle/>
          <a:p>
            <a:pPr algn="ctr"/>
            <a:r>
              <a:rPr lang="es-PE" sz="2400" dirty="0">
                <a:solidFill>
                  <a:srgbClr val="B9FA72"/>
                </a:solidFill>
                <a:latin typeface="Arial Black" panose="020B0A04020102020204" pitchFamily="34" charset="0"/>
              </a:rPr>
              <a:t>Para los que no tienen conocimiento, la Biblia dice que Israel (el verdadero) será restaurado o injertado al olivo natural cuando regrese Jesucristo por segunda vez, es más, la Biblia nos revela que 10 personas del mundo gentil tomarán del manto de un judío y les pedirán que quieren ir a Jerusalén a adorar al Mesías, porque han oído que </a:t>
            </a:r>
            <a:r>
              <a:rPr lang="es-PE" sz="2400" dirty="0" smtClean="0">
                <a:solidFill>
                  <a:srgbClr val="B9FA72"/>
                </a:solidFill>
                <a:latin typeface="Arial Black" panose="020B0A04020102020204" pitchFamily="34" charset="0"/>
              </a:rPr>
              <a:t>Dios </a:t>
            </a:r>
            <a:r>
              <a:rPr lang="es-PE" sz="2400" dirty="0">
                <a:solidFill>
                  <a:srgbClr val="B9FA72"/>
                </a:solidFill>
                <a:latin typeface="Arial Black" panose="020B0A04020102020204" pitchFamily="34" charset="0"/>
              </a:rPr>
              <a:t>está con ellos.</a:t>
            </a:r>
            <a:endParaRPr lang="es-PE" sz="2400" dirty="0" smtClean="0">
              <a:solidFill>
                <a:srgbClr val="B9FA72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3287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6346228" y="325463"/>
            <a:ext cx="5642504" cy="671722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65100">
              <a:extrusionClr>
                <a:srgbClr val="29220D"/>
              </a:extrusionClr>
            </a:sp3d>
          </a:bodyPr>
          <a:lstStyle/>
          <a:p>
            <a:pPr algn="ctr"/>
            <a:r>
              <a:rPr lang="es-PE" sz="2400" b="1" dirty="0" smtClean="0">
                <a:solidFill>
                  <a:srgbClr val="C3BC8F"/>
                </a:solidFill>
                <a:latin typeface="Arial Black" panose="020B0A04020102020204" pitchFamily="34" charset="0"/>
              </a:rPr>
              <a:t>Y </a:t>
            </a:r>
            <a:r>
              <a:rPr lang="es-PE" sz="2400" b="1" dirty="0">
                <a:solidFill>
                  <a:srgbClr val="C3BC8F"/>
                </a:solidFill>
                <a:latin typeface="Arial Black" panose="020B0A04020102020204" pitchFamily="34" charset="0"/>
              </a:rPr>
              <a:t>a continuación vamos a exponer los versículos correspondientes que sustentan lo que hemos expuesto en las líneas precedentes.</a:t>
            </a:r>
          </a:p>
          <a:p>
            <a:pPr algn="ctr"/>
            <a:r>
              <a:rPr lang="es-PE" sz="2400" b="1" dirty="0" smtClean="0">
                <a:solidFill>
                  <a:srgbClr val="C3BC8F"/>
                </a:solidFill>
                <a:latin typeface="Arial Black" panose="020B0A04020102020204" pitchFamily="34" charset="0"/>
              </a:rPr>
              <a:t>Romanos </a:t>
            </a:r>
            <a:r>
              <a:rPr lang="es-PE" sz="2400" b="1" dirty="0">
                <a:solidFill>
                  <a:srgbClr val="C3BC8F"/>
                </a:solidFill>
                <a:latin typeface="Arial Black" panose="020B0A04020102020204" pitchFamily="34" charset="0"/>
              </a:rPr>
              <a:t>11:11-12</a:t>
            </a:r>
          </a:p>
          <a:p>
            <a:pPr algn="ctr"/>
            <a:r>
              <a:rPr lang="es-PE" sz="2400" b="1" dirty="0">
                <a:solidFill>
                  <a:srgbClr val="C3BC8F"/>
                </a:solidFill>
                <a:latin typeface="Arial Black" panose="020B0A04020102020204" pitchFamily="34" charset="0"/>
              </a:rPr>
              <a:t>“11 Digo, pues: ¿Han tropezado los de Israel para que cayesen? En ninguna manera; pero por su transgresión vino la salvación a los gentiles, para provocarles a celos.</a:t>
            </a:r>
          </a:p>
          <a:p>
            <a:pPr algn="ctr"/>
            <a:r>
              <a:rPr lang="es-PE" sz="2400" b="1" dirty="0">
                <a:solidFill>
                  <a:srgbClr val="C3BC8F"/>
                </a:solidFill>
                <a:latin typeface="Arial Black" panose="020B0A04020102020204" pitchFamily="34" charset="0"/>
              </a:rPr>
              <a:t>12 Y si su transgresión es la riqueza del mundo, y su defección la riqueza de los gentiles, ¿cuánto más SU PLENA RESTAURACIÓN?”</a:t>
            </a:r>
          </a:p>
          <a:p>
            <a:pPr algn="ctr"/>
            <a:endParaRPr lang="es-ES" sz="2400" b="1" dirty="0">
              <a:solidFill>
                <a:srgbClr val="C3BC8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2008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5698802" y="487025"/>
            <a:ext cx="6286554" cy="600164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341512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DFA7A1"/>
                </a:solidFill>
                <a:latin typeface="Arial Black" panose="020B0A04020102020204" pitchFamily="34" charset="0"/>
              </a:rPr>
              <a:t>Romanos </a:t>
            </a:r>
            <a:r>
              <a:rPr lang="es-PE" sz="2400" dirty="0">
                <a:solidFill>
                  <a:srgbClr val="DFA7A1"/>
                </a:solidFill>
                <a:latin typeface="Arial Black" panose="020B0A04020102020204" pitchFamily="34" charset="0"/>
              </a:rPr>
              <a:t>11:25-27</a:t>
            </a:r>
          </a:p>
          <a:p>
            <a:pPr algn="ctr"/>
            <a:r>
              <a:rPr lang="es-PE" sz="2400" dirty="0">
                <a:solidFill>
                  <a:srgbClr val="DFA7A1"/>
                </a:solidFill>
                <a:latin typeface="Arial Black" panose="020B0A04020102020204" pitchFamily="34" charset="0"/>
              </a:rPr>
              <a:t>25 Porque no quiero, hermanos, que ignoréis este misterio, para que no seáis arrogantes en cuanto a vosotros mismos: que ha acontecido a Israel endurecimiento en parte, hasta que haya entrado la plenitud de los gentiles;</a:t>
            </a:r>
          </a:p>
          <a:p>
            <a:pPr algn="ctr"/>
            <a:r>
              <a:rPr lang="es-PE" sz="2400" dirty="0">
                <a:solidFill>
                  <a:srgbClr val="DFA7A1"/>
                </a:solidFill>
                <a:latin typeface="Arial Black" panose="020B0A04020102020204" pitchFamily="34" charset="0"/>
              </a:rPr>
              <a:t>26 y LUEGO TODO ISRAEL SERÁ SALVO, como está escrito:</a:t>
            </a:r>
          </a:p>
          <a:p>
            <a:pPr algn="ctr"/>
            <a:r>
              <a:rPr lang="es-PE" sz="2400" dirty="0">
                <a:solidFill>
                  <a:srgbClr val="DFA7A1"/>
                </a:solidFill>
                <a:latin typeface="Arial Black" panose="020B0A04020102020204" pitchFamily="34" charset="0"/>
              </a:rPr>
              <a:t>    VENDRÁ DE SION EL LIBERTADOR,</a:t>
            </a:r>
          </a:p>
          <a:p>
            <a:pPr algn="ctr"/>
            <a:r>
              <a:rPr lang="es-PE" sz="2400" dirty="0">
                <a:solidFill>
                  <a:srgbClr val="DFA7A1"/>
                </a:solidFill>
                <a:latin typeface="Arial Black" panose="020B0A04020102020204" pitchFamily="34" charset="0"/>
              </a:rPr>
              <a:t>    QUE APARTARÁ DE JACOB LA IMPIEDAD.</a:t>
            </a:r>
          </a:p>
          <a:p>
            <a:pPr algn="ctr"/>
            <a:r>
              <a:rPr lang="es-PE" sz="2400" dirty="0">
                <a:solidFill>
                  <a:srgbClr val="DFA7A1"/>
                </a:solidFill>
                <a:latin typeface="Arial Black" panose="020B0A04020102020204" pitchFamily="34" charset="0"/>
              </a:rPr>
              <a:t>27 Y este será mi pacto con ellos,</a:t>
            </a:r>
          </a:p>
          <a:p>
            <a:pPr algn="ctr"/>
            <a:r>
              <a:rPr lang="es-PE" sz="2400" dirty="0">
                <a:solidFill>
                  <a:srgbClr val="DFA7A1"/>
                </a:solidFill>
                <a:latin typeface="Arial Black" panose="020B0A04020102020204" pitchFamily="34" charset="0"/>
              </a:rPr>
              <a:t>CUANDO YO QUITE SUS PECADOS</a:t>
            </a:r>
            <a:r>
              <a:rPr lang="es-PE" sz="2400" dirty="0" smtClean="0">
                <a:solidFill>
                  <a:srgbClr val="DFA7A1"/>
                </a:solidFill>
                <a:latin typeface="Arial Black" panose="020B0A04020102020204" pitchFamily="34" charset="0"/>
              </a:rPr>
              <a:t>”.</a:t>
            </a:r>
            <a:endParaRPr lang="es-PE" sz="2400" dirty="0">
              <a:solidFill>
                <a:srgbClr val="DFA7A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593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63416" y="4520857"/>
            <a:ext cx="11465168" cy="228524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201E2E"/>
              </a:extrusionClr>
            </a:sp3d>
          </a:bodyPr>
          <a:lstStyle/>
          <a:p>
            <a:pPr algn="ctr"/>
            <a:r>
              <a:rPr lang="es-PE" sz="2400" b="1" dirty="0" smtClean="0">
                <a:solidFill>
                  <a:srgbClr val="AFAACA"/>
                </a:solidFill>
                <a:latin typeface="Arial Black" panose="020B0A04020102020204" pitchFamily="34" charset="0"/>
              </a:rPr>
              <a:t>El </a:t>
            </a:r>
            <a:r>
              <a:rPr lang="es-PE" sz="2400" b="1" dirty="0">
                <a:solidFill>
                  <a:srgbClr val="AFAACA"/>
                </a:solidFill>
                <a:latin typeface="Arial Black" panose="020B0A04020102020204" pitchFamily="34" charset="0"/>
              </a:rPr>
              <a:t>Libertador es Jesucristo cuando regrese por segunda vez a la Tierra, al final de la gran tribulación y nos dice que Él apartará o quitará la impiedad de Israel que no solo es su pecado de incredulidad, de creer en el verdadero Mesías sino que quitará para siempre </a:t>
            </a:r>
            <a:r>
              <a:rPr lang="es-PE" sz="2400" b="1" dirty="0" smtClean="0">
                <a:solidFill>
                  <a:srgbClr val="AFAACA"/>
                </a:solidFill>
                <a:latin typeface="Arial Black" panose="020B0A04020102020204" pitchFamily="34" charset="0"/>
              </a:rPr>
              <a:t>el símbolo del hexagrama, los </a:t>
            </a:r>
            <a:r>
              <a:rPr lang="es-PE" sz="2400" b="1" dirty="0">
                <a:solidFill>
                  <a:srgbClr val="AFAACA"/>
                </a:solidFill>
                <a:latin typeface="Arial Black" panose="020B0A04020102020204" pitchFamily="34" charset="0"/>
              </a:rPr>
              <a:t>masones </a:t>
            </a:r>
            <a:r>
              <a:rPr lang="es-PE" sz="2400" b="1" dirty="0" err="1">
                <a:solidFill>
                  <a:srgbClr val="AFAACA"/>
                </a:solidFill>
                <a:latin typeface="Arial Black" panose="020B0A04020102020204" pitchFamily="34" charset="0"/>
              </a:rPr>
              <a:t>illuminatis</a:t>
            </a:r>
            <a:r>
              <a:rPr lang="es-PE" sz="2400" b="1" dirty="0">
                <a:solidFill>
                  <a:srgbClr val="AFAACA"/>
                </a:solidFill>
                <a:latin typeface="Arial Black" panose="020B0A04020102020204" pitchFamily="34" charset="0"/>
              </a:rPr>
              <a:t> y su creación, los </a:t>
            </a:r>
            <a:r>
              <a:rPr lang="es-PE" sz="2400" b="1" dirty="0" smtClean="0">
                <a:solidFill>
                  <a:srgbClr val="AFAACA"/>
                </a:solidFill>
                <a:latin typeface="Arial Black" panose="020B0A04020102020204" pitchFamily="34" charset="0"/>
              </a:rPr>
              <a:t>sionistas…</a:t>
            </a:r>
            <a:endParaRPr lang="es-ES" sz="2400" b="1" dirty="0">
              <a:solidFill>
                <a:srgbClr val="AFAACA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7698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70481" y="4977462"/>
            <a:ext cx="11658103" cy="154657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65100">
              <a:extrusionClr>
                <a:srgbClr val="29220D"/>
              </a:extrusionClr>
            </a:sp3d>
          </a:bodyPr>
          <a:lstStyle/>
          <a:p>
            <a:pPr algn="ctr"/>
            <a:r>
              <a:rPr lang="es-PE" sz="2400" b="1" dirty="0" smtClean="0">
                <a:solidFill>
                  <a:srgbClr val="C3BC8F"/>
                </a:solidFill>
                <a:latin typeface="Arial Black" panose="020B0A04020102020204" pitchFamily="34" charset="0"/>
              </a:rPr>
              <a:t>… Junto </a:t>
            </a:r>
            <a:r>
              <a:rPr lang="es-PE" sz="2400" b="1" dirty="0">
                <a:solidFill>
                  <a:srgbClr val="C3BC8F"/>
                </a:solidFill>
                <a:latin typeface="Arial Black" panose="020B0A04020102020204" pitchFamily="34" charset="0"/>
              </a:rPr>
              <a:t>con toda su simbología </a:t>
            </a:r>
            <a:r>
              <a:rPr lang="es-PE" sz="2400" b="1" dirty="0" smtClean="0">
                <a:solidFill>
                  <a:srgbClr val="C3BC8F"/>
                </a:solidFill>
                <a:latin typeface="Arial Black" panose="020B0A04020102020204" pitchFamily="34" charset="0"/>
              </a:rPr>
              <a:t> masónica en </a:t>
            </a:r>
            <a:r>
              <a:rPr lang="es-PE" sz="2400" b="1" dirty="0">
                <a:solidFill>
                  <a:srgbClr val="C3BC8F"/>
                </a:solidFill>
                <a:latin typeface="Arial Black" panose="020B0A04020102020204" pitchFamily="34" charset="0"/>
              </a:rPr>
              <a:t>los altos de la corte suprema del estado moderno de Israel y también quitará toda simbología masónica </a:t>
            </a:r>
            <a:r>
              <a:rPr lang="es-PE" sz="2400" b="1" dirty="0" err="1">
                <a:solidFill>
                  <a:srgbClr val="C3BC8F"/>
                </a:solidFill>
                <a:latin typeface="Arial Black" panose="020B0A04020102020204" pitchFamily="34" charset="0"/>
              </a:rPr>
              <a:t>illuminati</a:t>
            </a:r>
            <a:r>
              <a:rPr lang="es-PE" sz="2400" b="1" dirty="0">
                <a:solidFill>
                  <a:srgbClr val="C3BC8F"/>
                </a:solidFill>
                <a:latin typeface="Arial Black" panose="020B0A04020102020204" pitchFamily="34" charset="0"/>
              </a:rPr>
              <a:t> de la faz de la tierra por cuanto ellos son la sinagoga de Satanás que describe Apocalipsis 2:9 y 3:9.</a:t>
            </a:r>
            <a:endParaRPr lang="es-ES" sz="2400" b="1" dirty="0">
              <a:solidFill>
                <a:srgbClr val="C3BC8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5417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408122" y="301183"/>
            <a:ext cx="11375756" cy="63709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04123A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Zacarías </a:t>
            </a:r>
            <a:r>
              <a:rPr lang="es-PE" sz="2400" dirty="0">
                <a:solidFill>
                  <a:srgbClr val="A5BBF9"/>
                </a:solidFill>
                <a:latin typeface="Arial Black" panose="020B0A04020102020204" pitchFamily="34" charset="0"/>
              </a:rPr>
              <a:t>8:20-23</a:t>
            </a:r>
          </a:p>
          <a:p>
            <a:pPr algn="ctr"/>
            <a:r>
              <a:rPr lang="es-PE" sz="2400" dirty="0">
                <a:solidFill>
                  <a:srgbClr val="A5BBF9"/>
                </a:solidFill>
                <a:latin typeface="Arial Black" panose="020B0A04020102020204" pitchFamily="34" charset="0"/>
              </a:rPr>
              <a:t>20 Así ha dicho </a:t>
            </a:r>
            <a:r>
              <a:rPr lang="es-PE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Jehová </a:t>
            </a:r>
            <a:r>
              <a:rPr lang="es-PE" sz="2400" dirty="0">
                <a:solidFill>
                  <a:srgbClr val="A5BBF9"/>
                </a:solidFill>
                <a:latin typeface="Arial Black" panose="020B0A04020102020204" pitchFamily="34" charset="0"/>
              </a:rPr>
              <a:t>de los ejércitos: Aún vendrán pueblos, y habitantes de muchas ciudades;</a:t>
            </a:r>
          </a:p>
          <a:p>
            <a:pPr algn="ctr"/>
            <a:endParaRPr lang="es-PE" sz="2400" dirty="0">
              <a:solidFill>
                <a:srgbClr val="A5BBF9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PE" sz="2400" dirty="0">
                <a:solidFill>
                  <a:srgbClr val="A5BBF9"/>
                </a:solidFill>
                <a:latin typeface="Arial Black" panose="020B0A04020102020204" pitchFamily="34" charset="0"/>
              </a:rPr>
              <a:t>21 y vendrán los habitantes de una ciudad a otra, y dirán: Vamos a implorar el favor de </a:t>
            </a:r>
            <a:r>
              <a:rPr lang="es-PE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Jehová, </a:t>
            </a:r>
            <a:r>
              <a:rPr lang="es-PE" sz="2400" dirty="0">
                <a:solidFill>
                  <a:srgbClr val="A5BBF9"/>
                </a:solidFill>
                <a:latin typeface="Arial Black" panose="020B0A04020102020204" pitchFamily="34" charset="0"/>
              </a:rPr>
              <a:t>y a buscar a </a:t>
            </a:r>
            <a:r>
              <a:rPr lang="es-PE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Jehová </a:t>
            </a:r>
            <a:r>
              <a:rPr lang="es-PE" sz="2400" dirty="0">
                <a:solidFill>
                  <a:srgbClr val="A5BBF9"/>
                </a:solidFill>
                <a:latin typeface="Arial Black" panose="020B0A04020102020204" pitchFamily="34" charset="0"/>
              </a:rPr>
              <a:t>de los ejércitos. Yo también iré.</a:t>
            </a:r>
          </a:p>
          <a:p>
            <a:pPr algn="ctr"/>
            <a:endParaRPr lang="es-PE" sz="2400" dirty="0">
              <a:solidFill>
                <a:srgbClr val="A5BBF9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PE" sz="2400" dirty="0">
                <a:solidFill>
                  <a:srgbClr val="A5BBF9"/>
                </a:solidFill>
                <a:latin typeface="Arial Black" panose="020B0A04020102020204" pitchFamily="34" charset="0"/>
              </a:rPr>
              <a:t>22 Y vendrán muchos pueblos y fuertes naciones a buscar a </a:t>
            </a:r>
            <a:r>
              <a:rPr lang="es-PE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Jehová </a:t>
            </a:r>
            <a:r>
              <a:rPr lang="es-PE" sz="2400" dirty="0">
                <a:solidFill>
                  <a:srgbClr val="A5BBF9"/>
                </a:solidFill>
                <a:latin typeface="Arial Black" panose="020B0A04020102020204" pitchFamily="34" charset="0"/>
              </a:rPr>
              <a:t>de los ejércitos en Jerusalén, y a implorar el favor de </a:t>
            </a:r>
            <a:r>
              <a:rPr lang="es-PE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Jehová.</a:t>
            </a:r>
            <a:endParaRPr lang="es-PE" sz="2400" dirty="0">
              <a:solidFill>
                <a:srgbClr val="A5BBF9"/>
              </a:solidFill>
              <a:latin typeface="Arial Black" panose="020B0A04020102020204" pitchFamily="34" charset="0"/>
            </a:endParaRPr>
          </a:p>
          <a:p>
            <a:pPr algn="ctr"/>
            <a:endParaRPr lang="es-PE" sz="2400" dirty="0">
              <a:solidFill>
                <a:srgbClr val="A5BBF9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PE" sz="2400" dirty="0">
                <a:solidFill>
                  <a:srgbClr val="A5BBF9"/>
                </a:solidFill>
                <a:latin typeface="Arial Black" panose="020B0A04020102020204" pitchFamily="34" charset="0"/>
              </a:rPr>
              <a:t>23 Así ha dicho </a:t>
            </a:r>
            <a:r>
              <a:rPr lang="es-PE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Jehová </a:t>
            </a:r>
            <a:r>
              <a:rPr lang="es-PE" sz="2400" dirty="0">
                <a:solidFill>
                  <a:srgbClr val="A5BBF9"/>
                </a:solidFill>
                <a:latin typeface="Arial Black" panose="020B0A04020102020204" pitchFamily="34" charset="0"/>
              </a:rPr>
              <a:t>de los ejércitos: EN AQUELLOS DÍAS ACONTECERÁ QUE DIEZ HOMBRES DE LAS NACIONES DE TODA LENGUA TOMARÁN DEL MANTO A UN JUDÍO, DICIENDO: IREMOS CON VOSOTROS, PORQUE HEMOS OÍDO QUE DIOS ESTÁ CON VOSOTROS</a:t>
            </a:r>
            <a:r>
              <a:rPr lang="es-PE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”.</a:t>
            </a:r>
            <a:endParaRPr lang="es-PE" sz="2400" dirty="0">
              <a:solidFill>
                <a:srgbClr val="A5BBF9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082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66948" y="4038117"/>
            <a:ext cx="11658103" cy="265457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65100">
              <a:extrusionClr>
                <a:srgbClr val="29220D"/>
              </a:extrusionClr>
            </a:sp3d>
          </a:bodyPr>
          <a:lstStyle/>
          <a:p>
            <a:pPr algn="ctr"/>
            <a:r>
              <a:rPr lang="es-PE" sz="2400" b="1" dirty="0">
                <a:solidFill>
                  <a:srgbClr val="C3BC8F"/>
                </a:solidFill>
                <a:latin typeface="Arial Black" panose="020B0A04020102020204" pitchFamily="34" charset="0"/>
              </a:rPr>
              <a:t>En estos momentos nos dirigimos a los creyentes de sana doctrina, que son aquellos que no están de acuerdo con el falso y podrido evangelio de la prosperidad y del dinero, para exhortarles en el amor de Jesucristo que este vídeo les hagan llegar a sus pastores, líderes y creyentes en general en sus congregaciones, toda vez que muchos creyentes del cristianismo evangélico ignoran estas cosas gracias a la infiltración del sionismo.</a:t>
            </a:r>
            <a:endParaRPr lang="es-ES" sz="2400" b="1" dirty="0">
              <a:solidFill>
                <a:srgbClr val="C3BC8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4152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uadroTexto 3"/>
          <p:cNvSpPr txBox="1"/>
          <p:nvPr/>
        </p:nvSpPr>
        <p:spPr>
          <a:xfrm>
            <a:off x="5395430" y="2090172"/>
            <a:ext cx="6217966" cy="2677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04123A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Como algo anecdótico, </a:t>
            </a:r>
            <a:r>
              <a:rPr lang="es-PE" sz="2400" dirty="0">
                <a:solidFill>
                  <a:srgbClr val="A5BBF9"/>
                </a:solidFill>
                <a:latin typeface="Arial Black" panose="020B0A04020102020204" pitchFamily="34" charset="0"/>
              </a:rPr>
              <a:t>les comentamos que un día estábamos viendo en </a:t>
            </a:r>
            <a:r>
              <a:rPr lang="es-PE" sz="2400" dirty="0" err="1">
                <a:solidFill>
                  <a:srgbClr val="A5BBF9"/>
                </a:solidFill>
                <a:latin typeface="Arial Black" panose="020B0A04020102020204" pitchFamily="34" charset="0"/>
              </a:rPr>
              <a:t>youtube</a:t>
            </a:r>
            <a:r>
              <a:rPr lang="es-PE" sz="2400" dirty="0">
                <a:solidFill>
                  <a:srgbClr val="A5BBF9"/>
                </a:solidFill>
                <a:latin typeface="Arial Black" panose="020B0A04020102020204" pitchFamily="34" charset="0"/>
              </a:rPr>
              <a:t> a una dama cristiana profetizando y detrás ella estaba el hexagrama, mal llamada estrella de David. Ella lo hacía por desconocimiento, claro está.</a:t>
            </a:r>
          </a:p>
        </p:txBody>
      </p:sp>
    </p:spTree>
    <p:extLst>
      <p:ext uri="{BB962C8B-B14F-4D97-AF65-F5344CB8AC3E}">
        <p14:creationId xmlns:p14="http://schemas.microsoft.com/office/powerpoint/2010/main" val="1642412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315719" y="4293426"/>
            <a:ext cx="11556499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341512"/>
              </a:extrusionClr>
            </a:sp3d>
          </a:bodyPr>
          <a:lstStyle/>
          <a:p>
            <a:pPr algn="ctr"/>
            <a:r>
              <a:rPr lang="es-PE" sz="2400" dirty="0">
                <a:solidFill>
                  <a:srgbClr val="DFA7A1"/>
                </a:solidFill>
                <a:latin typeface="Arial Black" panose="020B0A04020102020204" pitchFamily="34" charset="0"/>
              </a:rPr>
              <a:t>En ese sentido, mis amados, también les exhortamos en el amor de Jesucristo que no honren ese símbolo ocultista del hexagrama que pueda estar insertado en cualquier objeto y que no lo deben tener en sus casas, adornos o en sus muros de las redes sociales, pues ya saben que representa el </a:t>
            </a:r>
            <a:r>
              <a:rPr lang="es-PE" sz="2400" dirty="0" smtClean="0">
                <a:solidFill>
                  <a:srgbClr val="DFA7A1"/>
                </a:solidFill>
                <a:latin typeface="Arial Black" panose="020B0A04020102020204" pitchFamily="34" charset="0"/>
              </a:rPr>
              <a:t>666…..</a:t>
            </a:r>
            <a:endParaRPr lang="es-PE" sz="2400" dirty="0" smtClean="0">
              <a:solidFill>
                <a:srgbClr val="E6DAAC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42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415871" y="4746449"/>
            <a:ext cx="11360258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04123A"/>
              </a:extrusionClr>
            </a:sp3d>
          </a:bodyPr>
          <a:lstStyle/>
          <a:p>
            <a:pPr algn="ctr"/>
            <a:r>
              <a:rPr lang="es-ES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…..</a:t>
            </a:r>
            <a:r>
              <a:rPr lang="es-PE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y </a:t>
            </a:r>
            <a:r>
              <a:rPr lang="es-PE" sz="2400" dirty="0">
                <a:solidFill>
                  <a:srgbClr val="A5BBF9"/>
                </a:solidFill>
                <a:latin typeface="Arial Black" panose="020B0A04020102020204" pitchFamily="34" charset="0"/>
              </a:rPr>
              <a:t>como </a:t>
            </a:r>
            <a:r>
              <a:rPr lang="es-PE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dijimos anteriormente, esta misma imagen del </a:t>
            </a:r>
            <a:r>
              <a:rPr lang="es-PE" sz="2400" dirty="0">
                <a:solidFill>
                  <a:srgbClr val="A5BBF9"/>
                </a:solidFill>
                <a:latin typeface="Arial Black" panose="020B0A04020102020204" pitchFamily="34" charset="0"/>
              </a:rPr>
              <a:t>hexagrama será usado por el Anticristo para unir a todas las religiones, y como ese símbolo es conocido y aceptado en varias culturas desde tiempos </a:t>
            </a:r>
            <a:r>
              <a:rPr lang="es-PE" sz="2400" dirty="0" err="1">
                <a:solidFill>
                  <a:srgbClr val="A5BBF9"/>
                </a:solidFill>
                <a:latin typeface="Arial Black" panose="020B0A04020102020204" pitchFamily="34" charset="0"/>
              </a:rPr>
              <a:t>inmemoriables</a:t>
            </a:r>
            <a:r>
              <a:rPr lang="es-PE" sz="2400" dirty="0">
                <a:solidFill>
                  <a:srgbClr val="A5BBF9"/>
                </a:solidFill>
                <a:latin typeface="Arial Black" panose="020B0A04020102020204" pitchFamily="34" charset="0"/>
              </a:rPr>
              <a:t> no habrá inconveniente para que el mundo lo acepte.</a:t>
            </a:r>
          </a:p>
        </p:txBody>
      </p:sp>
    </p:spTree>
    <p:extLst>
      <p:ext uri="{BB962C8B-B14F-4D97-AF65-F5344CB8AC3E}">
        <p14:creationId xmlns:p14="http://schemas.microsoft.com/office/powerpoint/2010/main" val="1201018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5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289338" y="4697695"/>
            <a:ext cx="11556499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341512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DFA7A1"/>
                </a:solidFill>
                <a:latin typeface="Arial Black" panose="020B0A04020102020204" pitchFamily="34" charset="0"/>
              </a:rPr>
              <a:t>También </a:t>
            </a:r>
            <a:r>
              <a:rPr lang="es-PE" sz="2400" dirty="0">
                <a:solidFill>
                  <a:srgbClr val="DFA7A1"/>
                </a:solidFill>
                <a:latin typeface="Arial Black" panose="020B0A04020102020204" pitchFamily="34" charset="0"/>
              </a:rPr>
              <a:t>nos debe llamar a una muy profunda reflexión que el movimiento profético en general no diga nada de estas cosas que se han hablado en este vídeo, pues por </a:t>
            </a:r>
            <a:r>
              <a:rPr lang="es-PE" sz="2400" dirty="0" err="1">
                <a:solidFill>
                  <a:srgbClr val="DFA7A1"/>
                </a:solidFill>
                <a:latin typeface="Arial Black" panose="020B0A04020102020204" pitchFamily="34" charset="0"/>
              </a:rPr>
              <a:t>youtube</a:t>
            </a:r>
            <a:r>
              <a:rPr lang="es-PE" sz="2400" dirty="0">
                <a:solidFill>
                  <a:srgbClr val="DFA7A1"/>
                </a:solidFill>
                <a:latin typeface="Arial Black" panose="020B0A04020102020204" pitchFamily="34" charset="0"/>
              </a:rPr>
              <a:t> hay muchos cristianos que aducen tener el ministerio profético.</a:t>
            </a:r>
            <a:endParaRPr lang="es-PE" sz="2400" dirty="0" smtClean="0">
              <a:solidFill>
                <a:srgbClr val="E6DAAC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6520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6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5781144" y="982176"/>
            <a:ext cx="6041249" cy="489364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52400">
              <a:extrusionClr>
                <a:schemeClr val="tx1">
                  <a:lumMod val="95000"/>
                  <a:lumOff val="5000"/>
                </a:schemeClr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También </a:t>
            </a:r>
            <a:r>
              <a:rPr lang="es-PE" sz="2400" dirty="0">
                <a:solidFill>
                  <a:schemeClr val="bg1"/>
                </a:solidFill>
                <a:latin typeface="Arial Black" panose="020B0A04020102020204" pitchFamily="34" charset="0"/>
              </a:rPr>
              <a:t>nos debe llamar a una profunda muy reflexión el hecho que muchos de los predicadores que usan la plataforma de </a:t>
            </a:r>
            <a:r>
              <a:rPr lang="es-PE" sz="2400" dirty="0" err="1">
                <a:solidFill>
                  <a:schemeClr val="bg1"/>
                </a:solidFill>
                <a:latin typeface="Arial Black" panose="020B0A04020102020204" pitchFamily="34" charset="0"/>
              </a:rPr>
              <a:t>youtube</a:t>
            </a:r>
            <a:r>
              <a:rPr lang="es-PE" sz="2400" dirty="0">
                <a:solidFill>
                  <a:schemeClr val="bg1"/>
                </a:solidFill>
                <a:latin typeface="Arial Black" panose="020B0A04020102020204" pitchFamily="34" charset="0"/>
              </a:rPr>
              <a:t> tampoco digan nada de lo tratado aquí, pues asumimos que muchos no lo saben, y los que lo saben, como nosotros, que no somos políticamente correctos, creemos que hemos contribuido con un granito de arena para develar esto que está oculto y que necesita ser difundido y divulgado</a:t>
            </a:r>
            <a:r>
              <a:rPr lang="es-PE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.  </a:t>
            </a:r>
          </a:p>
        </p:txBody>
      </p:sp>
    </p:spTree>
    <p:extLst>
      <p:ext uri="{BB962C8B-B14F-4D97-AF65-F5344CB8AC3E}">
        <p14:creationId xmlns:p14="http://schemas.microsoft.com/office/powerpoint/2010/main" val="359827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Diapositiva6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uadroTexto 1"/>
          <p:cNvSpPr txBox="1"/>
          <p:nvPr/>
        </p:nvSpPr>
        <p:spPr>
          <a:xfrm>
            <a:off x="335278" y="4791858"/>
            <a:ext cx="11521439" cy="105413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65100">
              <a:extrusionClr>
                <a:srgbClr val="3F3E00"/>
              </a:extrusionClr>
            </a:sp3d>
          </a:bodyPr>
          <a:lstStyle/>
          <a:p>
            <a:pPr algn="ctr"/>
            <a:r>
              <a:rPr lang="es-PE" sz="3200" b="1" dirty="0">
                <a:solidFill>
                  <a:srgbClr val="FFFF5B"/>
                </a:solidFill>
                <a:latin typeface="Arial Black" panose="020B0A04020102020204" pitchFamily="34" charset="0"/>
              </a:rPr>
              <a:t>Jesucristo dijo en Juan 8:32 “y conoceréis la verdad, y la verdad os hará libres</a:t>
            </a:r>
            <a:r>
              <a:rPr lang="es-PE" sz="3200" b="1" dirty="0" smtClean="0">
                <a:solidFill>
                  <a:srgbClr val="FFFF5B"/>
                </a:solidFill>
                <a:latin typeface="Arial Black" panose="020B0A04020102020204" pitchFamily="34" charset="0"/>
              </a:rPr>
              <a:t>”.</a:t>
            </a:r>
          </a:p>
        </p:txBody>
      </p:sp>
      <p:sp>
        <p:nvSpPr>
          <p:cNvPr id="5" name="CuadroTexto 1"/>
          <p:cNvSpPr txBox="1"/>
          <p:nvPr/>
        </p:nvSpPr>
        <p:spPr>
          <a:xfrm>
            <a:off x="3099664" y="6071150"/>
            <a:ext cx="5723002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165100">
              <a:extrusionClr>
                <a:srgbClr val="3F3E00"/>
              </a:extrusionClr>
            </a:sp3d>
          </a:bodyPr>
          <a:lstStyle/>
          <a:p>
            <a:pPr algn="ctr"/>
            <a:r>
              <a:rPr lang="es-PE" sz="3200" b="1" dirty="0" smtClean="0">
                <a:solidFill>
                  <a:srgbClr val="FFFF5B"/>
                </a:solidFill>
                <a:latin typeface="Arial Black" panose="020B0A04020102020204" pitchFamily="34" charset="0"/>
              </a:rPr>
              <a:t>Dios </a:t>
            </a:r>
            <a:r>
              <a:rPr lang="es-PE" sz="3200" b="1" dirty="0">
                <a:solidFill>
                  <a:srgbClr val="FFFF5B"/>
                </a:solidFill>
                <a:latin typeface="Arial Black" panose="020B0A04020102020204" pitchFamily="34" charset="0"/>
              </a:rPr>
              <a:t>les bendiga</a:t>
            </a:r>
          </a:p>
        </p:txBody>
      </p:sp>
    </p:spTree>
    <p:extLst>
      <p:ext uri="{BB962C8B-B14F-4D97-AF65-F5344CB8AC3E}">
        <p14:creationId xmlns:p14="http://schemas.microsoft.com/office/powerpoint/2010/main" val="1056761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Botón de acción: Comienzo 2">
            <a:hlinkClick r:id="rId3" highlightClick="1"/>
          </p:cNvPr>
          <p:cNvSpPr/>
          <p:nvPr/>
        </p:nvSpPr>
        <p:spPr>
          <a:xfrm>
            <a:off x="4793104" y="3974361"/>
            <a:ext cx="2605790" cy="2042411"/>
          </a:xfrm>
          <a:prstGeom prst="actionButtonBeginning">
            <a:avLst/>
          </a:prstGeom>
          <a:solidFill>
            <a:srgbClr val="00B0F0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CuadroTexto 4"/>
          <p:cNvSpPr txBox="1"/>
          <p:nvPr/>
        </p:nvSpPr>
        <p:spPr>
          <a:xfrm>
            <a:off x="317750" y="455478"/>
            <a:ext cx="11556499" cy="2677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341512"/>
              </a:extrusionClr>
            </a:sp3d>
          </a:bodyPr>
          <a:lstStyle/>
          <a:p>
            <a:pPr algn="ctr"/>
            <a:r>
              <a:rPr lang="es-PE" sz="2400" dirty="0">
                <a:solidFill>
                  <a:srgbClr val="DFA7A1"/>
                </a:solidFill>
                <a:latin typeface="Arial Black" panose="020B0A04020102020204" pitchFamily="34" charset="0"/>
              </a:rPr>
              <a:t>En este corto vídeo de 6 minutos apreciaremos una misa negra donde un sacerdote satánico tiene en su chaqueta la mal llamada "estrella de David" o hexagrama y también aparece la estrella de 5 puntas, conocida como pentagrama; ambos símbolos cuando son invocados en un rito satánico constituyen el "Talismán de Saturno" usado para hacer conjuros más poderosos y se emplea también como protección</a:t>
            </a:r>
            <a:r>
              <a:rPr lang="es-PE" sz="2400" dirty="0" smtClean="0">
                <a:solidFill>
                  <a:srgbClr val="DFA7A1"/>
                </a:solidFill>
                <a:latin typeface="Arial Black" panose="020B0A04020102020204" pitchFamily="34" charset="0"/>
              </a:rPr>
              <a:t>. 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554637" y="4395402"/>
            <a:ext cx="3627618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341512"/>
              </a:extrusionClr>
            </a:sp3d>
          </a:bodyPr>
          <a:lstStyle/>
          <a:p>
            <a:pPr algn="ctr"/>
            <a:r>
              <a:rPr lang="es-ES" sz="2400" dirty="0" smtClean="0">
                <a:solidFill>
                  <a:srgbClr val="DFA7A1"/>
                </a:solidFill>
                <a:latin typeface="Arial Black" panose="020B0A04020102020204" pitchFamily="34" charset="0"/>
              </a:rPr>
              <a:t>DAR CLIC EN EL  RECTÁNGULO  PARA VER EL VÍDEO</a:t>
            </a:r>
            <a:endParaRPr lang="es-PE" sz="2400" dirty="0" smtClean="0">
              <a:solidFill>
                <a:srgbClr val="DFA7A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7541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10940" y="399302"/>
            <a:ext cx="11360258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04123A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 A continuación les dejaremos los 3 enlaces mediante los cuales fueron publicados en  MIS PPS, las 3 partes del estudio “¿Es la estrella de David el verdadero símbolo del judaísmo?</a:t>
            </a:r>
            <a:endParaRPr lang="es-PE" sz="2400" dirty="0">
              <a:solidFill>
                <a:srgbClr val="A5BBF9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Rectángulo 3">
            <a:hlinkClick r:id="rId3"/>
          </p:cNvPr>
          <p:cNvSpPr/>
          <p:nvPr/>
        </p:nvSpPr>
        <p:spPr>
          <a:xfrm>
            <a:off x="3835999" y="2383866"/>
            <a:ext cx="4117214" cy="719527"/>
          </a:xfrm>
          <a:prstGeom prst="rect">
            <a:avLst/>
          </a:prstGeom>
          <a:solidFill>
            <a:srgbClr val="FF0000"/>
          </a:solidFill>
          <a:ln cmpd="thickThin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dirty="0" smtClean="0">
                <a:latin typeface="Arial Black" panose="020B0A04020102020204" pitchFamily="34" charset="0"/>
              </a:rPr>
              <a:t>PARTE 1 - DAR CLIC AQUÍ</a:t>
            </a:r>
            <a:endParaRPr lang="es-PE" sz="2000" dirty="0">
              <a:latin typeface="Arial Black" panose="020B0A04020102020204" pitchFamily="34" charset="0"/>
            </a:endParaRPr>
          </a:p>
        </p:txBody>
      </p:sp>
      <p:sp>
        <p:nvSpPr>
          <p:cNvPr id="5" name="Rectángulo 4">
            <a:hlinkClick r:id="rId4"/>
          </p:cNvPr>
          <p:cNvSpPr/>
          <p:nvPr/>
        </p:nvSpPr>
        <p:spPr>
          <a:xfrm>
            <a:off x="3835999" y="3664271"/>
            <a:ext cx="4117214" cy="719527"/>
          </a:xfrm>
          <a:prstGeom prst="rect">
            <a:avLst/>
          </a:prstGeom>
          <a:solidFill>
            <a:srgbClr val="FF0000"/>
          </a:solidFill>
          <a:ln cmpd="thickThin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dirty="0" smtClean="0">
                <a:latin typeface="Arial Black" panose="020B0A04020102020204" pitchFamily="34" charset="0"/>
              </a:rPr>
              <a:t>PARTE 2 - DAR CLIC AQUÍ</a:t>
            </a:r>
            <a:endParaRPr lang="es-PE" sz="2000" dirty="0">
              <a:latin typeface="Arial Black" panose="020B0A04020102020204" pitchFamily="34" charset="0"/>
            </a:endParaRPr>
          </a:p>
        </p:txBody>
      </p:sp>
      <p:sp>
        <p:nvSpPr>
          <p:cNvPr id="7" name="Rectángulo 6">
            <a:hlinkClick r:id="rId5"/>
          </p:cNvPr>
          <p:cNvSpPr/>
          <p:nvPr/>
        </p:nvSpPr>
        <p:spPr>
          <a:xfrm>
            <a:off x="3835999" y="4944677"/>
            <a:ext cx="4117214" cy="719527"/>
          </a:xfrm>
          <a:prstGeom prst="rect">
            <a:avLst/>
          </a:prstGeom>
          <a:solidFill>
            <a:srgbClr val="FF0000"/>
          </a:solidFill>
          <a:ln cmpd="thickThin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dirty="0" smtClean="0">
                <a:latin typeface="Arial Black" panose="020B0A04020102020204" pitchFamily="34" charset="0"/>
              </a:rPr>
              <a:t>PARTE 3 - DAR CLIC AQUÍ</a:t>
            </a:r>
            <a:endParaRPr lang="es-PE" sz="2000" dirty="0">
              <a:latin typeface="Arial Black" panose="020B0A04020102020204" pitchFamily="34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8319541" y="6011057"/>
            <a:ext cx="3681440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04123A"/>
              </a:extrusionClr>
            </a:sp3d>
          </a:bodyPr>
          <a:lstStyle/>
          <a:p>
            <a:pPr algn="ctr"/>
            <a:r>
              <a:rPr lang="es-PE" sz="24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 </a:t>
            </a:r>
            <a:r>
              <a:rPr lang="es-PE" sz="1600" dirty="0" smtClean="0">
                <a:solidFill>
                  <a:srgbClr val="A5BBF9"/>
                </a:solidFill>
                <a:latin typeface="Arial Black" panose="020B0A04020102020204" pitchFamily="34" charset="0"/>
              </a:rPr>
              <a:t>CLIC PARA AVANZAR</a:t>
            </a:r>
            <a:endParaRPr lang="es-PE" sz="1600" dirty="0">
              <a:solidFill>
                <a:srgbClr val="A5BBF9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8386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7" grpId="0" animBg="1"/>
      <p:bldP spid="10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Imagen" descr="NIÑO REGRESA DEL CIELO CON UN MENSAJE PARA EL MUND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124" t="5726" r="3022" b="18254"/>
          <a:stretch/>
        </p:blipFill>
        <p:spPr bwMode="auto">
          <a:xfrm>
            <a:off x="10186526" y="5631046"/>
            <a:ext cx="1655298" cy="1091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44" t="24631" r="30175" b="35288"/>
          <a:stretch/>
        </p:blipFill>
        <p:spPr bwMode="auto">
          <a:xfrm>
            <a:off x="4541587" y="3429000"/>
            <a:ext cx="2825472" cy="1743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28"/>
          <a:stretch/>
        </p:blipFill>
        <p:spPr bwMode="auto">
          <a:xfrm>
            <a:off x="335360" y="164638"/>
            <a:ext cx="11506464" cy="2811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543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8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8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8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800" y="3276600"/>
            <a:ext cx="4064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z="240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40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600" y="2"/>
            <a:ext cx="65024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12192000" cy="3129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8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64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6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5867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5867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5867" b="1" dirty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5867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0"/>
            <a:ext cx="3556000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24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sz="2400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sz="2400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2"/>
            <a:ext cx="12192000" cy="379656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867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486400" y="838200"/>
            <a:ext cx="6434667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543767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337</TotalTime>
  <Words>2728</Words>
  <Application>Microsoft Office PowerPoint</Application>
  <PresentationFormat>Panorámica</PresentationFormat>
  <Paragraphs>89</Paragraphs>
  <Slides>65</Slides>
  <Notes>2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65</vt:i4>
      </vt:variant>
    </vt:vector>
  </HeadingPairs>
  <TitlesOfParts>
    <vt:vector size="72" baseType="lpstr">
      <vt:lpstr>Arial</vt:lpstr>
      <vt:lpstr>Arial Black</vt:lpstr>
      <vt:lpstr>Calibri</vt:lpstr>
      <vt:lpstr>Calibri Light</vt:lpstr>
      <vt:lpstr>Kristen ITC</vt:lpstr>
      <vt:lpstr>Office Theme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AMD</dc:creator>
  <cp:lastModifiedBy>AMD</cp:lastModifiedBy>
  <cp:revision>17</cp:revision>
  <dcterms:created xsi:type="dcterms:W3CDTF">2020-11-22T00:04:31Z</dcterms:created>
  <dcterms:modified xsi:type="dcterms:W3CDTF">2020-11-22T05:43:36Z</dcterms:modified>
</cp:coreProperties>
</file>