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media/audio2.wav" ContentType="audio/wav"/>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 id="281" r:id="rId28"/>
    <p:sldId id="282" r:id="rId29"/>
    <p:sldId id="283" r:id="rId30"/>
    <p:sldId id="284" r:id="rId31"/>
    <p:sldId id="285" r:id="rId32"/>
    <p:sldId id="286" r:id="rId33"/>
    <p:sldId id="287" r:id="rId34"/>
    <p:sldId id="288" r:id="rId35"/>
    <p:sldId id="289" r:id="rId36"/>
    <p:sldId id="290" r:id="rId37"/>
    <p:sldId id="291" r:id="rId38"/>
    <p:sldId id="292" r:id="rId39"/>
    <p:sldId id="293" r:id="rId40"/>
    <p:sldId id="294" r:id="rId41"/>
    <p:sldId id="295" r:id="rId42"/>
    <p:sldId id="296" r:id="rId43"/>
    <p:sldId id="297" r:id="rId44"/>
    <p:sldId id="298" r:id="rId45"/>
    <p:sldId id="299" r:id="rId46"/>
    <p:sldId id="300" r:id="rId47"/>
    <p:sldId id="301" r:id="rId48"/>
    <p:sldId id="302" r:id="rId49"/>
    <p:sldId id="303" r:id="rId50"/>
    <p:sldId id="304" r:id="rId51"/>
    <p:sldId id="305" r:id="rId52"/>
    <p:sldId id="306" r:id="rId53"/>
    <p:sldId id="307" r:id="rId54"/>
    <p:sldId id="308" r:id="rId55"/>
    <p:sldId id="309" r:id="rId56"/>
    <p:sldId id="310" r:id="rId57"/>
    <p:sldId id="311" r:id="rId58"/>
    <p:sldId id="312" r:id="rId59"/>
    <p:sldId id="313" r:id="rId60"/>
    <p:sldId id="314" r:id="rId61"/>
    <p:sldId id="315" r:id="rId62"/>
    <p:sldId id="316" r:id="rId63"/>
    <p:sldId id="317" r:id="rId64"/>
    <p:sldId id="318" r:id="rId65"/>
    <p:sldId id="319" r:id="rId66"/>
    <p:sldId id="320" r:id="rId67"/>
    <p:sldId id="321" r:id="rId68"/>
    <p:sldId id="322" r:id="rId69"/>
    <p:sldId id="323" r:id="rId70"/>
    <p:sldId id="324" r:id="rId71"/>
    <p:sldId id="325" r:id="rId72"/>
  </p:sldIdLst>
  <p:sldSz cx="12192000" cy="6858000"/>
  <p:notesSz cx="6858000" cy="9144000"/>
  <p:defaultText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PBD48nTBci+6hmBbifyHg==" hashData="QkOXLkMirqDwriTz2b+GFhnwy9doNwzM1Dp6O9eqCCUu5s8CG0wsK7vjMhyY6rdoG9mAILZlONN4OGYWi/HNJg=="/>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214975"/>
    <a:srgbClr val="1B3B5F"/>
    <a:srgbClr val="17325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2" autoAdjust="0"/>
    <p:restoredTop sz="94660"/>
  </p:normalViewPr>
  <p:slideViewPr>
    <p:cSldViewPr snapToGrid="0">
      <p:cViewPr varScale="1">
        <p:scale>
          <a:sx n="68" d="100"/>
          <a:sy n="68" d="100"/>
        </p:scale>
        <p:origin x="600"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slide" Target="slides/slide66.xml"/><Relationship Id="rId76" Type="http://schemas.openxmlformats.org/officeDocument/2006/relationships/tableStyles" Target="tableStyles.xml"/><Relationship Id="rId7" Type="http://schemas.openxmlformats.org/officeDocument/2006/relationships/slide" Target="slides/slide5.xml"/><Relationship Id="rId71" Type="http://schemas.openxmlformats.org/officeDocument/2006/relationships/slide" Target="slides/slide69.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74"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slide" Target="slides/slide59.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slide" Target="slides/slide70.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4.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smtClean="0"/>
              <a:t>Haga clic para modificar el estilo de título del patrón</a:t>
            </a:r>
            <a:endParaRPr lang="es-PE"/>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s-PE"/>
          </a:p>
        </p:txBody>
      </p:sp>
      <p:sp>
        <p:nvSpPr>
          <p:cNvPr id="4" name="Marcador de fecha 3"/>
          <p:cNvSpPr>
            <a:spLocks noGrp="1"/>
          </p:cNvSpPr>
          <p:nvPr>
            <p:ph type="dt" sz="half" idx="10"/>
          </p:nvPr>
        </p:nvSpPr>
        <p:spPr/>
        <p:txBody>
          <a:bodyPr/>
          <a:lstStyle/>
          <a:p>
            <a:fld id="{413D56EF-8BE3-43E5-B521-E2ADB454F658}" type="datetimeFigureOut">
              <a:rPr lang="es-PE" smtClean="0"/>
              <a:t>06/12/2020</a:t>
            </a:fld>
            <a:endParaRPr lang="es-PE"/>
          </a:p>
        </p:txBody>
      </p:sp>
      <p:sp>
        <p:nvSpPr>
          <p:cNvPr id="5" name="Marcador de pie de página 4"/>
          <p:cNvSpPr>
            <a:spLocks noGrp="1"/>
          </p:cNvSpPr>
          <p:nvPr>
            <p:ph type="ftr" sz="quarter" idx="11"/>
          </p:nvPr>
        </p:nvSpPr>
        <p:spPr/>
        <p:txBody>
          <a:bodyPr/>
          <a:lstStyle/>
          <a:p>
            <a:endParaRPr lang="es-PE"/>
          </a:p>
        </p:txBody>
      </p:sp>
      <p:sp>
        <p:nvSpPr>
          <p:cNvPr id="6" name="Marcador de número de diapositiva 5"/>
          <p:cNvSpPr>
            <a:spLocks noGrp="1"/>
          </p:cNvSpPr>
          <p:nvPr>
            <p:ph type="sldNum" sz="quarter" idx="12"/>
          </p:nvPr>
        </p:nvSpPr>
        <p:spPr/>
        <p:txBody>
          <a:bodyPr/>
          <a:lstStyle/>
          <a:p>
            <a:fld id="{30B981D5-E1D7-4232-9D96-0FE38D686987}" type="slidenum">
              <a:rPr lang="es-PE" smtClean="0"/>
              <a:t>‹Nº›</a:t>
            </a:fld>
            <a:endParaRPr lang="es-PE"/>
          </a:p>
        </p:txBody>
      </p:sp>
    </p:spTree>
    <p:extLst>
      <p:ext uri="{BB962C8B-B14F-4D97-AF65-F5344CB8AC3E}">
        <p14:creationId xmlns:p14="http://schemas.microsoft.com/office/powerpoint/2010/main" val="270992529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PE"/>
          </a:p>
        </p:txBody>
      </p:sp>
      <p:sp>
        <p:nvSpPr>
          <p:cNvPr id="3" name="Marcador de contenido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Marcador de fecha 3"/>
          <p:cNvSpPr>
            <a:spLocks noGrp="1"/>
          </p:cNvSpPr>
          <p:nvPr>
            <p:ph type="dt" sz="half" idx="10"/>
          </p:nvPr>
        </p:nvSpPr>
        <p:spPr/>
        <p:txBody>
          <a:bodyPr/>
          <a:lstStyle/>
          <a:p>
            <a:fld id="{413D56EF-8BE3-43E5-B521-E2ADB454F658}" type="datetimeFigureOut">
              <a:rPr lang="es-PE" smtClean="0"/>
              <a:t>06/12/2020</a:t>
            </a:fld>
            <a:endParaRPr lang="es-PE"/>
          </a:p>
        </p:txBody>
      </p:sp>
      <p:sp>
        <p:nvSpPr>
          <p:cNvPr id="5" name="Marcador de pie de página 4"/>
          <p:cNvSpPr>
            <a:spLocks noGrp="1"/>
          </p:cNvSpPr>
          <p:nvPr>
            <p:ph type="ftr" sz="quarter" idx="11"/>
          </p:nvPr>
        </p:nvSpPr>
        <p:spPr/>
        <p:txBody>
          <a:bodyPr/>
          <a:lstStyle/>
          <a:p>
            <a:endParaRPr lang="es-PE"/>
          </a:p>
        </p:txBody>
      </p:sp>
      <p:sp>
        <p:nvSpPr>
          <p:cNvPr id="6" name="Marcador de número de diapositiva 5"/>
          <p:cNvSpPr>
            <a:spLocks noGrp="1"/>
          </p:cNvSpPr>
          <p:nvPr>
            <p:ph type="sldNum" sz="quarter" idx="12"/>
          </p:nvPr>
        </p:nvSpPr>
        <p:spPr/>
        <p:txBody>
          <a:bodyPr/>
          <a:lstStyle/>
          <a:p>
            <a:fld id="{30B981D5-E1D7-4232-9D96-0FE38D686987}" type="slidenum">
              <a:rPr lang="es-PE" smtClean="0"/>
              <a:t>‹Nº›</a:t>
            </a:fld>
            <a:endParaRPr lang="es-PE"/>
          </a:p>
        </p:txBody>
      </p:sp>
    </p:spTree>
    <p:extLst>
      <p:ext uri="{BB962C8B-B14F-4D97-AF65-F5344CB8AC3E}">
        <p14:creationId xmlns:p14="http://schemas.microsoft.com/office/powerpoint/2010/main" val="410073267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smtClean="0"/>
              <a:t>Haga clic para modificar el estilo de título del patrón</a:t>
            </a:r>
            <a:endParaRPr lang="es-PE"/>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smtClean="0"/>
              <a:t>Haga clic para modificar el estilo de texto del patrón</a:t>
            </a:r>
          </a:p>
        </p:txBody>
      </p:sp>
      <p:sp>
        <p:nvSpPr>
          <p:cNvPr id="4" name="Marcador de fecha 3"/>
          <p:cNvSpPr>
            <a:spLocks noGrp="1"/>
          </p:cNvSpPr>
          <p:nvPr>
            <p:ph type="dt" sz="half" idx="10"/>
          </p:nvPr>
        </p:nvSpPr>
        <p:spPr/>
        <p:txBody>
          <a:bodyPr/>
          <a:lstStyle/>
          <a:p>
            <a:fld id="{413D56EF-8BE3-43E5-B521-E2ADB454F658}" type="datetimeFigureOut">
              <a:rPr lang="es-PE" smtClean="0"/>
              <a:t>06/12/2020</a:t>
            </a:fld>
            <a:endParaRPr lang="es-PE"/>
          </a:p>
        </p:txBody>
      </p:sp>
      <p:sp>
        <p:nvSpPr>
          <p:cNvPr id="5" name="Marcador de pie de página 4"/>
          <p:cNvSpPr>
            <a:spLocks noGrp="1"/>
          </p:cNvSpPr>
          <p:nvPr>
            <p:ph type="ftr" sz="quarter" idx="11"/>
          </p:nvPr>
        </p:nvSpPr>
        <p:spPr/>
        <p:txBody>
          <a:bodyPr/>
          <a:lstStyle/>
          <a:p>
            <a:endParaRPr lang="es-PE"/>
          </a:p>
        </p:txBody>
      </p:sp>
      <p:sp>
        <p:nvSpPr>
          <p:cNvPr id="6" name="Marcador de número de diapositiva 5"/>
          <p:cNvSpPr>
            <a:spLocks noGrp="1"/>
          </p:cNvSpPr>
          <p:nvPr>
            <p:ph type="sldNum" sz="quarter" idx="12"/>
          </p:nvPr>
        </p:nvSpPr>
        <p:spPr/>
        <p:txBody>
          <a:bodyPr/>
          <a:lstStyle/>
          <a:p>
            <a:fld id="{30B981D5-E1D7-4232-9D96-0FE38D686987}" type="slidenum">
              <a:rPr lang="es-PE" smtClean="0"/>
              <a:t>‹Nº›</a:t>
            </a:fld>
            <a:endParaRPr lang="es-PE"/>
          </a:p>
        </p:txBody>
      </p:sp>
    </p:spTree>
    <p:extLst>
      <p:ext uri="{BB962C8B-B14F-4D97-AF65-F5344CB8AC3E}">
        <p14:creationId xmlns:p14="http://schemas.microsoft.com/office/powerpoint/2010/main" val="263371342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PE"/>
          </a:p>
        </p:txBody>
      </p:sp>
      <p:sp>
        <p:nvSpPr>
          <p:cNvPr id="3" name="Marcador de contenido 2"/>
          <p:cNvSpPr>
            <a:spLocks noGrp="1"/>
          </p:cNvSpPr>
          <p:nvPr>
            <p:ph sz="half" idx="1"/>
          </p:nvPr>
        </p:nvSpPr>
        <p:spPr>
          <a:xfrm>
            <a:off x="838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Marcador de contenido 3"/>
          <p:cNvSpPr>
            <a:spLocks noGrp="1"/>
          </p:cNvSpPr>
          <p:nvPr>
            <p:ph sz="half" idx="2"/>
          </p:nvPr>
        </p:nvSpPr>
        <p:spPr>
          <a:xfrm>
            <a:off x="6172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5" name="Marcador de fecha 4"/>
          <p:cNvSpPr>
            <a:spLocks noGrp="1"/>
          </p:cNvSpPr>
          <p:nvPr>
            <p:ph type="dt" sz="half" idx="10"/>
          </p:nvPr>
        </p:nvSpPr>
        <p:spPr/>
        <p:txBody>
          <a:bodyPr/>
          <a:lstStyle/>
          <a:p>
            <a:fld id="{413D56EF-8BE3-43E5-B521-E2ADB454F658}" type="datetimeFigureOut">
              <a:rPr lang="es-PE" smtClean="0"/>
              <a:t>06/12/2020</a:t>
            </a:fld>
            <a:endParaRPr lang="es-PE"/>
          </a:p>
        </p:txBody>
      </p:sp>
      <p:sp>
        <p:nvSpPr>
          <p:cNvPr id="6" name="Marcador de pie de página 5"/>
          <p:cNvSpPr>
            <a:spLocks noGrp="1"/>
          </p:cNvSpPr>
          <p:nvPr>
            <p:ph type="ftr" sz="quarter" idx="11"/>
          </p:nvPr>
        </p:nvSpPr>
        <p:spPr/>
        <p:txBody>
          <a:bodyPr/>
          <a:lstStyle/>
          <a:p>
            <a:endParaRPr lang="es-PE"/>
          </a:p>
        </p:txBody>
      </p:sp>
      <p:sp>
        <p:nvSpPr>
          <p:cNvPr id="7" name="Marcador de número de diapositiva 6"/>
          <p:cNvSpPr>
            <a:spLocks noGrp="1"/>
          </p:cNvSpPr>
          <p:nvPr>
            <p:ph type="sldNum" sz="quarter" idx="12"/>
          </p:nvPr>
        </p:nvSpPr>
        <p:spPr/>
        <p:txBody>
          <a:bodyPr/>
          <a:lstStyle/>
          <a:p>
            <a:fld id="{30B981D5-E1D7-4232-9D96-0FE38D686987}" type="slidenum">
              <a:rPr lang="es-PE" smtClean="0"/>
              <a:t>‹Nº›</a:t>
            </a:fld>
            <a:endParaRPr lang="es-PE"/>
          </a:p>
        </p:txBody>
      </p:sp>
    </p:spTree>
    <p:extLst>
      <p:ext uri="{BB962C8B-B14F-4D97-AF65-F5344CB8AC3E}">
        <p14:creationId xmlns:p14="http://schemas.microsoft.com/office/powerpoint/2010/main" val="149285340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smtClean="0"/>
              <a:t>Haga clic para modificar el estilo de título del patrón</a:t>
            </a:r>
            <a:endParaRPr lang="es-PE"/>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7" name="Marcador de fecha 6"/>
          <p:cNvSpPr>
            <a:spLocks noGrp="1"/>
          </p:cNvSpPr>
          <p:nvPr>
            <p:ph type="dt" sz="half" idx="10"/>
          </p:nvPr>
        </p:nvSpPr>
        <p:spPr/>
        <p:txBody>
          <a:bodyPr/>
          <a:lstStyle/>
          <a:p>
            <a:fld id="{413D56EF-8BE3-43E5-B521-E2ADB454F658}" type="datetimeFigureOut">
              <a:rPr lang="es-PE" smtClean="0"/>
              <a:t>06/12/2020</a:t>
            </a:fld>
            <a:endParaRPr lang="es-PE"/>
          </a:p>
        </p:txBody>
      </p:sp>
      <p:sp>
        <p:nvSpPr>
          <p:cNvPr id="8" name="Marcador de pie de página 7"/>
          <p:cNvSpPr>
            <a:spLocks noGrp="1"/>
          </p:cNvSpPr>
          <p:nvPr>
            <p:ph type="ftr" sz="quarter" idx="11"/>
          </p:nvPr>
        </p:nvSpPr>
        <p:spPr/>
        <p:txBody>
          <a:bodyPr/>
          <a:lstStyle/>
          <a:p>
            <a:endParaRPr lang="es-PE"/>
          </a:p>
        </p:txBody>
      </p:sp>
      <p:sp>
        <p:nvSpPr>
          <p:cNvPr id="9" name="Marcador de número de diapositiva 8"/>
          <p:cNvSpPr>
            <a:spLocks noGrp="1"/>
          </p:cNvSpPr>
          <p:nvPr>
            <p:ph type="sldNum" sz="quarter" idx="12"/>
          </p:nvPr>
        </p:nvSpPr>
        <p:spPr/>
        <p:txBody>
          <a:bodyPr/>
          <a:lstStyle/>
          <a:p>
            <a:fld id="{30B981D5-E1D7-4232-9D96-0FE38D686987}" type="slidenum">
              <a:rPr lang="es-PE" smtClean="0"/>
              <a:t>‹Nº›</a:t>
            </a:fld>
            <a:endParaRPr lang="es-PE"/>
          </a:p>
        </p:txBody>
      </p:sp>
    </p:spTree>
    <p:extLst>
      <p:ext uri="{BB962C8B-B14F-4D97-AF65-F5344CB8AC3E}">
        <p14:creationId xmlns:p14="http://schemas.microsoft.com/office/powerpoint/2010/main" val="27719949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PE"/>
          </a:p>
        </p:txBody>
      </p:sp>
      <p:sp>
        <p:nvSpPr>
          <p:cNvPr id="3" name="Marcador de fecha 2"/>
          <p:cNvSpPr>
            <a:spLocks noGrp="1"/>
          </p:cNvSpPr>
          <p:nvPr>
            <p:ph type="dt" sz="half" idx="10"/>
          </p:nvPr>
        </p:nvSpPr>
        <p:spPr/>
        <p:txBody>
          <a:bodyPr/>
          <a:lstStyle/>
          <a:p>
            <a:fld id="{413D56EF-8BE3-43E5-B521-E2ADB454F658}" type="datetimeFigureOut">
              <a:rPr lang="es-PE" smtClean="0"/>
              <a:t>06/12/2020</a:t>
            </a:fld>
            <a:endParaRPr lang="es-PE"/>
          </a:p>
        </p:txBody>
      </p:sp>
      <p:sp>
        <p:nvSpPr>
          <p:cNvPr id="4" name="Marcador de pie de página 3"/>
          <p:cNvSpPr>
            <a:spLocks noGrp="1"/>
          </p:cNvSpPr>
          <p:nvPr>
            <p:ph type="ftr" sz="quarter" idx="11"/>
          </p:nvPr>
        </p:nvSpPr>
        <p:spPr/>
        <p:txBody>
          <a:bodyPr/>
          <a:lstStyle/>
          <a:p>
            <a:endParaRPr lang="es-PE"/>
          </a:p>
        </p:txBody>
      </p:sp>
      <p:sp>
        <p:nvSpPr>
          <p:cNvPr id="5" name="Marcador de número de diapositiva 4"/>
          <p:cNvSpPr>
            <a:spLocks noGrp="1"/>
          </p:cNvSpPr>
          <p:nvPr>
            <p:ph type="sldNum" sz="quarter" idx="12"/>
          </p:nvPr>
        </p:nvSpPr>
        <p:spPr/>
        <p:txBody>
          <a:bodyPr/>
          <a:lstStyle/>
          <a:p>
            <a:fld id="{30B981D5-E1D7-4232-9D96-0FE38D686987}" type="slidenum">
              <a:rPr lang="es-PE" smtClean="0"/>
              <a:t>‹Nº›</a:t>
            </a:fld>
            <a:endParaRPr lang="es-PE"/>
          </a:p>
        </p:txBody>
      </p:sp>
    </p:spTree>
    <p:extLst>
      <p:ext uri="{BB962C8B-B14F-4D97-AF65-F5344CB8AC3E}">
        <p14:creationId xmlns:p14="http://schemas.microsoft.com/office/powerpoint/2010/main" val="85887350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413D56EF-8BE3-43E5-B521-E2ADB454F658}" type="datetimeFigureOut">
              <a:rPr lang="es-PE" smtClean="0"/>
              <a:t>06/12/2020</a:t>
            </a:fld>
            <a:endParaRPr lang="es-PE"/>
          </a:p>
        </p:txBody>
      </p:sp>
      <p:sp>
        <p:nvSpPr>
          <p:cNvPr id="3" name="Marcador de pie de página 2"/>
          <p:cNvSpPr>
            <a:spLocks noGrp="1"/>
          </p:cNvSpPr>
          <p:nvPr>
            <p:ph type="ftr" sz="quarter" idx="11"/>
          </p:nvPr>
        </p:nvSpPr>
        <p:spPr/>
        <p:txBody>
          <a:bodyPr/>
          <a:lstStyle/>
          <a:p>
            <a:endParaRPr lang="es-PE"/>
          </a:p>
        </p:txBody>
      </p:sp>
      <p:sp>
        <p:nvSpPr>
          <p:cNvPr id="4" name="Marcador de número de diapositiva 3"/>
          <p:cNvSpPr>
            <a:spLocks noGrp="1"/>
          </p:cNvSpPr>
          <p:nvPr>
            <p:ph type="sldNum" sz="quarter" idx="12"/>
          </p:nvPr>
        </p:nvSpPr>
        <p:spPr/>
        <p:txBody>
          <a:bodyPr/>
          <a:lstStyle/>
          <a:p>
            <a:fld id="{30B981D5-E1D7-4232-9D96-0FE38D686987}" type="slidenum">
              <a:rPr lang="es-PE" smtClean="0"/>
              <a:t>‹Nº›</a:t>
            </a:fld>
            <a:endParaRPr lang="es-PE"/>
          </a:p>
        </p:txBody>
      </p:sp>
    </p:spTree>
    <p:extLst>
      <p:ext uri="{BB962C8B-B14F-4D97-AF65-F5344CB8AC3E}">
        <p14:creationId xmlns:p14="http://schemas.microsoft.com/office/powerpoint/2010/main" val="380510834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PE"/>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413D56EF-8BE3-43E5-B521-E2ADB454F658}" type="datetimeFigureOut">
              <a:rPr lang="es-PE" smtClean="0"/>
              <a:t>06/12/2020</a:t>
            </a:fld>
            <a:endParaRPr lang="es-PE"/>
          </a:p>
        </p:txBody>
      </p:sp>
      <p:sp>
        <p:nvSpPr>
          <p:cNvPr id="6" name="Marcador de pie de página 5"/>
          <p:cNvSpPr>
            <a:spLocks noGrp="1"/>
          </p:cNvSpPr>
          <p:nvPr>
            <p:ph type="ftr" sz="quarter" idx="11"/>
          </p:nvPr>
        </p:nvSpPr>
        <p:spPr/>
        <p:txBody>
          <a:bodyPr/>
          <a:lstStyle/>
          <a:p>
            <a:endParaRPr lang="es-PE"/>
          </a:p>
        </p:txBody>
      </p:sp>
      <p:sp>
        <p:nvSpPr>
          <p:cNvPr id="7" name="Marcador de número de diapositiva 6"/>
          <p:cNvSpPr>
            <a:spLocks noGrp="1"/>
          </p:cNvSpPr>
          <p:nvPr>
            <p:ph type="sldNum" sz="quarter" idx="12"/>
          </p:nvPr>
        </p:nvSpPr>
        <p:spPr/>
        <p:txBody>
          <a:bodyPr/>
          <a:lstStyle/>
          <a:p>
            <a:fld id="{30B981D5-E1D7-4232-9D96-0FE38D686987}" type="slidenum">
              <a:rPr lang="es-PE" smtClean="0"/>
              <a:t>‹Nº›</a:t>
            </a:fld>
            <a:endParaRPr lang="es-PE"/>
          </a:p>
        </p:txBody>
      </p:sp>
    </p:spTree>
    <p:extLst>
      <p:ext uri="{BB962C8B-B14F-4D97-AF65-F5344CB8AC3E}">
        <p14:creationId xmlns:p14="http://schemas.microsoft.com/office/powerpoint/2010/main" val="234852356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PE"/>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PE"/>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413D56EF-8BE3-43E5-B521-E2ADB454F658}" type="datetimeFigureOut">
              <a:rPr lang="es-PE" smtClean="0"/>
              <a:t>06/12/2020</a:t>
            </a:fld>
            <a:endParaRPr lang="es-PE"/>
          </a:p>
        </p:txBody>
      </p:sp>
      <p:sp>
        <p:nvSpPr>
          <p:cNvPr id="6" name="Marcador de pie de página 5"/>
          <p:cNvSpPr>
            <a:spLocks noGrp="1"/>
          </p:cNvSpPr>
          <p:nvPr>
            <p:ph type="ftr" sz="quarter" idx="11"/>
          </p:nvPr>
        </p:nvSpPr>
        <p:spPr/>
        <p:txBody>
          <a:bodyPr/>
          <a:lstStyle/>
          <a:p>
            <a:endParaRPr lang="es-PE"/>
          </a:p>
        </p:txBody>
      </p:sp>
      <p:sp>
        <p:nvSpPr>
          <p:cNvPr id="7" name="Marcador de número de diapositiva 6"/>
          <p:cNvSpPr>
            <a:spLocks noGrp="1"/>
          </p:cNvSpPr>
          <p:nvPr>
            <p:ph type="sldNum" sz="quarter" idx="12"/>
          </p:nvPr>
        </p:nvSpPr>
        <p:spPr/>
        <p:txBody>
          <a:bodyPr/>
          <a:lstStyle/>
          <a:p>
            <a:fld id="{30B981D5-E1D7-4232-9D96-0FE38D686987}" type="slidenum">
              <a:rPr lang="es-PE" smtClean="0"/>
              <a:t>‹Nº›</a:t>
            </a:fld>
            <a:endParaRPr lang="es-PE"/>
          </a:p>
        </p:txBody>
      </p:sp>
    </p:spTree>
    <p:extLst>
      <p:ext uri="{BB962C8B-B14F-4D97-AF65-F5344CB8AC3E}">
        <p14:creationId xmlns:p14="http://schemas.microsoft.com/office/powerpoint/2010/main" val="390939671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PE"/>
          </a:p>
        </p:txBody>
      </p:sp>
      <p:sp>
        <p:nvSpPr>
          <p:cNvPr id="3" name="Marcador de texto vertical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Marcador de fecha 3"/>
          <p:cNvSpPr>
            <a:spLocks noGrp="1"/>
          </p:cNvSpPr>
          <p:nvPr>
            <p:ph type="dt" sz="half" idx="10"/>
          </p:nvPr>
        </p:nvSpPr>
        <p:spPr/>
        <p:txBody>
          <a:bodyPr/>
          <a:lstStyle/>
          <a:p>
            <a:fld id="{413D56EF-8BE3-43E5-B521-E2ADB454F658}" type="datetimeFigureOut">
              <a:rPr lang="es-PE" smtClean="0"/>
              <a:t>06/12/2020</a:t>
            </a:fld>
            <a:endParaRPr lang="es-PE"/>
          </a:p>
        </p:txBody>
      </p:sp>
      <p:sp>
        <p:nvSpPr>
          <p:cNvPr id="5" name="Marcador de pie de página 4"/>
          <p:cNvSpPr>
            <a:spLocks noGrp="1"/>
          </p:cNvSpPr>
          <p:nvPr>
            <p:ph type="ftr" sz="quarter" idx="11"/>
          </p:nvPr>
        </p:nvSpPr>
        <p:spPr/>
        <p:txBody>
          <a:bodyPr/>
          <a:lstStyle/>
          <a:p>
            <a:endParaRPr lang="es-PE"/>
          </a:p>
        </p:txBody>
      </p:sp>
      <p:sp>
        <p:nvSpPr>
          <p:cNvPr id="6" name="Marcador de número de diapositiva 5"/>
          <p:cNvSpPr>
            <a:spLocks noGrp="1"/>
          </p:cNvSpPr>
          <p:nvPr>
            <p:ph type="sldNum" sz="quarter" idx="12"/>
          </p:nvPr>
        </p:nvSpPr>
        <p:spPr/>
        <p:txBody>
          <a:bodyPr/>
          <a:lstStyle/>
          <a:p>
            <a:fld id="{30B981D5-E1D7-4232-9D96-0FE38D686987}" type="slidenum">
              <a:rPr lang="es-PE" smtClean="0"/>
              <a:t>‹Nº›</a:t>
            </a:fld>
            <a:endParaRPr lang="es-PE"/>
          </a:p>
        </p:txBody>
      </p:sp>
    </p:spTree>
    <p:extLst>
      <p:ext uri="{BB962C8B-B14F-4D97-AF65-F5344CB8AC3E}">
        <p14:creationId xmlns:p14="http://schemas.microsoft.com/office/powerpoint/2010/main" val="293930225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smtClean="0"/>
              <a:t>Haga clic para modificar el estilo de título del patrón</a:t>
            </a:r>
            <a:endParaRPr lang="es-PE"/>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Marcador de fecha 3"/>
          <p:cNvSpPr>
            <a:spLocks noGrp="1"/>
          </p:cNvSpPr>
          <p:nvPr>
            <p:ph type="dt" sz="half" idx="10"/>
          </p:nvPr>
        </p:nvSpPr>
        <p:spPr/>
        <p:txBody>
          <a:bodyPr/>
          <a:lstStyle/>
          <a:p>
            <a:fld id="{413D56EF-8BE3-43E5-B521-E2ADB454F658}" type="datetimeFigureOut">
              <a:rPr lang="es-PE" smtClean="0"/>
              <a:t>06/12/2020</a:t>
            </a:fld>
            <a:endParaRPr lang="es-PE"/>
          </a:p>
        </p:txBody>
      </p:sp>
      <p:sp>
        <p:nvSpPr>
          <p:cNvPr id="5" name="Marcador de pie de página 4"/>
          <p:cNvSpPr>
            <a:spLocks noGrp="1"/>
          </p:cNvSpPr>
          <p:nvPr>
            <p:ph type="ftr" sz="quarter" idx="11"/>
          </p:nvPr>
        </p:nvSpPr>
        <p:spPr/>
        <p:txBody>
          <a:bodyPr/>
          <a:lstStyle/>
          <a:p>
            <a:endParaRPr lang="es-PE"/>
          </a:p>
        </p:txBody>
      </p:sp>
      <p:sp>
        <p:nvSpPr>
          <p:cNvPr id="6" name="Marcador de número de diapositiva 5"/>
          <p:cNvSpPr>
            <a:spLocks noGrp="1"/>
          </p:cNvSpPr>
          <p:nvPr>
            <p:ph type="sldNum" sz="quarter" idx="12"/>
          </p:nvPr>
        </p:nvSpPr>
        <p:spPr/>
        <p:txBody>
          <a:bodyPr/>
          <a:lstStyle/>
          <a:p>
            <a:fld id="{30B981D5-E1D7-4232-9D96-0FE38D686987}" type="slidenum">
              <a:rPr lang="es-PE" smtClean="0"/>
              <a:t>‹Nº›</a:t>
            </a:fld>
            <a:endParaRPr lang="es-PE"/>
          </a:p>
        </p:txBody>
      </p:sp>
    </p:spTree>
    <p:extLst>
      <p:ext uri="{BB962C8B-B14F-4D97-AF65-F5344CB8AC3E}">
        <p14:creationId xmlns:p14="http://schemas.microsoft.com/office/powerpoint/2010/main" val="304250608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914400" y="2130428"/>
            <a:ext cx="10363200"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828800" y="3886200"/>
            <a:ext cx="8534400" cy="1752600"/>
          </a:xfrm>
          <a:prstGeom prst="rect">
            <a:avLst/>
          </a:prstGeom>
        </p:spPr>
        <p:txBody>
          <a:bodyPr/>
          <a:lstStyle>
            <a:lvl1pPr marL="0" indent="0" algn="ctr">
              <a:buNone/>
              <a:defRPr/>
            </a:lvl1pPr>
            <a:lvl2pPr marL="609585" indent="0" algn="ctr">
              <a:buNone/>
              <a:defRPr/>
            </a:lvl2pPr>
            <a:lvl3pPr marL="1219170" indent="0" algn="ctr">
              <a:buNone/>
              <a:defRPr/>
            </a:lvl3pPr>
            <a:lvl4pPr marL="1828754" indent="0" algn="ctr">
              <a:buNone/>
              <a:defRPr/>
            </a:lvl4pPr>
            <a:lvl5pPr marL="2438339" indent="0" algn="ctr">
              <a:buNone/>
              <a:defRPr/>
            </a:lvl5pPr>
            <a:lvl6pPr marL="3047924" indent="0" algn="ctr">
              <a:buNone/>
              <a:defRPr/>
            </a:lvl6pPr>
            <a:lvl7pPr marL="3657509" indent="0" algn="ctr">
              <a:buNone/>
              <a:defRPr/>
            </a:lvl7pPr>
            <a:lvl8pPr marL="4267093" indent="0" algn="ctr">
              <a:buNone/>
              <a:defRPr/>
            </a:lvl8pPr>
            <a:lvl9pPr marL="4876678"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ltLang="es-ES">
              <a:solidFill>
                <a:srgbClr val="000000"/>
              </a:solidFill>
            </a:endParaRPr>
          </a:p>
        </p:txBody>
      </p:sp>
    </p:spTree>
    <p:extLst>
      <p:ext uri="{BB962C8B-B14F-4D97-AF65-F5344CB8AC3E}">
        <p14:creationId xmlns:p14="http://schemas.microsoft.com/office/powerpoint/2010/main" val="52665381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smtClean="0"/>
              <a:t>Haga clic para modificar el estilo de título del patrón</a:t>
            </a:r>
            <a:endParaRPr lang="es-PE"/>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13D56EF-8BE3-43E5-B521-E2ADB454F658}" type="datetimeFigureOut">
              <a:rPr lang="es-PE" smtClean="0"/>
              <a:t>06/12/2020</a:t>
            </a:fld>
            <a:endParaRPr lang="es-PE"/>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PE"/>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0B981D5-E1D7-4232-9D96-0FE38D686987}" type="slidenum">
              <a:rPr lang="es-PE" smtClean="0"/>
              <a:t>‹Nº›</a:t>
            </a:fld>
            <a:endParaRPr lang="es-PE"/>
          </a:p>
        </p:txBody>
      </p:sp>
    </p:spTree>
    <p:extLst>
      <p:ext uri="{BB962C8B-B14F-4D97-AF65-F5344CB8AC3E}">
        <p14:creationId xmlns:p14="http://schemas.microsoft.com/office/powerpoint/2010/main" val="334172880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609600" y="6245225"/>
            <a:ext cx="2844800" cy="47625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867"/>
            </a:lvl1pPr>
          </a:lstStyle>
          <a:p>
            <a:pPr fontAlgn="base">
              <a:spcBef>
                <a:spcPct val="0"/>
              </a:spcBef>
              <a:spcAft>
                <a:spcPct val="0"/>
              </a:spcAft>
            </a:pPr>
            <a:endParaRPr lang="es-ES" altLang="es-ES">
              <a:solidFill>
                <a:srgbClr val="000000"/>
              </a:solidFill>
            </a:endParaRPr>
          </a:p>
        </p:txBody>
      </p:sp>
    </p:spTree>
    <p:extLst>
      <p:ext uri="{BB962C8B-B14F-4D97-AF65-F5344CB8AC3E}">
        <p14:creationId xmlns:p14="http://schemas.microsoft.com/office/powerpoint/2010/main" val="935367030"/>
      </p:ext>
    </p:extLst>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5867">
          <a:solidFill>
            <a:schemeClr val="tx2"/>
          </a:solidFill>
          <a:latin typeface="+mj-lt"/>
          <a:ea typeface="+mj-ea"/>
          <a:cs typeface="+mj-cs"/>
        </a:defRPr>
      </a:lvl1pPr>
      <a:lvl2pPr algn="ctr" rtl="0" fontAlgn="base">
        <a:spcBef>
          <a:spcPct val="0"/>
        </a:spcBef>
        <a:spcAft>
          <a:spcPct val="0"/>
        </a:spcAft>
        <a:defRPr sz="5867">
          <a:solidFill>
            <a:schemeClr val="tx2"/>
          </a:solidFill>
          <a:latin typeface="Arial" charset="0"/>
          <a:cs typeface="Arial" charset="0"/>
        </a:defRPr>
      </a:lvl2pPr>
      <a:lvl3pPr algn="ctr" rtl="0" fontAlgn="base">
        <a:spcBef>
          <a:spcPct val="0"/>
        </a:spcBef>
        <a:spcAft>
          <a:spcPct val="0"/>
        </a:spcAft>
        <a:defRPr sz="5867">
          <a:solidFill>
            <a:schemeClr val="tx2"/>
          </a:solidFill>
          <a:latin typeface="Arial" charset="0"/>
          <a:cs typeface="Arial" charset="0"/>
        </a:defRPr>
      </a:lvl3pPr>
      <a:lvl4pPr algn="ctr" rtl="0" fontAlgn="base">
        <a:spcBef>
          <a:spcPct val="0"/>
        </a:spcBef>
        <a:spcAft>
          <a:spcPct val="0"/>
        </a:spcAft>
        <a:defRPr sz="5867">
          <a:solidFill>
            <a:schemeClr val="tx2"/>
          </a:solidFill>
          <a:latin typeface="Arial" charset="0"/>
          <a:cs typeface="Arial" charset="0"/>
        </a:defRPr>
      </a:lvl4pPr>
      <a:lvl5pPr algn="ctr" rtl="0" fontAlgn="base">
        <a:spcBef>
          <a:spcPct val="0"/>
        </a:spcBef>
        <a:spcAft>
          <a:spcPct val="0"/>
        </a:spcAft>
        <a:defRPr sz="5867">
          <a:solidFill>
            <a:schemeClr val="tx2"/>
          </a:solidFill>
          <a:latin typeface="Arial" charset="0"/>
          <a:cs typeface="Arial" charset="0"/>
        </a:defRPr>
      </a:lvl5pPr>
      <a:lvl6pPr marL="609585" algn="ctr" rtl="0" fontAlgn="base">
        <a:spcBef>
          <a:spcPct val="0"/>
        </a:spcBef>
        <a:spcAft>
          <a:spcPct val="0"/>
        </a:spcAft>
        <a:defRPr sz="5867">
          <a:solidFill>
            <a:schemeClr val="tx2"/>
          </a:solidFill>
          <a:latin typeface="Arial" charset="0"/>
          <a:cs typeface="Arial" charset="0"/>
        </a:defRPr>
      </a:lvl6pPr>
      <a:lvl7pPr marL="1219170" algn="ctr" rtl="0" fontAlgn="base">
        <a:spcBef>
          <a:spcPct val="0"/>
        </a:spcBef>
        <a:spcAft>
          <a:spcPct val="0"/>
        </a:spcAft>
        <a:defRPr sz="5867">
          <a:solidFill>
            <a:schemeClr val="tx2"/>
          </a:solidFill>
          <a:latin typeface="Arial" charset="0"/>
          <a:cs typeface="Arial" charset="0"/>
        </a:defRPr>
      </a:lvl7pPr>
      <a:lvl8pPr marL="1828754" algn="ctr" rtl="0" fontAlgn="base">
        <a:spcBef>
          <a:spcPct val="0"/>
        </a:spcBef>
        <a:spcAft>
          <a:spcPct val="0"/>
        </a:spcAft>
        <a:defRPr sz="5867">
          <a:solidFill>
            <a:schemeClr val="tx2"/>
          </a:solidFill>
          <a:latin typeface="Arial" charset="0"/>
          <a:cs typeface="Arial" charset="0"/>
        </a:defRPr>
      </a:lvl8pPr>
      <a:lvl9pPr marL="2438339" algn="ctr" rtl="0" fontAlgn="base">
        <a:spcBef>
          <a:spcPct val="0"/>
        </a:spcBef>
        <a:spcAft>
          <a:spcPct val="0"/>
        </a:spcAft>
        <a:defRPr sz="5867">
          <a:solidFill>
            <a:schemeClr val="tx2"/>
          </a:solidFill>
          <a:latin typeface="Arial" charset="0"/>
          <a:cs typeface="Arial" charset="0"/>
        </a:defRPr>
      </a:lvl9pPr>
    </p:titleStyle>
    <p:bodyStyle>
      <a:lvl1pPr marL="457189" indent="-457189" algn="l" rtl="0" fontAlgn="base">
        <a:spcBef>
          <a:spcPct val="20000"/>
        </a:spcBef>
        <a:spcAft>
          <a:spcPct val="0"/>
        </a:spcAft>
        <a:buChar char="•"/>
        <a:defRPr sz="4267">
          <a:solidFill>
            <a:schemeClr val="tx1"/>
          </a:solidFill>
          <a:latin typeface="+mn-lt"/>
          <a:ea typeface="+mn-ea"/>
          <a:cs typeface="+mn-cs"/>
        </a:defRPr>
      </a:lvl1pPr>
      <a:lvl2pPr marL="990575" indent="-380990" algn="l" rtl="0" fontAlgn="base">
        <a:spcBef>
          <a:spcPct val="20000"/>
        </a:spcBef>
        <a:spcAft>
          <a:spcPct val="0"/>
        </a:spcAft>
        <a:buChar char="–"/>
        <a:defRPr sz="3733">
          <a:solidFill>
            <a:schemeClr val="tx1"/>
          </a:solidFill>
          <a:latin typeface="+mn-lt"/>
          <a:cs typeface="+mn-cs"/>
        </a:defRPr>
      </a:lvl2pPr>
      <a:lvl3pPr marL="1523962" indent="-304792" algn="l" rtl="0" fontAlgn="base">
        <a:spcBef>
          <a:spcPct val="20000"/>
        </a:spcBef>
        <a:spcAft>
          <a:spcPct val="0"/>
        </a:spcAft>
        <a:buChar char="•"/>
        <a:defRPr sz="3200">
          <a:solidFill>
            <a:schemeClr val="tx1"/>
          </a:solidFill>
          <a:latin typeface="+mn-lt"/>
          <a:cs typeface="+mn-cs"/>
        </a:defRPr>
      </a:lvl3pPr>
      <a:lvl4pPr marL="2133547" indent="-304792" algn="l" rtl="0" fontAlgn="base">
        <a:spcBef>
          <a:spcPct val="20000"/>
        </a:spcBef>
        <a:spcAft>
          <a:spcPct val="0"/>
        </a:spcAft>
        <a:buChar char="–"/>
        <a:defRPr sz="2667">
          <a:solidFill>
            <a:schemeClr val="tx1"/>
          </a:solidFill>
          <a:latin typeface="+mn-lt"/>
          <a:cs typeface="+mn-cs"/>
        </a:defRPr>
      </a:lvl4pPr>
      <a:lvl5pPr marL="2743131" indent="-304792" algn="l" rtl="0" fontAlgn="base">
        <a:spcBef>
          <a:spcPct val="20000"/>
        </a:spcBef>
        <a:spcAft>
          <a:spcPct val="0"/>
        </a:spcAft>
        <a:buChar char="»"/>
        <a:defRPr sz="2667">
          <a:solidFill>
            <a:schemeClr val="tx1"/>
          </a:solidFill>
          <a:latin typeface="+mn-lt"/>
          <a:cs typeface="+mn-cs"/>
        </a:defRPr>
      </a:lvl5pPr>
      <a:lvl6pPr marL="3352716" indent="-304792" algn="l" rtl="0" fontAlgn="base">
        <a:spcBef>
          <a:spcPct val="20000"/>
        </a:spcBef>
        <a:spcAft>
          <a:spcPct val="0"/>
        </a:spcAft>
        <a:buChar char="»"/>
        <a:defRPr sz="2667">
          <a:solidFill>
            <a:schemeClr val="tx1"/>
          </a:solidFill>
          <a:latin typeface="+mn-lt"/>
          <a:cs typeface="+mn-cs"/>
        </a:defRPr>
      </a:lvl6pPr>
      <a:lvl7pPr marL="3962301" indent="-304792" algn="l" rtl="0" fontAlgn="base">
        <a:spcBef>
          <a:spcPct val="20000"/>
        </a:spcBef>
        <a:spcAft>
          <a:spcPct val="0"/>
        </a:spcAft>
        <a:buChar char="»"/>
        <a:defRPr sz="2667">
          <a:solidFill>
            <a:schemeClr val="tx1"/>
          </a:solidFill>
          <a:latin typeface="+mn-lt"/>
          <a:cs typeface="+mn-cs"/>
        </a:defRPr>
      </a:lvl7pPr>
      <a:lvl8pPr marL="4571886" indent="-304792" algn="l" rtl="0" fontAlgn="base">
        <a:spcBef>
          <a:spcPct val="20000"/>
        </a:spcBef>
        <a:spcAft>
          <a:spcPct val="0"/>
        </a:spcAft>
        <a:buChar char="»"/>
        <a:defRPr sz="2667">
          <a:solidFill>
            <a:schemeClr val="tx1"/>
          </a:solidFill>
          <a:latin typeface="+mn-lt"/>
          <a:cs typeface="+mn-cs"/>
        </a:defRPr>
      </a:lvl8pPr>
      <a:lvl9pPr marL="5181470" indent="-304792" algn="l" rtl="0" fontAlgn="base">
        <a:spcBef>
          <a:spcPct val="20000"/>
        </a:spcBef>
        <a:spcAft>
          <a:spcPct val="0"/>
        </a:spcAft>
        <a:buChar char="»"/>
        <a:defRPr sz="2667">
          <a:solidFill>
            <a:schemeClr val="tx1"/>
          </a:solidFill>
          <a:latin typeface="+mn-lt"/>
          <a:cs typeface="+mn-cs"/>
        </a:defRPr>
      </a:lvl9pPr>
    </p:bodyStyle>
    <p:otherStyle>
      <a:defPPr>
        <a:defRPr lang="es-ES"/>
      </a:defPPr>
      <a:lvl1pPr marL="0" algn="l" defTabSz="1219170" rtl="0" eaLnBrk="1" latinLnBrk="0" hangingPunct="1">
        <a:defRPr sz="2400" kern="1200">
          <a:solidFill>
            <a:schemeClr val="tx1"/>
          </a:solidFill>
          <a:latin typeface="+mn-lt"/>
          <a:ea typeface="+mn-ea"/>
          <a:cs typeface="+mn-cs"/>
        </a:defRPr>
      </a:lvl1pPr>
      <a:lvl2pPr marL="609585" algn="l" defTabSz="1219170" rtl="0" eaLnBrk="1" latinLnBrk="0" hangingPunct="1">
        <a:defRPr sz="2400" kern="1200">
          <a:solidFill>
            <a:schemeClr val="tx1"/>
          </a:solidFill>
          <a:latin typeface="+mn-lt"/>
          <a:ea typeface="+mn-ea"/>
          <a:cs typeface="+mn-cs"/>
        </a:defRPr>
      </a:lvl2pPr>
      <a:lvl3pPr marL="1219170" algn="l" defTabSz="1219170" rtl="0" eaLnBrk="1" latinLnBrk="0" hangingPunct="1">
        <a:defRPr sz="2400" kern="1200">
          <a:solidFill>
            <a:schemeClr val="tx1"/>
          </a:solidFill>
          <a:latin typeface="+mn-lt"/>
          <a:ea typeface="+mn-ea"/>
          <a:cs typeface="+mn-cs"/>
        </a:defRPr>
      </a:lvl3pPr>
      <a:lvl4pPr marL="1828754" algn="l" defTabSz="1219170" rtl="0" eaLnBrk="1" latinLnBrk="0" hangingPunct="1">
        <a:defRPr sz="2400" kern="1200">
          <a:solidFill>
            <a:schemeClr val="tx1"/>
          </a:solidFill>
          <a:latin typeface="+mn-lt"/>
          <a:ea typeface="+mn-ea"/>
          <a:cs typeface="+mn-cs"/>
        </a:defRPr>
      </a:lvl4pPr>
      <a:lvl5pPr marL="2438339" algn="l" defTabSz="1219170" rtl="0" eaLnBrk="1" latinLnBrk="0" hangingPunct="1">
        <a:defRPr sz="2400" kern="1200">
          <a:solidFill>
            <a:schemeClr val="tx1"/>
          </a:solidFill>
          <a:latin typeface="+mn-lt"/>
          <a:ea typeface="+mn-ea"/>
          <a:cs typeface="+mn-cs"/>
        </a:defRPr>
      </a:lvl5pPr>
      <a:lvl6pPr marL="3047924" algn="l" defTabSz="1219170" rtl="0" eaLnBrk="1" latinLnBrk="0" hangingPunct="1">
        <a:defRPr sz="2400" kern="1200">
          <a:solidFill>
            <a:schemeClr val="tx1"/>
          </a:solidFill>
          <a:latin typeface="+mn-lt"/>
          <a:ea typeface="+mn-ea"/>
          <a:cs typeface="+mn-cs"/>
        </a:defRPr>
      </a:lvl6pPr>
      <a:lvl7pPr marL="3657509" algn="l" defTabSz="1219170" rtl="0" eaLnBrk="1" latinLnBrk="0" hangingPunct="1">
        <a:defRPr sz="2400" kern="1200">
          <a:solidFill>
            <a:schemeClr val="tx1"/>
          </a:solidFill>
          <a:latin typeface="+mn-lt"/>
          <a:ea typeface="+mn-ea"/>
          <a:cs typeface="+mn-cs"/>
        </a:defRPr>
      </a:lvl7pPr>
      <a:lvl8pPr marL="4267093" algn="l" defTabSz="1219170" rtl="0" eaLnBrk="1" latinLnBrk="0" hangingPunct="1">
        <a:defRPr sz="2400" kern="1200">
          <a:solidFill>
            <a:schemeClr val="tx1"/>
          </a:solidFill>
          <a:latin typeface="+mn-lt"/>
          <a:ea typeface="+mn-ea"/>
          <a:cs typeface="+mn-cs"/>
        </a:defRPr>
      </a:lvl8pPr>
      <a:lvl9pPr marL="4876678" algn="l" defTabSz="1219170" rtl="0" eaLnBrk="1" latinLnBrk="0" hangingPunct="1">
        <a:defRPr sz="24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hyperlink" Target="https://espanol.lingolia.com/es/gramatica/pronombres-y-determinantes/pronombres-relativos" TargetMode="External"/><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hyperlink" Target="https://espanol.lingolia.com/es/gramatica/pronombres-y-determinantes/pronombres-relativos" TargetMode="External"/><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9.JP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0.JP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1.JP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2.JP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3.JP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4.JP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5.JP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6.JP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7.JP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8.JP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39.JP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0.JP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1.JP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2.JP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3.JP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4.JP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5.JP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6.JP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47.JP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48.JP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49.JP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50.JP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51.JP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2.JP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53.JP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54.JP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55.JP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56.JP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57.JP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58.JP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59.JP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image" Target="../media/image31.JP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2" Type="http://schemas.openxmlformats.org/officeDocument/2006/relationships/image" Target="../media/image60.JP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2" Type="http://schemas.openxmlformats.org/officeDocument/2006/relationships/image" Target="../media/image61.JPG"/><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2" Type="http://schemas.openxmlformats.org/officeDocument/2006/relationships/image" Target="../media/image62.JPG"/><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2" Type="http://schemas.openxmlformats.org/officeDocument/2006/relationships/image" Target="../media/image63.JPG"/><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2" Type="http://schemas.openxmlformats.org/officeDocument/2006/relationships/image" Target="../media/image64.JPG"/><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2" Type="http://schemas.openxmlformats.org/officeDocument/2006/relationships/image" Target="../media/image65.JPG"/><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2" Type="http://schemas.openxmlformats.org/officeDocument/2006/relationships/image" Target="../media/image66.JPG"/><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2" Type="http://schemas.openxmlformats.org/officeDocument/2006/relationships/image" Target="../media/image67.JPG"/><Relationship Id="rId1" Type="http://schemas.openxmlformats.org/officeDocument/2006/relationships/slideLayout" Target="../slideLayouts/slideLayout7.xml"/></Relationships>
</file>

<file path=ppt/slides/_rels/slide69.xml.rels><?xml version="1.0" encoding="UTF-8" standalone="yes"?>
<Relationships xmlns="http://schemas.openxmlformats.org/package/2006/relationships"><Relationship Id="rId3" Type="http://schemas.openxmlformats.org/officeDocument/2006/relationships/image" Target="../media/image69.png"/><Relationship Id="rId2" Type="http://schemas.openxmlformats.org/officeDocument/2006/relationships/image" Target="../media/image68.jpg"/><Relationship Id="rId1" Type="http://schemas.openxmlformats.org/officeDocument/2006/relationships/slideLayout" Target="../slideLayouts/slideLayout2.xml"/><Relationship Id="rId5" Type="http://schemas.openxmlformats.org/officeDocument/2006/relationships/image" Target="../media/image71.png"/><Relationship Id="rId4" Type="http://schemas.openxmlformats.org/officeDocument/2006/relationships/image" Target="../media/image70.png"/></Relationships>
</file>

<file path=ppt/slides/_rels/slide70.xml.rels><?xml version="1.0" encoding="UTF-8" standalone="yes"?>
<Relationships xmlns="http://schemas.openxmlformats.org/package/2006/relationships"><Relationship Id="rId8" Type="http://schemas.openxmlformats.org/officeDocument/2006/relationships/image" Target="../media/image74.png"/><Relationship Id="rId13" Type="http://schemas.openxmlformats.org/officeDocument/2006/relationships/image" Target="../media/image77.png"/><Relationship Id="rId18" Type="http://schemas.openxmlformats.org/officeDocument/2006/relationships/image" Target="../media/image80.png"/><Relationship Id="rId3" Type="http://schemas.openxmlformats.org/officeDocument/2006/relationships/audio" Target="../media/audio2.wav"/><Relationship Id="rId7" Type="http://schemas.openxmlformats.org/officeDocument/2006/relationships/hyperlink" Target="http://www.mispps.com/boletin.html" TargetMode="External"/><Relationship Id="rId12" Type="http://schemas.openxmlformats.org/officeDocument/2006/relationships/hyperlink" Target="https://twitter.com/mispps" TargetMode="External"/><Relationship Id="rId17" Type="http://schemas.openxmlformats.org/officeDocument/2006/relationships/image" Target="../media/image79.png"/><Relationship Id="rId2" Type="http://schemas.openxmlformats.org/officeDocument/2006/relationships/slideLayout" Target="../slideLayouts/slideLayout12.xml"/><Relationship Id="rId16" Type="http://schemas.openxmlformats.org/officeDocument/2006/relationships/hyperlink" Target="https://vk.com/mispps" TargetMode="External"/><Relationship Id="rId1" Type="http://schemas.openxmlformats.org/officeDocument/2006/relationships/audio" Target="file:///C:\Users\colacho\Desktop\Logo_exclusivo-mispps_archivos\sound001.wav" TargetMode="External"/><Relationship Id="rId6" Type="http://schemas.openxmlformats.org/officeDocument/2006/relationships/image" Target="../media/image73.png"/><Relationship Id="rId11" Type="http://schemas.openxmlformats.org/officeDocument/2006/relationships/image" Target="../media/image76.png"/><Relationship Id="rId5" Type="http://schemas.openxmlformats.org/officeDocument/2006/relationships/hyperlink" Target="http://www.mispps.com/" TargetMode="External"/><Relationship Id="rId15" Type="http://schemas.openxmlformats.org/officeDocument/2006/relationships/image" Target="../media/image78.png"/><Relationship Id="rId10" Type="http://schemas.openxmlformats.org/officeDocument/2006/relationships/hyperlink" Target="https://www.facebook.com/mispps" TargetMode="External"/><Relationship Id="rId4" Type="http://schemas.openxmlformats.org/officeDocument/2006/relationships/image" Target="../media/image72.png"/><Relationship Id="rId9" Type="http://schemas.openxmlformats.org/officeDocument/2006/relationships/image" Target="../media/image75.png"/><Relationship Id="rId14" Type="http://schemas.openxmlformats.org/officeDocument/2006/relationships/hyperlink" Target="https://plus.google.com/+Mispp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ángulo 3"/>
          <p:cNvSpPr/>
          <p:nvPr/>
        </p:nvSpPr>
        <p:spPr>
          <a:xfrm>
            <a:off x="0" y="0"/>
            <a:ext cx="12192000" cy="6858000"/>
          </a:xfrm>
          <a:prstGeom prst="rect">
            <a:avLst/>
          </a:prstGeom>
          <a:solidFill>
            <a:srgbClr val="214975"/>
          </a:solidFill>
          <a:ln>
            <a:noFill/>
          </a:ln>
          <a:scene3d>
            <a:camera prst="orthographicFront"/>
            <a:lightRig rig="threePt" dir="t"/>
          </a:scene3d>
          <a:sp3d>
            <a:bevelT w="114300" h="114300" prst="convex"/>
            <a:bevelB w="114300" h="1143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2" name="Imagen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825260" y="2769989"/>
            <a:ext cx="6971905" cy="3912982"/>
          </a:xfrm>
          <a:prstGeom prst="rect">
            <a:avLst/>
          </a:prstGeom>
          <a:effectLst>
            <a:softEdge rad="63500"/>
          </a:effectLst>
        </p:spPr>
      </p:pic>
      <p:sp>
        <p:nvSpPr>
          <p:cNvPr id="5" name="CuadroTexto 4"/>
          <p:cNvSpPr txBox="1"/>
          <p:nvPr/>
        </p:nvSpPr>
        <p:spPr>
          <a:xfrm>
            <a:off x="1" y="0"/>
            <a:ext cx="12191999" cy="2769989"/>
          </a:xfrm>
          <a:prstGeom prst="rect">
            <a:avLst/>
          </a:prstGeom>
          <a:noFill/>
        </p:spPr>
        <p:txBody>
          <a:bodyPr wrap="square" rtlCol="0">
            <a:spAutoFit/>
            <a:scene3d>
              <a:camera prst="obliqueBottomLeft"/>
              <a:lightRig rig="threePt" dir="t"/>
            </a:scene3d>
            <a:sp3d extrusionH="177800">
              <a:extrusionClr>
                <a:srgbClr val="0D2635"/>
              </a:extrusionClr>
            </a:sp3d>
          </a:bodyPr>
          <a:lstStyle/>
          <a:p>
            <a:pPr algn="ctr"/>
            <a:r>
              <a:rPr lang="es-ES" sz="5800" dirty="0" smtClean="0">
                <a:solidFill>
                  <a:srgbClr val="97C7E5"/>
                </a:solidFill>
                <a:latin typeface="Arial Black" panose="020B0A04020102020204" pitchFamily="34" charset="0"/>
              </a:rPr>
              <a:t>Parte 2 - El Arrebatamiento y La Segunda Venida De Cristo: Dos Eventos Distintos</a:t>
            </a:r>
            <a:endParaRPr lang="es-PE" sz="5800" dirty="0">
              <a:solidFill>
                <a:srgbClr val="97C7E5"/>
              </a:solidFill>
              <a:latin typeface="Arial Black" panose="020B0A04020102020204" pitchFamily="34" charset="0"/>
            </a:endParaRPr>
          </a:p>
        </p:txBody>
      </p:sp>
      <p:sp>
        <p:nvSpPr>
          <p:cNvPr id="6" name="CuadroTexto 5"/>
          <p:cNvSpPr txBox="1"/>
          <p:nvPr/>
        </p:nvSpPr>
        <p:spPr>
          <a:xfrm>
            <a:off x="9797165" y="6247266"/>
            <a:ext cx="1996527" cy="523220"/>
          </a:xfrm>
          <a:prstGeom prst="rect">
            <a:avLst/>
          </a:prstGeom>
          <a:noFill/>
        </p:spPr>
        <p:txBody>
          <a:bodyPr wrap="square" rtlCol="0">
            <a:spAutoFit/>
            <a:scene3d>
              <a:camera prst="obliqueBottomLeft"/>
              <a:lightRig rig="threePt" dir="t"/>
            </a:scene3d>
            <a:sp3d extrusionH="177800">
              <a:extrusionClr>
                <a:srgbClr val="00123A"/>
              </a:extrusionClr>
            </a:sp3d>
          </a:bodyPr>
          <a:lstStyle/>
          <a:p>
            <a:pPr algn="r"/>
            <a:r>
              <a:rPr lang="es-ES" sz="2800" dirty="0" err="1" smtClean="0">
                <a:solidFill>
                  <a:srgbClr val="B4CBFF"/>
                </a:solidFill>
                <a:latin typeface="Brush Script Std" panose="03060802040607070404" pitchFamily="66" charset="0"/>
              </a:rPr>
              <a:t>Roby</a:t>
            </a:r>
            <a:endParaRPr lang="es-PE" sz="2800" dirty="0">
              <a:solidFill>
                <a:srgbClr val="B4CBFF"/>
              </a:solidFill>
              <a:latin typeface="Brush Script Std" panose="03060802040607070404" pitchFamily="66" charset="0"/>
            </a:endParaRPr>
          </a:p>
        </p:txBody>
      </p:sp>
    </p:spTree>
    <p:extLst>
      <p:ext uri="{BB962C8B-B14F-4D97-AF65-F5344CB8AC3E}">
        <p14:creationId xmlns:p14="http://schemas.microsoft.com/office/powerpoint/2010/main" val="2502867910"/>
      </p:ext>
    </p:extLst>
  </p:cSld>
  <p:clrMapOvr>
    <a:masterClrMapping/>
  </p:clrMapOvr>
  <mc:AlternateContent xmlns:mc="http://schemas.openxmlformats.org/markup-compatibility/2006">
    <mc:Choice xmlns:p14="http://schemas.microsoft.com/office/powerpoint/2010/main" Requires="p14">
      <p:transition spd="slow" p14:dur="2000">
        <p:sndAc>
          <p:stSnd loop="1">
            <p:snd r:embed="rId2" name="30% Audio para ppsx .wav"/>
          </p:stSnd>
        </p:sndAc>
      </p:transition>
    </mc:Choice>
    <mc:Fallback>
      <p:transition spd="slow">
        <p:sndAc>
          <p:stSnd loop="1">
            <p:snd r:embed="rId2" name="30% Audio para ppsx .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800" fill="hold"/>
                                        <p:tgtEl>
                                          <p:spTgt spid="5"/>
                                        </p:tgtEl>
                                        <p:attrNameLst>
                                          <p:attrName>ppt_w</p:attrName>
                                        </p:attrNameLst>
                                      </p:cBhvr>
                                      <p:tavLst>
                                        <p:tav tm="0">
                                          <p:val>
                                            <p:fltVal val="0"/>
                                          </p:val>
                                        </p:tav>
                                        <p:tav tm="100000">
                                          <p:val>
                                            <p:strVal val="#ppt_w"/>
                                          </p:val>
                                        </p:tav>
                                      </p:tavLst>
                                    </p:anim>
                                    <p:anim calcmode="lin" valueType="num">
                                      <p:cBhvr>
                                        <p:cTn id="8" dur="1800" fill="hold"/>
                                        <p:tgtEl>
                                          <p:spTgt spid="5"/>
                                        </p:tgtEl>
                                        <p:attrNameLst>
                                          <p:attrName>ppt_h</p:attrName>
                                        </p:attrNameLst>
                                      </p:cBhvr>
                                      <p:tavLst>
                                        <p:tav tm="0">
                                          <p:val>
                                            <p:fltVal val="0"/>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p:cTn id="11" dur="1800" fill="hold"/>
                                        <p:tgtEl>
                                          <p:spTgt spid="6"/>
                                        </p:tgtEl>
                                        <p:attrNameLst>
                                          <p:attrName>ppt_w</p:attrName>
                                        </p:attrNameLst>
                                      </p:cBhvr>
                                      <p:tavLst>
                                        <p:tav tm="0">
                                          <p:val>
                                            <p:fltVal val="0"/>
                                          </p:val>
                                        </p:tav>
                                        <p:tav tm="100000">
                                          <p:val>
                                            <p:strVal val="#ppt_w"/>
                                          </p:val>
                                        </p:tav>
                                      </p:tavLst>
                                    </p:anim>
                                    <p:anim calcmode="lin" valueType="num">
                                      <p:cBhvr>
                                        <p:cTn id="12" dur="1800" fill="hold"/>
                                        <p:tgtEl>
                                          <p:spTgt spid="6"/>
                                        </p:tgtEl>
                                        <p:attrNameLst>
                                          <p:attrName>ppt_h</p:attrName>
                                        </p:attrNameLst>
                                      </p:cBhvr>
                                      <p:tavLst>
                                        <p:tav tm="0">
                                          <p:val>
                                            <p:fltVal val="0"/>
                                          </p:val>
                                        </p:tav>
                                        <p:tav tm="100000">
                                          <p:val>
                                            <p:strVal val="#ppt_h"/>
                                          </p:val>
                                        </p:tav>
                                      </p:tavLst>
                                    </p:anim>
                                  </p:childTnLst>
                                </p:cTn>
                              </p:par>
                              <p:par>
                                <p:cTn id="13" presetID="23" presetClass="entr" presetSubtype="288" fill="hold" grpId="1" nodeType="with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p:cTn id="15" dur="1650" fill="hold"/>
                                        <p:tgtEl>
                                          <p:spTgt spid="5"/>
                                        </p:tgtEl>
                                        <p:attrNameLst>
                                          <p:attrName>ppt_w</p:attrName>
                                        </p:attrNameLst>
                                      </p:cBhvr>
                                      <p:tavLst>
                                        <p:tav tm="0">
                                          <p:val>
                                            <p:strVal val="4/3*#ppt_w"/>
                                          </p:val>
                                        </p:tav>
                                        <p:tav tm="100000">
                                          <p:val>
                                            <p:strVal val="#ppt_w"/>
                                          </p:val>
                                        </p:tav>
                                      </p:tavLst>
                                    </p:anim>
                                    <p:anim calcmode="lin" valueType="num">
                                      <p:cBhvr>
                                        <p:cTn id="16" dur="1650" fill="hold"/>
                                        <p:tgtEl>
                                          <p:spTgt spid="5"/>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P spid="6"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64"/>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
        <p:nvSpPr>
          <p:cNvPr id="3" name="CuadroTexto 2"/>
          <p:cNvSpPr txBox="1"/>
          <p:nvPr/>
        </p:nvSpPr>
        <p:spPr>
          <a:xfrm>
            <a:off x="384517" y="4754880"/>
            <a:ext cx="11422966" cy="1938992"/>
          </a:xfrm>
          <a:prstGeom prst="rect">
            <a:avLst/>
          </a:prstGeom>
          <a:noFill/>
        </p:spPr>
        <p:txBody>
          <a:bodyPr wrap="square" rtlCol="0">
            <a:spAutoFit/>
            <a:scene3d>
              <a:camera prst="obliqueBottomLeft"/>
              <a:lightRig rig="threePt" dir="t"/>
            </a:scene3d>
            <a:sp3d extrusionH="177800">
              <a:extrusionClr>
                <a:srgbClr val="221D18"/>
              </a:extrusionClr>
            </a:sp3d>
          </a:bodyPr>
          <a:lstStyle/>
          <a:p>
            <a:pPr algn="ctr"/>
            <a:r>
              <a:rPr lang="es-PE" sz="2400" dirty="0" smtClean="0">
                <a:solidFill>
                  <a:srgbClr val="BEB1A2"/>
                </a:solidFill>
                <a:latin typeface="Arial Black" panose="020B0A04020102020204" pitchFamily="34" charset="0"/>
              </a:rPr>
              <a:t>¿Por qué se dice que después del Arrebatamiento empieza la semana 70 de Daniel 9:27, que representa “el día de la ira de Dios”, que son 7 años, y como consecuencia de ello, el Anticristo entra en la escena mundial al confirmar o ratificar un acuerdo de paz con muchos?</a:t>
            </a:r>
          </a:p>
        </p:txBody>
      </p:sp>
    </p:spTree>
    <p:extLst>
      <p:ext uri="{BB962C8B-B14F-4D97-AF65-F5344CB8AC3E}">
        <p14:creationId xmlns:p14="http://schemas.microsoft.com/office/powerpoint/2010/main" val="27942716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65"/>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
        <p:nvSpPr>
          <p:cNvPr id="3" name="CuadroTexto 2"/>
          <p:cNvSpPr txBox="1"/>
          <p:nvPr/>
        </p:nvSpPr>
        <p:spPr>
          <a:xfrm>
            <a:off x="4841511" y="1173480"/>
            <a:ext cx="6965972" cy="4524315"/>
          </a:xfrm>
          <a:prstGeom prst="rect">
            <a:avLst/>
          </a:prstGeom>
          <a:noFill/>
        </p:spPr>
        <p:txBody>
          <a:bodyPr wrap="square" rtlCol="0">
            <a:spAutoFit/>
            <a:scene3d>
              <a:camera prst="obliqueBottomLeft"/>
              <a:lightRig rig="threePt" dir="t"/>
            </a:scene3d>
            <a:sp3d extrusionH="177800">
              <a:extrusionClr>
                <a:srgbClr val="04123A"/>
              </a:extrusionClr>
            </a:sp3d>
          </a:bodyPr>
          <a:lstStyle/>
          <a:p>
            <a:pPr algn="ctr"/>
            <a:r>
              <a:rPr lang="es-PE" sz="2400" dirty="0" smtClean="0">
                <a:solidFill>
                  <a:srgbClr val="A5BBF9"/>
                </a:solidFill>
                <a:latin typeface="Arial Black" panose="020B0A04020102020204" pitchFamily="34" charset="0"/>
              </a:rPr>
              <a:t>Dejemos que responda 2º Tesalonicenses 2:1-12, que sentencia:</a:t>
            </a:r>
          </a:p>
          <a:p>
            <a:pPr algn="ctr"/>
            <a:r>
              <a:rPr lang="es-PE" sz="2400" dirty="0" smtClean="0">
                <a:solidFill>
                  <a:srgbClr val="A5BBF9"/>
                </a:solidFill>
                <a:latin typeface="Arial Black" panose="020B0A04020102020204" pitchFamily="34" charset="0"/>
              </a:rPr>
              <a:t>“VERSÍCULO 1: Pero con respecto a la venida de nuestro Señor Jesucristo, y nuestra reunión con él, os rogamos, hermanos, </a:t>
            </a:r>
          </a:p>
          <a:p>
            <a:pPr algn="ctr"/>
            <a:r>
              <a:rPr lang="es-PE" sz="2400" dirty="0" smtClean="0">
                <a:solidFill>
                  <a:srgbClr val="A5BBF9"/>
                </a:solidFill>
                <a:latin typeface="Arial Black" panose="020B0A04020102020204" pitchFamily="34" charset="0"/>
              </a:rPr>
              <a:t>VERSÍCULO 2: que no os dejéis mover fácilmente de vuestro modo de pensar, ni os conturbéis, ni por espíritu, ni por palabra, ni por carta como si fuera nuestra, en el sentido de que el día del Señor está cerca. </a:t>
            </a:r>
          </a:p>
        </p:txBody>
      </p:sp>
    </p:spTree>
    <p:extLst>
      <p:ext uri="{BB962C8B-B14F-4D97-AF65-F5344CB8AC3E}">
        <p14:creationId xmlns:p14="http://schemas.microsoft.com/office/powerpoint/2010/main" val="30258363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66"/>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
        <p:nvSpPr>
          <p:cNvPr id="3" name="CuadroTexto 2"/>
          <p:cNvSpPr txBox="1"/>
          <p:nvPr/>
        </p:nvSpPr>
        <p:spPr>
          <a:xfrm>
            <a:off x="327246" y="3733318"/>
            <a:ext cx="11546237" cy="3046988"/>
          </a:xfrm>
          <a:prstGeom prst="rect">
            <a:avLst/>
          </a:prstGeom>
          <a:noFill/>
        </p:spPr>
        <p:txBody>
          <a:bodyPr wrap="square" rtlCol="0">
            <a:spAutoFit/>
            <a:scene3d>
              <a:camera prst="obliqueBottomLeft"/>
              <a:lightRig rig="threePt" dir="t"/>
            </a:scene3d>
            <a:sp3d extrusionH="177800">
              <a:extrusionClr>
                <a:srgbClr val="341512"/>
              </a:extrusionClr>
            </a:sp3d>
          </a:bodyPr>
          <a:lstStyle/>
          <a:p>
            <a:pPr algn="ctr"/>
            <a:r>
              <a:rPr lang="es-PE" sz="2400" dirty="0" smtClean="0">
                <a:solidFill>
                  <a:srgbClr val="DFA7A1"/>
                </a:solidFill>
                <a:latin typeface="Arial Black" panose="020B0A04020102020204" pitchFamily="34" charset="0"/>
              </a:rPr>
              <a:t>VERSÍCULO 3: Nadie os engañe en ninguna manera; porque no vendrá sin que antes venga la apostasía, y se manifieste el hombre de pecado, el hijo de perdición, </a:t>
            </a:r>
          </a:p>
          <a:p>
            <a:pPr algn="ctr"/>
            <a:r>
              <a:rPr lang="es-PE" sz="2400" dirty="0" smtClean="0">
                <a:solidFill>
                  <a:srgbClr val="DFA7A1"/>
                </a:solidFill>
                <a:latin typeface="Arial Black" panose="020B0A04020102020204" pitchFamily="34" charset="0"/>
              </a:rPr>
              <a:t>VERSÍCULO 4: el cual se opone y se levanta contra todo lo que se llama Dios o es objeto de culto; tanto que se sienta en el templo de Dios como Dios, haciéndose pasar por Dios. </a:t>
            </a:r>
          </a:p>
          <a:p>
            <a:pPr algn="ctr"/>
            <a:r>
              <a:rPr lang="es-PE" sz="2400" dirty="0" smtClean="0">
                <a:solidFill>
                  <a:srgbClr val="DFA7A1"/>
                </a:solidFill>
                <a:latin typeface="Arial Black" panose="020B0A04020102020204" pitchFamily="34" charset="0"/>
              </a:rPr>
              <a:t>VERSÍCULO 5: ¿No os acordáis que cuando yo estaba todavía con vosotros, os decía esto?”</a:t>
            </a:r>
          </a:p>
        </p:txBody>
      </p:sp>
    </p:spTree>
    <p:extLst>
      <p:ext uri="{BB962C8B-B14F-4D97-AF65-F5344CB8AC3E}">
        <p14:creationId xmlns:p14="http://schemas.microsoft.com/office/powerpoint/2010/main" val="27827402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67"/>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
        <p:nvSpPr>
          <p:cNvPr id="3" name="CuadroTexto 1"/>
          <p:cNvSpPr txBox="1"/>
          <p:nvPr/>
        </p:nvSpPr>
        <p:spPr>
          <a:xfrm>
            <a:off x="431370" y="4594073"/>
            <a:ext cx="11329259" cy="1569660"/>
          </a:xfrm>
          <a:prstGeom prst="rect">
            <a:avLst/>
          </a:prstGeom>
          <a:noFill/>
        </p:spPr>
        <p:txBody>
          <a:bodyPr wrap="square" lIns="91440" tIns="45720" rIns="91440" bIns="45720" rtlCol="0">
            <a:spAutoFit/>
            <a:scene3d>
              <a:camera prst="obliqueBottomLeft"/>
              <a:lightRig rig="threePt" dir="t"/>
            </a:scene3d>
            <a:sp3d extrusionH="25400">
              <a:extrusionClr>
                <a:schemeClr val="accent5">
                  <a:lumMod val="20000"/>
                  <a:lumOff val="80000"/>
                </a:schemeClr>
              </a:extrusionClr>
            </a:sp3d>
          </a:bodyPr>
          <a:lstStyle/>
          <a:p>
            <a:pPr algn="ctr"/>
            <a:r>
              <a:rPr lang="es-PE" sz="2400" b="1" dirty="0" smtClean="0">
                <a:solidFill>
                  <a:srgbClr val="002060"/>
                </a:solidFill>
                <a:latin typeface="Arial Black" panose="020B0A04020102020204" pitchFamily="34" charset="0"/>
              </a:rPr>
              <a:t>Escudriñando desde el versículo 1 al 5, se nos advierte que Jesucristo no regresará por segunda vez a la Tierra sin que antes tenga lugar la APOSTASÍA, hecho que viene cumpliéndose al pie de la letra.</a:t>
            </a:r>
            <a:endParaRPr lang="es-ES" sz="2133" b="1" dirty="0">
              <a:solidFill>
                <a:srgbClr val="002060"/>
              </a:solidFill>
              <a:latin typeface="Arial Black" panose="020B0A04020102020204" pitchFamily="34" charset="0"/>
            </a:endParaRPr>
          </a:p>
        </p:txBody>
      </p:sp>
    </p:spTree>
    <p:extLst>
      <p:ext uri="{BB962C8B-B14F-4D97-AF65-F5344CB8AC3E}">
        <p14:creationId xmlns:p14="http://schemas.microsoft.com/office/powerpoint/2010/main" val="368923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68"/>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
        <p:nvSpPr>
          <p:cNvPr id="3" name="CuadroTexto 2"/>
          <p:cNvSpPr txBox="1"/>
          <p:nvPr/>
        </p:nvSpPr>
        <p:spPr>
          <a:xfrm>
            <a:off x="4756373" y="1722120"/>
            <a:ext cx="6965972" cy="3046988"/>
          </a:xfrm>
          <a:prstGeom prst="rect">
            <a:avLst/>
          </a:prstGeom>
          <a:noFill/>
        </p:spPr>
        <p:txBody>
          <a:bodyPr wrap="square" rtlCol="0">
            <a:spAutoFit/>
            <a:scene3d>
              <a:camera prst="obliqueBottomLeft"/>
              <a:lightRig rig="threePt" dir="t"/>
            </a:scene3d>
            <a:sp3d extrusionH="177800">
              <a:extrusionClr>
                <a:srgbClr val="04123A"/>
              </a:extrusionClr>
            </a:sp3d>
          </a:bodyPr>
          <a:lstStyle/>
          <a:p>
            <a:pPr algn="ctr"/>
            <a:r>
              <a:rPr lang="es-PE" sz="2400" dirty="0" smtClean="0">
                <a:solidFill>
                  <a:srgbClr val="A5BBF9"/>
                </a:solidFill>
                <a:latin typeface="Arial Black" panose="020B0A04020102020204" pitchFamily="34" charset="0"/>
              </a:rPr>
              <a:t>Dice también que antes que regrese Jesucristo por segunda vez, tiene que aparecer en la escena mundial el hombre de pecado, llamado también “hijo de perdición”, quien no es otro que el Anticristo, y dice la escritura que cuando él se manifieste suprimirá todo culto religioso </a:t>
            </a:r>
          </a:p>
        </p:txBody>
      </p:sp>
    </p:spTree>
    <p:extLst>
      <p:ext uri="{BB962C8B-B14F-4D97-AF65-F5344CB8AC3E}">
        <p14:creationId xmlns:p14="http://schemas.microsoft.com/office/powerpoint/2010/main" val="33653727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69"/>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
        <p:nvSpPr>
          <p:cNvPr id="3" name="CuadroTexto 2"/>
          <p:cNvSpPr txBox="1"/>
          <p:nvPr/>
        </p:nvSpPr>
        <p:spPr>
          <a:xfrm>
            <a:off x="493362" y="5411915"/>
            <a:ext cx="11205275" cy="1200329"/>
          </a:xfrm>
          <a:prstGeom prst="rect">
            <a:avLst/>
          </a:prstGeom>
          <a:noFill/>
        </p:spPr>
        <p:txBody>
          <a:bodyPr wrap="square" rtlCol="0">
            <a:spAutoFit/>
            <a:scene3d>
              <a:camera prst="obliqueBottomLeft"/>
              <a:lightRig rig="threePt" dir="t"/>
            </a:scene3d>
            <a:sp3d extrusionH="177800">
              <a:extrusionClr>
                <a:srgbClr val="341512"/>
              </a:extrusionClr>
            </a:sp3d>
          </a:bodyPr>
          <a:lstStyle/>
          <a:p>
            <a:pPr algn="ctr"/>
            <a:r>
              <a:rPr lang="es-PE" sz="2400" dirty="0">
                <a:solidFill>
                  <a:srgbClr val="DFA7A1"/>
                </a:solidFill>
                <a:latin typeface="Arial Black" panose="020B0A04020102020204" pitchFamily="34" charset="0"/>
              </a:rPr>
              <a:t>E</a:t>
            </a:r>
            <a:r>
              <a:rPr lang="es-PE" sz="2400" dirty="0" smtClean="0">
                <a:solidFill>
                  <a:srgbClr val="DFA7A1"/>
                </a:solidFill>
                <a:latin typeface="Arial Black" panose="020B0A04020102020204" pitchFamily="34" charset="0"/>
              </a:rPr>
              <a:t> irá a sentarse en el templo de Dios, haciéndose pasar como el verdadero Dios, y como el tercer templo de Salomón todavía no se ha reconstruido,</a:t>
            </a:r>
            <a:endParaRPr lang="es-PE" sz="2400" dirty="0" smtClean="0">
              <a:solidFill>
                <a:srgbClr val="E6DAAC"/>
              </a:solidFill>
              <a:latin typeface="Arial Black" panose="020B0A04020102020204" pitchFamily="34" charset="0"/>
            </a:endParaRPr>
          </a:p>
        </p:txBody>
      </p:sp>
    </p:spTree>
    <p:extLst>
      <p:ext uri="{BB962C8B-B14F-4D97-AF65-F5344CB8AC3E}">
        <p14:creationId xmlns:p14="http://schemas.microsoft.com/office/powerpoint/2010/main" val="6683791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70"/>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
        <p:nvSpPr>
          <p:cNvPr id="4" name="CuadroTexto 3"/>
          <p:cNvSpPr txBox="1"/>
          <p:nvPr/>
        </p:nvSpPr>
        <p:spPr>
          <a:xfrm>
            <a:off x="250556" y="3948619"/>
            <a:ext cx="11690888" cy="2677656"/>
          </a:xfrm>
          <a:prstGeom prst="rect">
            <a:avLst/>
          </a:prstGeom>
          <a:noFill/>
        </p:spPr>
        <p:txBody>
          <a:bodyPr wrap="square" rtlCol="0">
            <a:spAutoFit/>
            <a:scene3d>
              <a:camera prst="obliqueBottomLeft"/>
              <a:lightRig rig="threePt" dir="t"/>
            </a:scene3d>
            <a:sp3d extrusionH="152400">
              <a:extrusionClr>
                <a:srgbClr val="1F2629"/>
              </a:extrusionClr>
            </a:sp3d>
          </a:bodyPr>
          <a:lstStyle/>
          <a:p>
            <a:pPr algn="ctr"/>
            <a:r>
              <a:rPr lang="es-PE" sz="2400" dirty="0">
                <a:solidFill>
                  <a:srgbClr val="CAD4D8"/>
                </a:solidFill>
                <a:latin typeface="Arial Black" panose="020B0A04020102020204" pitchFamily="34" charset="0"/>
              </a:rPr>
              <a:t>A</a:t>
            </a:r>
            <a:r>
              <a:rPr lang="es-PE" sz="2400" dirty="0" smtClean="0">
                <a:solidFill>
                  <a:srgbClr val="CAD4D8"/>
                </a:solidFill>
                <a:latin typeface="Arial Black" panose="020B0A04020102020204" pitchFamily="34" charset="0"/>
              </a:rPr>
              <a:t>un cuando el Instituto del Monte del templo que tiene a su cargo la futura y próxima ministración del culto al Señor, por cuanto ya tiene listo las vestiduras sacerdotales, así como las vajillas ceremoniales, sin embargo falta que se construya el espacio físico del 3º templo de Salomón para que empiece el sacrificio continuo y la ofrenda del cual habla Daniel 9:27, y empiece a funcionar el templo de los israelitas a la usanza del antiguo pacto.  </a:t>
            </a:r>
          </a:p>
        </p:txBody>
      </p:sp>
    </p:spTree>
    <p:extLst>
      <p:ext uri="{BB962C8B-B14F-4D97-AF65-F5344CB8AC3E}">
        <p14:creationId xmlns:p14="http://schemas.microsoft.com/office/powerpoint/2010/main" val="17329712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nodeType="withEffect">
                                  <p:stCondLst>
                                    <p:cond delay="0"/>
                                  </p:stCondLst>
                                  <p:childTnLst>
                                    <p:set>
                                      <p:cBhvr>
                                        <p:cTn id="10" dur="1" fill="hold">
                                          <p:stCondLst>
                                            <p:cond delay="0"/>
                                          </p:stCondLst>
                                        </p:cTn>
                                        <p:tgtEl>
                                          <p:spTgt spid="4">
                                            <p:txEl>
                                              <p:pRg st="0" end="0"/>
                                            </p:txEl>
                                          </p:spTgt>
                                        </p:tgtEl>
                                        <p:attrNameLst>
                                          <p:attrName>style.visibility</p:attrName>
                                        </p:attrNameLst>
                                      </p:cBhvr>
                                      <p:to>
                                        <p:strVal val="visible"/>
                                      </p:to>
                                    </p:set>
                                    <p:anim calcmode="lin" valueType="num">
                                      <p:cBhvr>
                                        <p:cTn id="11" dur="1800" fill="hold"/>
                                        <p:tgtEl>
                                          <p:spTgt spid="4">
                                            <p:txEl>
                                              <p:pRg st="0" end="0"/>
                                            </p:txEl>
                                          </p:spTgt>
                                        </p:tgtEl>
                                        <p:attrNameLst>
                                          <p:attrName>ppt_w</p:attrName>
                                        </p:attrNameLst>
                                      </p:cBhvr>
                                      <p:tavLst>
                                        <p:tav tm="0">
                                          <p:val>
                                            <p:fltVal val="0"/>
                                          </p:val>
                                        </p:tav>
                                        <p:tav tm="100000">
                                          <p:val>
                                            <p:strVal val="#ppt_w"/>
                                          </p:val>
                                        </p:tav>
                                      </p:tavLst>
                                    </p:anim>
                                    <p:anim calcmode="lin" valueType="num">
                                      <p:cBhvr>
                                        <p:cTn id="12" dur="1800" fill="hold"/>
                                        <p:tgtEl>
                                          <p:spTgt spid="4">
                                            <p:txEl>
                                              <p:pRg st="0" end="0"/>
                                            </p:txEl>
                                          </p:spTgt>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71"/>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
        <p:nvSpPr>
          <p:cNvPr id="3" name="CuadroTexto 2"/>
          <p:cNvSpPr txBox="1"/>
          <p:nvPr/>
        </p:nvSpPr>
        <p:spPr>
          <a:xfrm>
            <a:off x="250556" y="3948619"/>
            <a:ext cx="11690888" cy="2677656"/>
          </a:xfrm>
          <a:prstGeom prst="rect">
            <a:avLst/>
          </a:prstGeom>
          <a:noFill/>
          <a:scene3d>
            <a:camera prst="obliqueBottomLeft"/>
            <a:lightRig rig="threePt" dir="t"/>
          </a:scene3d>
          <a:sp3d>
            <a:extrusionClr>
              <a:srgbClr val="1A2124"/>
            </a:extrusionClr>
          </a:sp3d>
        </p:spPr>
        <p:txBody>
          <a:bodyPr wrap="square" rtlCol="0">
            <a:spAutoFit/>
            <a:sp3d extrusionH="50800">
              <a:extrusionClr>
                <a:schemeClr val="tx1">
                  <a:lumMod val="95000"/>
                  <a:lumOff val="5000"/>
                </a:schemeClr>
              </a:extrusionClr>
            </a:sp3d>
          </a:bodyPr>
          <a:lstStyle/>
          <a:p>
            <a:pPr algn="ctr"/>
            <a:r>
              <a:rPr lang="es-PE" sz="2400" dirty="0" smtClean="0">
                <a:solidFill>
                  <a:schemeClr val="bg1"/>
                </a:solidFill>
                <a:latin typeface="Arial Black" panose="020B0A04020102020204" pitchFamily="34" charset="0"/>
              </a:rPr>
              <a:t>Sigamos citando el resto de los versículos de  2º Tesalonicenses 2:1-12</a:t>
            </a:r>
          </a:p>
          <a:p>
            <a:pPr algn="ctr"/>
            <a:r>
              <a:rPr lang="es-PE" sz="2400" dirty="0" smtClean="0">
                <a:solidFill>
                  <a:schemeClr val="bg1"/>
                </a:solidFill>
                <a:latin typeface="Arial Black" panose="020B0A04020102020204" pitchFamily="34" charset="0"/>
              </a:rPr>
              <a:t>VERSÍCULO 6: Y ahora vosotros sabéis lo que lo detiene, a fin de que a su debido tiempo se manifieste. </a:t>
            </a:r>
          </a:p>
          <a:p>
            <a:pPr algn="ctr"/>
            <a:r>
              <a:rPr lang="es-PE" sz="2400" dirty="0" smtClean="0">
                <a:solidFill>
                  <a:schemeClr val="bg1"/>
                </a:solidFill>
                <a:latin typeface="Arial Black" panose="020B0A04020102020204" pitchFamily="34" charset="0"/>
              </a:rPr>
              <a:t>Note que en este versículo la Palabra de Dios utiliza el pronombre “QUE” para designar que hay algo o alguien que detiene la manifestación del Anticristo.</a:t>
            </a:r>
          </a:p>
        </p:txBody>
      </p:sp>
    </p:spTree>
    <p:extLst>
      <p:ext uri="{BB962C8B-B14F-4D97-AF65-F5344CB8AC3E}">
        <p14:creationId xmlns:p14="http://schemas.microsoft.com/office/powerpoint/2010/main" val="39475090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72"/>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
        <p:nvSpPr>
          <p:cNvPr id="3" name="CuadroTexto 2"/>
          <p:cNvSpPr txBox="1"/>
          <p:nvPr/>
        </p:nvSpPr>
        <p:spPr>
          <a:xfrm>
            <a:off x="399757" y="3977640"/>
            <a:ext cx="11422966" cy="2308324"/>
          </a:xfrm>
          <a:prstGeom prst="rect">
            <a:avLst/>
          </a:prstGeom>
          <a:noFill/>
        </p:spPr>
        <p:txBody>
          <a:bodyPr wrap="square" rtlCol="0">
            <a:spAutoFit/>
            <a:scene3d>
              <a:camera prst="obliqueBottomLeft"/>
              <a:lightRig rig="threePt" dir="t"/>
            </a:scene3d>
            <a:sp3d extrusionH="177800">
              <a:extrusionClr>
                <a:srgbClr val="221D18"/>
              </a:extrusionClr>
            </a:sp3d>
          </a:bodyPr>
          <a:lstStyle/>
          <a:p>
            <a:pPr algn="ctr"/>
            <a:r>
              <a:rPr lang="es-PE" sz="2400" dirty="0" smtClean="0">
                <a:solidFill>
                  <a:srgbClr val="BEB1A2"/>
                </a:solidFill>
                <a:latin typeface="Arial Black" panose="020B0A04020102020204" pitchFamily="34" charset="0"/>
              </a:rPr>
              <a:t>Según la gramática española, el pronombre “Que” es el relativo más habitual en español, pues admite cualquier antecedente tales como: UNA PERSONA, un animal, una cosa, UN CONCEPTO o UN ACONTECIMIENTO, y puede emplearse tanto en oraciones relativas explicativas (con comas) como especificativas (sin comas).</a:t>
            </a:r>
          </a:p>
        </p:txBody>
      </p:sp>
      <p:sp>
        <p:nvSpPr>
          <p:cNvPr id="4" name="CuadroTexto 3"/>
          <p:cNvSpPr txBox="1"/>
          <p:nvPr/>
        </p:nvSpPr>
        <p:spPr>
          <a:xfrm>
            <a:off x="259838" y="6283848"/>
            <a:ext cx="1388841" cy="342786"/>
          </a:xfrm>
          <a:prstGeom prst="rect">
            <a:avLst/>
          </a:prstGeom>
          <a:noFill/>
        </p:spPr>
        <p:txBody>
          <a:bodyPr wrap="square" rtlCol="0">
            <a:spAutoFit/>
            <a:scene3d>
              <a:camera prst="obliqueBottomLeft"/>
              <a:lightRig rig="threePt" dir="t"/>
            </a:scene3d>
            <a:sp3d extrusionH="38100">
              <a:extrusionClr>
                <a:srgbClr val="402A02"/>
              </a:extrusionClr>
            </a:sp3d>
          </a:bodyPr>
          <a:lstStyle/>
          <a:p>
            <a:pPr algn="ctr"/>
            <a:r>
              <a:rPr lang="es-ES" sz="1600" dirty="0" smtClean="0">
                <a:solidFill>
                  <a:srgbClr val="CEC1B1"/>
                </a:solidFill>
                <a:latin typeface="Arial Black" panose="020B0A04020102020204" pitchFamily="34" charset="0"/>
              </a:rPr>
              <a:t>Fuente:</a:t>
            </a:r>
            <a:endParaRPr lang="es-PE" sz="1600" dirty="0" smtClean="0">
              <a:solidFill>
                <a:srgbClr val="CEC1B1"/>
              </a:solidFill>
              <a:latin typeface="Arial Black" panose="020B0A04020102020204" pitchFamily="34" charset="0"/>
            </a:endParaRPr>
          </a:p>
        </p:txBody>
      </p:sp>
      <p:sp>
        <p:nvSpPr>
          <p:cNvPr id="5" name="CuadroTexto 4">
            <a:hlinkClick r:id="rId3"/>
          </p:cNvPr>
          <p:cNvSpPr txBox="1"/>
          <p:nvPr/>
        </p:nvSpPr>
        <p:spPr>
          <a:xfrm>
            <a:off x="1232682" y="6285964"/>
            <a:ext cx="10774680" cy="338554"/>
          </a:xfrm>
          <a:prstGeom prst="rect">
            <a:avLst/>
          </a:prstGeom>
          <a:noFill/>
        </p:spPr>
        <p:txBody>
          <a:bodyPr wrap="square" rtlCol="0">
            <a:spAutoFit/>
            <a:scene3d>
              <a:camera prst="obliqueBottomLeft"/>
              <a:lightRig rig="threePt" dir="t"/>
            </a:scene3d>
            <a:sp3d extrusionH="38100">
              <a:extrusionClr>
                <a:srgbClr val="402A02"/>
              </a:extrusionClr>
            </a:sp3d>
          </a:bodyPr>
          <a:lstStyle/>
          <a:p>
            <a:pPr algn="ctr"/>
            <a:r>
              <a:rPr lang="es-ES" sz="1600" dirty="0" smtClean="0">
                <a:solidFill>
                  <a:srgbClr val="CEC1B1"/>
                </a:solidFill>
                <a:latin typeface="Arial Black" panose="020B0A04020102020204" pitchFamily="34" charset="0"/>
              </a:rPr>
              <a:t>https://espanol.lingolia.com/es/gramatica/pronombres-y-determinantes/pronombres-relativos</a:t>
            </a:r>
            <a:endParaRPr lang="es-PE" sz="1600" dirty="0" smtClean="0">
              <a:solidFill>
                <a:srgbClr val="CEC1B1"/>
              </a:solidFill>
              <a:latin typeface="Arial Black" panose="020B0A04020102020204" pitchFamily="34" charset="0"/>
            </a:endParaRPr>
          </a:p>
        </p:txBody>
      </p:sp>
    </p:spTree>
    <p:extLst>
      <p:ext uri="{BB962C8B-B14F-4D97-AF65-F5344CB8AC3E}">
        <p14:creationId xmlns:p14="http://schemas.microsoft.com/office/powerpoint/2010/main" val="17701322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par>
                                <p:cTn id="13" presetID="23" presetClass="entr" presetSubtype="16" fill="hold" grpId="0"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1800" fill="hold"/>
                                        <p:tgtEl>
                                          <p:spTgt spid="4"/>
                                        </p:tgtEl>
                                        <p:attrNameLst>
                                          <p:attrName>ppt_w</p:attrName>
                                        </p:attrNameLst>
                                      </p:cBhvr>
                                      <p:tavLst>
                                        <p:tav tm="0">
                                          <p:val>
                                            <p:fltVal val="0"/>
                                          </p:val>
                                        </p:tav>
                                        <p:tav tm="100000">
                                          <p:val>
                                            <p:strVal val="#ppt_w"/>
                                          </p:val>
                                        </p:tav>
                                      </p:tavLst>
                                    </p:anim>
                                    <p:anim calcmode="lin" valueType="num">
                                      <p:cBhvr>
                                        <p:cTn id="16" dur="1800" fill="hold"/>
                                        <p:tgtEl>
                                          <p:spTgt spid="4"/>
                                        </p:tgtEl>
                                        <p:attrNameLst>
                                          <p:attrName>ppt_h</p:attrName>
                                        </p:attrNameLst>
                                      </p:cBhvr>
                                      <p:tavLst>
                                        <p:tav tm="0">
                                          <p:val>
                                            <p:fltVal val="0"/>
                                          </p:val>
                                        </p:tav>
                                        <p:tav tm="100000">
                                          <p:val>
                                            <p:strVal val="#ppt_h"/>
                                          </p:val>
                                        </p:tav>
                                      </p:tavLst>
                                    </p:anim>
                                  </p:childTnLst>
                                </p:cTn>
                              </p:par>
                              <p:par>
                                <p:cTn id="17" presetID="23" presetClass="entr" presetSubtype="16" fill="hold" grpId="0" nodeType="with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p:cTn id="19" dur="1800" fill="hold"/>
                                        <p:tgtEl>
                                          <p:spTgt spid="5"/>
                                        </p:tgtEl>
                                        <p:attrNameLst>
                                          <p:attrName>ppt_w</p:attrName>
                                        </p:attrNameLst>
                                      </p:cBhvr>
                                      <p:tavLst>
                                        <p:tav tm="0">
                                          <p:val>
                                            <p:fltVal val="0"/>
                                          </p:val>
                                        </p:tav>
                                        <p:tav tm="100000">
                                          <p:val>
                                            <p:strVal val="#ppt_w"/>
                                          </p:val>
                                        </p:tav>
                                      </p:tavLst>
                                    </p:anim>
                                    <p:anim calcmode="lin" valueType="num">
                                      <p:cBhvr>
                                        <p:cTn id="20" dur="1800" fill="hold"/>
                                        <p:tgtEl>
                                          <p:spTgt spid="5"/>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73"/>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
        <p:nvSpPr>
          <p:cNvPr id="3" name="CuadroTexto 2"/>
          <p:cNvSpPr txBox="1"/>
          <p:nvPr/>
        </p:nvSpPr>
        <p:spPr>
          <a:xfrm>
            <a:off x="359899" y="4409896"/>
            <a:ext cx="11472202" cy="2677656"/>
          </a:xfrm>
          <a:prstGeom prst="rect">
            <a:avLst/>
          </a:prstGeom>
          <a:noFill/>
        </p:spPr>
        <p:txBody>
          <a:bodyPr wrap="square" rtlCol="0">
            <a:spAutoFit/>
            <a:scene3d>
              <a:camera prst="obliqueBottomLeft"/>
              <a:lightRig rig="threePt" dir="t"/>
            </a:scene3d>
            <a:sp3d extrusionH="177800">
              <a:extrusionClr>
                <a:srgbClr val="35180D"/>
              </a:extrusionClr>
            </a:sp3d>
          </a:bodyPr>
          <a:lstStyle/>
          <a:p>
            <a:pPr algn="ctr"/>
            <a:r>
              <a:rPr lang="es-PE" sz="2400" dirty="0" smtClean="0">
                <a:solidFill>
                  <a:srgbClr val="E2C1A6"/>
                </a:solidFill>
                <a:latin typeface="Arial Black" panose="020B0A04020102020204" pitchFamily="34" charset="0"/>
              </a:rPr>
              <a:t>VERSÍCULO 7: Porque ya está en acción el misterio de la iniquidad; sólo que hay quien al presente lo detiene, hasta que él a su vez sea quitado de en medio. </a:t>
            </a:r>
          </a:p>
          <a:p>
            <a:pPr algn="ctr"/>
            <a:r>
              <a:rPr lang="es-PE" sz="2400" dirty="0" smtClean="0">
                <a:solidFill>
                  <a:srgbClr val="E2C1A6"/>
                </a:solidFill>
                <a:latin typeface="Arial Black" panose="020B0A04020102020204" pitchFamily="34" charset="0"/>
              </a:rPr>
              <a:t>Note que en este versículo, la Palabra de Dios usa el pronombre “QUIEN”, y ese “QUIEN” es el que está DETENIENDO la aparición del Anticristo.</a:t>
            </a:r>
          </a:p>
          <a:p>
            <a:pPr algn="ctr"/>
            <a:r>
              <a:rPr lang="es-PE" sz="2400" dirty="0" smtClean="0">
                <a:solidFill>
                  <a:srgbClr val="E2C1A6"/>
                </a:solidFill>
                <a:latin typeface="Arial Black" panose="020B0A04020102020204" pitchFamily="34" charset="0"/>
              </a:rPr>
              <a:t> </a:t>
            </a:r>
          </a:p>
        </p:txBody>
      </p:sp>
    </p:spTree>
    <p:extLst>
      <p:ext uri="{BB962C8B-B14F-4D97-AF65-F5344CB8AC3E}">
        <p14:creationId xmlns:p14="http://schemas.microsoft.com/office/powerpoint/2010/main" val="36487000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74"/>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
        <p:nvSpPr>
          <p:cNvPr id="3" name="CuadroTexto 2"/>
          <p:cNvSpPr txBox="1"/>
          <p:nvPr/>
        </p:nvSpPr>
        <p:spPr>
          <a:xfrm>
            <a:off x="5336624" y="1844040"/>
            <a:ext cx="6577539" cy="1938992"/>
          </a:xfrm>
          <a:prstGeom prst="rect">
            <a:avLst/>
          </a:prstGeom>
          <a:noFill/>
        </p:spPr>
        <p:txBody>
          <a:bodyPr wrap="square" rtlCol="0">
            <a:spAutoFit/>
            <a:scene3d>
              <a:camera prst="obliqueBottomLeft"/>
              <a:lightRig rig="threePt" dir="t"/>
            </a:scene3d>
            <a:sp3d extrusionH="177800">
              <a:extrusionClr>
                <a:srgbClr val="024040"/>
              </a:extrusionClr>
            </a:sp3d>
          </a:bodyPr>
          <a:lstStyle/>
          <a:p>
            <a:pPr algn="ctr"/>
            <a:r>
              <a:rPr lang="es-PE" sz="2400" dirty="0" smtClean="0">
                <a:solidFill>
                  <a:srgbClr val="A3FBFB"/>
                </a:solidFill>
                <a:latin typeface="Arial Black" panose="020B0A04020102020204" pitchFamily="34" charset="0"/>
              </a:rPr>
              <a:t>Según la gramática española, el pronombre “Quien” siempre admite como antecedente UNA PERSONA y suele reservarse para el lenguaje escrito.</a:t>
            </a:r>
          </a:p>
        </p:txBody>
      </p:sp>
      <p:sp>
        <p:nvSpPr>
          <p:cNvPr id="4" name="CuadroTexto 3"/>
          <p:cNvSpPr txBox="1"/>
          <p:nvPr/>
        </p:nvSpPr>
        <p:spPr>
          <a:xfrm>
            <a:off x="5197151" y="3897446"/>
            <a:ext cx="1388841" cy="342786"/>
          </a:xfrm>
          <a:prstGeom prst="rect">
            <a:avLst/>
          </a:prstGeom>
          <a:noFill/>
        </p:spPr>
        <p:txBody>
          <a:bodyPr wrap="square" rtlCol="0">
            <a:spAutoFit/>
            <a:scene3d>
              <a:camera prst="obliqueBottomLeft"/>
              <a:lightRig rig="threePt" dir="t"/>
            </a:scene3d>
            <a:sp3d extrusionH="38100">
              <a:extrusionClr>
                <a:srgbClr val="402A02"/>
              </a:extrusionClr>
            </a:sp3d>
          </a:bodyPr>
          <a:lstStyle/>
          <a:p>
            <a:pPr algn="ctr"/>
            <a:r>
              <a:rPr lang="es-ES" sz="1600" dirty="0" smtClean="0">
                <a:solidFill>
                  <a:srgbClr val="B2FFFF"/>
                </a:solidFill>
                <a:latin typeface="Arial Black" panose="020B0A04020102020204" pitchFamily="34" charset="0"/>
              </a:rPr>
              <a:t>Fuente:</a:t>
            </a:r>
            <a:endParaRPr lang="es-PE" sz="1600" dirty="0" smtClean="0">
              <a:solidFill>
                <a:srgbClr val="B2FFFF"/>
              </a:solidFill>
              <a:latin typeface="Arial Black" panose="020B0A04020102020204" pitchFamily="34" charset="0"/>
            </a:endParaRPr>
          </a:p>
        </p:txBody>
      </p:sp>
      <p:sp>
        <p:nvSpPr>
          <p:cNvPr id="5" name="CuadroTexto 4">
            <a:hlinkClick r:id="rId3"/>
          </p:cNvPr>
          <p:cNvSpPr txBox="1"/>
          <p:nvPr/>
        </p:nvSpPr>
        <p:spPr>
          <a:xfrm>
            <a:off x="6309359" y="3897446"/>
            <a:ext cx="5467643" cy="584775"/>
          </a:xfrm>
          <a:prstGeom prst="rect">
            <a:avLst/>
          </a:prstGeom>
          <a:noFill/>
        </p:spPr>
        <p:txBody>
          <a:bodyPr wrap="square" rtlCol="0">
            <a:spAutoFit/>
            <a:scene3d>
              <a:camera prst="obliqueBottomLeft"/>
              <a:lightRig rig="threePt" dir="t"/>
            </a:scene3d>
            <a:sp3d extrusionH="38100">
              <a:extrusionClr>
                <a:srgbClr val="402A02"/>
              </a:extrusionClr>
            </a:sp3d>
          </a:bodyPr>
          <a:lstStyle/>
          <a:p>
            <a:pPr algn="ctr"/>
            <a:r>
              <a:rPr lang="es-ES" sz="1600" dirty="0" smtClean="0">
                <a:solidFill>
                  <a:srgbClr val="B2FFFF"/>
                </a:solidFill>
                <a:latin typeface="Arial Black" panose="020B0A04020102020204" pitchFamily="34" charset="0"/>
              </a:rPr>
              <a:t>https://espanol.lingolia.com/es/gramatica/pronombres-y-determinantes/pronombres-relativos</a:t>
            </a:r>
            <a:endParaRPr lang="es-PE" sz="1600" dirty="0" smtClean="0">
              <a:solidFill>
                <a:srgbClr val="B2FFFF"/>
              </a:solidFill>
              <a:latin typeface="Arial Black" panose="020B0A04020102020204" pitchFamily="34" charset="0"/>
            </a:endParaRPr>
          </a:p>
        </p:txBody>
      </p:sp>
    </p:spTree>
    <p:extLst>
      <p:ext uri="{BB962C8B-B14F-4D97-AF65-F5344CB8AC3E}">
        <p14:creationId xmlns:p14="http://schemas.microsoft.com/office/powerpoint/2010/main" val="27081515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par>
                                <p:cTn id="13" presetID="23" presetClass="entr" presetSubtype="16" fill="hold" grpId="0"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1800" fill="hold"/>
                                        <p:tgtEl>
                                          <p:spTgt spid="4"/>
                                        </p:tgtEl>
                                        <p:attrNameLst>
                                          <p:attrName>ppt_w</p:attrName>
                                        </p:attrNameLst>
                                      </p:cBhvr>
                                      <p:tavLst>
                                        <p:tav tm="0">
                                          <p:val>
                                            <p:fltVal val="0"/>
                                          </p:val>
                                        </p:tav>
                                        <p:tav tm="100000">
                                          <p:val>
                                            <p:strVal val="#ppt_w"/>
                                          </p:val>
                                        </p:tav>
                                      </p:tavLst>
                                    </p:anim>
                                    <p:anim calcmode="lin" valueType="num">
                                      <p:cBhvr>
                                        <p:cTn id="16" dur="1800" fill="hold"/>
                                        <p:tgtEl>
                                          <p:spTgt spid="4"/>
                                        </p:tgtEl>
                                        <p:attrNameLst>
                                          <p:attrName>ppt_h</p:attrName>
                                        </p:attrNameLst>
                                      </p:cBhvr>
                                      <p:tavLst>
                                        <p:tav tm="0">
                                          <p:val>
                                            <p:fltVal val="0"/>
                                          </p:val>
                                        </p:tav>
                                        <p:tav tm="100000">
                                          <p:val>
                                            <p:strVal val="#ppt_h"/>
                                          </p:val>
                                        </p:tav>
                                      </p:tavLst>
                                    </p:anim>
                                  </p:childTnLst>
                                </p:cTn>
                              </p:par>
                              <p:par>
                                <p:cTn id="17" presetID="23" presetClass="entr" presetSubtype="16" fill="hold" grpId="0" nodeType="with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p:cTn id="19" dur="1800" fill="hold"/>
                                        <p:tgtEl>
                                          <p:spTgt spid="5"/>
                                        </p:tgtEl>
                                        <p:attrNameLst>
                                          <p:attrName>ppt_w</p:attrName>
                                        </p:attrNameLst>
                                      </p:cBhvr>
                                      <p:tavLst>
                                        <p:tav tm="0">
                                          <p:val>
                                            <p:fltVal val="0"/>
                                          </p:val>
                                        </p:tav>
                                        <p:tav tm="100000">
                                          <p:val>
                                            <p:strVal val="#ppt_w"/>
                                          </p:val>
                                        </p:tav>
                                      </p:tavLst>
                                    </p:anim>
                                    <p:anim calcmode="lin" valueType="num">
                                      <p:cBhvr>
                                        <p:cTn id="20" dur="1800" fill="hold"/>
                                        <p:tgtEl>
                                          <p:spTgt spid="5"/>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75"/>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
        <p:nvSpPr>
          <p:cNvPr id="3" name="CuadroTexto 2"/>
          <p:cNvSpPr txBox="1"/>
          <p:nvPr/>
        </p:nvSpPr>
        <p:spPr>
          <a:xfrm>
            <a:off x="289560" y="4053840"/>
            <a:ext cx="11582400" cy="2677656"/>
          </a:xfrm>
          <a:prstGeom prst="rect">
            <a:avLst/>
          </a:prstGeom>
          <a:noFill/>
        </p:spPr>
        <p:txBody>
          <a:bodyPr wrap="square" rtlCol="0">
            <a:spAutoFit/>
            <a:scene3d>
              <a:camera prst="obliqueBottomLeft"/>
              <a:lightRig rig="threePt" dir="t"/>
            </a:scene3d>
            <a:sp3d extrusionH="177800">
              <a:extrusionClr>
                <a:srgbClr val="04123A"/>
              </a:extrusionClr>
            </a:sp3d>
          </a:bodyPr>
          <a:lstStyle/>
          <a:p>
            <a:pPr algn="ctr"/>
            <a:r>
              <a:rPr lang="es-PE" sz="2400" dirty="0" smtClean="0">
                <a:solidFill>
                  <a:srgbClr val="A5BBF9"/>
                </a:solidFill>
                <a:latin typeface="Arial Black" panose="020B0A04020102020204" pitchFamily="34" charset="0"/>
              </a:rPr>
              <a:t>Luego, la Palabra de Dios dice que ese “Que” o “Quien”, que está deteniendo la aparición del Anticristo SERÁ QUITADO, SACADO O ARREBATADO DE EN MEDIO, y eso alude al Arrebatamiento del conjunto de creyentes en Cristo fieles y devotos llenos del Espíritu Santo que serán llevados al cielo, donde previamente Jesucristo estará esperando en los aires, tal como dice 1º Tesalonicenses 4:17. </a:t>
            </a:r>
          </a:p>
        </p:txBody>
      </p:sp>
    </p:spTree>
    <p:extLst>
      <p:ext uri="{BB962C8B-B14F-4D97-AF65-F5344CB8AC3E}">
        <p14:creationId xmlns:p14="http://schemas.microsoft.com/office/powerpoint/2010/main" val="26267462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nodeType="with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 calcmode="lin" valueType="num">
                                      <p:cBhvr>
                                        <p:cTn id="11" dur="18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2" dur="1800" fill="hold"/>
                                        <p:tgtEl>
                                          <p:spTgt spid="3">
                                            <p:txEl>
                                              <p:pRg st="0" end="0"/>
                                            </p:txEl>
                                          </p:spTgt>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76"/>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
        <p:nvSpPr>
          <p:cNvPr id="3" name="CuadroTexto 2"/>
          <p:cNvSpPr txBox="1"/>
          <p:nvPr/>
        </p:nvSpPr>
        <p:spPr>
          <a:xfrm>
            <a:off x="5161967" y="1720839"/>
            <a:ext cx="6574356" cy="3416320"/>
          </a:xfrm>
          <a:prstGeom prst="rect">
            <a:avLst/>
          </a:prstGeom>
          <a:noFill/>
        </p:spPr>
        <p:txBody>
          <a:bodyPr wrap="square" rtlCol="0">
            <a:spAutoFit/>
            <a:scene3d>
              <a:camera prst="obliqueBottomLeft"/>
              <a:lightRig rig="threePt" dir="t"/>
            </a:scene3d>
            <a:sp3d extrusionH="177800">
              <a:extrusionClr>
                <a:srgbClr val="341512"/>
              </a:extrusionClr>
            </a:sp3d>
          </a:bodyPr>
          <a:lstStyle/>
          <a:p>
            <a:pPr algn="ctr"/>
            <a:r>
              <a:rPr lang="es-PE" sz="2400" dirty="0" smtClean="0">
                <a:solidFill>
                  <a:srgbClr val="DFA7A1"/>
                </a:solidFill>
                <a:latin typeface="Arial Black" panose="020B0A04020102020204" pitchFamily="34" charset="0"/>
              </a:rPr>
              <a:t>En otras palabras, quien detiene la aparición del Anticristo, es la Iglesia de Jesucristo, entendida ésta como el conjunto de creyentes nacidos del agua y del Espíritu, en un nuevo nacimiento espiritual; y quien da soporte a la iglesia es el Espíritu Santo, quien es el que finalmente la levantará para llevarla al cielo. </a:t>
            </a:r>
          </a:p>
        </p:txBody>
      </p:sp>
    </p:spTree>
    <p:extLst>
      <p:ext uri="{BB962C8B-B14F-4D97-AF65-F5344CB8AC3E}">
        <p14:creationId xmlns:p14="http://schemas.microsoft.com/office/powerpoint/2010/main" val="20457636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77"/>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
        <p:nvSpPr>
          <p:cNvPr id="3" name="CuadroTexto 2"/>
          <p:cNvSpPr txBox="1"/>
          <p:nvPr/>
        </p:nvSpPr>
        <p:spPr>
          <a:xfrm>
            <a:off x="321799" y="4756785"/>
            <a:ext cx="11645662" cy="2308324"/>
          </a:xfrm>
          <a:prstGeom prst="rect">
            <a:avLst/>
          </a:prstGeom>
          <a:noFill/>
        </p:spPr>
        <p:txBody>
          <a:bodyPr wrap="square" rtlCol="0">
            <a:spAutoFit/>
            <a:scene3d>
              <a:camera prst="obliqueBottomLeft"/>
              <a:lightRig rig="threePt" dir="t"/>
            </a:scene3d>
            <a:sp3d extrusionH="177800">
              <a:extrusionClr>
                <a:srgbClr val="221D18"/>
              </a:extrusionClr>
            </a:sp3d>
          </a:bodyPr>
          <a:lstStyle/>
          <a:p>
            <a:pPr algn="ctr"/>
            <a:r>
              <a:rPr lang="es-PE" sz="2400" dirty="0" smtClean="0">
                <a:solidFill>
                  <a:srgbClr val="D7CFC7"/>
                </a:solidFill>
                <a:latin typeface="Arial Black" panose="020B0A04020102020204" pitchFamily="34" charset="0"/>
              </a:rPr>
              <a:t>Eso quiere decir que los pronombres “Que” o “Quien” alude a la Iglesia de Jesucristo en quien mora el Espíritu Santo.</a:t>
            </a:r>
          </a:p>
          <a:p>
            <a:pPr algn="ctr"/>
            <a:r>
              <a:rPr lang="es-PE" sz="2400" dirty="0" smtClean="0">
                <a:solidFill>
                  <a:srgbClr val="D7CFC7"/>
                </a:solidFill>
                <a:latin typeface="Arial Black" panose="020B0A04020102020204" pitchFamily="34" charset="0"/>
              </a:rPr>
              <a:t>Una vez que el Espíritu Santo levante a la iglesia de Jesucristo en el Arrebatamiento, es cuando se manifiesta el Anticristo y esto lo veremos en el versículo siguiente. </a:t>
            </a:r>
          </a:p>
          <a:p>
            <a:pPr algn="ctr"/>
            <a:endParaRPr lang="es-PE" sz="2400" dirty="0" smtClean="0">
              <a:solidFill>
                <a:srgbClr val="D7CFC7"/>
              </a:solidFill>
              <a:latin typeface="Arial Black" panose="020B0A04020102020204" pitchFamily="34" charset="0"/>
            </a:endParaRPr>
          </a:p>
        </p:txBody>
      </p:sp>
    </p:spTree>
    <p:extLst>
      <p:ext uri="{BB962C8B-B14F-4D97-AF65-F5344CB8AC3E}">
        <p14:creationId xmlns:p14="http://schemas.microsoft.com/office/powerpoint/2010/main" val="10980615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78"/>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
        <p:nvSpPr>
          <p:cNvPr id="3" name="CuadroTexto 2"/>
          <p:cNvSpPr txBox="1"/>
          <p:nvPr/>
        </p:nvSpPr>
        <p:spPr>
          <a:xfrm>
            <a:off x="365760" y="4038599"/>
            <a:ext cx="11324843" cy="2677656"/>
          </a:xfrm>
          <a:prstGeom prst="rect">
            <a:avLst/>
          </a:prstGeom>
          <a:noFill/>
        </p:spPr>
        <p:txBody>
          <a:bodyPr wrap="square" rtlCol="0">
            <a:spAutoFit/>
            <a:scene3d>
              <a:camera prst="obliqueBottomLeft"/>
              <a:lightRig rig="threePt" dir="t"/>
            </a:scene3d>
            <a:sp3d extrusionH="177800">
              <a:extrusionClr>
                <a:srgbClr val="341512"/>
              </a:extrusionClr>
            </a:sp3d>
          </a:bodyPr>
          <a:lstStyle/>
          <a:p>
            <a:pPr algn="ctr"/>
            <a:r>
              <a:rPr lang="es-PE" sz="2400" dirty="0" smtClean="0">
                <a:solidFill>
                  <a:srgbClr val="DFA7A1"/>
                </a:solidFill>
                <a:latin typeface="Arial Black" panose="020B0A04020102020204" pitchFamily="34" charset="0"/>
              </a:rPr>
              <a:t>VERSÍCULO 8: Y entonces se manifestará aquel inicuo, a quien el Señor matará con el espíritu de su boca, y destruirá con el resplandor de su venida; </a:t>
            </a:r>
          </a:p>
          <a:p>
            <a:pPr algn="ctr"/>
            <a:r>
              <a:rPr lang="es-PE" sz="2400" dirty="0" smtClean="0">
                <a:solidFill>
                  <a:srgbClr val="DFA7A1"/>
                </a:solidFill>
                <a:latin typeface="Arial Black" panose="020B0A04020102020204" pitchFamily="34" charset="0"/>
              </a:rPr>
              <a:t>Como dijimos líneas arriba, una vez que haya ocurrido el Arrebatamiento de creyentes en Cristo, recién se manifestará el Anticristo dando inicio a la semana 70 de Daniel 9:27, que sentencia:</a:t>
            </a:r>
          </a:p>
        </p:txBody>
      </p:sp>
    </p:spTree>
    <p:extLst>
      <p:ext uri="{BB962C8B-B14F-4D97-AF65-F5344CB8AC3E}">
        <p14:creationId xmlns:p14="http://schemas.microsoft.com/office/powerpoint/2010/main" val="19314206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79"/>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
        <p:nvSpPr>
          <p:cNvPr id="3" name="CuadroTexto 2"/>
          <p:cNvSpPr txBox="1"/>
          <p:nvPr/>
        </p:nvSpPr>
        <p:spPr>
          <a:xfrm>
            <a:off x="250556" y="3948619"/>
            <a:ext cx="11690888" cy="2677656"/>
          </a:xfrm>
          <a:prstGeom prst="rect">
            <a:avLst/>
          </a:prstGeom>
          <a:noFill/>
        </p:spPr>
        <p:txBody>
          <a:bodyPr wrap="square" rtlCol="0">
            <a:spAutoFit/>
            <a:scene3d>
              <a:camera prst="obliqueBottomLeft"/>
              <a:lightRig rig="threePt" dir="t"/>
            </a:scene3d>
            <a:sp3d extrusionH="63500">
              <a:extrusionClr>
                <a:srgbClr val="20282C"/>
              </a:extrusionClr>
            </a:sp3d>
          </a:bodyPr>
          <a:lstStyle/>
          <a:p>
            <a:pPr algn="ctr"/>
            <a:r>
              <a:rPr lang="es-PE" sz="2400" dirty="0" smtClean="0">
                <a:solidFill>
                  <a:schemeClr val="bg1"/>
                </a:solidFill>
                <a:latin typeface="Arial Black" panose="020B0A04020102020204" pitchFamily="34" charset="0"/>
              </a:rPr>
              <a:t>“Y por otra semana confirmará el pacto con muchos; a la mitad de la semana hará cesar el sacrificio y la ofrenda. Después con la muchedumbre de las abominaciones vendrá el desolador, hasta que venga la consumación, y lo que está determinado se derrame sobre el desolador”.</a:t>
            </a:r>
          </a:p>
          <a:p>
            <a:pPr algn="ctr"/>
            <a:r>
              <a:rPr lang="es-PE" sz="2400" dirty="0" smtClean="0">
                <a:solidFill>
                  <a:schemeClr val="bg1"/>
                </a:solidFill>
                <a:latin typeface="Arial Black" panose="020B0A04020102020204" pitchFamily="34" charset="0"/>
              </a:rPr>
              <a:t>Como dijimos al inicio de este estudio, la semana 70 dura 7 años que equivale a 84 meses, o lo que es lo mismo, 2,520 días.</a:t>
            </a:r>
          </a:p>
        </p:txBody>
      </p:sp>
    </p:spTree>
    <p:extLst>
      <p:ext uri="{BB962C8B-B14F-4D97-AF65-F5344CB8AC3E}">
        <p14:creationId xmlns:p14="http://schemas.microsoft.com/office/powerpoint/2010/main" val="40158129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80"/>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
        <p:nvSpPr>
          <p:cNvPr id="3" name="CuadroTexto 2"/>
          <p:cNvSpPr txBox="1"/>
          <p:nvPr/>
        </p:nvSpPr>
        <p:spPr>
          <a:xfrm>
            <a:off x="384517" y="4556760"/>
            <a:ext cx="11422966" cy="1938992"/>
          </a:xfrm>
          <a:prstGeom prst="rect">
            <a:avLst/>
          </a:prstGeom>
          <a:noFill/>
        </p:spPr>
        <p:txBody>
          <a:bodyPr wrap="square" rtlCol="0">
            <a:spAutoFit/>
            <a:scene3d>
              <a:camera prst="obliqueBottomLeft"/>
              <a:lightRig rig="threePt" dir="t"/>
            </a:scene3d>
            <a:sp3d extrusionH="177800">
              <a:extrusionClr>
                <a:srgbClr val="221D18"/>
              </a:extrusionClr>
            </a:sp3d>
          </a:bodyPr>
          <a:lstStyle/>
          <a:p>
            <a:pPr algn="ctr"/>
            <a:r>
              <a:rPr lang="es-PE" sz="2400" dirty="0" smtClean="0">
                <a:solidFill>
                  <a:srgbClr val="BEB1A2"/>
                </a:solidFill>
                <a:latin typeface="Arial Black" panose="020B0A04020102020204" pitchFamily="34" charset="0"/>
              </a:rPr>
              <a:t>La semana 70 es conocida también como “el Día de la ira del Señor”, pues en este período de 7 años, Dios desata su ira a toda la humanidad por el pecado acumulado a través de todos los tiempos, tal como sostiene Sofonías 1:14-18, Isaías 13:9-11, Isaías 13:4-6, Ezequiel 30:3-4, Joel 1:15, Joel 2:30-32, Joel 2:1-2.</a:t>
            </a:r>
          </a:p>
        </p:txBody>
      </p:sp>
    </p:spTree>
    <p:extLst>
      <p:ext uri="{BB962C8B-B14F-4D97-AF65-F5344CB8AC3E}">
        <p14:creationId xmlns:p14="http://schemas.microsoft.com/office/powerpoint/2010/main" val="10348058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81"/>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
        <p:nvSpPr>
          <p:cNvPr id="3" name="CuadroTexto 2"/>
          <p:cNvSpPr txBox="1"/>
          <p:nvPr/>
        </p:nvSpPr>
        <p:spPr>
          <a:xfrm>
            <a:off x="298938" y="5431155"/>
            <a:ext cx="11594123" cy="1200329"/>
          </a:xfrm>
          <a:prstGeom prst="rect">
            <a:avLst/>
          </a:prstGeom>
          <a:noFill/>
        </p:spPr>
        <p:txBody>
          <a:bodyPr wrap="square" rtlCol="0">
            <a:spAutoFit/>
            <a:scene3d>
              <a:camera prst="obliqueBottomLeft"/>
              <a:lightRig rig="threePt" dir="t"/>
            </a:scene3d>
            <a:sp3d extrusionH="177800">
              <a:extrusionClr>
                <a:srgbClr val="024040"/>
              </a:extrusionClr>
            </a:sp3d>
          </a:bodyPr>
          <a:lstStyle/>
          <a:p>
            <a:pPr algn="ctr"/>
            <a:r>
              <a:rPr lang="es-PE" sz="2400" dirty="0" smtClean="0">
                <a:solidFill>
                  <a:srgbClr val="A3FBFB"/>
                </a:solidFill>
                <a:latin typeface="Arial Black" panose="020B0A04020102020204" pitchFamily="34" charset="0"/>
              </a:rPr>
              <a:t>En este período de la semana 70 de Daniel, nuestro planeta experimentará una actividad demoníaca sin precedentes en la humanidad.</a:t>
            </a:r>
          </a:p>
        </p:txBody>
      </p:sp>
    </p:spTree>
    <p:extLst>
      <p:ext uri="{BB962C8B-B14F-4D97-AF65-F5344CB8AC3E}">
        <p14:creationId xmlns:p14="http://schemas.microsoft.com/office/powerpoint/2010/main" val="21299876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82"/>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
        <p:nvSpPr>
          <p:cNvPr id="3" name="CuadroTexto 1"/>
          <p:cNvSpPr txBox="1"/>
          <p:nvPr/>
        </p:nvSpPr>
        <p:spPr>
          <a:xfrm>
            <a:off x="289560" y="5058139"/>
            <a:ext cx="11612880" cy="1200329"/>
          </a:xfrm>
          <a:prstGeom prst="rect">
            <a:avLst/>
          </a:prstGeom>
          <a:noFill/>
        </p:spPr>
        <p:txBody>
          <a:bodyPr wrap="square" lIns="91440" tIns="45720" rIns="91440" bIns="45720" rtlCol="0">
            <a:spAutoFit/>
          </a:bodyPr>
          <a:lstStyle/>
          <a:p>
            <a:pPr algn="ctr"/>
            <a:r>
              <a:rPr lang="es-PE" sz="2400" b="1" dirty="0" smtClean="0">
                <a:solidFill>
                  <a:srgbClr val="002060"/>
                </a:solidFill>
                <a:latin typeface="Arial Black" panose="020B0A04020102020204" pitchFamily="34" charset="0"/>
              </a:rPr>
              <a:t>Daniel 9:27, da a entender que al inicio de la semana 70, o sea al inicio del “Día de la ira del Señor”, el Anticristo CONFIRMARÁ, DARÁ VALIDEZ Y FIRMEZA A UN PACTO CON MUCHOS,  </a:t>
            </a:r>
            <a:endParaRPr lang="es-PE" sz="2400" b="1" dirty="0">
              <a:solidFill>
                <a:srgbClr val="002060"/>
              </a:solidFill>
              <a:latin typeface="Arial Black" panose="020B0A04020102020204" pitchFamily="34" charset="0"/>
            </a:endParaRPr>
          </a:p>
        </p:txBody>
      </p:sp>
    </p:spTree>
    <p:extLst>
      <p:ext uri="{BB962C8B-B14F-4D97-AF65-F5344CB8AC3E}">
        <p14:creationId xmlns:p14="http://schemas.microsoft.com/office/powerpoint/2010/main" val="16163720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83"/>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
        <p:nvSpPr>
          <p:cNvPr id="3" name="CuadroTexto 2"/>
          <p:cNvSpPr txBox="1"/>
          <p:nvPr/>
        </p:nvSpPr>
        <p:spPr>
          <a:xfrm>
            <a:off x="433578" y="3940520"/>
            <a:ext cx="11324843" cy="2677656"/>
          </a:xfrm>
          <a:prstGeom prst="rect">
            <a:avLst/>
          </a:prstGeom>
          <a:noFill/>
        </p:spPr>
        <p:txBody>
          <a:bodyPr wrap="square" rtlCol="0">
            <a:spAutoFit/>
            <a:scene3d>
              <a:camera prst="obliqueBottomLeft"/>
              <a:lightRig rig="threePt" dir="t"/>
            </a:scene3d>
            <a:sp3d extrusionH="177800">
              <a:extrusionClr>
                <a:srgbClr val="341512"/>
              </a:extrusionClr>
            </a:sp3d>
          </a:bodyPr>
          <a:lstStyle/>
          <a:p>
            <a:pPr algn="ctr"/>
            <a:r>
              <a:rPr lang="es-PE" sz="2400" dirty="0" smtClean="0">
                <a:solidFill>
                  <a:srgbClr val="DFA7A1"/>
                </a:solidFill>
                <a:latin typeface="Arial Black" panose="020B0A04020102020204" pitchFamily="34" charset="0"/>
              </a:rPr>
              <a:t>Hay que recalcar que durante la primera mitad del “Día de la ira del Señor” (o sea, la primera mitad de la semana 70 de Daniel) ACONTECERÁN los juicios de los 7 sellos que señala Apocalipsis capítulo 6 y Apocalipsis 8:1-5; y los juicios de las 7 trompetas que señala Apocalipsis capítulos 8:6-21, Apocalipsis 11:15-19, que aluden a desastres naturales y cósmicos tales como caída de asteroides, meteoritos o quizás algún cometa, </a:t>
            </a:r>
          </a:p>
        </p:txBody>
      </p:sp>
    </p:spTree>
    <p:extLst>
      <p:ext uri="{BB962C8B-B14F-4D97-AF65-F5344CB8AC3E}">
        <p14:creationId xmlns:p14="http://schemas.microsoft.com/office/powerpoint/2010/main" val="570719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84"/>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
        <p:nvSpPr>
          <p:cNvPr id="3" name="CuadroTexto 2"/>
          <p:cNvSpPr txBox="1"/>
          <p:nvPr/>
        </p:nvSpPr>
        <p:spPr>
          <a:xfrm>
            <a:off x="4851752" y="797510"/>
            <a:ext cx="6965972" cy="5262979"/>
          </a:xfrm>
          <a:prstGeom prst="rect">
            <a:avLst/>
          </a:prstGeom>
          <a:noFill/>
        </p:spPr>
        <p:txBody>
          <a:bodyPr wrap="square" rtlCol="0">
            <a:spAutoFit/>
            <a:scene3d>
              <a:camera prst="obliqueBottomLeft"/>
              <a:lightRig rig="threePt" dir="t"/>
            </a:scene3d>
            <a:sp3d extrusionH="177800">
              <a:extrusionClr>
                <a:srgbClr val="04123A"/>
              </a:extrusionClr>
            </a:sp3d>
          </a:bodyPr>
          <a:lstStyle/>
          <a:p>
            <a:pPr algn="ctr"/>
            <a:r>
              <a:rPr lang="es-PE" sz="2400" dirty="0" smtClean="0">
                <a:solidFill>
                  <a:srgbClr val="A5BBF9"/>
                </a:solidFill>
                <a:latin typeface="Arial Black" panose="020B0A04020102020204" pitchFamily="34" charset="0"/>
              </a:rPr>
              <a:t>con la diferencia que el Anticristo no estará ejerciendo un gobierno mundial, sino que en esa primera mitad de la semana 70,  será un líder de talla mundial, el artífice de haber confirmado “el pacto con muchos”, es decir, da a entender que él confirmará o validará un pacto de paz entre los líderes políticos de Israel y los líderes políticos de las naciones enemigas de Israel, para lo cual el Anticristo debe ser un líder respetado por ambos bandos, por algo, los musulmanes esperan a su mesías </a:t>
            </a:r>
            <a:r>
              <a:rPr lang="es-PE" sz="2400" dirty="0" err="1" smtClean="0">
                <a:solidFill>
                  <a:srgbClr val="A5BBF9"/>
                </a:solidFill>
                <a:latin typeface="Arial Black" panose="020B0A04020102020204" pitchFamily="34" charset="0"/>
              </a:rPr>
              <a:t>Mahdi</a:t>
            </a:r>
            <a:r>
              <a:rPr lang="es-PE" sz="2400" dirty="0" smtClean="0">
                <a:solidFill>
                  <a:srgbClr val="A5BBF9"/>
                </a:solidFill>
                <a:latin typeface="Arial Black" panose="020B0A04020102020204" pitchFamily="34" charset="0"/>
              </a:rPr>
              <a:t>.</a:t>
            </a:r>
          </a:p>
        </p:txBody>
      </p:sp>
    </p:spTree>
    <p:extLst>
      <p:ext uri="{BB962C8B-B14F-4D97-AF65-F5344CB8AC3E}">
        <p14:creationId xmlns:p14="http://schemas.microsoft.com/office/powerpoint/2010/main" val="17184365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nodeType="with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 calcmode="lin" valueType="num">
                                      <p:cBhvr>
                                        <p:cTn id="11" dur="18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2" dur="1800" fill="hold"/>
                                        <p:tgtEl>
                                          <p:spTgt spid="3">
                                            <p:txEl>
                                              <p:pRg st="0" end="0"/>
                                            </p:txEl>
                                          </p:spTgt>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85"/>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
        <p:nvSpPr>
          <p:cNvPr id="3" name="CuadroTexto 2"/>
          <p:cNvSpPr txBox="1"/>
          <p:nvPr/>
        </p:nvSpPr>
        <p:spPr>
          <a:xfrm>
            <a:off x="384517" y="4105679"/>
            <a:ext cx="11422966" cy="2677656"/>
          </a:xfrm>
          <a:prstGeom prst="rect">
            <a:avLst/>
          </a:prstGeom>
          <a:noFill/>
        </p:spPr>
        <p:txBody>
          <a:bodyPr wrap="square" rtlCol="0">
            <a:spAutoFit/>
            <a:scene3d>
              <a:camera prst="obliqueBottomLeft"/>
              <a:lightRig rig="threePt" dir="t"/>
            </a:scene3d>
            <a:sp3d extrusionH="177800">
              <a:extrusionClr>
                <a:srgbClr val="221D18"/>
              </a:extrusionClr>
            </a:sp3d>
          </a:bodyPr>
          <a:lstStyle/>
          <a:p>
            <a:pPr algn="ctr"/>
            <a:r>
              <a:rPr lang="es-PE" sz="2400" dirty="0" smtClean="0">
                <a:solidFill>
                  <a:srgbClr val="BEB1A2"/>
                </a:solidFill>
                <a:latin typeface="Arial Black" panose="020B0A04020102020204" pitchFamily="34" charset="0"/>
              </a:rPr>
              <a:t>Y ACTUALMENTE NO ESTAMOS EN LA PRIMERA MITAD DE LA SEMANA 70 DE DANIEL (o sea, no estamos en la primera mitad del “Día de la ira del Señor”, que son 3 años y medio) porque si estuviéramos en la primera mitad de la semana 70, ya estarían ocurriendo los juicios de los 7 sellos y los juicios de las 7 trompetas que señala Apocalipsis, cuyos capítulos citamos líneas arriba.</a:t>
            </a:r>
          </a:p>
        </p:txBody>
      </p:sp>
    </p:spTree>
    <p:extLst>
      <p:ext uri="{BB962C8B-B14F-4D97-AF65-F5344CB8AC3E}">
        <p14:creationId xmlns:p14="http://schemas.microsoft.com/office/powerpoint/2010/main" val="22464092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86"/>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
        <p:nvSpPr>
          <p:cNvPr id="3" name="CuadroTexto 2"/>
          <p:cNvSpPr txBox="1"/>
          <p:nvPr/>
        </p:nvSpPr>
        <p:spPr>
          <a:xfrm>
            <a:off x="5897880" y="990600"/>
            <a:ext cx="6019800" cy="4893647"/>
          </a:xfrm>
          <a:prstGeom prst="rect">
            <a:avLst/>
          </a:prstGeom>
          <a:noFill/>
        </p:spPr>
        <p:txBody>
          <a:bodyPr wrap="square" rtlCol="0">
            <a:spAutoFit/>
            <a:scene3d>
              <a:camera prst="obliqueBottomLeft"/>
              <a:lightRig rig="threePt" dir="t"/>
            </a:scene3d>
            <a:sp3d extrusionH="177800">
              <a:extrusionClr>
                <a:srgbClr val="04123A"/>
              </a:extrusionClr>
            </a:sp3d>
          </a:bodyPr>
          <a:lstStyle/>
          <a:p>
            <a:pPr algn="ctr"/>
            <a:r>
              <a:rPr lang="es-PE" sz="2400" dirty="0" smtClean="0">
                <a:solidFill>
                  <a:srgbClr val="A5BBF9"/>
                </a:solidFill>
                <a:latin typeface="Arial Black" panose="020B0A04020102020204" pitchFamily="34" charset="0"/>
              </a:rPr>
              <a:t>En consecuencia, actualmente ESTAMOS EN LOS PRINCIPIOS DE DOLORES A QUE HIZO REFERENCIA JESUCRISTO EN MATEO 24:3-27.</a:t>
            </a:r>
          </a:p>
          <a:p>
            <a:pPr algn="ctr"/>
            <a:r>
              <a:rPr lang="es-PE" sz="2400" dirty="0" smtClean="0">
                <a:solidFill>
                  <a:srgbClr val="A5BBF9"/>
                </a:solidFill>
                <a:latin typeface="Arial Black" panose="020B0A04020102020204" pitchFamily="34" charset="0"/>
              </a:rPr>
              <a:t>Como veremos a continuación, la segunda mitad de la semana 70 de Daniel, se le llama también la gran tribulación, que son 3 años y medio o 42 meses, que coincide con el gobierno mundial del Anticristo que son 42 meses, según Apocalipsis 13:4-5.</a:t>
            </a:r>
          </a:p>
        </p:txBody>
      </p:sp>
    </p:spTree>
    <p:extLst>
      <p:ext uri="{BB962C8B-B14F-4D97-AF65-F5344CB8AC3E}">
        <p14:creationId xmlns:p14="http://schemas.microsoft.com/office/powerpoint/2010/main" val="34403237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87"/>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
        <p:nvSpPr>
          <p:cNvPr id="3" name="CuadroTexto 2"/>
          <p:cNvSpPr txBox="1"/>
          <p:nvPr/>
        </p:nvSpPr>
        <p:spPr>
          <a:xfrm>
            <a:off x="478122" y="3971119"/>
            <a:ext cx="11332878" cy="2677656"/>
          </a:xfrm>
          <a:prstGeom prst="rect">
            <a:avLst/>
          </a:prstGeom>
          <a:noFill/>
        </p:spPr>
        <p:txBody>
          <a:bodyPr wrap="square" rtlCol="0">
            <a:spAutoFit/>
            <a:scene3d>
              <a:camera prst="obliqueBottomLeft"/>
              <a:lightRig rig="threePt" dir="t"/>
            </a:scene3d>
            <a:sp3d extrusionH="177800">
              <a:extrusionClr>
                <a:srgbClr val="341512"/>
              </a:extrusionClr>
            </a:sp3d>
          </a:bodyPr>
          <a:lstStyle/>
          <a:p>
            <a:pPr algn="ctr"/>
            <a:r>
              <a:rPr lang="es-PE" sz="2400" dirty="0" smtClean="0">
                <a:solidFill>
                  <a:srgbClr val="DFA7A1"/>
                </a:solidFill>
                <a:latin typeface="Arial Black" panose="020B0A04020102020204" pitchFamily="34" charset="0"/>
              </a:rPr>
              <a:t>Daniel 9:27, dice también que a la mitad de la semana, o sea, cuando transcurran 3 años y medio, que equivalen a 42 meses, o sea, 1,260 días, el Anticristo invalida ese pacto que “confirmó con los muchos” y hace cesar el rito del sacrificio continuo y de la ofrenda en el 3º templo de Salomón, se siente en el templo de Salomón y se haga adorar como Dios, y es allí donde muestra su verdadera faceta de dictador y de crueldad extrema, </a:t>
            </a:r>
            <a:endParaRPr lang="es-PE" sz="2400" dirty="0" smtClean="0">
              <a:solidFill>
                <a:srgbClr val="E6DAAC"/>
              </a:solidFill>
              <a:latin typeface="Arial Black" panose="020B0A04020102020204" pitchFamily="34" charset="0"/>
            </a:endParaRPr>
          </a:p>
        </p:txBody>
      </p:sp>
    </p:spTree>
    <p:extLst>
      <p:ext uri="{BB962C8B-B14F-4D97-AF65-F5344CB8AC3E}">
        <p14:creationId xmlns:p14="http://schemas.microsoft.com/office/powerpoint/2010/main" val="24198476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nodeType="with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 calcmode="lin" valueType="num">
                                      <p:cBhvr>
                                        <p:cTn id="11" dur="18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2" dur="1800" fill="hold"/>
                                        <p:tgtEl>
                                          <p:spTgt spid="3">
                                            <p:txEl>
                                              <p:pRg st="0" end="0"/>
                                            </p:txEl>
                                          </p:spTgt>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88"/>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
        <p:nvSpPr>
          <p:cNvPr id="3" name="CuadroTexto 2"/>
          <p:cNvSpPr txBox="1"/>
          <p:nvPr/>
        </p:nvSpPr>
        <p:spPr>
          <a:xfrm>
            <a:off x="6268232" y="428178"/>
            <a:ext cx="5542768" cy="6001643"/>
          </a:xfrm>
          <a:prstGeom prst="rect">
            <a:avLst/>
          </a:prstGeom>
          <a:noFill/>
        </p:spPr>
        <p:txBody>
          <a:bodyPr wrap="square" rtlCol="0">
            <a:spAutoFit/>
            <a:scene3d>
              <a:camera prst="obliqueBottomLeft"/>
              <a:lightRig rig="threePt" dir="t"/>
            </a:scene3d>
            <a:sp3d extrusionH="177800">
              <a:extrusionClr>
                <a:srgbClr val="341512"/>
              </a:extrusionClr>
            </a:sp3d>
          </a:bodyPr>
          <a:lstStyle/>
          <a:p>
            <a:pPr algn="ctr"/>
            <a:r>
              <a:rPr lang="es-PE" sz="2400" dirty="0" smtClean="0">
                <a:solidFill>
                  <a:srgbClr val="DFA7A1"/>
                </a:solidFill>
                <a:latin typeface="Arial Black" panose="020B0A04020102020204" pitchFamily="34" charset="0"/>
              </a:rPr>
              <a:t>y es en ese momento donde empieza la segunda mitad de la semana 70, que es conocida como Gran Tribulación que coincide con lo que dice Apocalipsis 13:4-5, cuando sostiene que el Anticristo recibirá autoridad por 42 meses, que equivale a 3 años y medio, o lo que es lo mismo 1,260 días para ejercer un gobierno mundial en la Tierra, y es durante su gobierno donde se desatarán los juicios de las 7 copas que da cuenta Apocalipsis 16 en adelante. </a:t>
            </a:r>
            <a:endParaRPr lang="es-PE" sz="2400" dirty="0" smtClean="0">
              <a:solidFill>
                <a:srgbClr val="E6DAAC"/>
              </a:solidFill>
              <a:latin typeface="Arial Black" panose="020B0A04020102020204" pitchFamily="34" charset="0"/>
            </a:endParaRPr>
          </a:p>
        </p:txBody>
      </p:sp>
    </p:spTree>
    <p:extLst>
      <p:ext uri="{BB962C8B-B14F-4D97-AF65-F5344CB8AC3E}">
        <p14:creationId xmlns:p14="http://schemas.microsoft.com/office/powerpoint/2010/main" val="4280415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nodeType="with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 calcmode="lin" valueType="num">
                                      <p:cBhvr>
                                        <p:cTn id="11" dur="18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2" dur="1800" fill="hold"/>
                                        <p:tgtEl>
                                          <p:spTgt spid="3">
                                            <p:txEl>
                                              <p:pRg st="0" end="0"/>
                                            </p:txEl>
                                          </p:spTgt>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89"/>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
        <p:nvSpPr>
          <p:cNvPr id="3" name="CuadroTexto 2"/>
          <p:cNvSpPr txBox="1"/>
          <p:nvPr/>
        </p:nvSpPr>
        <p:spPr>
          <a:xfrm>
            <a:off x="339969" y="4332237"/>
            <a:ext cx="11512061" cy="2308324"/>
          </a:xfrm>
          <a:prstGeom prst="rect">
            <a:avLst/>
          </a:prstGeom>
          <a:noFill/>
        </p:spPr>
        <p:txBody>
          <a:bodyPr wrap="square" rtlCol="0">
            <a:spAutoFit/>
            <a:scene3d>
              <a:camera prst="obliqueBottomLeft"/>
              <a:lightRig rig="threePt" dir="t"/>
            </a:scene3d>
            <a:sp3d extrusionH="177800">
              <a:extrusionClr>
                <a:srgbClr val="35180D"/>
              </a:extrusionClr>
            </a:sp3d>
          </a:bodyPr>
          <a:lstStyle/>
          <a:p>
            <a:pPr algn="ctr"/>
            <a:r>
              <a:rPr lang="es-PE" sz="2400" dirty="0" smtClean="0">
                <a:solidFill>
                  <a:srgbClr val="E2C1A6"/>
                </a:solidFill>
                <a:latin typeface="Arial Black" panose="020B0A04020102020204" pitchFamily="34" charset="0"/>
              </a:rPr>
              <a:t>Es decir, en ese período no solo habrá desastres naturales y cósmicos, sino que también guerras, enfrentamientos bélicos y será lo peor que él hombre experimentará en la Tierra desde que el mundo fue creado, al punto que Jesucristo dijo que si los días no fueran acortados nadie sería salvo, más por causa de los escogidos aquéllos días serán acortados.</a:t>
            </a:r>
          </a:p>
        </p:txBody>
      </p:sp>
    </p:spTree>
    <p:extLst>
      <p:ext uri="{BB962C8B-B14F-4D97-AF65-F5344CB8AC3E}">
        <p14:creationId xmlns:p14="http://schemas.microsoft.com/office/powerpoint/2010/main" val="38798187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90"/>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
        <p:nvSpPr>
          <p:cNvPr id="3" name="CuadroTexto 2"/>
          <p:cNvSpPr txBox="1"/>
          <p:nvPr/>
        </p:nvSpPr>
        <p:spPr>
          <a:xfrm>
            <a:off x="306387" y="4036616"/>
            <a:ext cx="11689080" cy="2677656"/>
          </a:xfrm>
          <a:prstGeom prst="rect">
            <a:avLst/>
          </a:prstGeom>
          <a:noFill/>
        </p:spPr>
        <p:txBody>
          <a:bodyPr wrap="square" rtlCol="0">
            <a:spAutoFit/>
            <a:scene3d>
              <a:camera prst="obliqueBottomLeft"/>
              <a:lightRig rig="threePt" dir="t"/>
            </a:scene3d>
            <a:sp3d extrusionH="177800">
              <a:extrusionClr>
                <a:srgbClr val="04123A"/>
              </a:extrusionClr>
            </a:sp3d>
          </a:bodyPr>
          <a:lstStyle/>
          <a:p>
            <a:pPr algn="ctr"/>
            <a:r>
              <a:rPr lang="es-PE" sz="2400" dirty="0" smtClean="0">
                <a:solidFill>
                  <a:srgbClr val="A5BBF9"/>
                </a:solidFill>
                <a:latin typeface="Arial Black" panose="020B0A04020102020204" pitchFamily="34" charset="0"/>
              </a:rPr>
              <a:t>Terminemos de citar los versículos restantes de 2º Tesalonicenses 2:1-12</a:t>
            </a:r>
          </a:p>
          <a:p>
            <a:r>
              <a:rPr lang="es-PE" sz="2400" dirty="0" smtClean="0">
                <a:solidFill>
                  <a:srgbClr val="A5BBF9"/>
                </a:solidFill>
                <a:latin typeface="Arial Black" panose="020B0A04020102020204" pitchFamily="34" charset="0"/>
              </a:rPr>
              <a:t>VERSÍCULO 9: inicuo cuyo advenimiento es por obra de Satanás, con gran poder y señales y prodigios mentirosos,</a:t>
            </a:r>
          </a:p>
          <a:p>
            <a:r>
              <a:rPr lang="es-PE" sz="2400" dirty="0" smtClean="0">
                <a:solidFill>
                  <a:srgbClr val="A5BBF9"/>
                </a:solidFill>
                <a:latin typeface="Arial Black" panose="020B0A04020102020204" pitchFamily="34" charset="0"/>
              </a:rPr>
              <a:t>VERSÍCULO 10: y con todo engaño de iniquidad para los que se pierden, por cuanto no recibieron el amor de la verdad para ser salvos. </a:t>
            </a:r>
          </a:p>
        </p:txBody>
      </p:sp>
    </p:spTree>
    <p:extLst>
      <p:ext uri="{BB962C8B-B14F-4D97-AF65-F5344CB8AC3E}">
        <p14:creationId xmlns:p14="http://schemas.microsoft.com/office/powerpoint/2010/main" val="28716050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91"/>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
        <p:nvSpPr>
          <p:cNvPr id="3" name="CuadroTexto 2"/>
          <p:cNvSpPr txBox="1"/>
          <p:nvPr/>
        </p:nvSpPr>
        <p:spPr>
          <a:xfrm>
            <a:off x="251460" y="5032574"/>
            <a:ext cx="11689080" cy="1569660"/>
          </a:xfrm>
          <a:prstGeom prst="rect">
            <a:avLst/>
          </a:prstGeom>
          <a:noFill/>
        </p:spPr>
        <p:txBody>
          <a:bodyPr wrap="square" rtlCol="0">
            <a:spAutoFit/>
            <a:scene3d>
              <a:camera prst="obliqueBottomLeft"/>
              <a:lightRig rig="threePt" dir="t"/>
            </a:scene3d>
            <a:sp3d extrusionH="177800">
              <a:extrusionClr>
                <a:srgbClr val="04123A"/>
              </a:extrusionClr>
            </a:sp3d>
          </a:bodyPr>
          <a:lstStyle/>
          <a:p>
            <a:pPr algn="ctr"/>
            <a:r>
              <a:rPr lang="es-PE" sz="2400" dirty="0" smtClean="0">
                <a:solidFill>
                  <a:srgbClr val="A5BBF9"/>
                </a:solidFill>
                <a:latin typeface="Arial Black" panose="020B0A04020102020204" pitchFamily="34" charset="0"/>
              </a:rPr>
              <a:t>VERSÍCULO 11: Por esto Dios les envía un poder engañoso, para que crean la mentira, </a:t>
            </a:r>
          </a:p>
          <a:p>
            <a:pPr algn="ctr"/>
            <a:r>
              <a:rPr lang="es-PE" sz="2400" dirty="0" smtClean="0">
                <a:solidFill>
                  <a:srgbClr val="A5BBF9"/>
                </a:solidFill>
                <a:latin typeface="Arial Black" panose="020B0A04020102020204" pitchFamily="34" charset="0"/>
              </a:rPr>
              <a:t>VERSÍCULO 12: a fin de que sean condenados todos los que no creyeron a la verdad, sino que se complacieron en la injusticia.</a:t>
            </a:r>
          </a:p>
        </p:txBody>
      </p:sp>
    </p:spTree>
    <p:extLst>
      <p:ext uri="{BB962C8B-B14F-4D97-AF65-F5344CB8AC3E}">
        <p14:creationId xmlns:p14="http://schemas.microsoft.com/office/powerpoint/2010/main" val="42263955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92"/>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
        <p:nvSpPr>
          <p:cNvPr id="3" name="CuadroTexto 2"/>
          <p:cNvSpPr txBox="1"/>
          <p:nvPr/>
        </p:nvSpPr>
        <p:spPr>
          <a:xfrm>
            <a:off x="433578" y="4356259"/>
            <a:ext cx="11324843" cy="2308324"/>
          </a:xfrm>
          <a:prstGeom prst="rect">
            <a:avLst/>
          </a:prstGeom>
          <a:noFill/>
        </p:spPr>
        <p:txBody>
          <a:bodyPr wrap="square" rtlCol="0">
            <a:spAutoFit/>
            <a:scene3d>
              <a:camera prst="obliqueBottomLeft"/>
              <a:lightRig rig="threePt" dir="t"/>
            </a:scene3d>
            <a:sp3d extrusionH="177800">
              <a:extrusionClr>
                <a:srgbClr val="341512"/>
              </a:extrusionClr>
            </a:sp3d>
          </a:bodyPr>
          <a:lstStyle/>
          <a:p>
            <a:pPr algn="ctr"/>
            <a:r>
              <a:rPr lang="es-PE" sz="2400" dirty="0" smtClean="0">
                <a:solidFill>
                  <a:srgbClr val="DFA7A1"/>
                </a:solidFill>
                <a:latin typeface="Arial Black" panose="020B0A04020102020204" pitchFamily="34" charset="0"/>
              </a:rPr>
              <a:t>Amados, si ahora estando en los principios de dolores a que hizo referencia Jesucristo en Mateo 24, hay bastante engaño satánico, imagínese usted de que magnitud será el engaño cuando el Anticristo se manifieste y esto Dios lo permite porque muchos rechazaron la verdad del evangelio glorioso de Cristo para ser salvos.</a:t>
            </a:r>
          </a:p>
        </p:txBody>
      </p:sp>
    </p:spTree>
    <p:extLst>
      <p:ext uri="{BB962C8B-B14F-4D97-AF65-F5344CB8AC3E}">
        <p14:creationId xmlns:p14="http://schemas.microsoft.com/office/powerpoint/2010/main" val="38214531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93"/>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
        <p:nvSpPr>
          <p:cNvPr id="3" name="CuadroTexto 2"/>
          <p:cNvSpPr txBox="1"/>
          <p:nvPr/>
        </p:nvSpPr>
        <p:spPr>
          <a:xfrm>
            <a:off x="5534748" y="612844"/>
            <a:ext cx="6437848" cy="5632311"/>
          </a:xfrm>
          <a:prstGeom prst="rect">
            <a:avLst/>
          </a:prstGeom>
          <a:noFill/>
        </p:spPr>
        <p:txBody>
          <a:bodyPr wrap="square" rtlCol="0">
            <a:spAutoFit/>
            <a:scene3d>
              <a:camera prst="obliqueBottomLeft"/>
              <a:lightRig rig="threePt" dir="t"/>
            </a:scene3d>
            <a:sp3d extrusionH="38100">
              <a:extrusionClr>
                <a:srgbClr val="FF0000"/>
              </a:extrusionClr>
            </a:sp3d>
          </a:bodyPr>
          <a:lstStyle/>
          <a:p>
            <a:pPr algn="ctr"/>
            <a:r>
              <a:rPr lang="es-PE" sz="2400" dirty="0" smtClean="0">
                <a:solidFill>
                  <a:srgbClr val="FF0000"/>
                </a:solidFill>
                <a:latin typeface="Arial Black" panose="020B0A04020102020204" pitchFamily="34" charset="0"/>
              </a:rPr>
              <a:t>De otro lado, hay un pasaje de Apocalipsis 7:14, el cual habla de una multitud de todas las naciones, tribus, pueblos y lenguas que HABÍAN SALIDO DE LA GRAN TRIBULACIÓN y que habían lavado sus ropas espirituales en la sangre del Cordero Jesucristo, por lo que muchos afirman que dicho pasaje se refiere a que la Iglesia de Jesucristo pasará la gran tribulación junto con los </a:t>
            </a:r>
            <a:r>
              <a:rPr lang="es-PE" sz="2400" dirty="0" err="1" smtClean="0">
                <a:solidFill>
                  <a:srgbClr val="FF0000"/>
                </a:solidFill>
                <a:latin typeface="Arial Black" panose="020B0A04020102020204" pitchFamily="34" charset="0"/>
              </a:rPr>
              <a:t>inconversos</a:t>
            </a:r>
            <a:r>
              <a:rPr lang="es-PE" sz="2400" dirty="0" smtClean="0">
                <a:solidFill>
                  <a:srgbClr val="FF0000"/>
                </a:solidFill>
                <a:latin typeface="Arial Black" panose="020B0A04020102020204" pitchFamily="34" charset="0"/>
              </a:rPr>
              <a:t> y el resto de la humanidad indolente, pecadora y que nunca quiso arrepentirse y entregar su vida a Jesús ¿Será esto cierto? </a:t>
            </a:r>
          </a:p>
        </p:txBody>
      </p:sp>
    </p:spTree>
    <p:extLst>
      <p:ext uri="{BB962C8B-B14F-4D97-AF65-F5344CB8AC3E}">
        <p14:creationId xmlns:p14="http://schemas.microsoft.com/office/powerpoint/2010/main" val="32642092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94"/>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
        <p:nvSpPr>
          <p:cNvPr id="3" name="CuadroTexto 2"/>
          <p:cNvSpPr txBox="1"/>
          <p:nvPr/>
        </p:nvSpPr>
        <p:spPr>
          <a:xfrm>
            <a:off x="474198" y="3983979"/>
            <a:ext cx="11243603" cy="2677656"/>
          </a:xfrm>
          <a:prstGeom prst="rect">
            <a:avLst/>
          </a:prstGeom>
          <a:noFill/>
        </p:spPr>
        <p:txBody>
          <a:bodyPr wrap="square" rtlCol="0">
            <a:spAutoFit/>
            <a:scene3d>
              <a:camera prst="obliqueBottomLeft"/>
              <a:lightRig rig="threePt" dir="t"/>
            </a:scene3d>
            <a:sp3d extrusionH="177800">
              <a:extrusionClr>
                <a:srgbClr val="1D211F"/>
              </a:extrusionClr>
            </a:sp3d>
          </a:bodyPr>
          <a:lstStyle/>
          <a:p>
            <a:pPr algn="ctr"/>
            <a:r>
              <a:rPr lang="es-PE" sz="2400" dirty="0" smtClean="0">
                <a:solidFill>
                  <a:srgbClr val="BCC4C0"/>
                </a:solidFill>
                <a:latin typeface="Arial Black" panose="020B0A04020102020204" pitchFamily="34" charset="0"/>
              </a:rPr>
              <a:t>Aunque líneas anteriores dijimos que la Iglesia de Jesucristo no pasará la semana 70 de Daniel, llamada también el “Día de la ira del Señor”, que equivale a 7 años y que comprende no solo la primera mitad de la semana 70 (o sea, 3 años y medio), sino que también abarca la segunda mitad, los 3 años y medio restantes, conocida como la “gran tribulación”, por lo que en estos momentos reforzaremos dicho argumento: </a:t>
            </a:r>
          </a:p>
        </p:txBody>
      </p:sp>
    </p:spTree>
    <p:extLst>
      <p:ext uri="{BB962C8B-B14F-4D97-AF65-F5344CB8AC3E}">
        <p14:creationId xmlns:p14="http://schemas.microsoft.com/office/powerpoint/2010/main" val="35180128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95"/>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
        <p:nvSpPr>
          <p:cNvPr id="3" name="CuadroTexto 2"/>
          <p:cNvSpPr txBox="1"/>
          <p:nvPr/>
        </p:nvSpPr>
        <p:spPr>
          <a:xfrm>
            <a:off x="6659880" y="839152"/>
            <a:ext cx="5192150" cy="5262979"/>
          </a:xfrm>
          <a:prstGeom prst="rect">
            <a:avLst/>
          </a:prstGeom>
          <a:noFill/>
        </p:spPr>
        <p:txBody>
          <a:bodyPr wrap="square" rtlCol="0">
            <a:spAutoFit/>
            <a:scene3d>
              <a:camera prst="obliqueBottomLeft"/>
              <a:lightRig rig="threePt" dir="t"/>
            </a:scene3d>
            <a:sp3d extrusionH="177800">
              <a:extrusionClr>
                <a:srgbClr val="35180D"/>
              </a:extrusionClr>
            </a:sp3d>
          </a:bodyPr>
          <a:lstStyle/>
          <a:p>
            <a:pPr algn="ctr"/>
            <a:r>
              <a:rPr lang="es-PE" sz="2400" dirty="0" smtClean="0">
                <a:solidFill>
                  <a:srgbClr val="E2C1A6"/>
                </a:solidFill>
                <a:latin typeface="Arial Black" panose="020B0A04020102020204" pitchFamily="34" charset="0"/>
              </a:rPr>
              <a:t>Razón 1.- ¿Piensa usted que Dios es injusto al dejar en el día de la ira del Señor que constituyen 7 años a los cristianos cuyas vidas han dado frutos dignos de arrepentimiento y que le han servido fielmente, y a la vez que ellos sufran este terrible período con las personas pecadoras que jamás se arrepintieron ni creyeron al mensaje de salvación del Evangelio de Jesucristo? </a:t>
            </a:r>
          </a:p>
        </p:txBody>
      </p:sp>
    </p:spTree>
    <p:extLst>
      <p:ext uri="{BB962C8B-B14F-4D97-AF65-F5344CB8AC3E}">
        <p14:creationId xmlns:p14="http://schemas.microsoft.com/office/powerpoint/2010/main" val="9653158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nodeType="with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 calcmode="lin" valueType="num">
                                      <p:cBhvr>
                                        <p:cTn id="11" dur="18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2" dur="1800" fill="hold"/>
                                        <p:tgtEl>
                                          <p:spTgt spid="3">
                                            <p:txEl>
                                              <p:pRg st="0" end="0"/>
                                            </p:txEl>
                                          </p:spTgt>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96"/>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
        <p:nvSpPr>
          <p:cNvPr id="3" name="CuadroTexto 2"/>
          <p:cNvSpPr txBox="1"/>
          <p:nvPr/>
        </p:nvSpPr>
        <p:spPr>
          <a:xfrm>
            <a:off x="367518" y="4760744"/>
            <a:ext cx="11243603" cy="1938992"/>
          </a:xfrm>
          <a:prstGeom prst="rect">
            <a:avLst/>
          </a:prstGeom>
          <a:noFill/>
        </p:spPr>
        <p:txBody>
          <a:bodyPr wrap="square" rtlCol="0">
            <a:spAutoFit/>
            <a:scene3d>
              <a:camera prst="obliqueBottomLeft"/>
              <a:lightRig rig="threePt" dir="t"/>
            </a:scene3d>
            <a:sp3d extrusionH="63500">
              <a:extrusionClr>
                <a:srgbClr val="1E2528"/>
              </a:extrusionClr>
            </a:sp3d>
          </a:bodyPr>
          <a:lstStyle/>
          <a:p>
            <a:pPr algn="ctr"/>
            <a:r>
              <a:rPr lang="es-PE" sz="2400" dirty="0" smtClean="0">
                <a:solidFill>
                  <a:srgbClr val="C2BDC8"/>
                </a:solidFill>
                <a:latin typeface="Arial Black" panose="020B0A04020102020204" pitchFamily="34" charset="0"/>
              </a:rPr>
              <a:t>Si no existiera el arrebatamiento pre tribulación, de hecho los cristianos fieles y devotos serían decapitados por el Anticristo y el Nuevo Orden Mundial (eso dice Apocalipsis 20:4), acuérdese que el período de la gracia ya se acabó durante la semana 70, que es el “Día de la ira de Dios”.</a:t>
            </a:r>
          </a:p>
        </p:txBody>
      </p:sp>
    </p:spTree>
    <p:extLst>
      <p:ext uri="{BB962C8B-B14F-4D97-AF65-F5344CB8AC3E}">
        <p14:creationId xmlns:p14="http://schemas.microsoft.com/office/powerpoint/2010/main" val="13879768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97"/>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
        <p:nvSpPr>
          <p:cNvPr id="3" name="CuadroTexto 2"/>
          <p:cNvSpPr txBox="1"/>
          <p:nvPr/>
        </p:nvSpPr>
        <p:spPr>
          <a:xfrm>
            <a:off x="6500969" y="1555432"/>
            <a:ext cx="5124701" cy="3785652"/>
          </a:xfrm>
          <a:prstGeom prst="rect">
            <a:avLst/>
          </a:prstGeom>
          <a:noFill/>
        </p:spPr>
        <p:txBody>
          <a:bodyPr wrap="square" rtlCol="0">
            <a:spAutoFit/>
            <a:scene3d>
              <a:camera prst="obliqueBottomLeft"/>
              <a:lightRig rig="threePt" dir="t"/>
            </a:scene3d>
            <a:sp3d extrusionH="177800">
              <a:extrusionClr>
                <a:srgbClr val="221D18"/>
              </a:extrusionClr>
            </a:sp3d>
          </a:bodyPr>
          <a:lstStyle/>
          <a:p>
            <a:pPr algn="ctr"/>
            <a:r>
              <a:rPr lang="es-PE" sz="2400" dirty="0" smtClean="0">
                <a:solidFill>
                  <a:srgbClr val="D7CFC7"/>
                </a:solidFill>
                <a:latin typeface="Arial Black" panose="020B0A04020102020204" pitchFamily="34" charset="0"/>
              </a:rPr>
              <a:t>Y en cuanto a los sellados durante la Tribulación de la semana 70, NO ES PARA LOS CRISTIANOS, SINO PARA LOS 144,000 </a:t>
            </a:r>
            <a:r>
              <a:rPr lang="es-PE" sz="2400" dirty="0">
                <a:solidFill>
                  <a:srgbClr val="D7CFC7"/>
                </a:solidFill>
                <a:latin typeface="Arial Black" panose="020B0A04020102020204" pitchFamily="34" charset="0"/>
              </a:rPr>
              <a:t>ISRAELIES </a:t>
            </a:r>
            <a:r>
              <a:rPr lang="es-PE" sz="2400" dirty="0" smtClean="0">
                <a:solidFill>
                  <a:srgbClr val="D7CFC7"/>
                </a:solidFill>
                <a:latin typeface="Arial Black" panose="020B0A04020102020204" pitchFamily="34" charset="0"/>
              </a:rPr>
              <a:t>(que señala Apocalipsis </a:t>
            </a:r>
            <a:r>
              <a:rPr lang="es-PE" sz="2400" dirty="0">
                <a:solidFill>
                  <a:srgbClr val="D7CFC7"/>
                </a:solidFill>
                <a:latin typeface="Arial Black" panose="020B0A04020102020204" pitchFamily="34" charset="0"/>
              </a:rPr>
              <a:t>7:1-8) </a:t>
            </a:r>
            <a:r>
              <a:rPr lang="es-PE" sz="2400" dirty="0" smtClean="0">
                <a:solidFill>
                  <a:srgbClr val="D7CFC7"/>
                </a:solidFill>
                <a:latin typeface="Arial Black" panose="020B0A04020102020204" pitchFamily="34" charset="0"/>
              </a:rPr>
              <a:t>Y QUE DIOS LEVANTARÁ EN LA SEMANA 70, llamado también “el Día de la ira del Señor”, QUE DURA 7 AÑOS</a:t>
            </a:r>
          </a:p>
        </p:txBody>
      </p:sp>
    </p:spTree>
    <p:extLst>
      <p:ext uri="{BB962C8B-B14F-4D97-AF65-F5344CB8AC3E}">
        <p14:creationId xmlns:p14="http://schemas.microsoft.com/office/powerpoint/2010/main" val="21432312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98"/>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
        <p:nvSpPr>
          <p:cNvPr id="3" name="CuadroTexto 2"/>
          <p:cNvSpPr txBox="1"/>
          <p:nvPr/>
        </p:nvSpPr>
        <p:spPr>
          <a:xfrm>
            <a:off x="350520" y="4236085"/>
            <a:ext cx="11460480" cy="2308324"/>
          </a:xfrm>
          <a:prstGeom prst="rect">
            <a:avLst/>
          </a:prstGeom>
          <a:noFill/>
        </p:spPr>
        <p:txBody>
          <a:bodyPr wrap="square" rtlCol="0">
            <a:spAutoFit/>
            <a:scene3d>
              <a:camera prst="obliqueBottomLeft"/>
              <a:lightRig rig="threePt" dir="t"/>
            </a:scene3d>
            <a:sp3d extrusionH="177800">
              <a:extrusionClr>
                <a:srgbClr val="341512"/>
              </a:extrusionClr>
            </a:sp3d>
          </a:bodyPr>
          <a:lstStyle/>
          <a:p>
            <a:pPr algn="ctr"/>
            <a:r>
              <a:rPr lang="es-PE" sz="2400" dirty="0" smtClean="0">
                <a:solidFill>
                  <a:srgbClr val="DFA7A1"/>
                </a:solidFill>
                <a:latin typeface="Arial Black" panose="020B0A04020102020204" pitchFamily="34" charset="0"/>
              </a:rPr>
              <a:t>Razón 2.- En la Biblia hay el caso de Sodoma y Gomorra, cuando Dios había decretado juicio contra esas ciudades por su pecado extremo, y así el Eterno libró a Lot y su familia cuando estas ciudades fueron destruidas, pues unos ángeles los sacó de allí DE UN ESPACIO GEOGRÁFICO Y LES GUIARON A OTRO PUNTO GEOGRÁFICO, y así no perecieran con los malvados.</a:t>
            </a:r>
            <a:endParaRPr lang="es-PE" sz="2400" dirty="0" smtClean="0">
              <a:solidFill>
                <a:srgbClr val="E6DAAC"/>
              </a:solidFill>
              <a:latin typeface="Arial Black" panose="020B0A04020102020204" pitchFamily="34" charset="0"/>
            </a:endParaRPr>
          </a:p>
        </p:txBody>
      </p:sp>
    </p:spTree>
    <p:extLst>
      <p:ext uri="{BB962C8B-B14F-4D97-AF65-F5344CB8AC3E}">
        <p14:creationId xmlns:p14="http://schemas.microsoft.com/office/powerpoint/2010/main" val="30193170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nodeType="with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 calcmode="lin" valueType="num">
                                      <p:cBhvr>
                                        <p:cTn id="11" dur="18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2" dur="1800" fill="hold"/>
                                        <p:tgtEl>
                                          <p:spTgt spid="3">
                                            <p:txEl>
                                              <p:pRg st="0" end="0"/>
                                            </p:txEl>
                                          </p:spTgt>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99"/>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
        <p:nvSpPr>
          <p:cNvPr id="3" name="CuadroTexto 2"/>
          <p:cNvSpPr txBox="1"/>
          <p:nvPr/>
        </p:nvSpPr>
        <p:spPr>
          <a:xfrm>
            <a:off x="321799" y="4317494"/>
            <a:ext cx="11645662" cy="2308324"/>
          </a:xfrm>
          <a:prstGeom prst="rect">
            <a:avLst/>
          </a:prstGeom>
          <a:noFill/>
        </p:spPr>
        <p:txBody>
          <a:bodyPr wrap="square" rtlCol="0">
            <a:spAutoFit/>
            <a:scene3d>
              <a:camera prst="obliqueBottomLeft"/>
              <a:lightRig rig="threePt" dir="t"/>
            </a:scene3d>
            <a:sp3d extrusionH="177800">
              <a:extrusionClr>
                <a:srgbClr val="221D18"/>
              </a:extrusionClr>
            </a:sp3d>
          </a:bodyPr>
          <a:lstStyle/>
          <a:p>
            <a:pPr algn="ctr"/>
            <a:r>
              <a:rPr lang="es-PE" sz="2400" dirty="0" smtClean="0">
                <a:solidFill>
                  <a:srgbClr val="D7CFC7"/>
                </a:solidFill>
                <a:latin typeface="Arial Black" panose="020B0A04020102020204" pitchFamily="34" charset="0"/>
              </a:rPr>
              <a:t>Del mismo modo, el pueblo cristiano fiel, devoto al Señor, y lleno del Espíritu Santo, será SACADO O ARREBATADO ANTES de la tribulación de la semana 70 (que es el “Día de la ira del Señor” que  son 7 años)….repetimos, el pueblo cristiano fiel y devoto será SACADO O ARREBATADO de un lugar geográfico, entiéndase el planeta Tierra, y será llevado a los cielos. </a:t>
            </a:r>
          </a:p>
        </p:txBody>
      </p:sp>
    </p:spTree>
    <p:extLst>
      <p:ext uri="{BB962C8B-B14F-4D97-AF65-F5344CB8AC3E}">
        <p14:creationId xmlns:p14="http://schemas.microsoft.com/office/powerpoint/2010/main" val="4461609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100"/>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
        <p:nvSpPr>
          <p:cNvPr id="3" name="CuadroTexto 2"/>
          <p:cNvSpPr txBox="1"/>
          <p:nvPr/>
        </p:nvSpPr>
        <p:spPr>
          <a:xfrm>
            <a:off x="339969" y="4332237"/>
            <a:ext cx="11512061" cy="2308324"/>
          </a:xfrm>
          <a:prstGeom prst="rect">
            <a:avLst/>
          </a:prstGeom>
          <a:noFill/>
        </p:spPr>
        <p:txBody>
          <a:bodyPr wrap="square" rtlCol="0">
            <a:spAutoFit/>
            <a:scene3d>
              <a:camera prst="obliqueBottomLeft"/>
              <a:lightRig rig="threePt" dir="t"/>
            </a:scene3d>
            <a:sp3d extrusionH="177800">
              <a:extrusionClr>
                <a:srgbClr val="35180D"/>
              </a:extrusionClr>
            </a:sp3d>
          </a:bodyPr>
          <a:lstStyle/>
          <a:p>
            <a:pPr algn="ctr"/>
            <a:r>
              <a:rPr lang="es-PE" sz="2400" dirty="0" smtClean="0">
                <a:solidFill>
                  <a:srgbClr val="E2C1A6"/>
                </a:solidFill>
                <a:latin typeface="Arial Black" panose="020B0A04020102020204" pitchFamily="34" charset="0"/>
              </a:rPr>
              <a:t>Razón 3.- Por lo demás, la Biblia también dice en: </a:t>
            </a:r>
          </a:p>
          <a:p>
            <a:pPr algn="ctr"/>
            <a:r>
              <a:rPr lang="es-PE" sz="2400" dirty="0" smtClean="0">
                <a:solidFill>
                  <a:srgbClr val="E2C1A6"/>
                </a:solidFill>
                <a:latin typeface="Arial Black" panose="020B0A04020102020204" pitchFamily="34" charset="0"/>
              </a:rPr>
              <a:t>1º Tesalonicenses 5:9 “PORQUE NO NOS HA PUESTO DIOS PARA IRA, sino para alcanzar salvación por medio de Nuestro Señor Jesucristo,”</a:t>
            </a:r>
          </a:p>
          <a:p>
            <a:pPr algn="ctr"/>
            <a:r>
              <a:rPr lang="es-PE" sz="2400" dirty="0" smtClean="0">
                <a:solidFill>
                  <a:srgbClr val="E2C1A6"/>
                </a:solidFill>
                <a:latin typeface="Arial Black" panose="020B0A04020102020204" pitchFamily="34" charset="0"/>
              </a:rPr>
              <a:t>Romanos 5:9 “Pues mucho más, estando ya justificados en su sangre, POR ÉL SEREMOS SALVOS DE LA IRA”.</a:t>
            </a:r>
          </a:p>
        </p:txBody>
      </p:sp>
    </p:spTree>
    <p:extLst>
      <p:ext uri="{BB962C8B-B14F-4D97-AF65-F5344CB8AC3E}">
        <p14:creationId xmlns:p14="http://schemas.microsoft.com/office/powerpoint/2010/main" val="11814046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101"/>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
        <p:nvSpPr>
          <p:cNvPr id="3" name="CuadroTexto 2"/>
          <p:cNvSpPr txBox="1"/>
          <p:nvPr/>
        </p:nvSpPr>
        <p:spPr>
          <a:xfrm>
            <a:off x="339969" y="4661684"/>
            <a:ext cx="11512061" cy="1938992"/>
          </a:xfrm>
          <a:prstGeom prst="rect">
            <a:avLst/>
          </a:prstGeom>
          <a:noFill/>
        </p:spPr>
        <p:txBody>
          <a:bodyPr wrap="square" rtlCol="0">
            <a:spAutoFit/>
            <a:scene3d>
              <a:camera prst="obliqueBottomLeft"/>
              <a:lightRig rig="threePt" dir="t"/>
            </a:scene3d>
            <a:sp3d extrusionH="177800">
              <a:extrusionClr>
                <a:srgbClr val="35180D"/>
              </a:extrusionClr>
            </a:sp3d>
          </a:bodyPr>
          <a:lstStyle/>
          <a:p>
            <a:pPr algn="ctr"/>
            <a:r>
              <a:rPr lang="es-PE" sz="2400" dirty="0" smtClean="0">
                <a:solidFill>
                  <a:srgbClr val="F8D36C"/>
                </a:solidFill>
                <a:latin typeface="Arial Black" panose="020B0A04020102020204" pitchFamily="34" charset="0"/>
              </a:rPr>
              <a:t>1º Tesalonicenses 1:9-10 “porque ellos mismos cuentan de nosotros la manera en que nos recibisteis, y cómo os convertisteis de los ídolos a Dios, para servir al Dios vivo y verdadero, y esperar de los cielos a su Hijo, al cual resucitó de los muertos, a JESÚS, QUIEN NOS LIBRA DE LA IRA VENIDERA”.</a:t>
            </a:r>
          </a:p>
        </p:txBody>
      </p:sp>
    </p:spTree>
    <p:extLst>
      <p:ext uri="{BB962C8B-B14F-4D97-AF65-F5344CB8AC3E}">
        <p14:creationId xmlns:p14="http://schemas.microsoft.com/office/powerpoint/2010/main" val="421374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102"/>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
        <p:nvSpPr>
          <p:cNvPr id="3" name="CuadroTexto 2"/>
          <p:cNvSpPr txBox="1"/>
          <p:nvPr/>
        </p:nvSpPr>
        <p:spPr>
          <a:xfrm>
            <a:off x="474198" y="4715808"/>
            <a:ext cx="11243603" cy="1938992"/>
          </a:xfrm>
          <a:prstGeom prst="rect">
            <a:avLst/>
          </a:prstGeom>
          <a:noFill/>
        </p:spPr>
        <p:txBody>
          <a:bodyPr wrap="square" rtlCol="0">
            <a:spAutoFit/>
            <a:scene3d>
              <a:camera prst="obliqueBottomLeft"/>
              <a:lightRig rig="threePt" dir="t"/>
            </a:scene3d>
            <a:sp3d extrusionH="177800">
              <a:extrusionClr>
                <a:srgbClr val="1D211F"/>
              </a:extrusionClr>
            </a:sp3d>
          </a:bodyPr>
          <a:lstStyle/>
          <a:p>
            <a:pPr algn="ctr"/>
            <a:r>
              <a:rPr lang="es-PE" sz="2400" dirty="0" smtClean="0">
                <a:solidFill>
                  <a:srgbClr val="BCC4C0"/>
                </a:solidFill>
                <a:latin typeface="Arial Black" panose="020B0A04020102020204" pitchFamily="34" charset="0"/>
              </a:rPr>
              <a:t>Si Dios no ha puesto para ser objeto de su ira a quienes le son fieles y devotos ¿Cómo es que sus seguidores vayan a pasar la semana 70 de Daniel 9:27, que son los 7 años que corresponde al “Día de la ira del Señor”, para luego morir ellos en los juicios que señala el libro de apocalipsis?</a:t>
            </a:r>
          </a:p>
        </p:txBody>
      </p:sp>
    </p:spTree>
    <p:extLst>
      <p:ext uri="{BB962C8B-B14F-4D97-AF65-F5344CB8AC3E}">
        <p14:creationId xmlns:p14="http://schemas.microsoft.com/office/powerpoint/2010/main" val="32717945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103"/>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
        <p:nvSpPr>
          <p:cNvPr id="3" name="CuadroTexto 2"/>
          <p:cNvSpPr txBox="1"/>
          <p:nvPr/>
        </p:nvSpPr>
        <p:spPr>
          <a:xfrm>
            <a:off x="335280" y="3911478"/>
            <a:ext cx="11443481" cy="2677656"/>
          </a:xfrm>
          <a:prstGeom prst="rect">
            <a:avLst/>
          </a:prstGeom>
          <a:noFill/>
        </p:spPr>
        <p:txBody>
          <a:bodyPr wrap="square" rtlCol="0">
            <a:spAutoFit/>
            <a:scene3d>
              <a:camera prst="obliqueBottomLeft"/>
              <a:lightRig rig="threePt" dir="t"/>
            </a:scene3d>
            <a:sp3d extrusionH="177800">
              <a:extrusionClr>
                <a:srgbClr val="201921"/>
              </a:extrusionClr>
            </a:sp3d>
          </a:bodyPr>
          <a:lstStyle/>
          <a:p>
            <a:pPr algn="ctr"/>
            <a:r>
              <a:rPr lang="es-ES" sz="2400" dirty="0" smtClean="0">
                <a:solidFill>
                  <a:srgbClr val="D5C8D6"/>
                </a:solidFill>
                <a:latin typeface="Arial Black" panose="020B0A04020102020204" pitchFamily="34" charset="0"/>
              </a:rPr>
              <a:t>Razón 4.- Iniciada la segunda parte de la semana 70 de Daniel 9:27, llamada también la gran tribulación, que coincide con los 42 meses, o sea, 3 años y medio del gobierno mundial del Anticristo, que señala Apocalipsis 13:4-5, quien suprimirá todo culto religioso matando a cristianos y judíos, y será en ese momento que la predicación para el arrepentimiento de las naciones estará a cargo de un ángel y el pasaje está en Apocalipsis 14:6-7, que dice:</a:t>
            </a:r>
            <a:endParaRPr lang="es-PE" sz="2400" dirty="0" smtClean="0">
              <a:solidFill>
                <a:srgbClr val="D5C8D6"/>
              </a:solidFill>
              <a:latin typeface="Arial Black" panose="020B0A04020102020204" pitchFamily="34" charset="0"/>
            </a:endParaRPr>
          </a:p>
        </p:txBody>
      </p:sp>
    </p:spTree>
    <p:extLst>
      <p:ext uri="{BB962C8B-B14F-4D97-AF65-F5344CB8AC3E}">
        <p14:creationId xmlns:p14="http://schemas.microsoft.com/office/powerpoint/2010/main" val="38930610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nodeType="with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 calcmode="lin" valueType="num">
                                      <p:cBhvr>
                                        <p:cTn id="11" dur="18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2" dur="1800" fill="hold"/>
                                        <p:tgtEl>
                                          <p:spTgt spid="3">
                                            <p:txEl>
                                              <p:pRg st="0" end="0"/>
                                            </p:txEl>
                                          </p:spTgt>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104"/>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
        <p:nvSpPr>
          <p:cNvPr id="3" name="CuadroTexto 2"/>
          <p:cNvSpPr txBox="1"/>
          <p:nvPr/>
        </p:nvSpPr>
        <p:spPr>
          <a:xfrm>
            <a:off x="474198" y="4227243"/>
            <a:ext cx="11243603" cy="2308324"/>
          </a:xfrm>
          <a:prstGeom prst="rect">
            <a:avLst/>
          </a:prstGeom>
          <a:noFill/>
        </p:spPr>
        <p:txBody>
          <a:bodyPr wrap="square" rtlCol="0">
            <a:spAutoFit/>
            <a:scene3d>
              <a:camera prst="obliqueBottomLeft"/>
              <a:lightRig rig="threePt" dir="t"/>
            </a:scene3d>
            <a:sp3d extrusionH="177800">
              <a:extrusionClr>
                <a:srgbClr val="122628"/>
              </a:extrusionClr>
            </a:sp3d>
          </a:bodyPr>
          <a:lstStyle/>
          <a:p>
            <a:pPr algn="ctr"/>
            <a:r>
              <a:rPr lang="es-PE" sz="2400" dirty="0" smtClean="0">
                <a:solidFill>
                  <a:srgbClr val="B4DADE"/>
                </a:solidFill>
                <a:latin typeface="Arial Black" panose="020B0A04020102020204" pitchFamily="34" charset="0"/>
              </a:rPr>
              <a:t>14:6 </a:t>
            </a:r>
            <a:r>
              <a:rPr lang="es-PE" sz="2400" dirty="0">
                <a:solidFill>
                  <a:srgbClr val="B4DADE"/>
                </a:solidFill>
                <a:latin typeface="Arial Black" panose="020B0A04020102020204" pitchFamily="34" charset="0"/>
              </a:rPr>
              <a:t>Vi volar por en medio del cielo a otro ángel, que tenía el evangelio eterno para </a:t>
            </a:r>
            <a:r>
              <a:rPr lang="es-PE" sz="2400" dirty="0" smtClean="0">
                <a:solidFill>
                  <a:srgbClr val="B4DADE"/>
                </a:solidFill>
                <a:latin typeface="Arial Black" panose="020B0A04020102020204" pitchFamily="34" charset="0"/>
              </a:rPr>
              <a:t>PREDICARLO A LOS MORADORES DE LA TIERRA, A TODA NACIÓN, TRIBU, LENGUA Y PUEBLO, </a:t>
            </a:r>
            <a:endParaRPr lang="es-PE" sz="2400" dirty="0">
              <a:solidFill>
                <a:srgbClr val="B4DADE"/>
              </a:solidFill>
              <a:latin typeface="Arial Black" panose="020B0A04020102020204" pitchFamily="34" charset="0"/>
            </a:endParaRPr>
          </a:p>
          <a:p>
            <a:pPr algn="ctr"/>
            <a:r>
              <a:rPr lang="es-PE" sz="2400" dirty="0">
                <a:solidFill>
                  <a:srgbClr val="B4DADE"/>
                </a:solidFill>
                <a:latin typeface="Arial Black" panose="020B0A04020102020204" pitchFamily="34" charset="0"/>
              </a:rPr>
              <a:t>14:7 diciendo a gran voz: Temed a Dios, y dadle gloria, porque la hora de su juicio ha llegado; y adorad a aquel que hizo el cielo y la tierra, el mar y las fuentes de las </a:t>
            </a:r>
            <a:r>
              <a:rPr lang="es-PE" sz="2400" dirty="0" smtClean="0">
                <a:solidFill>
                  <a:srgbClr val="B4DADE"/>
                </a:solidFill>
                <a:latin typeface="Arial Black" panose="020B0A04020102020204" pitchFamily="34" charset="0"/>
              </a:rPr>
              <a:t>aguas.</a:t>
            </a:r>
          </a:p>
        </p:txBody>
      </p:sp>
    </p:spTree>
    <p:extLst>
      <p:ext uri="{BB962C8B-B14F-4D97-AF65-F5344CB8AC3E}">
        <p14:creationId xmlns:p14="http://schemas.microsoft.com/office/powerpoint/2010/main" val="26427374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105"/>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
        <p:nvSpPr>
          <p:cNvPr id="3" name="CuadroTexto 2"/>
          <p:cNvSpPr txBox="1"/>
          <p:nvPr/>
        </p:nvSpPr>
        <p:spPr>
          <a:xfrm>
            <a:off x="474198" y="3927035"/>
            <a:ext cx="11243603" cy="2677656"/>
          </a:xfrm>
          <a:prstGeom prst="rect">
            <a:avLst/>
          </a:prstGeom>
          <a:noFill/>
        </p:spPr>
        <p:txBody>
          <a:bodyPr wrap="square" rtlCol="0">
            <a:spAutoFit/>
            <a:scene3d>
              <a:camera prst="obliqueBottomLeft"/>
              <a:lightRig rig="threePt" dir="t"/>
            </a:scene3d>
            <a:sp3d extrusionH="177800">
              <a:extrusionClr>
                <a:srgbClr val="201921"/>
              </a:extrusionClr>
            </a:sp3d>
          </a:bodyPr>
          <a:lstStyle/>
          <a:p>
            <a:pPr algn="ctr"/>
            <a:r>
              <a:rPr lang="es-PE" sz="2400" dirty="0" smtClean="0">
                <a:solidFill>
                  <a:srgbClr val="D5C8D6"/>
                </a:solidFill>
                <a:latin typeface="Arial Black" panose="020B0A04020102020204" pitchFamily="34" charset="0"/>
              </a:rPr>
              <a:t>Aquí es donde finalmente tendrá cumplimiento lo que dijo Jesucristo en el evangelio de Mateo 24:14 </a:t>
            </a:r>
            <a:r>
              <a:rPr lang="es-PE" sz="2400" dirty="0">
                <a:solidFill>
                  <a:srgbClr val="D5C8D6"/>
                </a:solidFill>
                <a:latin typeface="Arial Black" panose="020B0A04020102020204" pitchFamily="34" charset="0"/>
              </a:rPr>
              <a:t>que sentencia: </a:t>
            </a:r>
            <a:r>
              <a:rPr lang="es-PE" sz="2400" dirty="0" smtClean="0">
                <a:solidFill>
                  <a:srgbClr val="D5C8D6"/>
                </a:solidFill>
                <a:latin typeface="Arial Black" panose="020B0A04020102020204" pitchFamily="34" charset="0"/>
              </a:rPr>
              <a:t>“Y </a:t>
            </a:r>
            <a:r>
              <a:rPr lang="es-PE" sz="2400" dirty="0">
                <a:solidFill>
                  <a:srgbClr val="D5C8D6"/>
                </a:solidFill>
                <a:latin typeface="Arial Black" panose="020B0A04020102020204" pitchFamily="34" charset="0"/>
              </a:rPr>
              <a:t>será predicado este evangelio del reino en todo el mundo, para testimonio a todas las naciones; y entonces vendrá el </a:t>
            </a:r>
            <a:r>
              <a:rPr lang="es-PE" sz="2400" dirty="0" smtClean="0">
                <a:solidFill>
                  <a:srgbClr val="D5C8D6"/>
                </a:solidFill>
                <a:latin typeface="Arial Black" panose="020B0A04020102020204" pitchFamily="34" charset="0"/>
              </a:rPr>
              <a:t>fin”.       Esta es otra razón poderosa para sostener que la iglesia de Jesucristo no pasará la gran tribulación, por haber sido arrebatada antes de que se inicie la semana 70 de Daniel.  </a:t>
            </a:r>
            <a:r>
              <a:rPr lang="es-ES" sz="2400" dirty="0" smtClean="0">
                <a:solidFill>
                  <a:srgbClr val="D5C8D6"/>
                </a:solidFill>
                <a:latin typeface="Arial Black" panose="020B0A04020102020204" pitchFamily="34" charset="0"/>
              </a:rPr>
              <a:t> </a:t>
            </a:r>
            <a:endParaRPr lang="es-PE" sz="2400" dirty="0" smtClean="0">
              <a:solidFill>
                <a:srgbClr val="D5C8D6"/>
              </a:solidFill>
              <a:latin typeface="Arial Black" panose="020B0A04020102020204" pitchFamily="34" charset="0"/>
            </a:endParaRPr>
          </a:p>
        </p:txBody>
      </p:sp>
    </p:spTree>
    <p:extLst>
      <p:ext uri="{BB962C8B-B14F-4D97-AF65-F5344CB8AC3E}">
        <p14:creationId xmlns:p14="http://schemas.microsoft.com/office/powerpoint/2010/main" val="28205014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nodeType="with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 calcmode="lin" valueType="num">
                                      <p:cBhvr>
                                        <p:cTn id="11" dur="18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2" dur="1800" fill="hold"/>
                                        <p:tgtEl>
                                          <p:spTgt spid="3">
                                            <p:txEl>
                                              <p:pRg st="0" end="0"/>
                                            </p:txEl>
                                          </p:spTgt>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106"/>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
        <p:nvSpPr>
          <p:cNvPr id="3" name="CuadroTexto 2"/>
          <p:cNvSpPr txBox="1"/>
          <p:nvPr/>
        </p:nvSpPr>
        <p:spPr>
          <a:xfrm>
            <a:off x="330005" y="3961553"/>
            <a:ext cx="11531990" cy="2677656"/>
          </a:xfrm>
          <a:prstGeom prst="rect">
            <a:avLst/>
          </a:prstGeom>
          <a:noFill/>
        </p:spPr>
        <p:txBody>
          <a:bodyPr wrap="square" rtlCol="0">
            <a:spAutoFit/>
            <a:scene3d>
              <a:camera prst="obliqueBottomLeft"/>
              <a:lightRig rig="threePt" dir="t"/>
            </a:scene3d>
            <a:sp3d extrusionH="177800">
              <a:extrusionClr>
                <a:srgbClr val="35180D"/>
              </a:extrusionClr>
            </a:sp3d>
          </a:bodyPr>
          <a:lstStyle/>
          <a:p>
            <a:pPr algn="ctr"/>
            <a:r>
              <a:rPr lang="es-PE" sz="2400" dirty="0" smtClean="0">
                <a:solidFill>
                  <a:srgbClr val="E2C1A6"/>
                </a:solidFill>
                <a:latin typeface="Arial Black" panose="020B0A04020102020204" pitchFamily="34" charset="0"/>
              </a:rPr>
              <a:t>Razón 5.- Apocalipsis 1:9-10, nos da cuenta que el apóstol Juan estaba en la presencia del Señor, vale decir, estaba en el Espíritu, hasta que oye una gran voz de trompeta y era la voz del Señor Jesucristo; luego en Apocalipsis 1:13-18, Juan ve a Jesucristo con un cuerpo glorificado; y en Apocalipsis 1:19, Jesucristo le dice a Juan: “Escribe las COSAS que HAS VISTO, y las QUE SON, y las que han DE SER, DESPUÉS DE ÉSTAS”.</a:t>
            </a:r>
          </a:p>
        </p:txBody>
      </p:sp>
    </p:spTree>
    <p:extLst>
      <p:ext uri="{BB962C8B-B14F-4D97-AF65-F5344CB8AC3E}">
        <p14:creationId xmlns:p14="http://schemas.microsoft.com/office/powerpoint/2010/main" val="2260278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107"/>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
        <p:nvSpPr>
          <p:cNvPr id="3" name="CuadroTexto 2"/>
          <p:cNvSpPr txBox="1"/>
          <p:nvPr/>
        </p:nvSpPr>
        <p:spPr>
          <a:xfrm>
            <a:off x="321799" y="3596640"/>
            <a:ext cx="11645662" cy="3046988"/>
          </a:xfrm>
          <a:prstGeom prst="rect">
            <a:avLst/>
          </a:prstGeom>
          <a:noFill/>
        </p:spPr>
        <p:txBody>
          <a:bodyPr wrap="square" rtlCol="0">
            <a:spAutoFit/>
            <a:scene3d>
              <a:camera prst="obliqueBottomLeft"/>
              <a:lightRig rig="threePt" dir="t"/>
            </a:scene3d>
            <a:sp3d extrusionH="177800">
              <a:extrusionClr>
                <a:srgbClr val="221D18"/>
              </a:extrusionClr>
            </a:sp3d>
          </a:bodyPr>
          <a:lstStyle/>
          <a:p>
            <a:pPr algn="ctr"/>
            <a:r>
              <a:rPr lang="es-PE" sz="2400" dirty="0" smtClean="0">
                <a:solidFill>
                  <a:srgbClr val="D7CFC7"/>
                </a:solidFill>
                <a:latin typeface="Arial Black" panose="020B0A04020102020204" pitchFamily="34" charset="0"/>
              </a:rPr>
              <a:t>Las cosas que Juan “HA VISTO” sería el cuerpo glorificado de Jesucristo.</a:t>
            </a:r>
          </a:p>
          <a:p>
            <a:pPr algn="ctr"/>
            <a:r>
              <a:rPr lang="es-PE" sz="2400" dirty="0" smtClean="0">
                <a:solidFill>
                  <a:srgbClr val="D7CFC7"/>
                </a:solidFill>
                <a:latin typeface="Arial Black" panose="020B0A04020102020204" pitchFamily="34" charset="0"/>
              </a:rPr>
              <a:t>Las cosas “QUE SON” y que le fue mostrado a Juan alude al estado espiritual, en el tiempo de Juan, de las 7 iglesias que describe Apocalipsis capítulos 2 y 3.</a:t>
            </a:r>
          </a:p>
          <a:p>
            <a:pPr algn="ctr"/>
            <a:r>
              <a:rPr lang="es-PE" sz="2400" dirty="0" smtClean="0">
                <a:solidFill>
                  <a:srgbClr val="D7CFC7"/>
                </a:solidFill>
                <a:latin typeface="Arial Black" panose="020B0A04020102020204" pitchFamily="34" charset="0"/>
              </a:rPr>
              <a:t>Las cosas “que han DE SER DESPUÉS DE ÉSTAS”, se refiere a los juicios de los 7 sellos, los juicios de las 7 trompetas y los juicios de las 7 copas que describe Apocalipsis capítulos 6, 8, 9, 11, etc.</a:t>
            </a:r>
          </a:p>
        </p:txBody>
      </p:sp>
    </p:spTree>
    <p:extLst>
      <p:ext uri="{BB962C8B-B14F-4D97-AF65-F5344CB8AC3E}">
        <p14:creationId xmlns:p14="http://schemas.microsoft.com/office/powerpoint/2010/main" val="41727700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108"/>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
        <p:nvSpPr>
          <p:cNvPr id="3" name="CuadroTexto 2"/>
          <p:cNvSpPr txBox="1"/>
          <p:nvPr/>
        </p:nvSpPr>
        <p:spPr>
          <a:xfrm>
            <a:off x="321799" y="3990866"/>
            <a:ext cx="11645662" cy="2677656"/>
          </a:xfrm>
          <a:prstGeom prst="rect">
            <a:avLst/>
          </a:prstGeom>
          <a:noFill/>
        </p:spPr>
        <p:txBody>
          <a:bodyPr wrap="square" rtlCol="0">
            <a:spAutoFit/>
            <a:scene3d>
              <a:camera prst="obliqueBottomLeft"/>
              <a:lightRig rig="threePt" dir="t"/>
            </a:scene3d>
            <a:sp3d extrusionH="177800">
              <a:extrusionClr>
                <a:srgbClr val="221D18"/>
              </a:extrusionClr>
            </a:sp3d>
          </a:bodyPr>
          <a:lstStyle/>
          <a:p>
            <a:pPr algn="ctr"/>
            <a:r>
              <a:rPr lang="es-PE" sz="2400" dirty="0" smtClean="0">
                <a:solidFill>
                  <a:srgbClr val="D7CFC7"/>
                </a:solidFill>
                <a:latin typeface="Arial Black" panose="020B0A04020102020204" pitchFamily="34" charset="0"/>
              </a:rPr>
              <a:t>Como mencionamos anteriormente, el estado espiritual de la iglesia de Filadelfia, que describe Apocalipsis 3:7-13, es el prototipo de la iglesia que reúne los requisitos para ser arrebatada al cielo y que constituyen los creyentes que son como “vírgenes prudentes” a que hace referencia Mateo 25:1-13, los cuales son los creyentes fieles y devotos llenos del Espíritu Santo y que guardan la Palabra de Dios (tal como dice Apocalipsis 3:8).</a:t>
            </a:r>
          </a:p>
        </p:txBody>
      </p:sp>
    </p:spTree>
    <p:extLst>
      <p:ext uri="{BB962C8B-B14F-4D97-AF65-F5344CB8AC3E}">
        <p14:creationId xmlns:p14="http://schemas.microsoft.com/office/powerpoint/2010/main" val="35874674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nodeType="with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 calcmode="lin" valueType="num">
                                      <p:cBhvr>
                                        <p:cTn id="11" dur="18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2" dur="1800" fill="hold"/>
                                        <p:tgtEl>
                                          <p:spTgt spid="3">
                                            <p:txEl>
                                              <p:pRg st="0" end="0"/>
                                            </p:txEl>
                                          </p:spTgt>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109"/>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
        <p:nvSpPr>
          <p:cNvPr id="3" name="CuadroTexto 2"/>
          <p:cNvSpPr txBox="1"/>
          <p:nvPr/>
        </p:nvSpPr>
        <p:spPr>
          <a:xfrm>
            <a:off x="474198" y="5036502"/>
            <a:ext cx="11243603" cy="1569660"/>
          </a:xfrm>
          <a:prstGeom prst="rect">
            <a:avLst/>
          </a:prstGeom>
          <a:noFill/>
        </p:spPr>
        <p:txBody>
          <a:bodyPr wrap="square" rtlCol="0">
            <a:spAutoFit/>
            <a:scene3d>
              <a:camera prst="obliqueBottomLeft"/>
              <a:lightRig rig="threePt" dir="t"/>
            </a:scene3d>
            <a:sp3d extrusionH="177800">
              <a:extrusionClr>
                <a:srgbClr val="1D211F"/>
              </a:extrusionClr>
            </a:sp3d>
          </a:bodyPr>
          <a:lstStyle/>
          <a:p>
            <a:pPr algn="ctr"/>
            <a:r>
              <a:rPr lang="es-PE" sz="2400" dirty="0" smtClean="0">
                <a:solidFill>
                  <a:srgbClr val="BCC4C0"/>
                </a:solidFill>
                <a:latin typeface="Arial Black" panose="020B0A04020102020204" pitchFamily="34" charset="0"/>
              </a:rPr>
              <a:t>Note que Apocalipsis 3:8, cuando habla de la iglesia de Filadelfia, dicha iglesia tiene delante de ella una puerta abierta, la cual es Jesucristo y por dicha puerta es que los creyentes fieles y devotos llenos del Espíritu Santo serán arrebatados al cielo.</a:t>
            </a:r>
          </a:p>
        </p:txBody>
      </p:sp>
    </p:spTree>
    <p:extLst>
      <p:ext uri="{BB962C8B-B14F-4D97-AF65-F5344CB8AC3E}">
        <p14:creationId xmlns:p14="http://schemas.microsoft.com/office/powerpoint/2010/main" val="4841270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110"/>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
        <p:nvSpPr>
          <p:cNvPr id="3" name="CuadroTexto 2"/>
          <p:cNvSpPr txBox="1"/>
          <p:nvPr/>
        </p:nvSpPr>
        <p:spPr>
          <a:xfrm>
            <a:off x="384517" y="4325600"/>
            <a:ext cx="11422966" cy="2308324"/>
          </a:xfrm>
          <a:prstGeom prst="rect">
            <a:avLst/>
          </a:prstGeom>
          <a:noFill/>
        </p:spPr>
        <p:txBody>
          <a:bodyPr wrap="square" rtlCol="0">
            <a:spAutoFit/>
            <a:scene3d>
              <a:camera prst="obliqueBottomLeft"/>
              <a:lightRig rig="threePt" dir="t"/>
            </a:scene3d>
            <a:sp3d extrusionH="177800">
              <a:extrusionClr>
                <a:srgbClr val="1C1A3A"/>
              </a:extrusionClr>
            </a:sp3d>
          </a:bodyPr>
          <a:lstStyle/>
          <a:p>
            <a:pPr algn="ctr"/>
            <a:r>
              <a:rPr lang="es-PE" sz="2400" dirty="0" smtClean="0">
                <a:solidFill>
                  <a:srgbClr val="BCBAE0"/>
                </a:solidFill>
                <a:latin typeface="Arial Black" panose="020B0A04020102020204" pitchFamily="34" charset="0"/>
              </a:rPr>
              <a:t>Luego, en Apocalipsis 4:1-2, Juan dice “4:1 Después de esto miré, y he aquí una puerta abierta en el cielo; y la primera voz que oí, como de trompeta, hablando conmigo, dijo: SUBE ACÁ, y yo te MOSTRARÉ LAS COSAS QUE SUCEDERÁN DESPUÉS DE ESTAS. </a:t>
            </a:r>
          </a:p>
          <a:p>
            <a:pPr algn="ctr"/>
            <a:r>
              <a:rPr lang="es-PE" sz="2400" dirty="0" smtClean="0">
                <a:solidFill>
                  <a:srgbClr val="BCBAE0"/>
                </a:solidFill>
                <a:latin typeface="Arial Black" panose="020B0A04020102020204" pitchFamily="34" charset="0"/>
              </a:rPr>
              <a:t>4:2 Y al instante yo estaba en el Espíritu; y he aquí, un trono establecido en el cielo, y en el trono, uno sentado”.</a:t>
            </a:r>
          </a:p>
        </p:txBody>
      </p:sp>
    </p:spTree>
    <p:extLst>
      <p:ext uri="{BB962C8B-B14F-4D97-AF65-F5344CB8AC3E}">
        <p14:creationId xmlns:p14="http://schemas.microsoft.com/office/powerpoint/2010/main" val="4521414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111"/>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
        <p:nvSpPr>
          <p:cNvPr id="3" name="CuadroTexto 2"/>
          <p:cNvSpPr txBox="1"/>
          <p:nvPr/>
        </p:nvSpPr>
        <p:spPr>
          <a:xfrm>
            <a:off x="251460" y="5044440"/>
            <a:ext cx="11689080" cy="1569660"/>
          </a:xfrm>
          <a:prstGeom prst="rect">
            <a:avLst/>
          </a:prstGeom>
          <a:noFill/>
        </p:spPr>
        <p:txBody>
          <a:bodyPr wrap="square" rtlCol="0">
            <a:spAutoFit/>
            <a:scene3d>
              <a:camera prst="obliqueBottomLeft"/>
              <a:lightRig rig="threePt" dir="t"/>
            </a:scene3d>
            <a:sp3d extrusionH="177800">
              <a:extrusionClr>
                <a:srgbClr val="04123A"/>
              </a:extrusionClr>
            </a:sp3d>
          </a:bodyPr>
          <a:lstStyle/>
          <a:p>
            <a:pPr algn="ctr"/>
            <a:r>
              <a:rPr lang="es-PE" sz="2400" dirty="0" smtClean="0">
                <a:solidFill>
                  <a:srgbClr val="A5BBF9"/>
                </a:solidFill>
                <a:latin typeface="Arial Black" panose="020B0A04020102020204" pitchFamily="34" charset="0"/>
              </a:rPr>
              <a:t>Por favor, note que Juan vio en el cielo una puerta abierta, y esa es la puerta por donde los arrebatados irán a la presencia del Cordero Jesucristo antes de la semana 70, llamado el “Día de la ira del Señor” que son 7 años.</a:t>
            </a:r>
          </a:p>
        </p:txBody>
      </p:sp>
    </p:spTree>
    <p:extLst>
      <p:ext uri="{BB962C8B-B14F-4D97-AF65-F5344CB8AC3E}">
        <p14:creationId xmlns:p14="http://schemas.microsoft.com/office/powerpoint/2010/main" val="2170989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112"/>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
        <p:nvSpPr>
          <p:cNvPr id="3" name="CuadroTexto 2"/>
          <p:cNvSpPr txBox="1"/>
          <p:nvPr/>
        </p:nvSpPr>
        <p:spPr>
          <a:xfrm>
            <a:off x="194310" y="4628345"/>
            <a:ext cx="11803380" cy="1938992"/>
          </a:xfrm>
          <a:prstGeom prst="rect">
            <a:avLst/>
          </a:prstGeom>
          <a:noFill/>
        </p:spPr>
        <p:txBody>
          <a:bodyPr wrap="square" rtlCol="0">
            <a:spAutoFit/>
            <a:scene3d>
              <a:camera prst="obliqueBottomLeft"/>
              <a:lightRig rig="threePt" dir="t"/>
            </a:scene3d>
            <a:sp3d extrusionH="177800">
              <a:extrusionClr>
                <a:srgbClr val="04123A"/>
              </a:extrusionClr>
            </a:sp3d>
          </a:bodyPr>
          <a:lstStyle/>
          <a:p>
            <a:pPr algn="ctr"/>
            <a:r>
              <a:rPr lang="es-PE" sz="2400" dirty="0" smtClean="0">
                <a:solidFill>
                  <a:srgbClr val="A5BBF9"/>
                </a:solidFill>
                <a:latin typeface="Arial Black" panose="020B0A04020102020204" pitchFamily="34" charset="0"/>
              </a:rPr>
              <a:t>También note la frase “SUBE ACÁ”, y es en ese momento que Juan es ARREBATADO al cielo en el Espíritu, tal como la experiencia que tuvo el apóstol Pablo en 2º Corintios 12:2-4, y Juan ve un trono y en el trono “uno sentado”. Es decir, Juan está en el tercer cielo como REPRESENTANTE DE LA IGLESIA ARREBATADA por Jesucristo, </a:t>
            </a:r>
          </a:p>
        </p:txBody>
      </p:sp>
    </p:spTree>
    <p:extLst>
      <p:ext uri="{BB962C8B-B14F-4D97-AF65-F5344CB8AC3E}">
        <p14:creationId xmlns:p14="http://schemas.microsoft.com/office/powerpoint/2010/main" val="34005457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113"/>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
        <p:nvSpPr>
          <p:cNvPr id="3" name="CuadroTexto 2"/>
          <p:cNvSpPr txBox="1"/>
          <p:nvPr/>
        </p:nvSpPr>
        <p:spPr>
          <a:xfrm>
            <a:off x="5119558" y="1774626"/>
            <a:ext cx="6516182" cy="3416320"/>
          </a:xfrm>
          <a:prstGeom prst="rect">
            <a:avLst/>
          </a:prstGeom>
          <a:noFill/>
        </p:spPr>
        <p:txBody>
          <a:bodyPr wrap="square" rtlCol="0">
            <a:spAutoFit/>
            <a:scene3d>
              <a:camera prst="obliqueBottomLeft"/>
              <a:lightRig rig="threePt" dir="t"/>
            </a:scene3d>
            <a:sp3d extrusionH="177800">
              <a:extrusionClr>
                <a:srgbClr val="1E1C18"/>
              </a:extrusionClr>
            </a:sp3d>
          </a:bodyPr>
          <a:lstStyle/>
          <a:p>
            <a:pPr algn="ctr"/>
            <a:r>
              <a:rPr lang="es-PE" sz="2400" dirty="0" smtClean="0">
                <a:solidFill>
                  <a:srgbClr val="CAC5BA"/>
                </a:solidFill>
                <a:latin typeface="Arial Black" panose="020B0A04020102020204" pitchFamily="34" charset="0"/>
              </a:rPr>
              <a:t>donde el Señor le dice que se le “mostrará las cosas que sucederán después de éstas”, y eso alude, tal como dijimos anteriormente, a los juicios durante la Ira del Día del Señor, la semana 70 que dura 7 años, y son los juicios de los 7 sellos, los juicios de las 7 trompetas y los juicios de las 7 copas.</a:t>
            </a:r>
          </a:p>
        </p:txBody>
      </p:sp>
    </p:spTree>
    <p:extLst>
      <p:ext uri="{BB962C8B-B14F-4D97-AF65-F5344CB8AC3E}">
        <p14:creationId xmlns:p14="http://schemas.microsoft.com/office/powerpoint/2010/main" val="6107984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114"/>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
        <p:nvSpPr>
          <p:cNvPr id="3" name="CuadroTexto 2"/>
          <p:cNvSpPr txBox="1"/>
          <p:nvPr/>
        </p:nvSpPr>
        <p:spPr>
          <a:xfrm>
            <a:off x="352826" y="3589268"/>
            <a:ext cx="11460480" cy="3046988"/>
          </a:xfrm>
          <a:prstGeom prst="rect">
            <a:avLst/>
          </a:prstGeom>
          <a:noFill/>
        </p:spPr>
        <p:txBody>
          <a:bodyPr wrap="square" rtlCol="0">
            <a:spAutoFit/>
            <a:scene3d>
              <a:camera prst="obliqueBottomLeft"/>
              <a:lightRig rig="threePt" dir="t"/>
            </a:scene3d>
            <a:sp3d extrusionH="177800">
              <a:extrusionClr>
                <a:srgbClr val="341512"/>
              </a:extrusionClr>
            </a:sp3d>
          </a:bodyPr>
          <a:lstStyle/>
          <a:p>
            <a:pPr algn="ctr"/>
            <a:r>
              <a:rPr lang="es-PE" sz="2400" dirty="0">
                <a:solidFill>
                  <a:srgbClr val="DFA7A1"/>
                </a:solidFill>
                <a:latin typeface="Arial Black" panose="020B0A04020102020204" pitchFamily="34" charset="0"/>
              </a:rPr>
              <a:t>Ahora bien, en Apocalipsis 4:2-11, Juan ve en el cielo a “uno sentado en un trono”; ve también 4 seres vivientes y a 24 ancianos, de los cuales 12 ancianos simbolizan el Antiguo Pacto (que son las 12 tribus de Israel) y los otros doce ancianos que son los 12 apóstoles del Nuevo Pacto, que constituye la iglesia de Jesucristo, que ya está en el cielo, en tanto que ya fue arrebatada.  </a:t>
            </a:r>
            <a:r>
              <a:rPr lang="es-PE" sz="2400" dirty="0" smtClean="0">
                <a:solidFill>
                  <a:srgbClr val="DFA7A1"/>
                </a:solidFill>
                <a:latin typeface="Arial Black" panose="020B0A04020102020204" pitchFamily="34" charset="0"/>
              </a:rPr>
              <a:t>                 Hemos </a:t>
            </a:r>
            <a:r>
              <a:rPr lang="es-PE" sz="2400" dirty="0">
                <a:solidFill>
                  <a:srgbClr val="DFA7A1"/>
                </a:solidFill>
                <a:latin typeface="Arial Black" panose="020B0A04020102020204" pitchFamily="34" charset="0"/>
              </a:rPr>
              <a:t>hecho este necesario y forzoso recorrido para llegar a Apocalipsis 6:9-11, y luego a Apocalipsis 7:9-17.</a:t>
            </a:r>
            <a:endParaRPr lang="es-PE" sz="2400" dirty="0" smtClean="0">
              <a:solidFill>
                <a:srgbClr val="E6DAAC"/>
              </a:solidFill>
              <a:latin typeface="Arial Black" panose="020B0A04020102020204" pitchFamily="34" charset="0"/>
            </a:endParaRPr>
          </a:p>
        </p:txBody>
      </p:sp>
    </p:spTree>
    <p:extLst>
      <p:ext uri="{BB962C8B-B14F-4D97-AF65-F5344CB8AC3E}">
        <p14:creationId xmlns:p14="http://schemas.microsoft.com/office/powerpoint/2010/main" val="22360646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115"/>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
        <p:nvSpPr>
          <p:cNvPr id="3" name="CuadroTexto 2"/>
          <p:cNvSpPr txBox="1"/>
          <p:nvPr/>
        </p:nvSpPr>
        <p:spPr>
          <a:xfrm>
            <a:off x="194310" y="4335325"/>
            <a:ext cx="11803380" cy="2308324"/>
          </a:xfrm>
          <a:prstGeom prst="rect">
            <a:avLst/>
          </a:prstGeom>
          <a:noFill/>
        </p:spPr>
        <p:txBody>
          <a:bodyPr wrap="square" rtlCol="0">
            <a:spAutoFit/>
            <a:scene3d>
              <a:camera prst="obliqueBottomLeft"/>
              <a:lightRig rig="threePt" dir="t"/>
            </a:scene3d>
            <a:sp3d extrusionH="177800">
              <a:extrusionClr>
                <a:srgbClr val="04123A"/>
              </a:extrusionClr>
            </a:sp3d>
          </a:bodyPr>
          <a:lstStyle/>
          <a:p>
            <a:pPr algn="ctr"/>
            <a:r>
              <a:rPr lang="es-PE" sz="2400" dirty="0">
                <a:solidFill>
                  <a:srgbClr val="A5BBF9"/>
                </a:solidFill>
                <a:latin typeface="Arial Black" panose="020B0A04020102020204" pitchFamily="34" charset="0"/>
              </a:rPr>
              <a:t>Por ello, Cuando el Señor Jesucristo le muestra a Juan “las cosas que sucederán después de estás” el discípulo amado ya no menciona a la Iglesia en los sucesivos capítulos de Apocalipsis, como que si en la revelación que le fue dada </a:t>
            </a:r>
            <a:r>
              <a:rPr lang="es-PE" sz="2400" dirty="0" smtClean="0">
                <a:solidFill>
                  <a:srgbClr val="A5BBF9"/>
                </a:solidFill>
                <a:latin typeface="Arial Black" panose="020B0A04020102020204" pitchFamily="34" charset="0"/>
              </a:rPr>
              <a:t>en los sucesivos capítulos, para </a:t>
            </a:r>
            <a:r>
              <a:rPr lang="es-PE" sz="2400" dirty="0">
                <a:solidFill>
                  <a:srgbClr val="A5BBF9"/>
                </a:solidFill>
                <a:latin typeface="Arial Black" panose="020B0A04020102020204" pitchFamily="34" charset="0"/>
              </a:rPr>
              <a:t>estos últimos tiempos, ella </a:t>
            </a:r>
            <a:r>
              <a:rPr lang="es-PE" sz="2400" dirty="0" smtClean="0">
                <a:solidFill>
                  <a:srgbClr val="A5BBF9"/>
                </a:solidFill>
                <a:latin typeface="Arial Black" panose="020B0A04020102020204" pitchFamily="34" charset="0"/>
              </a:rPr>
              <a:t>ya no estuviera </a:t>
            </a:r>
            <a:r>
              <a:rPr lang="es-PE" sz="2400" dirty="0">
                <a:solidFill>
                  <a:srgbClr val="A5BBF9"/>
                </a:solidFill>
                <a:latin typeface="Arial Black" panose="020B0A04020102020204" pitchFamily="34" charset="0"/>
              </a:rPr>
              <a:t>aún en la Tierra, y esto es así porque la Iglesia de Jesucristo ya fue arrebatada al cielo.</a:t>
            </a:r>
            <a:endParaRPr lang="es-PE" sz="2400" dirty="0" smtClean="0">
              <a:solidFill>
                <a:srgbClr val="A5BBF9"/>
              </a:solidFill>
              <a:latin typeface="Arial Black" panose="020B0A04020102020204" pitchFamily="34" charset="0"/>
            </a:endParaRPr>
          </a:p>
        </p:txBody>
      </p:sp>
    </p:spTree>
    <p:extLst>
      <p:ext uri="{BB962C8B-B14F-4D97-AF65-F5344CB8AC3E}">
        <p14:creationId xmlns:p14="http://schemas.microsoft.com/office/powerpoint/2010/main" val="32636787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nodeType="with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 calcmode="lin" valueType="num">
                                      <p:cBhvr>
                                        <p:cTn id="11" dur="18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2" dur="1800" fill="hold"/>
                                        <p:tgtEl>
                                          <p:spTgt spid="3">
                                            <p:txEl>
                                              <p:pRg st="0" end="0"/>
                                            </p:txEl>
                                          </p:spTgt>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116"/>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
        <p:nvSpPr>
          <p:cNvPr id="3" name="CuadroTexto 2"/>
          <p:cNvSpPr txBox="1"/>
          <p:nvPr/>
        </p:nvSpPr>
        <p:spPr>
          <a:xfrm>
            <a:off x="352826" y="3675132"/>
            <a:ext cx="11460480" cy="3046988"/>
          </a:xfrm>
          <a:prstGeom prst="rect">
            <a:avLst/>
          </a:prstGeom>
          <a:noFill/>
        </p:spPr>
        <p:txBody>
          <a:bodyPr wrap="square" rtlCol="0">
            <a:spAutoFit/>
            <a:scene3d>
              <a:camera prst="obliqueBottomLeft"/>
              <a:lightRig rig="threePt" dir="t"/>
            </a:scene3d>
            <a:sp3d extrusionH="177800">
              <a:extrusionClr>
                <a:srgbClr val="341512"/>
              </a:extrusionClr>
            </a:sp3d>
          </a:bodyPr>
          <a:lstStyle/>
          <a:p>
            <a:pPr algn="ctr"/>
            <a:r>
              <a:rPr lang="es-PE" sz="2400" dirty="0" smtClean="0">
                <a:solidFill>
                  <a:srgbClr val="DFA7A1"/>
                </a:solidFill>
                <a:latin typeface="Arial Black" panose="020B0A04020102020204" pitchFamily="34" charset="0"/>
              </a:rPr>
              <a:t>Apocalipsis 6:9-11, señala la apertura del 5 sello de Apocalipsis, o sea, Juan estando ARREBATADO en el cielo, y que representa a los ARREBATADOS de la Iglesia de Jesucristo habla lo que acontecerá durante el Inicio de la semana 70 (los primeros 3 años y medio del “Día de la ira del Señor”) y el pasaje dice así:</a:t>
            </a:r>
          </a:p>
          <a:p>
            <a:pPr algn="ctr"/>
            <a:r>
              <a:rPr lang="es-PE" sz="2400" dirty="0" smtClean="0">
                <a:solidFill>
                  <a:srgbClr val="DFA7A1"/>
                </a:solidFill>
                <a:latin typeface="Arial Black" panose="020B0A04020102020204" pitchFamily="34" charset="0"/>
              </a:rPr>
              <a:t>6:9 Cuando abrió el quinto sello, vi bajo el altar las almas de los que habían sido muertos por causa de la palabra de Dios y por el testimonio que tenían. </a:t>
            </a:r>
          </a:p>
        </p:txBody>
      </p:sp>
    </p:spTree>
    <p:extLst>
      <p:ext uri="{BB962C8B-B14F-4D97-AF65-F5344CB8AC3E}">
        <p14:creationId xmlns:p14="http://schemas.microsoft.com/office/powerpoint/2010/main" val="25090241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117"/>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
        <p:nvSpPr>
          <p:cNvPr id="3" name="CuadroTexto 2"/>
          <p:cNvSpPr txBox="1"/>
          <p:nvPr/>
        </p:nvSpPr>
        <p:spPr>
          <a:xfrm>
            <a:off x="384517" y="4051280"/>
            <a:ext cx="11422966" cy="2677656"/>
          </a:xfrm>
          <a:prstGeom prst="rect">
            <a:avLst/>
          </a:prstGeom>
          <a:noFill/>
        </p:spPr>
        <p:txBody>
          <a:bodyPr wrap="square" rtlCol="0">
            <a:spAutoFit/>
            <a:scene3d>
              <a:camera prst="obliqueBottomLeft"/>
              <a:lightRig rig="threePt" dir="t"/>
            </a:scene3d>
            <a:sp3d extrusionH="177800">
              <a:extrusionClr>
                <a:srgbClr val="1C1A3A"/>
              </a:extrusionClr>
            </a:sp3d>
          </a:bodyPr>
          <a:lstStyle/>
          <a:p>
            <a:pPr algn="ctr"/>
            <a:r>
              <a:rPr lang="es-PE" sz="2400" dirty="0" smtClean="0">
                <a:solidFill>
                  <a:srgbClr val="BCBAE0"/>
                </a:solidFill>
                <a:latin typeface="Arial Black" panose="020B0A04020102020204" pitchFamily="34" charset="0"/>
              </a:rPr>
              <a:t>6:10 Y clamaban a gran voz, diciendo: ¿Hasta cuándo, Señor, santo y verdadero, no juzgas y vengas nuestra sangre en los que moran en la tierra? </a:t>
            </a:r>
          </a:p>
          <a:p>
            <a:pPr algn="ctr"/>
            <a:r>
              <a:rPr lang="es-PE" sz="2400" dirty="0" smtClean="0">
                <a:solidFill>
                  <a:srgbClr val="BCBAE0"/>
                </a:solidFill>
                <a:latin typeface="Arial Black" panose="020B0A04020102020204" pitchFamily="34" charset="0"/>
              </a:rPr>
              <a:t>6:11 Y se les dieron vestiduras blancas, y se les dijo que descansasen todavía un poco de tiempo, hasta que se completara el número de sus consiervos y sus hermanos, que también habían de ser muertos como ellos”.</a:t>
            </a:r>
          </a:p>
        </p:txBody>
      </p:sp>
    </p:spTree>
    <p:extLst>
      <p:ext uri="{BB962C8B-B14F-4D97-AF65-F5344CB8AC3E}">
        <p14:creationId xmlns:p14="http://schemas.microsoft.com/office/powerpoint/2010/main" val="13908748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118"/>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
        <p:nvSpPr>
          <p:cNvPr id="3" name="CuadroTexto 2"/>
          <p:cNvSpPr txBox="1"/>
          <p:nvPr/>
        </p:nvSpPr>
        <p:spPr>
          <a:xfrm>
            <a:off x="320040" y="3954036"/>
            <a:ext cx="11300460" cy="2677656"/>
          </a:xfrm>
          <a:prstGeom prst="rect">
            <a:avLst/>
          </a:prstGeom>
          <a:noFill/>
        </p:spPr>
        <p:txBody>
          <a:bodyPr wrap="square" rtlCol="0">
            <a:spAutoFit/>
            <a:scene3d>
              <a:camera prst="obliqueBottomLeft"/>
              <a:lightRig rig="threePt" dir="t"/>
            </a:scene3d>
            <a:sp3d extrusionH="177800">
              <a:extrusionClr>
                <a:srgbClr val="2C271C"/>
              </a:extrusionClr>
            </a:sp3d>
          </a:bodyPr>
          <a:lstStyle/>
          <a:p>
            <a:pPr algn="ctr"/>
            <a:r>
              <a:rPr lang="es-PE" sz="2400" dirty="0" smtClean="0">
                <a:solidFill>
                  <a:srgbClr val="D4CDBA"/>
                </a:solidFill>
                <a:latin typeface="Arial Black" panose="020B0A04020102020204" pitchFamily="34" charset="0"/>
              </a:rPr>
              <a:t>Este pasaje es contundente, porque nos da a entender que Juan vio bajo el altar a las ALMAS de los mártires de la primera parte de la semana 70 (los primeros 3 años y medio del “Día de la ira del Señor) que murieron por causa de la Palabra de Dios y por el testimonio que tenían, y estas almas están conscientes porque piden justicia al Dios de los cielos para que juzgue y vengue su muerte de los malvados que están en la Tierra, </a:t>
            </a:r>
          </a:p>
        </p:txBody>
      </p:sp>
    </p:spTree>
    <p:extLst>
      <p:ext uri="{BB962C8B-B14F-4D97-AF65-F5344CB8AC3E}">
        <p14:creationId xmlns:p14="http://schemas.microsoft.com/office/powerpoint/2010/main" val="14603471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nodeType="with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 calcmode="lin" valueType="num">
                                      <p:cBhvr>
                                        <p:cTn id="11" dur="18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2" dur="1800" fill="hold"/>
                                        <p:tgtEl>
                                          <p:spTgt spid="3">
                                            <p:txEl>
                                              <p:pRg st="0" end="0"/>
                                            </p:txEl>
                                          </p:spTgt>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119"/>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
        <p:nvSpPr>
          <p:cNvPr id="3" name="CuadroTexto 2"/>
          <p:cNvSpPr txBox="1"/>
          <p:nvPr/>
        </p:nvSpPr>
        <p:spPr>
          <a:xfrm>
            <a:off x="339969" y="3234957"/>
            <a:ext cx="11512061" cy="3416320"/>
          </a:xfrm>
          <a:prstGeom prst="rect">
            <a:avLst/>
          </a:prstGeom>
          <a:noFill/>
        </p:spPr>
        <p:txBody>
          <a:bodyPr wrap="square" rtlCol="0">
            <a:spAutoFit/>
            <a:scene3d>
              <a:camera prst="obliqueBottomLeft"/>
              <a:lightRig rig="threePt" dir="t"/>
            </a:scene3d>
            <a:sp3d extrusionH="177800">
              <a:extrusionClr>
                <a:srgbClr val="35180D"/>
              </a:extrusionClr>
            </a:sp3d>
          </a:bodyPr>
          <a:lstStyle/>
          <a:p>
            <a:pPr algn="ctr"/>
            <a:r>
              <a:rPr lang="es-PE" sz="2400" dirty="0" smtClean="0">
                <a:solidFill>
                  <a:srgbClr val="E2C1A6"/>
                </a:solidFill>
                <a:latin typeface="Arial Black" panose="020B0A04020102020204" pitchFamily="34" charset="0"/>
              </a:rPr>
              <a:t>y el Señor le responde que tiene que COMPLETARSE el número de consiervos de ellos que tienen que morir también, con la diferencia que esos otros mártires SERÁN GUILLOTINADOS durante la segunda parte de la semana 70 (es decir, durante los segundos 3 años y medio del “Día de la ira del Señor) que coincide con el reinado mundial del Anticristo cuando gobierne por 42 meses (que son 3 años y medio según Apocalipsis 13:4-7) donde perseguirá a judíos y cristianos. Note además, que a dichas almas de los mártires se les dio vestiduras blancas.</a:t>
            </a:r>
          </a:p>
        </p:txBody>
      </p:sp>
    </p:spTree>
    <p:extLst>
      <p:ext uri="{BB962C8B-B14F-4D97-AF65-F5344CB8AC3E}">
        <p14:creationId xmlns:p14="http://schemas.microsoft.com/office/powerpoint/2010/main" val="10316341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nodeType="with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 calcmode="lin" valueType="num">
                                      <p:cBhvr>
                                        <p:cTn id="11" dur="18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2" dur="1800" fill="hold"/>
                                        <p:tgtEl>
                                          <p:spTgt spid="3">
                                            <p:txEl>
                                              <p:pRg st="0" end="0"/>
                                            </p:txEl>
                                          </p:spTgt>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120"/>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
        <p:nvSpPr>
          <p:cNvPr id="3" name="CuadroTexto 2"/>
          <p:cNvSpPr txBox="1"/>
          <p:nvPr/>
        </p:nvSpPr>
        <p:spPr>
          <a:xfrm>
            <a:off x="384517" y="3685520"/>
            <a:ext cx="11422966" cy="3046988"/>
          </a:xfrm>
          <a:prstGeom prst="rect">
            <a:avLst/>
          </a:prstGeom>
          <a:noFill/>
        </p:spPr>
        <p:txBody>
          <a:bodyPr wrap="square" rtlCol="0">
            <a:spAutoFit/>
            <a:scene3d>
              <a:camera prst="obliqueBottomLeft"/>
              <a:lightRig rig="threePt" dir="t"/>
            </a:scene3d>
            <a:sp3d extrusionH="177800">
              <a:extrusionClr>
                <a:srgbClr val="1C1A3A"/>
              </a:extrusionClr>
            </a:sp3d>
          </a:bodyPr>
          <a:lstStyle/>
          <a:p>
            <a:pPr algn="ctr"/>
            <a:r>
              <a:rPr lang="es-PE" sz="2400" dirty="0" smtClean="0">
                <a:solidFill>
                  <a:srgbClr val="BCBAE0"/>
                </a:solidFill>
                <a:latin typeface="Arial Black" panose="020B0A04020102020204" pitchFamily="34" charset="0"/>
              </a:rPr>
              <a:t>Entonces estos mártires de la primera mitad de la semana 70 SON LO QUE NO SE FUERON EN EL ARREBATAMIENTO por cuanto fueron como las “vírgenes insensatas” que no estaban consagrados ni fueron llenos del Espíritu Santo, viviendo una vida espiritual raquítica, por lo que cuando sucedió el Arrebatamiento buscaron diligentemente al Señor y consagraron sus vidas a Jesucristo, y en razón de ello es que perdieron su vida por causa del Señor.</a:t>
            </a:r>
          </a:p>
        </p:txBody>
      </p:sp>
    </p:spTree>
    <p:extLst>
      <p:ext uri="{BB962C8B-B14F-4D97-AF65-F5344CB8AC3E}">
        <p14:creationId xmlns:p14="http://schemas.microsoft.com/office/powerpoint/2010/main" val="3556565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121"/>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
        <p:nvSpPr>
          <p:cNvPr id="3" name="CuadroTexto 2"/>
          <p:cNvSpPr txBox="1"/>
          <p:nvPr/>
        </p:nvSpPr>
        <p:spPr>
          <a:xfrm>
            <a:off x="384517" y="3564880"/>
            <a:ext cx="11422966" cy="3046988"/>
          </a:xfrm>
          <a:prstGeom prst="rect">
            <a:avLst/>
          </a:prstGeom>
          <a:noFill/>
        </p:spPr>
        <p:txBody>
          <a:bodyPr wrap="square" rtlCol="0">
            <a:spAutoFit/>
            <a:scene3d>
              <a:camera prst="obliqueBottomLeft"/>
              <a:lightRig rig="threePt" dir="t"/>
            </a:scene3d>
            <a:sp3d extrusionH="177800">
              <a:extrusionClr>
                <a:srgbClr val="1C1A3A"/>
              </a:extrusionClr>
            </a:sp3d>
          </a:bodyPr>
          <a:lstStyle/>
          <a:p>
            <a:pPr algn="ctr"/>
            <a:r>
              <a:rPr lang="es-PE" sz="2400" dirty="0" smtClean="0">
                <a:solidFill>
                  <a:srgbClr val="BCBAE0"/>
                </a:solidFill>
                <a:latin typeface="Arial Black" panose="020B0A04020102020204" pitchFamily="34" charset="0"/>
              </a:rPr>
              <a:t>Ahora vamos a Apocalipsis 7:9-17, el cual habla de una multitud de ropas blancas de toda nación, tribu, pueblos y lenguas que estaban delante del trono y en la presencia del Cordero Jesucristo (eso incluye creyentes en Jesucristo del linaje de </a:t>
            </a:r>
            <a:r>
              <a:rPr lang="es-PE" sz="2400" dirty="0" err="1" smtClean="0">
                <a:solidFill>
                  <a:srgbClr val="BCBAE0"/>
                </a:solidFill>
                <a:latin typeface="Arial Black" panose="020B0A04020102020204" pitchFamily="34" charset="0"/>
              </a:rPr>
              <a:t>Sem</a:t>
            </a:r>
            <a:r>
              <a:rPr lang="es-PE" sz="2400" dirty="0" smtClean="0">
                <a:solidFill>
                  <a:srgbClr val="BCBAE0"/>
                </a:solidFill>
                <a:latin typeface="Arial Black" panose="020B0A04020102020204" pitchFamily="34" charset="0"/>
              </a:rPr>
              <a:t>, </a:t>
            </a:r>
            <a:r>
              <a:rPr lang="es-PE" sz="2400" dirty="0" err="1" smtClean="0">
                <a:solidFill>
                  <a:srgbClr val="BCBAE0"/>
                </a:solidFill>
                <a:latin typeface="Arial Black" panose="020B0A04020102020204" pitchFamily="34" charset="0"/>
              </a:rPr>
              <a:t>Cam</a:t>
            </a:r>
            <a:r>
              <a:rPr lang="es-PE" sz="2400" dirty="0" smtClean="0">
                <a:solidFill>
                  <a:srgbClr val="BCBAE0"/>
                </a:solidFill>
                <a:latin typeface="Arial Black" panose="020B0A04020102020204" pitchFamily="34" charset="0"/>
              </a:rPr>
              <a:t> y Jafet, hijos de </a:t>
            </a:r>
            <a:r>
              <a:rPr lang="es-PE" sz="2400" dirty="0" err="1" smtClean="0">
                <a:solidFill>
                  <a:srgbClr val="BCBAE0"/>
                </a:solidFill>
                <a:latin typeface="Arial Black" panose="020B0A04020102020204" pitchFamily="34" charset="0"/>
              </a:rPr>
              <a:t>Noe</a:t>
            </a:r>
            <a:r>
              <a:rPr lang="es-PE" sz="2400" dirty="0" smtClean="0">
                <a:solidFill>
                  <a:srgbClr val="BCBAE0"/>
                </a:solidFill>
                <a:latin typeface="Arial Black" panose="020B0A04020102020204" pitchFamily="34" charset="0"/>
              </a:rPr>
              <a:t>) vestidos de ropas blancas y que uno de los ancianos le dijo a Juan, que la multitud vestidas de ropas blancas “HABÍAN SALIDO DE LA GRAN TRIBULACIÓN” y habían emblanquecido sus ropas en la sangre del Cordero.</a:t>
            </a:r>
          </a:p>
        </p:txBody>
      </p:sp>
    </p:spTree>
    <p:extLst>
      <p:ext uri="{BB962C8B-B14F-4D97-AF65-F5344CB8AC3E}">
        <p14:creationId xmlns:p14="http://schemas.microsoft.com/office/powerpoint/2010/main" val="37944232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122"/>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
        <p:nvSpPr>
          <p:cNvPr id="3" name="CuadroTexto 2"/>
          <p:cNvSpPr txBox="1"/>
          <p:nvPr/>
        </p:nvSpPr>
        <p:spPr>
          <a:xfrm>
            <a:off x="5534748" y="428178"/>
            <a:ext cx="6437848" cy="6001643"/>
          </a:xfrm>
          <a:prstGeom prst="rect">
            <a:avLst/>
          </a:prstGeom>
          <a:noFill/>
        </p:spPr>
        <p:txBody>
          <a:bodyPr wrap="square" rtlCol="0">
            <a:spAutoFit/>
            <a:scene3d>
              <a:camera prst="obliqueBottomLeft"/>
              <a:lightRig rig="threePt" dir="t"/>
            </a:scene3d>
            <a:sp3d extrusionH="38100">
              <a:extrusionClr>
                <a:srgbClr val="FF0000"/>
              </a:extrusionClr>
            </a:sp3d>
          </a:bodyPr>
          <a:lstStyle/>
          <a:p>
            <a:pPr algn="ctr"/>
            <a:r>
              <a:rPr lang="es-PE" sz="2400" dirty="0" smtClean="0">
                <a:solidFill>
                  <a:srgbClr val="FF0000"/>
                </a:solidFill>
                <a:latin typeface="Arial Black" panose="020B0A04020102020204" pitchFamily="34" charset="0"/>
              </a:rPr>
              <a:t>¡A este punto queríamos llegar finalmente! Para demostrar que estos creyentes vestidos con ropas blancas son los que NO LOGRARON IRSE EN EL ARREBATAMIENTO por cuanto fueron como las “vírgenes insensatas”, es decir, “son los dejados atrás”, porque eran creyentes tibios, mundanos, doble vida que no pudieron entrar por la puerta abierta que es Jesucristo y esa puerta abierta es la que deja Jesucristo a la Iglesia de Filadelfia, que es un tipo de iglesia fiel que no niega el nombre de Jesucristo porque ha guardado su Palabra.</a:t>
            </a:r>
          </a:p>
        </p:txBody>
      </p:sp>
    </p:spTree>
    <p:extLst>
      <p:ext uri="{BB962C8B-B14F-4D97-AF65-F5344CB8AC3E}">
        <p14:creationId xmlns:p14="http://schemas.microsoft.com/office/powerpoint/2010/main" val="24249773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123"/>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
        <p:nvSpPr>
          <p:cNvPr id="3" name="CuadroTexto 2"/>
          <p:cNvSpPr txBox="1"/>
          <p:nvPr/>
        </p:nvSpPr>
        <p:spPr>
          <a:xfrm>
            <a:off x="5044440" y="243840"/>
            <a:ext cx="7040880" cy="6370647"/>
          </a:xfrm>
          <a:prstGeom prst="rect">
            <a:avLst/>
          </a:prstGeom>
          <a:noFill/>
        </p:spPr>
        <p:txBody>
          <a:bodyPr wrap="square" rtlCol="0">
            <a:spAutoFit/>
            <a:scene3d>
              <a:camera prst="obliqueBottomLeft"/>
              <a:lightRig rig="threePt" dir="t"/>
            </a:scene3d>
            <a:sp3d extrusionH="177800">
              <a:extrusionClr>
                <a:srgbClr val="341512"/>
              </a:extrusionClr>
            </a:sp3d>
          </a:bodyPr>
          <a:lstStyle/>
          <a:p>
            <a:pPr algn="ctr"/>
            <a:r>
              <a:rPr lang="es-PE" sz="2400" dirty="0" smtClean="0">
                <a:solidFill>
                  <a:srgbClr val="DFA7A1"/>
                </a:solidFill>
                <a:latin typeface="Arial Black" panose="020B0A04020102020204" pitchFamily="34" charset="0"/>
              </a:rPr>
              <a:t>Juan, que representa al creyente arrebatado al cielo, vio a una multitud vestida con ropas blancas que HABÍAN SALIDO DE LA GRAN TRIBULACIÓN (que es la segunda mitad de la semana 70) y si salieron de la gran tribulación es porque habían entrado en la misma, en virtud que no lograron calificar para irse en el Arrebatamiento, por lo que en la segunda mitad de la semana 70, o sea, los restantes 3 años y medio del “Día de la ira del Señor”, al no dejarse marcar con el 666, tuvieron que pagar con su vida siendo guillotinados para obtener su salvación, consagrar sus vidas al Señor en dicho período y retener el testimonio de Jesucristo. </a:t>
            </a:r>
          </a:p>
        </p:txBody>
      </p:sp>
    </p:spTree>
    <p:extLst>
      <p:ext uri="{BB962C8B-B14F-4D97-AF65-F5344CB8AC3E}">
        <p14:creationId xmlns:p14="http://schemas.microsoft.com/office/powerpoint/2010/main" val="5223345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nodeType="with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 calcmode="lin" valueType="num">
                                      <p:cBhvr>
                                        <p:cTn id="11" dur="18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2" dur="1800" fill="hold"/>
                                        <p:tgtEl>
                                          <p:spTgt spid="3">
                                            <p:txEl>
                                              <p:pRg st="0" end="0"/>
                                            </p:txEl>
                                          </p:spTgt>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124"/>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
        <p:nvSpPr>
          <p:cNvPr id="3" name="CuadroTexto 2"/>
          <p:cNvSpPr txBox="1"/>
          <p:nvPr/>
        </p:nvSpPr>
        <p:spPr>
          <a:xfrm>
            <a:off x="274320" y="3337560"/>
            <a:ext cx="11597640" cy="3388132"/>
          </a:xfrm>
          <a:prstGeom prst="rect">
            <a:avLst/>
          </a:prstGeom>
          <a:noFill/>
        </p:spPr>
        <p:txBody>
          <a:bodyPr wrap="square" rtlCol="0">
            <a:spAutoFit/>
            <a:scene3d>
              <a:camera prst="obliqueBottomLeft"/>
              <a:lightRig rig="threePt" dir="t"/>
            </a:scene3d>
            <a:sp3d extrusionH="177800">
              <a:extrusionClr>
                <a:srgbClr val="341512"/>
              </a:extrusionClr>
            </a:sp3d>
          </a:bodyPr>
          <a:lstStyle/>
          <a:p>
            <a:pPr algn="ctr"/>
            <a:r>
              <a:rPr lang="es-PE" sz="2400" dirty="0" smtClean="0">
                <a:solidFill>
                  <a:srgbClr val="DFA7A1"/>
                </a:solidFill>
                <a:latin typeface="Arial Black" panose="020B0A04020102020204" pitchFamily="34" charset="0"/>
              </a:rPr>
              <a:t>Por ello, Apocalipsis 20:4 nos habla de los mártires de la Gran Tribulación (que es la segunda mitad de la semana 70, que son 3 años y medio). En otras palabras, la multitud vestida de ropas blancas que vio Juan y que estaban en la presencia del Cordero son los mártires de la Gran Tribulación, los mismos que serán resucitados junto con los mártires de la primera mitad de la semana 70, cuando Jesucristo regrese de manera visible por segunda vez a la Tierra y se inaugure el milenio, y el pasaje dice así:</a:t>
            </a:r>
            <a:endParaRPr lang="es-PE" sz="2400" dirty="0" smtClean="0">
              <a:solidFill>
                <a:srgbClr val="E6DAAC"/>
              </a:solidFill>
              <a:latin typeface="Arial Black" panose="020B0A04020102020204" pitchFamily="34" charset="0"/>
            </a:endParaRPr>
          </a:p>
        </p:txBody>
      </p:sp>
    </p:spTree>
    <p:extLst>
      <p:ext uri="{BB962C8B-B14F-4D97-AF65-F5344CB8AC3E}">
        <p14:creationId xmlns:p14="http://schemas.microsoft.com/office/powerpoint/2010/main" val="41676984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125"/>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
        <p:nvSpPr>
          <p:cNvPr id="3" name="CuadroTexto 2"/>
          <p:cNvSpPr txBox="1"/>
          <p:nvPr/>
        </p:nvSpPr>
        <p:spPr>
          <a:xfrm>
            <a:off x="339969" y="4316997"/>
            <a:ext cx="11512061" cy="2308324"/>
          </a:xfrm>
          <a:prstGeom prst="rect">
            <a:avLst/>
          </a:prstGeom>
          <a:noFill/>
        </p:spPr>
        <p:txBody>
          <a:bodyPr wrap="square" rtlCol="0">
            <a:spAutoFit/>
            <a:scene3d>
              <a:camera prst="obliqueBottomLeft"/>
              <a:lightRig rig="threePt" dir="t"/>
            </a:scene3d>
            <a:sp3d extrusionH="177800">
              <a:extrusionClr>
                <a:srgbClr val="35180D"/>
              </a:extrusionClr>
            </a:sp3d>
          </a:bodyPr>
          <a:lstStyle/>
          <a:p>
            <a:pPr algn="ctr"/>
            <a:r>
              <a:rPr lang="es-PE" sz="2400" dirty="0" smtClean="0">
                <a:solidFill>
                  <a:srgbClr val="E2C1A6"/>
                </a:solidFill>
                <a:latin typeface="Arial Black" panose="020B0A04020102020204" pitchFamily="34" charset="0"/>
              </a:rPr>
              <a:t>“Y vi tronos, y se sentaron sobre ellos los que recibieron facultad de juzgar; y vi las almas de los decapitados por causa del testimonio de Jesús y por la palabra de Dios, los que no habían adorado a la bestia ni a su imagen, y que no recibieron la marca en sus frentes ni en sus manos; y vivieron y reinaron con Cristo mil años”.</a:t>
            </a:r>
          </a:p>
        </p:txBody>
      </p:sp>
    </p:spTree>
    <p:extLst>
      <p:ext uri="{BB962C8B-B14F-4D97-AF65-F5344CB8AC3E}">
        <p14:creationId xmlns:p14="http://schemas.microsoft.com/office/powerpoint/2010/main" val="18215519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nodeType="with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 calcmode="lin" valueType="num">
                                      <p:cBhvr>
                                        <p:cTn id="11" dur="18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2" dur="1800" fill="hold"/>
                                        <p:tgtEl>
                                          <p:spTgt spid="3">
                                            <p:txEl>
                                              <p:pRg st="0" end="0"/>
                                            </p:txEl>
                                          </p:spTgt>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126"/>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
        <p:nvSpPr>
          <p:cNvPr id="3" name="CuadroTexto 2"/>
          <p:cNvSpPr txBox="1"/>
          <p:nvPr/>
        </p:nvSpPr>
        <p:spPr>
          <a:xfrm>
            <a:off x="384517" y="4314766"/>
            <a:ext cx="11422966" cy="2308324"/>
          </a:xfrm>
          <a:prstGeom prst="rect">
            <a:avLst/>
          </a:prstGeom>
          <a:noFill/>
        </p:spPr>
        <p:txBody>
          <a:bodyPr wrap="square" rtlCol="0">
            <a:spAutoFit/>
            <a:scene3d>
              <a:camera prst="obliqueBottomLeft"/>
              <a:lightRig rig="threePt" dir="t"/>
            </a:scene3d>
            <a:sp3d extrusionH="177800">
              <a:extrusionClr>
                <a:srgbClr val="1C1A3A"/>
              </a:extrusionClr>
            </a:sp3d>
          </a:bodyPr>
          <a:lstStyle/>
          <a:p>
            <a:pPr algn="ctr"/>
            <a:r>
              <a:rPr lang="es-PE" sz="2400" dirty="0" smtClean="0">
                <a:solidFill>
                  <a:srgbClr val="BCBAE0"/>
                </a:solidFill>
                <a:latin typeface="Arial Black" panose="020B0A04020102020204" pitchFamily="34" charset="0"/>
              </a:rPr>
              <a:t>Cuando Juan dice que vio a los decapitados por causa del testimonio de Jesús y por la Palabra de Dios, también está incluyendo a los mártires de la primera mitad de la semana 70 que si bien es cierto no murieron decapitados, sin embargo fueron asesinados por causa del testimonio de Jesús, según vemos en Apocalipsis 6:9-11.</a:t>
            </a:r>
          </a:p>
        </p:txBody>
      </p:sp>
    </p:spTree>
    <p:extLst>
      <p:ext uri="{BB962C8B-B14F-4D97-AF65-F5344CB8AC3E}">
        <p14:creationId xmlns:p14="http://schemas.microsoft.com/office/powerpoint/2010/main" val="41866053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nodeType="with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 calcmode="lin" valueType="num">
                                      <p:cBhvr>
                                        <p:cTn id="11" dur="18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2" dur="1800" fill="hold"/>
                                        <p:tgtEl>
                                          <p:spTgt spid="3">
                                            <p:txEl>
                                              <p:pRg st="0" end="0"/>
                                            </p:txEl>
                                          </p:spTgt>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127"/>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
        <p:nvSpPr>
          <p:cNvPr id="3" name="CuadroTexto 2"/>
          <p:cNvSpPr txBox="1"/>
          <p:nvPr/>
        </p:nvSpPr>
        <p:spPr>
          <a:xfrm>
            <a:off x="384517" y="4616887"/>
            <a:ext cx="11422966" cy="1938992"/>
          </a:xfrm>
          <a:prstGeom prst="rect">
            <a:avLst/>
          </a:prstGeom>
          <a:noFill/>
        </p:spPr>
        <p:txBody>
          <a:bodyPr wrap="square" rtlCol="0">
            <a:spAutoFit/>
            <a:scene3d>
              <a:camera prst="obliqueBottomLeft"/>
              <a:lightRig rig="threePt" dir="t"/>
            </a:scene3d>
            <a:sp3d extrusionH="177800">
              <a:extrusionClr>
                <a:srgbClr val="1C1A3A"/>
              </a:extrusionClr>
            </a:sp3d>
          </a:bodyPr>
          <a:lstStyle/>
          <a:p>
            <a:pPr algn="ctr"/>
            <a:r>
              <a:rPr lang="es-PE" sz="2400" dirty="0" smtClean="0">
                <a:solidFill>
                  <a:srgbClr val="BCBAE0"/>
                </a:solidFill>
                <a:latin typeface="Arial Black" panose="020B0A04020102020204" pitchFamily="34" charset="0"/>
              </a:rPr>
              <a:t>Recapitulando, los mártires de la primera parte de la semana 70, o sea, los 3 primeros años y medio del “Día de la ira del Señor” constituyen las almas de los creyentes vestidas de ropas blancas según Apocalipsis 6:9-11 que fueron asesinados más no decapitados por causa del testimonio de Jesucristo.</a:t>
            </a:r>
          </a:p>
        </p:txBody>
      </p:sp>
    </p:spTree>
    <p:extLst>
      <p:ext uri="{BB962C8B-B14F-4D97-AF65-F5344CB8AC3E}">
        <p14:creationId xmlns:p14="http://schemas.microsoft.com/office/powerpoint/2010/main" val="7451719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128"/>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
        <p:nvSpPr>
          <p:cNvPr id="3" name="CuadroTexto 2"/>
          <p:cNvSpPr txBox="1"/>
          <p:nvPr/>
        </p:nvSpPr>
        <p:spPr>
          <a:xfrm>
            <a:off x="339968" y="4001646"/>
            <a:ext cx="11512061" cy="2677656"/>
          </a:xfrm>
          <a:prstGeom prst="rect">
            <a:avLst/>
          </a:prstGeom>
          <a:noFill/>
        </p:spPr>
        <p:txBody>
          <a:bodyPr wrap="square" rtlCol="0">
            <a:spAutoFit/>
            <a:scene3d>
              <a:camera prst="obliqueBottomLeft"/>
              <a:lightRig rig="threePt" dir="t"/>
            </a:scene3d>
            <a:sp3d extrusionH="177800">
              <a:extrusionClr>
                <a:srgbClr val="35180D"/>
              </a:extrusionClr>
            </a:sp3d>
          </a:bodyPr>
          <a:lstStyle/>
          <a:p>
            <a:pPr algn="ctr"/>
            <a:r>
              <a:rPr lang="es-PE" sz="2400" dirty="0" smtClean="0">
                <a:solidFill>
                  <a:srgbClr val="E2C1A6"/>
                </a:solidFill>
                <a:latin typeface="Arial Black" panose="020B0A04020102020204" pitchFamily="34" charset="0"/>
              </a:rPr>
              <a:t>Los mártires de la segunda parte de la semana 70, o sea, los 3 años y medio restantes del “Día de la ira del Señor” conocida como Gran Tribulación constituyen las almas de los creyentes vestidas de ropas blancas según Apocalipsis 7:9-17, que fueron decapitados durante el gobierno del Anticristo a quien se le dio autoridad para gobernar la tierra durante 42 meses, o sea, los 3 años y medio restantes de la semana 70.</a:t>
            </a:r>
          </a:p>
        </p:txBody>
      </p:sp>
    </p:spTree>
    <p:extLst>
      <p:ext uri="{BB962C8B-B14F-4D97-AF65-F5344CB8AC3E}">
        <p14:creationId xmlns:p14="http://schemas.microsoft.com/office/powerpoint/2010/main" val="25691873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129"/>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
        <p:nvSpPr>
          <p:cNvPr id="3" name="CuadroTexto 2"/>
          <p:cNvSpPr txBox="1"/>
          <p:nvPr/>
        </p:nvSpPr>
        <p:spPr>
          <a:xfrm>
            <a:off x="474198" y="3671204"/>
            <a:ext cx="11243603" cy="3046988"/>
          </a:xfrm>
          <a:prstGeom prst="rect">
            <a:avLst/>
          </a:prstGeom>
          <a:noFill/>
        </p:spPr>
        <p:txBody>
          <a:bodyPr wrap="square" rtlCol="0">
            <a:spAutoFit/>
            <a:scene3d>
              <a:camera prst="obliqueBottomLeft"/>
              <a:lightRig rig="threePt" dir="t"/>
            </a:scene3d>
            <a:sp3d extrusionH="177800">
              <a:extrusionClr>
                <a:srgbClr val="122628"/>
              </a:extrusionClr>
            </a:sp3d>
          </a:bodyPr>
          <a:lstStyle/>
          <a:p>
            <a:pPr algn="ctr"/>
            <a:r>
              <a:rPr lang="es-PE" sz="2400" dirty="0">
                <a:solidFill>
                  <a:srgbClr val="B4DADE"/>
                </a:solidFill>
                <a:latin typeface="Arial Black" panose="020B0A04020102020204" pitchFamily="34" charset="0"/>
              </a:rPr>
              <a:t>Existe una secta llamada “Nueva Era” o “New </a:t>
            </a:r>
            <a:r>
              <a:rPr lang="es-PE" sz="2400" dirty="0" err="1">
                <a:solidFill>
                  <a:srgbClr val="B4DADE"/>
                </a:solidFill>
                <a:latin typeface="Arial Black" panose="020B0A04020102020204" pitchFamily="34" charset="0"/>
              </a:rPr>
              <a:t>Age</a:t>
            </a:r>
            <a:r>
              <a:rPr lang="es-PE" sz="2400" dirty="0" smtClean="0">
                <a:solidFill>
                  <a:srgbClr val="B4DADE"/>
                </a:solidFill>
                <a:latin typeface="Arial Black" panose="020B0A04020102020204" pitchFamily="34" charset="0"/>
              </a:rPr>
              <a:t>”, </a:t>
            </a:r>
            <a:r>
              <a:rPr lang="es-PE" sz="2400" dirty="0">
                <a:solidFill>
                  <a:srgbClr val="B4DADE"/>
                </a:solidFill>
                <a:latin typeface="Arial Black" panose="020B0A04020102020204" pitchFamily="34" charset="0"/>
              </a:rPr>
              <a:t>creación de la masonería </a:t>
            </a:r>
            <a:r>
              <a:rPr lang="es-PE" sz="2400" dirty="0" err="1">
                <a:solidFill>
                  <a:srgbClr val="B4DADE"/>
                </a:solidFill>
                <a:latin typeface="Arial Black" panose="020B0A04020102020204" pitchFamily="34" charset="0"/>
              </a:rPr>
              <a:t>illuminati</a:t>
            </a:r>
            <a:r>
              <a:rPr lang="es-PE" sz="2400" dirty="0">
                <a:solidFill>
                  <a:srgbClr val="B4DADE"/>
                </a:solidFill>
                <a:latin typeface="Arial Black" panose="020B0A04020102020204" pitchFamily="34" charset="0"/>
              </a:rPr>
              <a:t> que sostiene que todo ser humano tiene la chispa divina y en esencia es un dios (con minúscula), los tales rechazan la divinidad de Jesucristo, creen en la re encarnación y tienen una visión panteísta de todo, es decir, el universo entero, la naturaleza y Dios son lo mismo. Ellos promocionan a los llamados extraterrestres que no son otra cosa que demonios </a:t>
            </a:r>
            <a:r>
              <a:rPr lang="es-PE" sz="2400" dirty="0" smtClean="0">
                <a:solidFill>
                  <a:srgbClr val="B4DADE"/>
                </a:solidFill>
                <a:latin typeface="Arial Black" panose="020B0A04020102020204" pitchFamily="34" charset="0"/>
              </a:rPr>
              <a:t>disfrazados </a:t>
            </a:r>
            <a:r>
              <a:rPr lang="es-PE" sz="2400" dirty="0">
                <a:solidFill>
                  <a:srgbClr val="B4DADE"/>
                </a:solidFill>
                <a:latin typeface="Arial Black" panose="020B0A04020102020204" pitchFamily="34" charset="0"/>
              </a:rPr>
              <a:t>de ángeles de luz (2º Corintios 11:14)</a:t>
            </a:r>
            <a:endParaRPr lang="es-PE" sz="2400" dirty="0" smtClean="0">
              <a:solidFill>
                <a:srgbClr val="B4DADE"/>
              </a:solidFill>
              <a:latin typeface="Arial Black" panose="020B0A04020102020204" pitchFamily="34" charset="0"/>
            </a:endParaRPr>
          </a:p>
        </p:txBody>
      </p:sp>
    </p:spTree>
    <p:extLst>
      <p:ext uri="{BB962C8B-B14F-4D97-AF65-F5344CB8AC3E}">
        <p14:creationId xmlns:p14="http://schemas.microsoft.com/office/powerpoint/2010/main" val="11302291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nodeType="with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 calcmode="lin" valueType="num">
                                      <p:cBhvr>
                                        <p:cTn id="11" dur="18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2" dur="1800" fill="hold"/>
                                        <p:tgtEl>
                                          <p:spTgt spid="3">
                                            <p:txEl>
                                              <p:pRg st="0" end="0"/>
                                            </p:txEl>
                                          </p:spTgt>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130"/>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
        <p:nvSpPr>
          <p:cNvPr id="3" name="CuadroTexto 2"/>
          <p:cNvSpPr txBox="1"/>
          <p:nvPr/>
        </p:nvSpPr>
        <p:spPr>
          <a:xfrm>
            <a:off x="384517" y="4618871"/>
            <a:ext cx="11422966" cy="1938992"/>
          </a:xfrm>
          <a:prstGeom prst="rect">
            <a:avLst/>
          </a:prstGeom>
          <a:noFill/>
        </p:spPr>
        <p:txBody>
          <a:bodyPr wrap="square" rtlCol="0">
            <a:spAutoFit/>
            <a:scene3d>
              <a:camera prst="obliqueBottomLeft"/>
              <a:lightRig rig="threePt" dir="t"/>
            </a:scene3d>
            <a:sp3d extrusionH="177800">
              <a:extrusionClr>
                <a:srgbClr val="1C1A3A"/>
              </a:extrusionClr>
            </a:sp3d>
          </a:bodyPr>
          <a:lstStyle/>
          <a:p>
            <a:pPr algn="ctr"/>
            <a:r>
              <a:rPr lang="es-PE" sz="2400" dirty="0">
                <a:solidFill>
                  <a:srgbClr val="BCBAE0"/>
                </a:solidFill>
                <a:latin typeface="Arial Black" panose="020B0A04020102020204" pitchFamily="34" charset="0"/>
              </a:rPr>
              <a:t>Este grupo sectario anda pregonando que los extraterrestres se llevarán a un grupo de humanos a otros mundos; o sea, la desinformación ya lo tienen preparado para decir que cuando ocurra el arrebatamiento por el Señor Jesucristo, se diga que fueron los extraterrestres quienes lo hicieron.</a:t>
            </a:r>
            <a:endParaRPr lang="es-PE" sz="2400" dirty="0" smtClean="0">
              <a:solidFill>
                <a:srgbClr val="BCBAE0"/>
              </a:solidFill>
              <a:latin typeface="Arial Black" panose="020B0A04020102020204" pitchFamily="34" charset="0"/>
            </a:endParaRPr>
          </a:p>
        </p:txBody>
      </p:sp>
    </p:spTree>
    <p:extLst>
      <p:ext uri="{BB962C8B-B14F-4D97-AF65-F5344CB8AC3E}">
        <p14:creationId xmlns:p14="http://schemas.microsoft.com/office/powerpoint/2010/main" val="14279103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nodeType="with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 calcmode="lin" valueType="num">
                                      <p:cBhvr>
                                        <p:cTn id="11" dur="18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2" dur="1800" fill="hold"/>
                                        <p:tgtEl>
                                          <p:spTgt spid="3">
                                            <p:txEl>
                                              <p:pRg st="0" end="0"/>
                                            </p:txEl>
                                          </p:spTgt>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
          </a:p>
        </p:txBody>
      </p:sp>
      <p:sp>
        <p:nvSpPr>
          <p:cNvPr id="3" name="2 Marcador de contenido"/>
          <p:cNvSpPr>
            <a:spLocks noGrp="1"/>
          </p:cNvSpPr>
          <p:nvPr>
            <p:ph idx="1"/>
          </p:nvPr>
        </p:nvSpPr>
        <p:spPr/>
        <p:txBody>
          <a:bodyPr/>
          <a:lstStyle/>
          <a:p>
            <a:endParaRPr lang="es-ES"/>
          </a:p>
        </p:txBody>
      </p:sp>
      <p:pic>
        <p:nvPicPr>
          <p:cNvPr id="5" name="4 Imagen" descr="NIÑO REGRESA DEL CIELO CON UN MENSAJE PARA EL MUNDO"/>
          <p:cNvPicPr>
            <a:picLocks noGrp="1" noChangeAspect="1"/>
          </p:cNvPicPr>
          <p:nvPr isPhoto="1"/>
        </p:nvPicPr>
        <p:blipFill>
          <a:blip r:embed="rId2">
            <a:lum/>
            <a:extLst>
              <a:ext uri="{28A0092B-C50C-407E-A947-70E740481C1C}">
                <a14:useLocalDpi xmlns:a14="http://schemas.microsoft.com/office/drawing/2010/main"/>
              </a:ext>
            </a:extLst>
          </a:blip>
          <a:stretch>
            <a:fillRect/>
          </a:stretch>
        </p:blipFill>
        <p:spPr>
          <a:xfrm>
            <a:off x="0" y="0"/>
            <a:ext cx="12192000" cy="6858000"/>
          </a:xfrm>
          <a:prstGeom prst="rect">
            <a:avLst/>
          </a:prstGeom>
          <a:noFill/>
          <a:ln>
            <a:noFill/>
          </a:ln>
        </p:spPr>
      </p:pic>
      <p:pic>
        <p:nvPicPr>
          <p:cNvPr id="6146"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l="62544" t="5726" r="3022" b="18254"/>
          <a:stretch/>
        </p:blipFill>
        <p:spPr bwMode="auto">
          <a:xfrm>
            <a:off x="10436670" y="5631046"/>
            <a:ext cx="1683657" cy="109183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147" name="Picture 3"/>
          <p:cNvPicPr>
            <a:picLocks noChangeAspect="1" noChangeArrowheads="1"/>
          </p:cNvPicPr>
          <p:nvPr/>
        </p:nvPicPr>
        <p:blipFill rotWithShape="1">
          <a:blip r:embed="rId4">
            <a:extLst>
              <a:ext uri="{28A0092B-C50C-407E-A947-70E740481C1C}">
                <a14:useLocalDpi xmlns:a14="http://schemas.microsoft.com/office/drawing/2010/main" val="0"/>
              </a:ext>
            </a:extLst>
          </a:blip>
          <a:srcRect l="33844" t="24631" r="30175" b="35288"/>
          <a:stretch/>
        </p:blipFill>
        <p:spPr bwMode="auto">
          <a:xfrm>
            <a:off x="4541587" y="3429000"/>
            <a:ext cx="2825472" cy="174345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098" name="Picture 2"/>
          <p:cNvPicPr>
            <a:picLocks noChangeAspect="1" noChangeArrowheads="1"/>
          </p:cNvPicPr>
          <p:nvPr/>
        </p:nvPicPr>
        <p:blipFill rotWithShape="1">
          <a:blip r:embed="rId5">
            <a:extLst>
              <a:ext uri="{28A0092B-C50C-407E-A947-70E740481C1C}">
                <a14:useLocalDpi xmlns:a14="http://schemas.microsoft.com/office/drawing/2010/main" val="0"/>
              </a:ext>
            </a:extLst>
          </a:blip>
          <a:srcRect b="12928"/>
          <a:stretch/>
        </p:blipFill>
        <p:spPr bwMode="auto">
          <a:xfrm>
            <a:off x="335360" y="164638"/>
            <a:ext cx="11506464" cy="281174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79307964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650" fill="hold"/>
                                        <p:tgtEl>
                                          <p:spTgt spid="5"/>
                                        </p:tgtEl>
                                        <p:attrNameLst>
                                          <p:attrName>ppt_w</p:attrName>
                                        </p:attrNameLst>
                                      </p:cBhvr>
                                      <p:tavLst>
                                        <p:tav tm="0">
                                          <p:val>
                                            <p:strVal val="4/3*#ppt_w"/>
                                          </p:val>
                                        </p:tav>
                                        <p:tav tm="100000">
                                          <p:val>
                                            <p:strVal val="#ppt_w"/>
                                          </p:val>
                                        </p:tav>
                                      </p:tavLst>
                                    </p:anim>
                                    <p:anim calcmode="lin" valueType="num">
                                      <p:cBhvr>
                                        <p:cTn id="8" dur="1650" fill="hold"/>
                                        <p:tgtEl>
                                          <p:spTgt spid="5"/>
                                        </p:tgtEl>
                                        <p:attrNameLst>
                                          <p:attrName>ppt_h</p:attrName>
                                        </p:attrNameLst>
                                      </p:cBhvr>
                                      <p:tavLst>
                                        <p:tav tm="0">
                                          <p:val>
                                            <p:strVal val="4/3*#ppt_h"/>
                                          </p:val>
                                        </p:tav>
                                        <p:tav tm="100000">
                                          <p:val>
                                            <p:strVal val="#ppt_h"/>
                                          </p:val>
                                        </p:tav>
                                      </p:tavLst>
                                    </p:anim>
                                  </p:childTnLst>
                                </p:cTn>
                              </p:par>
                              <p:par>
                                <p:cTn id="9" presetID="23" presetClass="entr" presetSubtype="16" fill="hold" nodeType="withEffect">
                                  <p:stCondLst>
                                    <p:cond delay="0"/>
                                  </p:stCondLst>
                                  <p:childTnLst>
                                    <p:set>
                                      <p:cBhvr>
                                        <p:cTn id="10" dur="1" fill="hold">
                                          <p:stCondLst>
                                            <p:cond delay="0"/>
                                          </p:stCondLst>
                                        </p:cTn>
                                        <p:tgtEl>
                                          <p:spTgt spid="6146"/>
                                        </p:tgtEl>
                                        <p:attrNameLst>
                                          <p:attrName>style.visibility</p:attrName>
                                        </p:attrNameLst>
                                      </p:cBhvr>
                                      <p:to>
                                        <p:strVal val="visible"/>
                                      </p:to>
                                    </p:set>
                                    <p:anim calcmode="lin" valueType="num">
                                      <p:cBhvr>
                                        <p:cTn id="11" dur="1800" fill="hold"/>
                                        <p:tgtEl>
                                          <p:spTgt spid="6146"/>
                                        </p:tgtEl>
                                        <p:attrNameLst>
                                          <p:attrName>ppt_w</p:attrName>
                                        </p:attrNameLst>
                                      </p:cBhvr>
                                      <p:tavLst>
                                        <p:tav tm="0">
                                          <p:val>
                                            <p:fltVal val="0"/>
                                          </p:val>
                                        </p:tav>
                                        <p:tav tm="100000">
                                          <p:val>
                                            <p:strVal val="#ppt_w"/>
                                          </p:val>
                                        </p:tav>
                                      </p:tavLst>
                                    </p:anim>
                                    <p:anim calcmode="lin" valueType="num">
                                      <p:cBhvr>
                                        <p:cTn id="12" dur="1800" fill="hold"/>
                                        <p:tgtEl>
                                          <p:spTgt spid="6146"/>
                                        </p:tgtEl>
                                        <p:attrNameLst>
                                          <p:attrName>ppt_h</p:attrName>
                                        </p:attrNameLst>
                                      </p:cBhvr>
                                      <p:tavLst>
                                        <p:tav tm="0">
                                          <p:val>
                                            <p:fltVal val="0"/>
                                          </p:val>
                                        </p:tav>
                                        <p:tav tm="100000">
                                          <p:val>
                                            <p:strVal val="#ppt_h"/>
                                          </p:val>
                                        </p:tav>
                                      </p:tavLst>
                                    </p:anim>
                                  </p:childTnLst>
                                </p:cTn>
                              </p:par>
                              <p:par>
                                <p:cTn id="13" presetID="23" presetClass="entr" presetSubtype="16" fill="hold" nodeType="withEffect">
                                  <p:stCondLst>
                                    <p:cond delay="0"/>
                                  </p:stCondLst>
                                  <p:childTnLst>
                                    <p:set>
                                      <p:cBhvr>
                                        <p:cTn id="14" dur="1" fill="hold">
                                          <p:stCondLst>
                                            <p:cond delay="0"/>
                                          </p:stCondLst>
                                        </p:cTn>
                                        <p:tgtEl>
                                          <p:spTgt spid="6147"/>
                                        </p:tgtEl>
                                        <p:attrNameLst>
                                          <p:attrName>style.visibility</p:attrName>
                                        </p:attrNameLst>
                                      </p:cBhvr>
                                      <p:to>
                                        <p:strVal val="visible"/>
                                      </p:to>
                                    </p:set>
                                    <p:anim calcmode="lin" valueType="num">
                                      <p:cBhvr>
                                        <p:cTn id="15" dur="1800" fill="hold"/>
                                        <p:tgtEl>
                                          <p:spTgt spid="6147"/>
                                        </p:tgtEl>
                                        <p:attrNameLst>
                                          <p:attrName>ppt_w</p:attrName>
                                        </p:attrNameLst>
                                      </p:cBhvr>
                                      <p:tavLst>
                                        <p:tav tm="0">
                                          <p:val>
                                            <p:fltVal val="0"/>
                                          </p:val>
                                        </p:tav>
                                        <p:tav tm="100000">
                                          <p:val>
                                            <p:strVal val="#ppt_w"/>
                                          </p:val>
                                        </p:tav>
                                      </p:tavLst>
                                    </p:anim>
                                    <p:anim calcmode="lin" valueType="num">
                                      <p:cBhvr>
                                        <p:cTn id="16" dur="1800" fill="hold"/>
                                        <p:tgtEl>
                                          <p:spTgt spid="6147"/>
                                        </p:tgtEl>
                                        <p:attrNameLst>
                                          <p:attrName>ppt_h</p:attrName>
                                        </p:attrNameLst>
                                      </p:cBhvr>
                                      <p:tavLst>
                                        <p:tav tm="0">
                                          <p:val>
                                            <p:fltVal val="0"/>
                                          </p:val>
                                        </p:tav>
                                        <p:tav tm="100000">
                                          <p:val>
                                            <p:strVal val="#ppt_h"/>
                                          </p:val>
                                        </p:tav>
                                      </p:tavLst>
                                    </p:anim>
                                  </p:childTnLst>
                                </p:cTn>
                              </p:par>
                              <p:par>
                                <p:cTn id="17" presetID="23" presetClass="entr" presetSubtype="16" fill="hold" nodeType="withEffect">
                                  <p:stCondLst>
                                    <p:cond delay="0"/>
                                  </p:stCondLst>
                                  <p:childTnLst>
                                    <p:set>
                                      <p:cBhvr>
                                        <p:cTn id="18" dur="1" fill="hold">
                                          <p:stCondLst>
                                            <p:cond delay="0"/>
                                          </p:stCondLst>
                                        </p:cTn>
                                        <p:tgtEl>
                                          <p:spTgt spid="4098"/>
                                        </p:tgtEl>
                                        <p:attrNameLst>
                                          <p:attrName>style.visibility</p:attrName>
                                        </p:attrNameLst>
                                      </p:cBhvr>
                                      <p:to>
                                        <p:strVal val="visible"/>
                                      </p:to>
                                    </p:set>
                                    <p:anim calcmode="lin" valueType="num">
                                      <p:cBhvr>
                                        <p:cTn id="19" dur="1800" fill="hold"/>
                                        <p:tgtEl>
                                          <p:spTgt spid="4098"/>
                                        </p:tgtEl>
                                        <p:attrNameLst>
                                          <p:attrName>ppt_w</p:attrName>
                                        </p:attrNameLst>
                                      </p:cBhvr>
                                      <p:tavLst>
                                        <p:tav tm="0">
                                          <p:val>
                                            <p:fltVal val="0"/>
                                          </p:val>
                                        </p:tav>
                                        <p:tav tm="100000">
                                          <p:val>
                                            <p:strVal val="#ppt_w"/>
                                          </p:val>
                                        </p:tav>
                                      </p:tavLst>
                                    </p:anim>
                                    <p:anim calcmode="lin" valueType="num">
                                      <p:cBhvr>
                                        <p:cTn id="20" dur="1800" fill="hold"/>
                                        <p:tgtEl>
                                          <p:spTgt spid="4098"/>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0.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pic>
        <p:nvPicPr>
          <p:cNvPr id="4124" name="sound001.wav">
            <a:hlinkClick r:id="" action="ppaction://media"/>
          </p:cNvPr>
          <p:cNvPicPr>
            <a:picLocks noRot="1" noChangeAspect="1" noChangeArrowheads="1"/>
          </p:cNvPicPr>
          <p:nvPr>
            <a:audioFile r:link="rId1"/>
          </p:nvPr>
        </p:nvPicPr>
        <p:blipFill>
          <a:blip r:embed="rId4">
            <a:extLst>
              <a:ext uri="{28A0092B-C50C-407E-A947-70E740481C1C}">
                <a14:useLocalDpi xmlns:a14="http://schemas.microsoft.com/office/drawing/2010/main" val="0"/>
              </a:ext>
            </a:extLst>
          </a:blip>
          <a:srcRect/>
          <a:stretch>
            <a:fillRect/>
          </a:stretch>
        </p:blipFill>
        <p:spPr bwMode="auto">
          <a:xfrm>
            <a:off x="5892800" y="3276600"/>
            <a:ext cx="406400" cy="304800"/>
          </a:xfrm>
          <a:prstGeom prst="rect">
            <a:avLst/>
          </a:prstGeom>
          <a:noFill/>
          <a:extLst>
            <a:ext uri="{909E8E84-426E-40DD-AFC4-6F175D3DCCD1}">
              <a14:hiddenFill xmlns:a14="http://schemas.microsoft.com/office/drawing/2010/main">
                <a:solidFill>
                  <a:srgbClr val="FFFFFF"/>
                </a:solidFill>
              </a14:hiddenFill>
            </a:ext>
          </a:extLst>
        </p:spPr>
      </p:pic>
      <p:sp>
        <p:nvSpPr>
          <p:cNvPr id="4100" name="Rectangle 4"/>
          <p:cNvSpPr>
            <a:spLocks noChangeArrowheads="1"/>
          </p:cNvSpPr>
          <p:nvPr/>
        </p:nvSpPr>
        <p:spPr bwMode="auto">
          <a:xfrm>
            <a:off x="0" y="1600200"/>
            <a:ext cx="12192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sz="2400">
              <a:solidFill>
                <a:srgbClr val="000000"/>
              </a:solidFill>
            </a:endParaRPr>
          </a:p>
        </p:txBody>
      </p:sp>
      <p:sp>
        <p:nvSpPr>
          <p:cNvPr id="4101" name="Rectangle 5"/>
          <p:cNvSpPr>
            <a:spLocks noChangeArrowheads="1"/>
          </p:cNvSpPr>
          <p:nvPr/>
        </p:nvSpPr>
        <p:spPr bwMode="auto">
          <a:xfrm>
            <a:off x="0" y="1828800"/>
            <a:ext cx="12192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altLang="es-ES" sz="2400">
              <a:solidFill>
                <a:srgbClr val="000000"/>
              </a:solidFill>
            </a:endParaRPr>
          </a:p>
        </p:txBody>
      </p:sp>
      <p:pic>
        <p:nvPicPr>
          <p:cNvPr id="4103" name="Picture 7" descr="logo_grande">
            <a:hlinkClick r:id="rId5"/>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641600" y="2"/>
            <a:ext cx="65024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p:cNvSpPr txBox="1">
            <a:spLocks noChangeArrowheads="1"/>
          </p:cNvSpPr>
          <p:nvPr/>
        </p:nvSpPr>
        <p:spPr bwMode="auto">
          <a:xfrm>
            <a:off x="0" y="1905000"/>
            <a:ext cx="12192000" cy="312919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altLang="es-ES" sz="8000" b="1" dirty="0">
                <a:solidFill>
                  <a:srgbClr val="000000"/>
                </a:solidFill>
                <a:latin typeface="Kristen ITC" pitchFamily="66" charset="0"/>
              </a:rPr>
              <a:t>¿Te ha gustado?</a:t>
            </a:r>
            <a:r>
              <a:rPr lang="es-ES" altLang="es-ES" sz="6400" dirty="0">
                <a:solidFill>
                  <a:srgbClr val="000000"/>
                </a:solidFill>
                <a:latin typeface="Kristen ITC" pitchFamily="66" charset="0"/>
              </a:rPr>
              <a:t> </a:t>
            </a:r>
            <a:br>
              <a:rPr lang="es-ES" altLang="es-ES" sz="6400" dirty="0">
                <a:solidFill>
                  <a:srgbClr val="000000"/>
                </a:solidFill>
                <a:latin typeface="Kristen ITC" pitchFamily="66" charset="0"/>
              </a:rPr>
            </a:br>
            <a:r>
              <a:rPr lang="es-ES" altLang="es-ES" sz="5867" dirty="0">
                <a:solidFill>
                  <a:srgbClr val="000000"/>
                </a:solidFill>
                <a:latin typeface="Kristen ITC" pitchFamily="66" charset="0"/>
              </a:rPr>
              <a:t>Puedes ver más entrando </a:t>
            </a:r>
            <a:br>
              <a:rPr lang="es-ES" altLang="es-ES" sz="5867" dirty="0">
                <a:solidFill>
                  <a:srgbClr val="000000"/>
                </a:solidFill>
                <a:latin typeface="Kristen ITC" pitchFamily="66" charset="0"/>
              </a:rPr>
            </a:br>
            <a:r>
              <a:rPr lang="es-ES" altLang="es-ES" sz="5867" b="1" dirty="0">
                <a:solidFill>
                  <a:srgbClr val="40F903"/>
                </a:solidFill>
                <a:latin typeface="Kristen ITC" pitchFamily="66" charset="0"/>
                <a:hlinkClick r:id="rId5"/>
              </a:rPr>
              <a:t>Aquí</a:t>
            </a:r>
            <a:endParaRPr lang="es-ES" altLang="es-ES" sz="5867" b="1" dirty="0">
              <a:solidFill>
                <a:srgbClr val="40F903"/>
              </a:solidFill>
              <a:latin typeface="Kristen ITC" pitchFamily="66" charset="0"/>
            </a:endParaRPr>
          </a:p>
        </p:txBody>
      </p:sp>
      <p:sp>
        <p:nvSpPr>
          <p:cNvPr id="4107" name="Text Box 11"/>
          <p:cNvSpPr txBox="1">
            <a:spLocks noChangeArrowheads="1"/>
          </p:cNvSpPr>
          <p:nvPr/>
        </p:nvSpPr>
        <p:spPr bwMode="auto">
          <a:xfrm>
            <a:off x="1524000" y="4724400"/>
            <a:ext cx="3556000" cy="2123658"/>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altLang="es-ES" sz="2400" b="1">
                <a:solidFill>
                  <a:srgbClr val="000000"/>
                </a:solidFill>
                <a:latin typeface="Kristen ITC" pitchFamily="66" charset="0"/>
              </a:rPr>
              <a:t>Además puedes recibir powerpoints en tu correo electrónico suscribiéndote aquí:</a:t>
            </a:r>
            <a:r>
              <a:rPr lang="es-ES_tradnl" altLang="es-ES" sz="2400" b="1">
                <a:solidFill>
                  <a:srgbClr val="0066FF"/>
                </a:solidFill>
              </a:rPr>
              <a:t> </a:t>
            </a:r>
          </a:p>
          <a:p>
            <a:pPr fontAlgn="base">
              <a:spcBef>
                <a:spcPct val="50000"/>
              </a:spcBef>
              <a:spcAft>
                <a:spcPct val="0"/>
              </a:spcAft>
            </a:pPr>
            <a:endParaRPr lang="es-ES" altLang="es-ES" sz="2400" b="1">
              <a:solidFill>
                <a:srgbClr val="0066FF"/>
              </a:solidFill>
            </a:endParaRPr>
          </a:p>
        </p:txBody>
      </p:sp>
      <p:pic>
        <p:nvPicPr>
          <p:cNvPr id="4106" name="Picture 10" descr="email">
            <a:hlinkClick r:id="rId7"/>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518400" y="4191000"/>
            <a:ext cx="31496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descr="flechas-8"/>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5384800" y="4876800"/>
            <a:ext cx="16256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descr="facebook-icon">
            <a:hlinkClick r:id="rId10"/>
          </p:cNvPr>
          <p:cNvPicPr>
            <a:picLocks noChangeAspect="1" noChangeArrowheads="1"/>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0" y="2971800"/>
            <a:ext cx="7112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descr="twitter-icon">
            <a:hlinkClick r:id="rId12"/>
          </p:cNvPr>
          <p:cNvPicPr>
            <a:picLocks noChangeAspect="1" noChangeArrowheads="1"/>
          </p:cNvPicPr>
          <p:nvPr/>
        </p:nvPicPr>
        <p:blipFill>
          <a:blip r:embed="rId13" cstate="print">
            <a:extLst>
              <a:ext uri="{28A0092B-C50C-407E-A947-70E740481C1C}">
                <a14:useLocalDpi xmlns:a14="http://schemas.microsoft.com/office/drawing/2010/main" val="0"/>
              </a:ext>
            </a:extLst>
          </a:blip>
          <a:srcRect/>
          <a:stretch>
            <a:fillRect/>
          </a:stretch>
        </p:blipFill>
        <p:spPr bwMode="auto">
          <a:xfrm>
            <a:off x="0" y="3505200"/>
            <a:ext cx="7112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descr="Web-Google-plus-Metro-icon">
            <a:hlinkClick r:id="rId14"/>
          </p:cNvPr>
          <p:cNvPicPr>
            <a:picLocks noChangeAspect="1" noChangeArrowheads="1"/>
          </p:cNvPicPr>
          <p:nvPr/>
        </p:nvPicPr>
        <p:blipFill>
          <a:blip r:embed="rId15" cstate="print">
            <a:extLst>
              <a:ext uri="{28A0092B-C50C-407E-A947-70E740481C1C}">
                <a14:useLocalDpi xmlns:a14="http://schemas.microsoft.com/office/drawing/2010/main" val="0"/>
              </a:ext>
            </a:extLst>
          </a:blip>
          <a:srcRect/>
          <a:stretch>
            <a:fillRect/>
          </a:stretch>
        </p:blipFill>
        <p:spPr bwMode="auto">
          <a:xfrm>
            <a:off x="0" y="4038600"/>
            <a:ext cx="7112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descr="vkontakte-256">
            <a:hlinkClick r:id="rId16"/>
          </p:cNvPr>
          <p:cNvPicPr>
            <a:picLocks noChangeAspect="1" noChangeArrowheads="1"/>
          </p:cNvPicPr>
          <p:nvPr/>
        </p:nvPicPr>
        <p:blipFill>
          <a:blip r:embed="rId17" cstate="print">
            <a:extLst>
              <a:ext uri="{28A0092B-C50C-407E-A947-70E740481C1C}">
                <a14:useLocalDpi xmlns:a14="http://schemas.microsoft.com/office/drawing/2010/main" val="0"/>
              </a:ext>
            </a:extLst>
          </a:blip>
          <a:srcRect/>
          <a:stretch>
            <a:fillRect/>
          </a:stretch>
        </p:blipFill>
        <p:spPr bwMode="auto">
          <a:xfrm>
            <a:off x="0" y="4572000"/>
            <a:ext cx="711200" cy="533400"/>
          </a:xfrm>
          <a:prstGeom prst="rect">
            <a:avLst/>
          </a:prstGeom>
          <a:noFill/>
          <a:extLst>
            <a:ext uri="{909E8E84-426E-40DD-AFC4-6F175D3DCCD1}">
              <a14:hiddenFill xmlns:a14="http://schemas.microsoft.com/office/drawing/2010/main">
                <a:solidFill>
                  <a:srgbClr val="FFFFFF"/>
                </a:solidFill>
              </a14:hiddenFill>
            </a:ext>
          </a:extLst>
        </p:spPr>
      </p:pic>
      <p:sp>
        <p:nvSpPr>
          <p:cNvPr id="4122" name="Text Box 26"/>
          <p:cNvSpPr txBox="1">
            <a:spLocks noChangeArrowheads="1"/>
          </p:cNvSpPr>
          <p:nvPr/>
        </p:nvSpPr>
        <p:spPr bwMode="auto">
          <a:xfrm>
            <a:off x="0" y="6553202"/>
            <a:ext cx="12192000" cy="379656"/>
          </a:xfrm>
          <a:prstGeom prst="rect">
            <a:avLst/>
          </a:prstGeom>
          <a:solidFill>
            <a:srgbClr val="34495E"/>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altLang="es-ES" sz="1867">
                <a:solidFill>
                  <a:srgbClr val="40F903"/>
                </a:solidFill>
                <a:latin typeface="Kristen ITC" pitchFamily="66" charset="0"/>
              </a:rPr>
              <a:t>Esta presentación powerpoint ha sido creada y compartida única y exclusivamente para mispps.com</a:t>
            </a:r>
          </a:p>
        </p:txBody>
      </p:sp>
      <p:pic>
        <p:nvPicPr>
          <p:cNvPr id="4123" name="Picture 27" descr="slide0006_image010"/>
          <p:cNvPicPr>
            <a:picLocks noChangeAspect="1" noChangeArrowheads="1"/>
          </p:cNvPicPr>
          <p:nvPr/>
        </p:nvPicPr>
        <p:blipFill>
          <a:blip r:embed="rId18">
            <a:extLst>
              <a:ext uri="{28A0092B-C50C-407E-A947-70E740481C1C}">
                <a14:useLocalDpi xmlns:a14="http://schemas.microsoft.com/office/drawing/2010/main" val="0"/>
              </a:ext>
            </a:extLst>
          </a:blip>
          <a:srcRect/>
          <a:stretch>
            <a:fillRect/>
          </a:stretch>
        </p:blipFill>
        <p:spPr bwMode="auto">
          <a:xfrm rot="20093988">
            <a:off x="5486400" y="838200"/>
            <a:ext cx="6434667" cy="21082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74942723"/>
      </p:ext>
    </p:extLst>
  </p:cSld>
  <p:clrMapOvr>
    <a:masterClrMapping/>
  </p:clrMapOvr>
  <p:transition spd="slow">
    <p:fade thruBlk="1"/>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entr" presetSubtype="0" fill="hold" nodeType="withEffect">
                                  <p:stCondLst>
                                    <p:cond delay="1500"/>
                                  </p:stCondLst>
                                  <p:childTnLst>
                                    <p:set>
                                      <p:cBhvr>
                                        <p:cTn id="6" dur="1" fill="hold">
                                          <p:stCondLst>
                                            <p:cond delay="0"/>
                                          </p:stCondLst>
                                        </p:cTn>
                                        <p:tgtEl>
                                          <p:spTgt spid="4123"/>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3" name="sound001.wav"/>
                                        </p:tgtEl>
                                      </p:cMediaNode>
                                    </p:audio>
                                  </p:sub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7" fill="hold" display="0">
                  <p:stCondLst>
                    <p:cond delay="indefinite"/>
                  </p:stCondLst>
                  <p:endCondLst>
                    <p:cond evt="onNext" delay="0">
                      <p:tgtEl>
                        <p:sldTgt/>
                      </p:tgtEl>
                    </p:cond>
                    <p:cond evt="onPrev" delay="0">
                      <p:tgtEl>
                        <p:sldTgt/>
                      </p:tgtEl>
                    </p:cond>
                    <p:cond evt="onStopAudio" delay="0">
                      <p:tgtEl>
                        <p:sldTgt/>
                      </p:tgtEl>
                    </p:cond>
                  </p:endCondLst>
                </p:cTn>
                <p:tgtEl>
                  <p:spTgt spid="4124"/>
                </p:tgtEl>
              </p:cMediaNode>
            </p:audio>
          </p:childTnLst>
        </p:cTn>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284</TotalTime>
  <Words>4921</Words>
  <Application>Microsoft Office PowerPoint</Application>
  <PresentationFormat>Panorámica</PresentationFormat>
  <Paragraphs>99</Paragraphs>
  <Slides>70</Slides>
  <Notes>0</Notes>
  <HiddenSlides>0</HiddenSlides>
  <MMClips>1</MMClips>
  <ScaleCrop>false</ScaleCrop>
  <HeadingPairs>
    <vt:vector size="6" baseType="variant">
      <vt:variant>
        <vt:lpstr>Fuentes usadas</vt:lpstr>
      </vt:variant>
      <vt:variant>
        <vt:i4>6</vt:i4>
      </vt:variant>
      <vt:variant>
        <vt:lpstr>Tema</vt:lpstr>
      </vt:variant>
      <vt:variant>
        <vt:i4>2</vt:i4>
      </vt:variant>
      <vt:variant>
        <vt:lpstr>Títulos de diapositiva</vt:lpstr>
      </vt:variant>
      <vt:variant>
        <vt:i4>70</vt:i4>
      </vt:variant>
    </vt:vector>
  </HeadingPairs>
  <TitlesOfParts>
    <vt:vector size="78" baseType="lpstr">
      <vt:lpstr>Arial</vt:lpstr>
      <vt:lpstr>Arial Black</vt:lpstr>
      <vt:lpstr>Brush Script Std</vt:lpstr>
      <vt:lpstr>Calibri</vt:lpstr>
      <vt:lpstr>Calibri Light</vt:lpstr>
      <vt:lpstr>Kristen ITC</vt:lpstr>
      <vt:lpstr>Tema de Office</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AMD</dc:creator>
  <cp:lastModifiedBy>AMD</cp:lastModifiedBy>
  <cp:revision>14</cp:revision>
  <dcterms:created xsi:type="dcterms:W3CDTF">2020-11-27T07:19:13Z</dcterms:created>
  <dcterms:modified xsi:type="dcterms:W3CDTF">2020-12-06T05:40:41Z</dcterms:modified>
</cp:coreProperties>
</file>