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324" r:id="rId3"/>
    <p:sldId id="285" r:id="rId4"/>
    <p:sldId id="284" r:id="rId5"/>
    <p:sldId id="293" r:id="rId6"/>
    <p:sldId id="291" r:id="rId7"/>
    <p:sldId id="279" r:id="rId8"/>
    <p:sldId id="257" r:id="rId9"/>
    <p:sldId id="280" r:id="rId10"/>
    <p:sldId id="278" r:id="rId11"/>
    <p:sldId id="277" r:id="rId12"/>
    <p:sldId id="276" r:id="rId13"/>
    <p:sldId id="275" r:id="rId14"/>
    <p:sldId id="274" r:id="rId15"/>
    <p:sldId id="273" r:id="rId16"/>
    <p:sldId id="272" r:id="rId17"/>
    <p:sldId id="271" r:id="rId18"/>
    <p:sldId id="269" r:id="rId19"/>
    <p:sldId id="270" r:id="rId20"/>
    <p:sldId id="268" r:id="rId21"/>
    <p:sldId id="264" r:id="rId22"/>
    <p:sldId id="267" r:id="rId23"/>
    <p:sldId id="266" r:id="rId24"/>
    <p:sldId id="265" r:id="rId25"/>
    <p:sldId id="313" r:id="rId26"/>
    <p:sldId id="295" r:id="rId27"/>
    <p:sldId id="259" r:id="rId28"/>
    <p:sldId id="306" r:id="rId29"/>
    <p:sldId id="305" r:id="rId30"/>
    <p:sldId id="309" r:id="rId31"/>
    <p:sldId id="304" r:id="rId32"/>
    <p:sldId id="308" r:id="rId33"/>
    <p:sldId id="303" r:id="rId34"/>
    <p:sldId id="298" r:id="rId35"/>
    <p:sldId id="299" r:id="rId36"/>
    <p:sldId id="300" r:id="rId37"/>
    <p:sldId id="297" r:id="rId38"/>
    <p:sldId id="296" r:id="rId39"/>
    <p:sldId id="302" r:id="rId40"/>
    <p:sldId id="316" r:id="rId41"/>
    <p:sldId id="323" r:id="rId42"/>
    <p:sldId id="322" r:id="rId43"/>
    <p:sldId id="321" r:id="rId44"/>
    <p:sldId id="320" r:id="rId45"/>
    <p:sldId id="319" r:id="rId46"/>
    <p:sldId id="317" r:id="rId47"/>
    <p:sldId id="318" r:id="rId48"/>
    <p:sldId id="315" r:id="rId49"/>
    <p:sldId id="314" r:id="rId50"/>
    <p:sldId id="325" r:id="rId51"/>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5eIDdOGwqb8z2rHLlLzbw" hashData="wCgqIXxCiuS93dSs4Q4DuFtxlns"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2613"/>
    <a:srgbClr val="6B4723"/>
    <a:srgbClr val="996633"/>
    <a:srgbClr val="0000FF"/>
    <a:srgbClr val="CC00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556" autoAdjust="0"/>
    <p:restoredTop sz="97412" autoAdjust="0"/>
  </p:normalViewPr>
  <p:slideViewPr>
    <p:cSldViewPr>
      <p:cViewPr>
        <p:scale>
          <a:sx n="50" d="100"/>
          <a:sy n="50" d="100"/>
        </p:scale>
        <p:origin x="-1152" y="-498"/>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E682D5A-8109-4B91-81F6-C79CA5F273ED}" type="slidenum">
              <a:rPr lang="es-ES" smtClean="0"/>
              <a:pPr/>
              <a:t>‹Nº›</a:t>
            </a:fld>
            <a:endParaRPr lang="es-ES"/>
          </a:p>
        </p:txBody>
      </p:sp>
    </p:spTree>
  </p:cSld>
  <p:clrMapOvr>
    <a:masterClrMapping/>
  </p:clrMapOvr>
  <p:transition advTm="18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E9D79A0-411C-4DFB-8640-9C6F89570456}"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BA580F-AC42-43DB-8816-77CD08CDFB60}" type="datetimeFigureOut">
              <a:rPr lang="es-ES" smtClean="0"/>
              <a:pPr/>
              <a:t>19/07/2012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E682D5A-8109-4B91-81F6-C79CA5F273ED}"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8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D52ED14C-F2EE-4393-B37A-0EF73DB94858}"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5.jpeg"/><Relationship Id="rId1" Type="http://schemas.openxmlformats.org/officeDocument/2006/relationships/slideLayout" Target="../slideLayouts/slideLayout1.xml"/><Relationship Id="rId4" Type="http://schemas.openxmlformats.org/officeDocument/2006/relationships/image" Target="../media/image26.jpeg"/></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2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1.jpeg"/><Relationship Id="rId1" Type="http://schemas.openxmlformats.org/officeDocument/2006/relationships/slideLayout" Target="../slideLayouts/slideLayout1.xml"/><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audio" Target="../media/audio3.wav"/><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image" Target="../media/image42.gif"/></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8" Type="http://schemas.openxmlformats.org/officeDocument/2006/relationships/image" Target="../media/image58.jpeg"/><Relationship Id="rId3" Type="http://schemas.openxmlformats.org/officeDocument/2006/relationships/image" Target="../media/image53.gif"/><Relationship Id="rId7" Type="http://schemas.openxmlformats.org/officeDocument/2006/relationships/image" Target="../media/image57.jpeg"/><Relationship Id="rId12" Type="http://schemas.openxmlformats.org/officeDocument/2006/relationships/image" Target="../media/image9.jpeg"/><Relationship Id="rId2" Type="http://schemas.openxmlformats.org/officeDocument/2006/relationships/image" Target="../media/image52.jpeg"/><Relationship Id="rId1" Type="http://schemas.openxmlformats.org/officeDocument/2006/relationships/slideLayout" Target="../slideLayouts/slideLayout1.xml"/><Relationship Id="rId6" Type="http://schemas.openxmlformats.org/officeDocument/2006/relationships/image" Target="../media/image56.jpeg"/><Relationship Id="rId11" Type="http://schemas.openxmlformats.org/officeDocument/2006/relationships/image" Target="../media/image61.jpeg"/><Relationship Id="rId5" Type="http://schemas.openxmlformats.org/officeDocument/2006/relationships/image" Target="../media/image55.jpeg"/><Relationship Id="rId10" Type="http://schemas.openxmlformats.org/officeDocument/2006/relationships/image" Target="../media/image60.jpeg"/><Relationship Id="rId4" Type="http://schemas.openxmlformats.org/officeDocument/2006/relationships/image" Target="../media/image54.jpeg"/><Relationship Id="rId9" Type="http://schemas.openxmlformats.org/officeDocument/2006/relationships/image" Target="../media/image59.jpeg"/></Relationships>
</file>

<file path=ppt/slides/_rels/slide49.xml.rels><?xml version="1.0" encoding="UTF-8" standalone="yes"?>
<Relationships xmlns="http://schemas.openxmlformats.org/package/2006/relationships"><Relationship Id="rId8" Type="http://schemas.openxmlformats.org/officeDocument/2006/relationships/hyperlink" Target="http://www.mispps.com/fechas-especiales-13/" TargetMode="External"/><Relationship Id="rId13" Type="http://schemas.openxmlformats.org/officeDocument/2006/relationships/hyperlink" Target="http://www.mispps.com/politica/" TargetMode="External"/><Relationship Id="rId18" Type="http://schemas.openxmlformats.org/officeDocument/2006/relationships/hyperlink" Target="http://www.mispps.com/dedicatorias-41/" TargetMode="External"/><Relationship Id="rId26" Type="http://schemas.openxmlformats.org/officeDocument/2006/relationships/hyperlink" Target="http://www.mispps.com/reflexion/" TargetMode="External"/><Relationship Id="rId3" Type="http://schemas.openxmlformats.org/officeDocument/2006/relationships/image" Target="../media/image62.png"/><Relationship Id="rId21" Type="http://schemas.openxmlformats.org/officeDocument/2006/relationships/hyperlink" Target="http://www.mispps.com/graciosos/" TargetMode="External"/><Relationship Id="rId7" Type="http://schemas.openxmlformats.org/officeDocument/2006/relationships/hyperlink" Target="http://www.mispps.com/eroticos-12/" TargetMode="External"/><Relationship Id="rId12" Type="http://schemas.openxmlformats.org/officeDocument/2006/relationships/hyperlink" Target="http://www.mispps.com/naturaleza-ciencias/" TargetMode="External"/><Relationship Id="rId17" Type="http://schemas.openxmlformats.org/officeDocument/2006/relationships/hyperlink" Target="http://www.mispps.com/religiosos/" TargetMode="External"/><Relationship Id="rId25" Type="http://schemas.openxmlformats.org/officeDocument/2006/relationships/hyperlink" Target="http://www.mispps.com/politica-35/"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romanticos-17/" TargetMode="External"/><Relationship Id="rId20" Type="http://schemas.openxmlformats.org/officeDocument/2006/relationships/hyperlink" Target="http://www.mispps.com/fechas-especiales/" TargetMode="External"/><Relationship Id="rId29" Type="http://schemas.openxmlformats.org/officeDocument/2006/relationships/hyperlink" Target="http://www.mispps.com/religiosos-31/" TargetMode="External"/><Relationship Id="rId1" Type="http://schemas.openxmlformats.org/officeDocument/2006/relationships/slideLayout" Target="../slideLayouts/slideLayout12.xml"/><Relationship Id="rId6" Type="http://schemas.openxmlformats.org/officeDocument/2006/relationships/hyperlink" Target="http://www.mispps.com/dedicatorias/" TargetMode="External"/><Relationship Id="rId11" Type="http://schemas.openxmlformats.org/officeDocument/2006/relationships/hyperlink" Target="http://www.mispps.com/lugares-19/" TargetMode="External"/><Relationship Id="rId24" Type="http://schemas.openxmlformats.org/officeDocument/2006/relationships/hyperlink" Target="http://www.mispps.com/naturaleza-ciencias-29/" TargetMode="External"/><Relationship Id="rId5" Type="http://schemas.openxmlformats.org/officeDocument/2006/relationships/image" Target="../media/image63.png"/><Relationship Id="rId15" Type="http://schemas.openxmlformats.org/officeDocument/2006/relationships/hyperlink" Target="http://www.mispps.com/salud/" TargetMode="External"/><Relationship Id="rId23" Type="http://schemas.openxmlformats.org/officeDocument/2006/relationships/hyperlink" Target="http://www.mispps.com/lugares/" TargetMode="External"/><Relationship Id="rId28" Type="http://schemas.openxmlformats.org/officeDocument/2006/relationships/hyperlink" Target="http://www.mispps.com/romanticos/" TargetMode="External"/><Relationship Id="rId10" Type="http://schemas.openxmlformats.org/officeDocument/2006/relationships/hyperlink" Target="http://www.mispps.com/historia-arte/" TargetMode="External"/><Relationship Id="rId19" Type="http://schemas.openxmlformats.org/officeDocument/2006/relationships/hyperlink" Target="http://www.mispps.com/eroticos/" TargetMode="External"/><Relationship Id="rId31" Type="http://schemas.openxmlformats.org/officeDocument/2006/relationships/image" Target="../media/image64.jpeg"/><Relationship Id="rId4" Type="http://schemas.openxmlformats.org/officeDocument/2006/relationships/hyperlink" Target="http://www.mispps.com/" TargetMode="External"/><Relationship Id="rId9" Type="http://schemas.openxmlformats.org/officeDocument/2006/relationships/hyperlink" Target="http://www.mispps.com/graciosos-14/" TargetMode="External"/><Relationship Id="rId14" Type="http://schemas.openxmlformats.org/officeDocument/2006/relationships/hyperlink" Target="http://www.mispps.com/reflexion-16/" TargetMode="External"/><Relationship Id="rId22" Type="http://schemas.openxmlformats.org/officeDocument/2006/relationships/hyperlink" Target="http://www.mispps.com/historia-arte-39/" TargetMode="External"/><Relationship Id="rId27" Type="http://schemas.openxmlformats.org/officeDocument/2006/relationships/hyperlink" Target="http://www.mispps.com/salud-26/" TargetMode="External"/><Relationship Id="rId30" Type="http://schemas.openxmlformats.org/officeDocument/2006/relationships/hyperlink" Target="http://www.mispps.com/regist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996633"/>
          </a:solidFill>
        </p:spPr>
        <p:txBody>
          <a:bodyPr/>
          <a:lstStyle/>
          <a:p>
            <a:endParaRPr lang="es-ES" dirty="0"/>
          </a:p>
        </p:txBody>
      </p:sp>
      <p:pic>
        <p:nvPicPr>
          <p:cNvPr id="4" name="3 Marcador de contenido" descr="Imagen1.jpg"/>
          <p:cNvPicPr>
            <a:picLocks noGrp="1" noChangeAspect="1"/>
          </p:cNvPicPr>
          <p:nvPr>
            <p:ph idx="1"/>
          </p:nvPr>
        </p:nvPicPr>
        <p:blipFill>
          <a:blip r:embed="rId3">
            <a:lum contrast="20000"/>
          </a:blip>
          <a:stretch>
            <a:fillRect/>
          </a:stretch>
        </p:blipFill>
        <p:spPr>
          <a:xfrm>
            <a:off x="0" y="-2266"/>
            <a:ext cx="9144000" cy="6860266"/>
          </a:xfrm>
          <a:prstGeom prst="rect">
            <a:avLst/>
          </a:prstGeom>
        </p:spPr>
      </p:pic>
      <p:pic>
        <p:nvPicPr>
          <p:cNvPr id="5" name="3 Marcador de contenido" descr="Imagen1.jpg"/>
          <p:cNvPicPr>
            <a:picLocks noChangeAspect="1"/>
          </p:cNvPicPr>
          <p:nvPr/>
        </p:nvPicPr>
        <p:blipFill>
          <a:blip r:embed="rId4" cstate="print">
            <a:lum contrast="20000"/>
          </a:blip>
          <a:stretch>
            <a:fillRect/>
          </a:stretch>
        </p:blipFill>
        <p:spPr>
          <a:xfrm flipH="1" flipV="1">
            <a:off x="12641409" y="8929677"/>
            <a:ext cx="60939" cy="45719"/>
          </a:xfrm>
          <a:prstGeom prst="rect">
            <a:avLst/>
          </a:prstGeom>
        </p:spPr>
      </p:pic>
      <p:pic>
        <p:nvPicPr>
          <p:cNvPr id="6" name="5 Imagen" descr="abstract-fractal-cross-in-soft-gold-and-yellow.jpg"/>
          <p:cNvPicPr>
            <a:picLocks noChangeAspect="1"/>
          </p:cNvPicPr>
          <p:nvPr/>
        </p:nvPicPr>
        <p:blipFill>
          <a:blip r:embed="rId5">
            <a:lum bright="-10000" contrast="20000"/>
          </a:blip>
          <a:stretch>
            <a:fillRect/>
          </a:stretch>
        </p:blipFill>
        <p:spPr>
          <a:xfrm>
            <a:off x="0" y="0"/>
            <a:ext cx="9144000" cy="6858000"/>
          </a:xfrm>
          <a:prstGeom prst="rect">
            <a:avLst/>
          </a:prstGeom>
        </p:spPr>
      </p:pic>
    </p:spTree>
  </p:cSld>
  <p:clrMapOvr>
    <a:masterClrMapping/>
  </p:clrMapOvr>
  <p:transition advTm="15000">
    <p:sndAc>
      <p:stSnd>
        <p:snd r:embed="rId2" name="diana navarro padre nuest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8000"/>
                                        <p:tgtEl>
                                          <p:spTgt spid="6"/>
                                        </p:tgtEl>
                                      </p:cBhvr>
                                    </p:animEffect>
                                    <p:set>
                                      <p:cBhvr>
                                        <p:cTn id="7" dur="1" fill="hold">
                                          <p:stCondLst>
                                            <p:cond delay="7999"/>
                                          </p:stCondLst>
                                        </p:cTn>
                                        <p:tgtEl>
                                          <p:spTgt spid="6"/>
                                        </p:tgtEl>
                                        <p:attrNameLst>
                                          <p:attrName>style.visibility</p:attrName>
                                        </p:attrNameLst>
                                      </p:cBhvr>
                                      <p:to>
                                        <p:strVal val="hidden"/>
                                      </p:to>
                                    </p:set>
                                  </p:childTnLst>
                                </p:cTn>
                              </p:par>
                              <p:par>
                                <p:cTn id="8" presetID="23" presetClass="entr" presetSubtype="16"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fltVal val="0"/>
                                          </p:val>
                                        </p:tav>
                                        <p:tav tm="100000">
                                          <p:val>
                                            <p:strVal val="#ppt_h"/>
                                          </p:val>
                                        </p:tav>
                                      </p:tavLst>
                                    </p:anim>
                                  </p:childTnLst>
                                </p:cTn>
                              </p:par>
                              <p:par>
                                <p:cTn id="12" presetID="13" presetClass="entr" presetSubtype="32"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plus(out)">
                                      <p:cBhvr>
                                        <p:cTn id="14" dur="5000"/>
                                        <p:tgtEl>
                                          <p:spTgt spid="4"/>
                                        </p:tgtEl>
                                      </p:cBhvr>
                                    </p:animEffect>
                                  </p:childTnLst>
                                </p:cTn>
                              </p:par>
                              <p:par>
                                <p:cTn id="15" presetID="17"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0" fill="hold"/>
                                        <p:tgtEl>
                                          <p:spTgt spid="4"/>
                                        </p:tgtEl>
                                        <p:attrNameLst>
                                          <p:attrName>ppt_w</p:attrName>
                                        </p:attrNameLst>
                                      </p:cBhvr>
                                      <p:tavLst>
                                        <p:tav tm="0">
                                          <p:val>
                                            <p:fltVal val="0"/>
                                          </p:val>
                                        </p:tav>
                                        <p:tav tm="100000">
                                          <p:val>
                                            <p:strVal val="#ppt_w"/>
                                          </p:val>
                                        </p:tav>
                                      </p:tavLst>
                                    </p:anim>
                                    <p:anim calcmode="lin" valueType="num">
                                      <p:cBhvr>
                                        <p:cTn id="18" dur="5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tract-fractal-cross-in-soft-gold-and-yellow.jpg"/>
          <p:cNvPicPr>
            <a:picLocks noChangeAspect="1"/>
          </p:cNvPicPr>
          <p:nvPr/>
        </p:nvPicPr>
        <p:blipFill>
          <a:blip r:embed="rId2">
            <a:lum/>
          </a:blip>
          <a:stretch>
            <a:fillRect/>
          </a:stretch>
        </p:blipFill>
        <p:spPr>
          <a:xfrm>
            <a:off x="0" y="0"/>
            <a:ext cx="9144000" cy="6858000"/>
          </a:xfrm>
          <a:prstGeom prst="rect">
            <a:avLst/>
          </a:prstGeom>
        </p:spPr>
      </p:pic>
      <p:sp>
        <p:nvSpPr>
          <p:cNvPr id="6" name="5 CuadroTexto"/>
          <p:cNvSpPr txBox="1"/>
          <p:nvPr/>
        </p:nvSpPr>
        <p:spPr>
          <a:xfrm>
            <a:off x="0" y="2143116"/>
            <a:ext cx="9144000" cy="5509200"/>
          </a:xfrm>
          <a:prstGeom prst="rect">
            <a:avLst/>
          </a:prstGeom>
          <a:noFill/>
        </p:spPr>
        <p:txBody>
          <a:bodyPr wrap="square" rtlCol="0">
            <a:spAutoFit/>
          </a:bodyPr>
          <a:lstStyle/>
          <a:p>
            <a:pPr algn="ctr"/>
            <a:r>
              <a:rPr lang="es-ES" sz="2000" b="1" dirty="0">
                <a:latin typeface="Script MT Bold" pitchFamily="66" charset="0"/>
              </a:rPr>
              <a:t/>
            </a:r>
            <a:br>
              <a:rPr lang="es-ES" sz="2000" b="1" dirty="0">
                <a:latin typeface="Script MT Bold" pitchFamily="66" charset="0"/>
              </a:rPr>
            </a:br>
            <a:r>
              <a:rPr lang="es-ES" sz="2000" b="1" dirty="0">
                <a:latin typeface="Script MT Bold" pitchFamily="66" charset="0"/>
              </a:rPr>
              <a:t> </a:t>
            </a:r>
            <a:br>
              <a:rPr lang="es-ES" sz="2000" b="1" dirty="0">
                <a:latin typeface="Script MT Bold" pitchFamily="66" charset="0"/>
              </a:rPr>
            </a:br>
            <a:r>
              <a:rPr lang="es-ES" sz="2400" b="1" dirty="0">
                <a:solidFill>
                  <a:schemeClr val="bg2">
                    <a:lumMod val="10000"/>
                  </a:schemeClr>
                </a:solidFill>
                <a:latin typeface="Script MT Bold" pitchFamily="66" charset="0"/>
              </a:rPr>
              <a:t>La Semana Santa de Málaga es una de los mayores acontecimientos que se celebran en la ciudad, desde el punto de vista de la religión y la cultura. Fue declarada de Interés Turístico Internacional en el año 1980. Tienen lugar desfiles procesionales desde el Domingo de Ramos hasta el Viernes Santo, quedando el Sábado Santo como lapso hasta el Domingo de Resurrección, cuando sale Jesús Resucitado acompañado por una representación de todas las corporaciones</a:t>
            </a:r>
            <a:r>
              <a:rPr lang="es-ES" sz="2400" b="1" dirty="0" smtClean="0">
                <a:solidFill>
                  <a:schemeClr val="bg2">
                    <a:lumMod val="10000"/>
                  </a:schemeClr>
                </a:solidFill>
                <a:latin typeface="Script MT Bold" pitchFamily="66" charset="0"/>
              </a:rPr>
              <a:t>.</a:t>
            </a:r>
          </a:p>
          <a:p>
            <a:pPr algn="ctr"/>
            <a:r>
              <a:rPr lang="es-ES" sz="2400" b="1" dirty="0" smtClean="0">
                <a:solidFill>
                  <a:schemeClr val="bg2">
                    <a:lumMod val="10000"/>
                  </a:schemeClr>
                </a:solidFill>
                <a:latin typeface="Script MT Bold" pitchFamily="66" charset="0"/>
              </a:rPr>
              <a:t>Las andas sobre las que son portadas las sagradas imágenes son denominadas en Málaga tronos, a diferencia de en la mayoría de las demás semanas santas de la geografía andaluza e incluso española. </a:t>
            </a:r>
            <a:endParaRPr lang="es-ES" sz="2400" dirty="0" smtClean="0">
              <a:solidFill>
                <a:schemeClr val="bg2">
                  <a:lumMod val="10000"/>
                </a:schemeClr>
              </a:solidFill>
              <a:latin typeface="Script MT Bold" pitchFamily="66" charset="0"/>
            </a:endParaRPr>
          </a:p>
          <a:p>
            <a:pPr algn="ctr"/>
            <a:endParaRPr lang="es-ES" sz="2400" dirty="0" smtClean="0">
              <a:solidFill>
                <a:schemeClr val="bg2">
                  <a:lumMod val="10000"/>
                </a:schemeClr>
              </a:solidFill>
            </a:endParaRPr>
          </a:p>
          <a:p>
            <a:pPr algn="ctr"/>
            <a:r>
              <a:rPr lang="es-ES" sz="2400" b="1" dirty="0">
                <a:solidFill>
                  <a:schemeClr val="bg2">
                    <a:lumMod val="10000"/>
                  </a:schemeClr>
                </a:solidFill>
                <a:latin typeface="Script MT Bold" pitchFamily="66" charset="0"/>
              </a:rPr>
              <a:t/>
            </a:r>
            <a:br>
              <a:rPr lang="es-ES" sz="2400" b="1" dirty="0">
                <a:solidFill>
                  <a:schemeClr val="bg2">
                    <a:lumMod val="10000"/>
                  </a:schemeClr>
                </a:solidFill>
                <a:latin typeface="Script MT Bold" pitchFamily="66" charset="0"/>
              </a:rPr>
            </a:br>
            <a:endParaRPr lang="es-ES" sz="2400" dirty="0">
              <a:solidFill>
                <a:schemeClr val="bg2">
                  <a:lumMod val="10000"/>
                </a:schemeClr>
              </a:solidFill>
              <a:latin typeface="Script MT Bold" pitchFamily="66" charset="0"/>
            </a:endParaRPr>
          </a:p>
        </p:txBody>
      </p:sp>
      <p:sp>
        <p:nvSpPr>
          <p:cNvPr id="7" name="6 CuadroTexto"/>
          <p:cNvSpPr txBox="1"/>
          <p:nvPr/>
        </p:nvSpPr>
        <p:spPr>
          <a:xfrm>
            <a:off x="1928794" y="214290"/>
            <a:ext cx="184731" cy="1323439"/>
          </a:xfrm>
          <a:prstGeom prst="rect">
            <a:avLst/>
          </a:prstGeom>
          <a:noFill/>
        </p:spPr>
        <p:txBody>
          <a:bodyPr wrap="none" rtlCol="0">
            <a:spAutoFit/>
          </a:bodyPr>
          <a:lstStyle/>
          <a:p>
            <a:r>
              <a:rPr lang="es-ES" sz="4000" b="1" dirty="0" smtClean="0">
                <a:solidFill>
                  <a:schemeClr val="bg2">
                    <a:lumMod val="10000"/>
                  </a:schemeClr>
                </a:solidFill>
                <a:latin typeface="Script MT Bold" pitchFamily="66" charset="0"/>
              </a:rPr>
              <a:t/>
            </a:r>
            <a:br>
              <a:rPr lang="es-ES" sz="4000" b="1" dirty="0" smtClean="0">
                <a:solidFill>
                  <a:schemeClr val="bg2">
                    <a:lumMod val="10000"/>
                  </a:schemeClr>
                </a:solidFill>
                <a:latin typeface="Script MT Bold" pitchFamily="66" charset="0"/>
              </a:rPr>
            </a:br>
            <a:endParaRPr lang="es-ES" sz="4000" dirty="0">
              <a:solidFill>
                <a:schemeClr val="bg2">
                  <a:lumMod val="10000"/>
                </a:schemeClr>
              </a:solidFill>
            </a:endParaRPr>
          </a:p>
        </p:txBody>
      </p:sp>
      <p:pic>
        <p:nvPicPr>
          <p:cNvPr id="8" name="7 Imagen" descr="fb34b6ee00e5157e5f93d5697fbcfa3721a68ab4fe7596ce98f109fc88e41713d81e2d150ab17c7d359ae36addd4a4da5c1cd2d835db7169c5ff18ce116f7163c8ecd27596a9488df5a6408c.gif"/>
          <p:cNvPicPr>
            <a:picLocks noChangeAspect="1"/>
          </p:cNvPicPr>
          <p:nvPr/>
        </p:nvPicPr>
        <p:blipFill>
          <a:blip r:embed="rId3"/>
          <a:stretch>
            <a:fillRect/>
          </a:stretch>
        </p:blipFill>
        <p:spPr>
          <a:xfrm>
            <a:off x="2571736" y="0"/>
            <a:ext cx="3786214" cy="2786058"/>
          </a:xfrm>
          <a:prstGeom prst="rect">
            <a:avLst/>
          </a:prstGeom>
        </p:spPr>
      </p:pic>
    </p:spTree>
  </p:cSld>
  <p:clrMapOvr>
    <a:masterClrMapping/>
  </p:clrMapOvr>
  <p:transition advTm="3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tract-fractal-cross-in-soft-gold-and-yellow.jpg"/>
          <p:cNvPicPr>
            <a:picLocks noChangeAspect="1"/>
          </p:cNvPicPr>
          <p:nvPr/>
        </p:nvPicPr>
        <p:blipFill>
          <a:blip r:embed="rId2"/>
          <a:stretch>
            <a:fillRect/>
          </a:stretch>
        </p:blipFill>
        <p:spPr>
          <a:xfrm>
            <a:off x="0" y="125015"/>
            <a:ext cx="9144000" cy="6607969"/>
          </a:xfrm>
          <a:prstGeom prst="rect">
            <a:avLst/>
          </a:prstGeom>
        </p:spPr>
      </p:pic>
      <p:pic>
        <p:nvPicPr>
          <p:cNvPr id="5" name="4 Imagen" descr="abstract-fractal-cross-in-soft-gold-and-yellow.jpg"/>
          <p:cNvPicPr>
            <a:picLocks noChangeAspect="1"/>
          </p:cNvPicPr>
          <p:nvPr/>
        </p:nvPicPr>
        <p:blipFill>
          <a:blip r:embed="rId2">
            <a:lum/>
          </a:blip>
          <a:stretch>
            <a:fillRect/>
          </a:stretch>
        </p:blipFill>
        <p:spPr>
          <a:xfrm>
            <a:off x="0" y="0"/>
            <a:ext cx="9144000" cy="6858000"/>
          </a:xfrm>
          <a:prstGeom prst="rect">
            <a:avLst/>
          </a:prstGeom>
        </p:spPr>
      </p:pic>
      <p:sp>
        <p:nvSpPr>
          <p:cNvPr id="6" name="5 CuadroTexto"/>
          <p:cNvSpPr txBox="1"/>
          <p:nvPr/>
        </p:nvSpPr>
        <p:spPr>
          <a:xfrm>
            <a:off x="-71502" y="357166"/>
            <a:ext cx="9215502" cy="2616101"/>
          </a:xfrm>
          <a:prstGeom prst="rect">
            <a:avLst/>
          </a:prstGeom>
          <a:noFill/>
        </p:spPr>
        <p:txBody>
          <a:bodyPr wrap="square" rtlCol="0">
            <a:spAutoFit/>
          </a:bodyPr>
          <a:lstStyle/>
          <a:p>
            <a:pPr algn="ctr"/>
            <a:r>
              <a:rPr lang="es-ES" sz="2400" b="1" dirty="0">
                <a:solidFill>
                  <a:schemeClr val="bg2">
                    <a:lumMod val="10000"/>
                  </a:schemeClr>
                </a:solidFill>
                <a:latin typeface="Script MT Bold" pitchFamily="66" charset="0"/>
              </a:rPr>
              <a:t>Los tronos poseen notables diferencias con los pasos de las demás ciudades: mientras que los últimos son llevados por costaleros sobre la espalda, los primeros son cargados por hombres de trono, que meten su hombro debajo de los varales (piezas de metal de varios metros de longitud que sobresalen del </a:t>
            </a:r>
            <a:r>
              <a:rPr lang="es-ES" sz="2400" b="1" dirty="0" err="1" smtClean="0">
                <a:solidFill>
                  <a:schemeClr val="bg2">
                    <a:lumMod val="10000"/>
                  </a:schemeClr>
                </a:solidFill>
                <a:latin typeface="Script MT Bold" pitchFamily="66" charset="0"/>
              </a:rPr>
              <a:t>cajillo</a:t>
            </a:r>
            <a:r>
              <a:rPr lang="es-ES" sz="2400" b="1" dirty="0" smtClean="0">
                <a:solidFill>
                  <a:schemeClr val="bg2">
                    <a:lumMod val="10000"/>
                  </a:schemeClr>
                </a:solidFill>
                <a:latin typeface="Script MT Bold" pitchFamily="66" charset="0"/>
              </a:rPr>
              <a:t>  </a:t>
            </a:r>
            <a:r>
              <a:rPr lang="es-ES" sz="2400" b="1" dirty="0">
                <a:solidFill>
                  <a:schemeClr val="bg2">
                    <a:lumMod val="10000"/>
                  </a:schemeClr>
                </a:solidFill>
                <a:latin typeface="Script MT Bold" pitchFamily="66" charset="0"/>
              </a:rPr>
              <a:t>(estructura) del trono); además los tronos suelen ser, en su gran mayoría, de un tamaño mayor a los pasos.</a:t>
            </a:r>
            <a:br>
              <a:rPr lang="es-ES" sz="2400" b="1" dirty="0">
                <a:solidFill>
                  <a:schemeClr val="bg2">
                    <a:lumMod val="10000"/>
                  </a:schemeClr>
                </a:solidFill>
                <a:latin typeface="Script MT Bold" pitchFamily="66" charset="0"/>
              </a:rPr>
            </a:br>
            <a:endParaRPr lang="es-ES" sz="2000" dirty="0">
              <a:solidFill>
                <a:schemeClr val="bg2">
                  <a:lumMod val="10000"/>
                </a:schemeClr>
              </a:solidFill>
              <a:latin typeface="Script MT Bold" pitchFamily="66" charset="0"/>
            </a:endParaRPr>
          </a:p>
        </p:txBody>
      </p:sp>
      <p:sp>
        <p:nvSpPr>
          <p:cNvPr id="7" name="6 CuadroTexto"/>
          <p:cNvSpPr txBox="1"/>
          <p:nvPr/>
        </p:nvSpPr>
        <p:spPr>
          <a:xfrm>
            <a:off x="285720" y="3071810"/>
            <a:ext cx="8572560" cy="4524315"/>
          </a:xfrm>
          <a:prstGeom prst="rect">
            <a:avLst/>
          </a:prstGeom>
          <a:noFill/>
        </p:spPr>
        <p:txBody>
          <a:bodyPr wrap="square" rtlCol="0">
            <a:spAutoFit/>
          </a:bodyPr>
          <a:lstStyle/>
          <a:p>
            <a:r>
              <a:rPr lang="es-ES" sz="2400" b="1" dirty="0" smtClean="0">
                <a:solidFill>
                  <a:schemeClr val="bg2">
                    <a:lumMod val="10000"/>
                  </a:schemeClr>
                </a:solidFill>
                <a:latin typeface="Script MT Bold" pitchFamily="66" charset="0"/>
              </a:rPr>
              <a:t>Como en las demás ciudades, en Málaga cada cortejo procesional suele estar formado por dos tronos (Cristo y Virgen) y cada uno de ellos es acompañado por penitentes (nazarenos, que pueden llevan velas o enseres, como libros de reglas, faroles...) y promesas (personas que han prometido hacer penitencia a cambio de algún favor y van acompañando al trono detrás de la banda). </a:t>
            </a:r>
          </a:p>
          <a:p>
            <a:pPr algn="ctr"/>
            <a:r>
              <a:rPr lang="es-ES" sz="2400" b="1" dirty="0" smtClean="0">
                <a:solidFill>
                  <a:schemeClr val="bg2">
                    <a:lumMod val="10000"/>
                  </a:schemeClr>
                </a:solidFill>
                <a:latin typeface="Script MT Bold" pitchFamily="66" charset="0"/>
              </a:rPr>
              <a:t>Algo característico de la ciudad  </a:t>
            </a:r>
            <a:r>
              <a:rPr lang="es-ES" sz="2400" b="1" dirty="0" err="1" smtClean="0">
                <a:solidFill>
                  <a:schemeClr val="bg2">
                    <a:lumMod val="10000"/>
                  </a:schemeClr>
                </a:solidFill>
                <a:latin typeface="Script MT Bold" pitchFamily="66" charset="0"/>
              </a:rPr>
              <a:t>costasoleña</a:t>
            </a:r>
            <a:r>
              <a:rPr lang="es-ES" sz="2400" b="1" dirty="0" smtClean="0">
                <a:solidFill>
                  <a:schemeClr val="bg2">
                    <a:lumMod val="10000"/>
                  </a:schemeClr>
                </a:solidFill>
                <a:latin typeface="Script MT Bold" pitchFamily="66" charset="0"/>
              </a:rPr>
              <a:t>  es el desfile de cuerpos militares en las procesiones, como la Brigada Paracaidista, la Legión o la Marina.</a:t>
            </a:r>
            <a:endParaRPr lang="es-ES" sz="2400" dirty="0" smtClean="0">
              <a:solidFill>
                <a:schemeClr val="bg2">
                  <a:lumMod val="10000"/>
                </a:schemeClr>
              </a:solidFill>
              <a:latin typeface="Script MT Bold" pitchFamily="66" charset="0"/>
            </a:endParaRPr>
          </a:p>
          <a:p>
            <a:r>
              <a:rPr lang="es-ES" sz="2400" b="1" dirty="0" smtClean="0">
                <a:solidFill>
                  <a:schemeClr val="bg2">
                    <a:lumMod val="10000"/>
                  </a:schemeClr>
                </a:solidFill>
                <a:latin typeface="Script MT Bold" pitchFamily="66" charset="0"/>
              </a:rPr>
              <a:t> </a:t>
            </a:r>
            <a:endParaRPr lang="es-ES" sz="2400" dirty="0" smtClean="0">
              <a:solidFill>
                <a:schemeClr val="bg2">
                  <a:lumMod val="10000"/>
                </a:schemeClr>
              </a:solidFill>
              <a:latin typeface="Script MT Bold" pitchFamily="66" charset="0"/>
            </a:endParaRPr>
          </a:p>
          <a:p>
            <a:endParaRPr lang="es-ES" sz="2400" dirty="0" smtClean="0"/>
          </a:p>
          <a:p>
            <a:endParaRPr lang="es-ES" sz="2400" dirty="0"/>
          </a:p>
        </p:txBody>
      </p:sp>
    </p:spTree>
  </p:cSld>
  <p:clrMapOvr>
    <a:masterClrMapping/>
  </p:clrMapOvr>
  <p:transition advTm="3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tract-fractal-cross-in-soft-gold-and-yellow.jpg"/>
          <p:cNvPicPr>
            <a:picLocks noChangeAspect="1"/>
          </p:cNvPicPr>
          <p:nvPr/>
        </p:nvPicPr>
        <p:blipFill>
          <a:blip r:embed="rId2">
            <a:lum/>
          </a:blip>
          <a:stretch>
            <a:fillRect/>
          </a:stretch>
        </p:blipFill>
        <p:spPr>
          <a:xfrm>
            <a:off x="0" y="1"/>
            <a:ext cx="9144000" cy="6858000"/>
          </a:xfrm>
          <a:prstGeom prst="rect">
            <a:avLst/>
          </a:prstGeom>
        </p:spPr>
      </p:pic>
      <p:sp>
        <p:nvSpPr>
          <p:cNvPr id="5" name="4 CuadroTexto"/>
          <p:cNvSpPr txBox="1"/>
          <p:nvPr/>
        </p:nvSpPr>
        <p:spPr>
          <a:xfrm>
            <a:off x="2071670" y="285728"/>
            <a:ext cx="4942379" cy="1261884"/>
          </a:xfrm>
          <a:prstGeom prst="rect">
            <a:avLst/>
          </a:prstGeom>
          <a:noFill/>
        </p:spPr>
        <p:txBody>
          <a:bodyPr wrap="none" rtlCol="0">
            <a:spAutoFit/>
          </a:bodyPr>
          <a:lstStyle/>
          <a:p>
            <a:r>
              <a:rPr lang="es-ES" sz="4000" b="1" dirty="0">
                <a:solidFill>
                  <a:sysClr val="windowText" lastClr="000000"/>
                </a:solidFill>
                <a:latin typeface="Script MT Bold" pitchFamily="66" charset="0"/>
              </a:rPr>
              <a:t>Sucesos de 1931 y 1936</a:t>
            </a:r>
            <a:endParaRPr lang="es-ES" sz="4000" dirty="0">
              <a:solidFill>
                <a:sysClr val="windowText" lastClr="000000"/>
              </a:solidFill>
              <a:latin typeface="Script MT Bold" pitchFamily="66" charset="0"/>
            </a:endParaRPr>
          </a:p>
          <a:p>
            <a:endParaRPr lang="es-ES" sz="3600" dirty="0">
              <a:solidFill>
                <a:sysClr val="windowText" lastClr="000000"/>
              </a:solidFill>
            </a:endParaRPr>
          </a:p>
        </p:txBody>
      </p:sp>
      <p:sp>
        <p:nvSpPr>
          <p:cNvPr id="6" name="5 CuadroTexto"/>
          <p:cNvSpPr txBox="1"/>
          <p:nvPr/>
        </p:nvSpPr>
        <p:spPr>
          <a:xfrm>
            <a:off x="0" y="1857364"/>
            <a:ext cx="8858279" cy="4524315"/>
          </a:xfrm>
          <a:prstGeom prst="rect">
            <a:avLst/>
          </a:prstGeom>
          <a:noFill/>
        </p:spPr>
        <p:txBody>
          <a:bodyPr wrap="square" rtlCol="0">
            <a:spAutoFit/>
          </a:bodyPr>
          <a:lstStyle/>
          <a:p>
            <a:pPr algn="ctr"/>
            <a:r>
              <a:rPr lang="es-ES" sz="2400" b="1" dirty="0">
                <a:solidFill>
                  <a:schemeClr val="bg2">
                    <a:lumMod val="10000"/>
                  </a:schemeClr>
                </a:solidFill>
                <a:latin typeface="Script MT Bold" pitchFamily="66" charset="0"/>
              </a:rPr>
              <a:t>En mayo de </a:t>
            </a:r>
            <a:r>
              <a:rPr lang="es-ES" sz="2400" b="1" dirty="0" smtClean="0">
                <a:solidFill>
                  <a:schemeClr val="bg2">
                    <a:lumMod val="10000"/>
                  </a:schemeClr>
                </a:solidFill>
                <a:latin typeface="Script MT Bold" pitchFamily="66" charset="0"/>
              </a:rPr>
              <a:t>1931, </a:t>
            </a:r>
            <a:r>
              <a:rPr lang="es-ES" sz="2400" b="1" dirty="0">
                <a:solidFill>
                  <a:schemeClr val="bg2">
                    <a:lumMod val="10000"/>
                  </a:schemeClr>
                </a:solidFill>
                <a:latin typeface="Script MT Bold" pitchFamily="66" charset="0"/>
              </a:rPr>
              <a:t>durante el primer mes de vida de la </a:t>
            </a:r>
            <a:r>
              <a:rPr lang="es-ES" sz="2400" b="1" dirty="0" smtClean="0">
                <a:solidFill>
                  <a:schemeClr val="bg2">
                    <a:lumMod val="10000"/>
                  </a:schemeClr>
                </a:solidFill>
                <a:latin typeface="Script MT Bold" pitchFamily="66" charset="0"/>
              </a:rPr>
              <a:t>Segunda República Española </a:t>
            </a:r>
            <a:r>
              <a:rPr lang="es-ES" sz="2400" b="1" dirty="0">
                <a:solidFill>
                  <a:schemeClr val="bg2">
                    <a:lumMod val="10000"/>
                  </a:schemeClr>
                </a:solidFill>
                <a:latin typeface="Script MT Bold" pitchFamily="66" charset="0"/>
              </a:rPr>
              <a:t> y como reacción a las declaraciones del </a:t>
            </a:r>
            <a:r>
              <a:rPr lang="es-ES" sz="2400" b="1" dirty="0" smtClean="0">
                <a:solidFill>
                  <a:schemeClr val="bg2">
                    <a:lumMod val="10000"/>
                  </a:schemeClr>
                </a:solidFill>
                <a:latin typeface="Script MT Bold" pitchFamily="66" charset="0"/>
              </a:rPr>
              <a:t>Cardenal Segura</a:t>
            </a:r>
            <a:r>
              <a:rPr lang="es-ES" sz="2400" b="1" dirty="0">
                <a:solidFill>
                  <a:schemeClr val="bg2">
                    <a:lumMod val="10000"/>
                  </a:schemeClr>
                </a:solidFill>
                <a:latin typeface="Script MT Bold" pitchFamily="66" charset="0"/>
              </a:rPr>
              <a:t> y a la fundación en </a:t>
            </a:r>
            <a:r>
              <a:rPr lang="es-ES" sz="2400" b="1" dirty="0" smtClean="0">
                <a:solidFill>
                  <a:schemeClr val="bg2">
                    <a:lumMod val="10000"/>
                  </a:schemeClr>
                </a:solidFill>
                <a:latin typeface="Script MT Bold" pitchFamily="66" charset="0"/>
              </a:rPr>
              <a:t>Madrid del</a:t>
            </a:r>
            <a:r>
              <a:rPr lang="es-ES" sz="2400" b="1" dirty="0">
                <a:solidFill>
                  <a:schemeClr val="bg2">
                    <a:lumMod val="10000"/>
                  </a:schemeClr>
                </a:solidFill>
                <a:latin typeface="Script MT Bold" pitchFamily="66" charset="0"/>
              </a:rPr>
              <a:t> Círculo Monárquico, tuvieron lugar actos vandálicos contra los templos y conventos de un gran número de ciudades, siendo especialmente virulentos en Málaga</a:t>
            </a:r>
            <a:r>
              <a:rPr lang="es-ES" sz="2400" b="1" dirty="0" smtClean="0">
                <a:solidFill>
                  <a:schemeClr val="bg2">
                    <a:lumMod val="10000"/>
                  </a:schemeClr>
                </a:solidFill>
                <a:latin typeface="Script MT Bold" pitchFamily="66" charset="0"/>
              </a:rPr>
              <a:t>.</a:t>
            </a:r>
          </a:p>
          <a:p>
            <a:pPr algn="ctr"/>
            <a:r>
              <a:rPr lang="es-ES" sz="2400" b="1" dirty="0" smtClean="0">
                <a:solidFill>
                  <a:schemeClr val="bg2">
                    <a:lumMod val="10000"/>
                  </a:schemeClr>
                </a:solidFill>
                <a:latin typeface="Script MT Bold" pitchFamily="66" charset="0"/>
              </a:rPr>
              <a:t>Por dos noches se asaltaron edificios religiosos de la ciudad, incendiándolos junto a las obras de arte que albergaban, entre ellas las imágenes propiedad de las corporaciones nazarenas.</a:t>
            </a:r>
            <a:endParaRPr lang="es-ES" sz="2400" dirty="0" smtClean="0">
              <a:solidFill>
                <a:schemeClr val="bg2">
                  <a:lumMod val="10000"/>
                </a:schemeClr>
              </a:solidFill>
              <a:latin typeface="Script MT Bold" pitchFamily="66" charset="0"/>
            </a:endParaRPr>
          </a:p>
          <a:p>
            <a:pPr algn="ctr"/>
            <a:r>
              <a:rPr lang="es-ES" sz="2400" b="1" dirty="0" smtClean="0">
                <a:solidFill>
                  <a:schemeClr val="bg2">
                    <a:lumMod val="10000"/>
                  </a:schemeClr>
                </a:solidFill>
                <a:latin typeface="Script MT Bold" pitchFamily="66" charset="0"/>
              </a:rPr>
              <a:t>Algunas imágenes fueron salvadas, al ser escondidas o rescatadas durante los asaltos tanto por católicos republicanos  como opuestos al nuevo régimen</a:t>
            </a:r>
            <a:endParaRPr lang="es-ES" sz="2400" dirty="0" smtClean="0">
              <a:solidFill>
                <a:schemeClr val="bg2">
                  <a:lumMod val="10000"/>
                </a:schemeClr>
              </a:solidFill>
              <a:latin typeface="Script MT Bold" pitchFamily="66" charset="0"/>
            </a:endParaRPr>
          </a:p>
          <a:p>
            <a:pPr algn="ctr"/>
            <a:endParaRPr lang="es-ES" sz="2400" dirty="0">
              <a:solidFill>
                <a:schemeClr val="bg2">
                  <a:lumMod val="10000"/>
                </a:schemeClr>
              </a:solidFill>
              <a:latin typeface="Script MT Bold" pitchFamily="66" charset="0"/>
            </a:endParaRPr>
          </a:p>
        </p:txBody>
      </p:sp>
    </p:spTree>
  </p:cSld>
  <p:clrMapOvr>
    <a:masterClrMapping/>
  </p:clrMapOvr>
  <p:transition advTm="34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abstract-fractal-cross-in-soft-gold-and-yellow.jpg"/>
          <p:cNvPicPr>
            <a:picLocks noChangeAspect="1"/>
          </p:cNvPicPr>
          <p:nvPr/>
        </p:nvPicPr>
        <p:blipFill>
          <a:blip r:embed="rId2">
            <a:lum/>
          </a:blip>
          <a:stretch>
            <a:fillRect/>
          </a:stretch>
        </p:blipFill>
        <p:spPr>
          <a:xfrm>
            <a:off x="0" y="1"/>
            <a:ext cx="9144000" cy="6858000"/>
          </a:xfrm>
          <a:prstGeom prst="rect">
            <a:avLst/>
          </a:prstGeom>
        </p:spPr>
      </p:pic>
      <p:sp>
        <p:nvSpPr>
          <p:cNvPr id="5" name="4 CuadroTexto"/>
          <p:cNvSpPr txBox="1"/>
          <p:nvPr/>
        </p:nvSpPr>
        <p:spPr>
          <a:xfrm>
            <a:off x="0" y="3071810"/>
            <a:ext cx="9144000" cy="4524315"/>
          </a:xfrm>
          <a:prstGeom prst="rect">
            <a:avLst/>
          </a:prstGeom>
          <a:noFill/>
        </p:spPr>
        <p:txBody>
          <a:bodyPr wrap="square" rtlCol="0">
            <a:spAutoFit/>
          </a:bodyPr>
          <a:lstStyle/>
          <a:p>
            <a:pPr algn="ctr"/>
            <a:r>
              <a:rPr lang="es-ES" sz="2400" b="1" dirty="0">
                <a:solidFill>
                  <a:schemeClr val="bg2">
                    <a:lumMod val="10000"/>
                  </a:schemeClr>
                </a:solidFill>
                <a:latin typeface="Script MT Bold" pitchFamily="66" charset="0"/>
              </a:rPr>
              <a:t>De otras sólo se pudo rescatar parte, siendo reconstruidas posteriormente; otras muchas se perdieron para siempre. Dos de las iglesias que salieron peor paradas fueron: la </a:t>
            </a:r>
            <a:r>
              <a:rPr lang="es-ES" sz="2400" b="1" dirty="0" smtClean="0">
                <a:solidFill>
                  <a:schemeClr val="bg2">
                    <a:lumMod val="10000"/>
                  </a:schemeClr>
                </a:solidFill>
                <a:latin typeface="Script MT Bold" pitchFamily="66" charset="0"/>
              </a:rPr>
              <a:t>iglesia de Santo Domingo</a:t>
            </a:r>
            <a:r>
              <a:rPr lang="es-ES" sz="2400" b="1" dirty="0">
                <a:solidFill>
                  <a:schemeClr val="bg2">
                    <a:lumMod val="10000"/>
                  </a:schemeClr>
                </a:solidFill>
                <a:latin typeface="Script MT Bold" pitchFamily="66" charset="0"/>
              </a:rPr>
              <a:t> y la iglesia de la Merced (ésta última no se reconstruyó y sirvió de </a:t>
            </a:r>
            <a:r>
              <a:rPr lang="es-ES" sz="2400" b="1" dirty="0" smtClean="0">
                <a:solidFill>
                  <a:schemeClr val="bg2">
                    <a:lumMod val="10000"/>
                  </a:schemeClr>
                </a:solidFill>
                <a:latin typeface="Script MT Bold" pitchFamily="66" charset="0"/>
              </a:rPr>
              <a:t>cine  hasta </a:t>
            </a:r>
            <a:r>
              <a:rPr lang="es-ES" sz="2400" b="1" dirty="0">
                <a:solidFill>
                  <a:schemeClr val="bg2">
                    <a:lumMod val="10000"/>
                  </a:schemeClr>
                </a:solidFill>
                <a:latin typeface="Script MT Bold" pitchFamily="66" charset="0"/>
              </a:rPr>
              <a:t>su definitivo </a:t>
            </a:r>
            <a:r>
              <a:rPr lang="es-ES" sz="2400" b="1" dirty="0" smtClean="0">
                <a:solidFill>
                  <a:schemeClr val="bg2">
                    <a:lumMod val="10000"/>
                  </a:schemeClr>
                </a:solidFill>
                <a:latin typeface="Script MT Bold" pitchFamily="66" charset="0"/>
              </a:rPr>
              <a:t>derribó </a:t>
            </a:r>
            <a:r>
              <a:rPr lang="es-ES" sz="2400" b="1" dirty="0">
                <a:solidFill>
                  <a:schemeClr val="bg2">
                    <a:lumMod val="10000"/>
                  </a:schemeClr>
                </a:solidFill>
                <a:latin typeface="Script MT Bold" pitchFamily="66" charset="0"/>
              </a:rPr>
              <a:t>en la década de </a:t>
            </a:r>
            <a:r>
              <a:rPr lang="es-ES" sz="2400" b="1" dirty="0" smtClean="0">
                <a:solidFill>
                  <a:schemeClr val="bg2">
                    <a:lumMod val="10000"/>
                  </a:schemeClr>
                </a:solidFill>
                <a:latin typeface="Script MT Bold" pitchFamily="66" charset="0"/>
              </a:rPr>
              <a:t>1960).</a:t>
            </a:r>
          </a:p>
          <a:p>
            <a:pPr algn="ctr"/>
            <a:r>
              <a:rPr lang="es-ES" sz="2400" b="1" dirty="0" smtClean="0">
                <a:solidFill>
                  <a:schemeClr val="bg2">
                    <a:lumMod val="10000"/>
                  </a:schemeClr>
                </a:solidFill>
                <a:latin typeface="Script MT Bold" pitchFamily="66" charset="0"/>
              </a:rPr>
              <a:t>Cuando las corporaciones empezaron a recomponer su patrimonio, en 1936, recibieron otra réplica durante la  Guerra Civil Española.</a:t>
            </a:r>
            <a:endParaRPr lang="es-ES" sz="2400" dirty="0" smtClean="0">
              <a:solidFill>
                <a:schemeClr val="bg2">
                  <a:lumMod val="10000"/>
                </a:schemeClr>
              </a:solidFill>
              <a:latin typeface="Script MT Bold" pitchFamily="66" charset="0"/>
            </a:endParaRPr>
          </a:p>
          <a:p>
            <a:pPr algn="ctr"/>
            <a:r>
              <a:rPr lang="es-ES" sz="2400" b="1" dirty="0" smtClean="0">
                <a:solidFill>
                  <a:schemeClr val="bg2">
                    <a:lumMod val="10000"/>
                  </a:schemeClr>
                </a:solidFill>
                <a:latin typeface="Script MT Bold" pitchFamily="66" charset="0"/>
              </a:rPr>
              <a:t>Tras los destrozos de 1931y en menor medida, de 1936, a 1938 .A partir de1945 se llevó a cabo un proceso de reconstrucción</a:t>
            </a:r>
            <a:endParaRPr lang="es-ES" sz="2400" dirty="0" smtClean="0">
              <a:solidFill>
                <a:schemeClr val="bg2">
                  <a:lumMod val="10000"/>
                </a:schemeClr>
              </a:solidFill>
              <a:latin typeface="Script MT Bold" pitchFamily="66" charset="0"/>
            </a:endParaRPr>
          </a:p>
          <a:p>
            <a:pPr algn="ctr"/>
            <a:r>
              <a:rPr lang="es-ES" sz="2400" b="1" dirty="0" smtClean="0">
                <a:solidFill>
                  <a:schemeClr val="bg2">
                    <a:lumMod val="10000"/>
                  </a:schemeClr>
                </a:solidFill>
                <a:latin typeface="Script MT Bold" pitchFamily="66" charset="0"/>
              </a:rPr>
              <a:t> </a:t>
            </a:r>
            <a:endParaRPr lang="es-ES" sz="2400" dirty="0" smtClean="0">
              <a:solidFill>
                <a:schemeClr val="bg2">
                  <a:lumMod val="10000"/>
                </a:schemeClr>
              </a:solidFill>
              <a:latin typeface="Script MT Bold" pitchFamily="66" charset="0"/>
            </a:endParaRPr>
          </a:p>
          <a:p>
            <a:pPr algn="ctr"/>
            <a:endParaRPr lang="es-ES" sz="2400" dirty="0">
              <a:solidFill>
                <a:schemeClr val="bg2">
                  <a:lumMod val="10000"/>
                </a:schemeClr>
              </a:solidFill>
              <a:latin typeface="Script MT Bold" pitchFamily="66" charset="0"/>
            </a:endParaRPr>
          </a:p>
          <a:p>
            <a:pPr algn="ctr"/>
            <a:endParaRPr lang="es-ES" sz="2400" dirty="0">
              <a:solidFill>
                <a:schemeClr val="bg2">
                  <a:lumMod val="10000"/>
                </a:schemeClr>
              </a:solidFill>
              <a:latin typeface="Script MT Bold" pitchFamily="66" charset="0"/>
            </a:endParaRPr>
          </a:p>
        </p:txBody>
      </p:sp>
    </p:spTree>
  </p:cSld>
  <p:clrMapOvr>
    <a:masterClrMapping/>
  </p:clrMapOvr>
  <p:transition advTm="28000"/>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esizer (97) el rico.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0"/>
            <a:ext cx="5286412" cy="4832092"/>
          </a:xfrm>
          <a:prstGeom prst="rect">
            <a:avLst/>
          </a:prstGeom>
          <a:noFill/>
        </p:spPr>
        <p:txBody>
          <a:bodyPr wrap="square" rtlCol="0">
            <a:spAutoFit/>
          </a:bodyPr>
          <a:lstStyle/>
          <a:p>
            <a:pPr algn="ctr"/>
            <a:r>
              <a:rPr lang="es-ES" sz="2800" dirty="0" smtClean="0">
                <a:solidFill>
                  <a:srgbClr val="002060"/>
                </a:solidFill>
                <a:latin typeface="Script MT Bold" pitchFamily="66" charset="0"/>
              </a:rPr>
              <a:t>Nuestro Padre Jesús con la Cruz a Cuestas es la primitiva imagen que tiene su origen en 1658 con la constitución de la Hermandad de Jesús Nazareno en la capilla de la Vera Cruz del Convento San Luis del Real. Posteriormente en 1756 obtendría la aprobación Real para constituirse como Cofradía independiente con el nombre de Jesús el Rico</a:t>
            </a:r>
            <a:endParaRPr lang="es-ES" sz="2800" dirty="0">
              <a:solidFill>
                <a:srgbClr val="002060"/>
              </a:solidFill>
              <a:latin typeface="Script MT Bold" pitchFamily="66" charset="0"/>
            </a:endParaRPr>
          </a:p>
        </p:txBody>
      </p:sp>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ppt_w*0.7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rico-..jpg"/>
          <p:cNvPicPr>
            <a:picLocks noChangeAspect="1"/>
          </p:cNvPicPr>
          <p:nvPr/>
        </p:nvPicPr>
        <p:blipFill>
          <a:blip r:embed="rId3"/>
          <a:stretch>
            <a:fillRect/>
          </a:stretch>
        </p:blipFill>
        <p:spPr>
          <a:xfrm>
            <a:off x="0" y="0"/>
            <a:ext cx="9144000" cy="6858000"/>
          </a:xfrm>
          <a:prstGeom prst="rect">
            <a:avLst/>
          </a:prstGeom>
        </p:spPr>
      </p:pic>
      <p:sp>
        <p:nvSpPr>
          <p:cNvPr id="5" name="4 CuadroTexto"/>
          <p:cNvSpPr txBox="1"/>
          <p:nvPr/>
        </p:nvSpPr>
        <p:spPr>
          <a:xfrm>
            <a:off x="4000496" y="0"/>
            <a:ext cx="5143504" cy="3108543"/>
          </a:xfrm>
          <a:prstGeom prst="rect">
            <a:avLst/>
          </a:prstGeom>
          <a:noFill/>
        </p:spPr>
        <p:txBody>
          <a:bodyPr wrap="square" rtlCol="0">
            <a:spAutoFit/>
          </a:bodyPr>
          <a:lstStyle/>
          <a:p>
            <a:pPr algn="ctr"/>
            <a:r>
              <a:rPr lang="es-ES" sz="2800" dirty="0" smtClean="0">
                <a:latin typeface="Script MT Bold" pitchFamily="66" charset="0"/>
              </a:rPr>
              <a:t> </a:t>
            </a:r>
            <a:r>
              <a:rPr lang="es-ES" sz="2800" dirty="0" smtClean="0">
                <a:solidFill>
                  <a:srgbClr val="FFFF00"/>
                </a:solidFill>
                <a:effectLst>
                  <a:outerShdw blurRad="38100" dist="38100" dir="2700000" algn="tl">
                    <a:srgbClr val="000000">
                      <a:alpha val="43137"/>
                    </a:srgbClr>
                  </a:outerShdw>
                </a:effectLst>
                <a:latin typeface="Script MT Bold" pitchFamily="66" charset="0"/>
              </a:rPr>
              <a:t>Desde el reinado de Carlos </a:t>
            </a:r>
            <a:r>
              <a:rPr lang="es-ES" sz="2800" dirty="0" smtClean="0">
                <a:solidFill>
                  <a:srgbClr val="FFFF00"/>
                </a:solidFill>
                <a:effectLst>
                  <a:outerShdw blurRad="38100" dist="38100" dir="2700000" algn="tl">
                    <a:srgbClr val="000000">
                      <a:alpha val="43137"/>
                    </a:srgbClr>
                  </a:outerShdw>
                </a:effectLst>
              </a:rPr>
              <a:t>III</a:t>
            </a:r>
            <a:r>
              <a:rPr lang="es-ES" sz="2800" dirty="0" smtClean="0">
                <a:solidFill>
                  <a:srgbClr val="FFFF00"/>
                </a:solidFill>
                <a:effectLst>
                  <a:outerShdw blurRad="38100" dist="38100" dir="2700000" algn="tl">
                    <a:srgbClr val="000000">
                      <a:alpha val="43137"/>
                    </a:srgbClr>
                  </a:outerShdw>
                </a:effectLst>
                <a:latin typeface="Script MT Bold" pitchFamily="66" charset="0"/>
              </a:rPr>
              <a:t>, por un privilegio otorgado por este monarca en una pragmática, Jesús “El Rico” libera un preso en su salida procesional. En 1938 se reorganizó tal y como hoy se conoce.</a:t>
            </a:r>
            <a:endParaRPr lang="es-ES" sz="2800" dirty="0">
              <a:solidFill>
                <a:srgbClr val="FFFF00"/>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3000">
    <p:wedge/>
    <p:sndAc>
      <p:stSnd>
        <p:snd r:embed="rId2" name="diana navarro padre nuest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a:scene3d>
            <a:camera prst="orthographicFront"/>
            <a:lightRig rig="threePt" dir="t"/>
          </a:scene3d>
          <a:sp3d>
            <a:bevelT prst="angle"/>
          </a:sp3d>
        </p:spPr>
        <p:txBody>
          <a:bodyPr/>
          <a:lstStyle/>
          <a:p>
            <a:endParaRPr lang="es-ES" dirty="0"/>
          </a:p>
        </p:txBody>
      </p:sp>
      <p:pic>
        <p:nvPicPr>
          <p:cNvPr id="4" name="3 Imagen" descr="rico..jpg"/>
          <p:cNvPicPr>
            <a:picLocks noChangeAspect="1"/>
          </p:cNvPicPr>
          <p:nvPr/>
        </p:nvPicPr>
        <p:blipFill>
          <a:blip r:embed="rId2"/>
          <a:stretch>
            <a:fillRect/>
          </a:stretch>
        </p:blipFill>
        <p:spPr>
          <a:xfrm>
            <a:off x="785786" y="0"/>
            <a:ext cx="7358082" cy="4857760"/>
          </a:xfrm>
          <a:prstGeom prst="rect">
            <a:avLst/>
          </a:prstGeom>
          <a:scene3d>
            <a:camera prst="orthographicFront"/>
            <a:lightRig rig="threePt" dir="t"/>
          </a:scene3d>
          <a:sp3d>
            <a:bevelT prst="angle"/>
          </a:sp3d>
        </p:spPr>
      </p:pic>
      <p:sp>
        <p:nvSpPr>
          <p:cNvPr id="5" name="4 CuadroTexto"/>
          <p:cNvSpPr txBox="1"/>
          <p:nvPr/>
        </p:nvSpPr>
        <p:spPr>
          <a:xfrm>
            <a:off x="0" y="4857760"/>
            <a:ext cx="9144000" cy="1938992"/>
          </a:xfrm>
          <a:prstGeom prst="rect">
            <a:avLst/>
          </a:prstGeom>
          <a:noFill/>
        </p:spPr>
        <p:txBody>
          <a:bodyPr wrap="square" rtlCol="0">
            <a:spAutoFit/>
          </a:bodyPr>
          <a:lstStyle/>
          <a:p>
            <a:r>
              <a:rPr lang="es-ES" sz="2400" dirty="0" smtClean="0">
                <a:solidFill>
                  <a:schemeClr val="bg2">
                    <a:lumMod val="75000"/>
                  </a:schemeClr>
                </a:solidFill>
                <a:effectLst>
                  <a:outerShdw blurRad="38100" dist="38100" dir="2700000" algn="tl">
                    <a:srgbClr val="000000">
                      <a:alpha val="43137"/>
                    </a:srgbClr>
                  </a:outerShdw>
                </a:effectLst>
                <a:latin typeface="Script MT Bold" pitchFamily="66" charset="0"/>
              </a:rPr>
              <a:t>Cuenta la leyenda que durante el reinado de Carlos </a:t>
            </a:r>
            <a:r>
              <a:rPr lang="es-ES" sz="2400" dirty="0" smtClean="0">
                <a:solidFill>
                  <a:schemeClr val="bg2">
                    <a:lumMod val="75000"/>
                  </a:schemeClr>
                </a:solidFill>
                <a:effectLst>
                  <a:outerShdw blurRad="38100" dist="38100" dir="2700000" algn="tl">
                    <a:srgbClr val="000000">
                      <a:alpha val="43137"/>
                    </a:srgbClr>
                  </a:outerShdw>
                </a:effectLst>
              </a:rPr>
              <a:t>III</a:t>
            </a:r>
            <a:r>
              <a:rPr lang="es-ES" sz="2400" dirty="0" smtClean="0">
                <a:solidFill>
                  <a:schemeClr val="bg2">
                    <a:lumMod val="75000"/>
                  </a:schemeClr>
                </a:solidFill>
                <a:effectLst>
                  <a:outerShdw blurRad="38100" dist="38100" dir="2700000" algn="tl">
                    <a:srgbClr val="000000">
                      <a:alpha val="43137"/>
                    </a:srgbClr>
                  </a:outerShdw>
                </a:effectLst>
                <a:latin typeface="Script MT Bold" pitchFamily="66" charset="0"/>
              </a:rPr>
              <a:t>, hubo una gran epidemia de peste por la cual las imágenes quedaron sin hombres dispuestos a </a:t>
            </a:r>
            <a:r>
              <a:rPr lang="es-ES" sz="2400" dirty="0" err="1" smtClean="0">
                <a:solidFill>
                  <a:schemeClr val="bg2">
                    <a:lumMod val="75000"/>
                  </a:schemeClr>
                </a:solidFill>
                <a:effectLst>
                  <a:outerShdw blurRad="38100" dist="38100" dir="2700000" algn="tl">
                    <a:srgbClr val="000000">
                      <a:alpha val="43137"/>
                    </a:srgbClr>
                  </a:outerShdw>
                </a:effectLst>
                <a:latin typeface="Script MT Bold" pitchFamily="66" charset="0"/>
              </a:rPr>
              <a:t>procesionarlas</a:t>
            </a:r>
            <a:r>
              <a:rPr lang="es-ES" sz="2400" dirty="0" smtClean="0">
                <a:solidFill>
                  <a:schemeClr val="bg2">
                    <a:lumMod val="75000"/>
                  </a:schemeClr>
                </a:solidFill>
                <a:effectLst>
                  <a:outerShdw blurRad="38100" dist="38100" dir="2700000" algn="tl">
                    <a:srgbClr val="000000">
                      <a:alpha val="43137"/>
                    </a:srgbClr>
                  </a:outerShdw>
                </a:effectLst>
                <a:latin typeface="Script MT Bold" pitchFamily="66" charset="0"/>
              </a:rPr>
              <a:t> . Pero los presos salieron de la cárcel, para ser ellos los que cargaran con los sagrados titulares de la hermandad y a continuación volvieron por su propio pie a la prisión, sin faltar ni uno solo</a:t>
            </a:r>
            <a:endParaRPr lang="es-ES" sz="2400" dirty="0">
              <a:solidFill>
                <a:schemeClr val="bg2">
                  <a:lumMod val="75000"/>
                </a:schemeClr>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30000">
    <p:wipe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IMG_0126el rico.jpg"/>
          <p:cNvPicPr>
            <a:picLocks noChangeAspect="1"/>
          </p:cNvPicPr>
          <p:nvPr/>
        </p:nvPicPr>
        <p:blipFill>
          <a:blip r:embed="rId2"/>
          <a:stretch>
            <a:fillRect/>
          </a:stretch>
        </p:blipFill>
        <p:spPr>
          <a:xfrm>
            <a:off x="0" y="5885"/>
            <a:ext cx="5286380" cy="6852115"/>
          </a:xfrm>
          <a:prstGeom prst="rect">
            <a:avLst/>
          </a:prstGeom>
        </p:spPr>
      </p:pic>
      <p:sp>
        <p:nvSpPr>
          <p:cNvPr id="5" name="4 CuadroTexto"/>
          <p:cNvSpPr txBox="1"/>
          <p:nvPr/>
        </p:nvSpPr>
        <p:spPr>
          <a:xfrm>
            <a:off x="5429256" y="500042"/>
            <a:ext cx="3357586" cy="5693866"/>
          </a:xfrm>
          <a:prstGeom prst="rect">
            <a:avLst/>
          </a:prstGeom>
          <a:noFill/>
        </p:spPr>
        <p:txBody>
          <a:bodyPr wrap="square" rtlCol="0">
            <a:spAutoFit/>
          </a:bodyPr>
          <a:lstStyle/>
          <a:p>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Por esta muestra de fe y compromiso, su majestad Carlos </a:t>
            </a:r>
            <a:r>
              <a:rPr lang="es-ES" sz="2800" dirty="0" smtClean="0">
                <a:blipFill>
                  <a:blip r:embed="rId3"/>
                  <a:stretch>
                    <a:fillRect/>
                  </a:stretch>
                </a:blipFill>
                <a:effectLst>
                  <a:outerShdw blurRad="38100" dist="38100" dir="2700000" algn="tl">
                    <a:srgbClr val="000000">
                      <a:alpha val="43137"/>
                    </a:srgbClr>
                  </a:outerShdw>
                </a:effectLst>
                <a:latin typeface="+mj-lt"/>
              </a:rPr>
              <a:t>III </a:t>
            </a:r>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concedió a Nuestro Padre Jesús "El Rico" el poder de cada Miércoles Santo liberar a un preso como agradecimiento a aquellos hombres que pese a sus pecados mostraron arrepentimiento y fe.</a:t>
            </a:r>
            <a:endParaRPr lang="es-ES" sz="28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30000">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strVal val="#ppt_w*0.70"/>
                                          </p:val>
                                        </p:tav>
                                        <p:tav tm="100000">
                                          <p:val>
                                            <p:strVal val="#ppt_w"/>
                                          </p:val>
                                        </p:tav>
                                      </p:tavLst>
                                    </p:anim>
                                    <p:anim calcmode="lin" valueType="num">
                                      <p:cBhvr>
                                        <p:cTn id="8" dur="1000" fill="hold"/>
                                        <p:tgtEl>
                                          <p:spTgt spid="5"/>
                                        </p:tgtEl>
                                        <p:attrNameLst>
                                          <p:attrName>ppt_h</p:attrName>
                                        </p:attrNameLst>
                                      </p:cBhvr>
                                      <p:tavLst>
                                        <p:tav tm="0">
                                          <p:val>
                                            <p:strVal val="#ppt_h"/>
                                          </p:val>
                                        </p:tav>
                                        <p:tav tm="100000">
                                          <p:val>
                                            <p:strVal val="#ppt_h"/>
                                          </p:val>
                                        </p:tav>
                                      </p:tavLst>
                                    </p:anim>
                                    <p:animEffect transition="in" filter="fade">
                                      <p:cBhvr>
                                        <p:cTn id="9"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el preso liberado.jpg"/>
          <p:cNvPicPr>
            <a:picLocks noChangeAspect="1"/>
          </p:cNvPicPr>
          <p:nvPr/>
        </p:nvPicPr>
        <p:blipFill>
          <a:blip r:embed="rId2"/>
          <a:stretch>
            <a:fillRect/>
          </a:stretch>
        </p:blipFill>
        <p:spPr>
          <a:xfrm>
            <a:off x="214283" y="285728"/>
            <a:ext cx="5286412" cy="628652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5" name="4 CuadroTexto"/>
          <p:cNvSpPr txBox="1"/>
          <p:nvPr/>
        </p:nvSpPr>
        <p:spPr>
          <a:xfrm>
            <a:off x="5715008" y="302359"/>
            <a:ext cx="3428992" cy="6124754"/>
          </a:xfrm>
          <a:prstGeom prst="rect">
            <a:avLst/>
          </a:prstGeom>
          <a:noFill/>
        </p:spPr>
        <p:txBody>
          <a:bodyPr wrap="square" rtlCol="0">
            <a:spAutoFit/>
          </a:bodyPr>
          <a:lstStyle/>
          <a:p>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Jesús el Rico tiene el brazo derecho articulado y mecánicamente, bendice al preso en su liberación y en un acto de recogimiento a todo el público presente delante de la tribuna principal  en su recorrido procesional. Aunque se dice leyenda ocurrió realmente algo similar.</a:t>
            </a:r>
            <a:endParaRPr lang="es-ES" sz="28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sp>
        <p:nvSpPr>
          <p:cNvPr id="6" name="5 CuadroTexto"/>
          <p:cNvSpPr txBox="1"/>
          <p:nvPr/>
        </p:nvSpPr>
        <p:spPr>
          <a:xfrm>
            <a:off x="1000100" y="785794"/>
            <a:ext cx="4301177" cy="584775"/>
          </a:xfrm>
          <a:prstGeom prst="rect">
            <a:avLst/>
          </a:prstGeom>
          <a:noFill/>
        </p:spPr>
        <p:txBody>
          <a:bodyPr wrap="none" rtlCol="0">
            <a:spAutoFit/>
          </a:bodyPr>
          <a:lstStyle/>
          <a:p>
            <a:r>
              <a:rPr lang="es-ES" sz="3200" dirty="0" smtClean="0">
                <a:solidFill>
                  <a:schemeClr val="bg1"/>
                </a:solidFill>
                <a:effectLst>
                  <a:outerShdw blurRad="38100" dist="38100" dir="2700000" algn="tl">
                    <a:srgbClr val="000000">
                      <a:alpha val="43137"/>
                    </a:srgbClr>
                  </a:outerShdw>
                </a:effectLst>
                <a:latin typeface="Vivian" pitchFamily="2" charset="0"/>
              </a:rPr>
              <a:t>El  Preso Liberado</a:t>
            </a:r>
            <a:endParaRPr lang="es-ES" sz="3200" dirty="0">
              <a:solidFill>
                <a:schemeClr val="bg1"/>
              </a:solidFill>
              <a:effectLst>
                <a:outerShdw blurRad="38100" dist="38100" dir="2700000" algn="tl">
                  <a:srgbClr val="000000">
                    <a:alpha val="43137"/>
                  </a:srgbClr>
                </a:outerShdw>
              </a:effectLst>
              <a:latin typeface="Vivian" pitchFamily="2" charset="0"/>
            </a:endParaRPr>
          </a:p>
        </p:txBody>
      </p:sp>
    </p:spTree>
  </p:cSld>
  <p:clrMapOvr>
    <a:masterClrMapping/>
  </p:clrMapOvr>
  <p:transition spd="slow" advTm="30000">
    <p:pull dir="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6895825444_675c7ba9c0_b.jpg"/>
          <p:cNvPicPr>
            <a:picLocks noChangeAspect="1"/>
          </p:cNvPicPr>
          <p:nvPr/>
        </p:nvPicPr>
        <p:blipFill>
          <a:blip r:embed="rId2"/>
          <a:srcRect r="12987"/>
          <a:stretch>
            <a:fillRect/>
          </a:stretch>
        </p:blipFill>
        <p:spPr>
          <a:xfrm>
            <a:off x="4357686" y="0"/>
            <a:ext cx="4786314" cy="6858000"/>
          </a:xfrm>
          <a:prstGeom prst="rect">
            <a:avLst/>
          </a:prstGeom>
        </p:spPr>
      </p:pic>
      <p:sp>
        <p:nvSpPr>
          <p:cNvPr id="5" name="4 CuadroTexto"/>
          <p:cNvSpPr txBox="1"/>
          <p:nvPr/>
        </p:nvSpPr>
        <p:spPr>
          <a:xfrm>
            <a:off x="285720" y="456247"/>
            <a:ext cx="4214778" cy="6401753"/>
          </a:xfrm>
          <a:prstGeom prst="rect">
            <a:avLst/>
          </a:prstGeom>
          <a:noFill/>
        </p:spPr>
        <p:txBody>
          <a:bodyPr wrap="square" rtlCol="0">
            <a:spAutoFit/>
          </a:bodyPr>
          <a:lstStyle/>
          <a:p>
            <a:pPr algn="ctr"/>
            <a:r>
              <a:rPr lang="es-ES" dirty="0" smtClean="0"/>
              <a:t/>
            </a:r>
            <a:br>
              <a:rPr lang="es-ES" dirty="0" smtClean="0"/>
            </a:br>
            <a:r>
              <a:rPr lang="es-ES" sz="2800" b="1" dirty="0" smtClean="0">
                <a:blipFill>
                  <a:blip r:embed="rId3"/>
                  <a:stretch>
                    <a:fillRect/>
                  </a:stretch>
                </a:blipFill>
                <a:effectLst>
                  <a:outerShdw blurRad="38100" dist="38100" dir="2700000" algn="tl">
                    <a:srgbClr val="000000">
                      <a:alpha val="43137"/>
                    </a:srgbClr>
                  </a:outerShdw>
                </a:effectLst>
                <a:latin typeface="Script MT Bold" pitchFamily="66" charset="0"/>
              </a:rPr>
              <a:t>Estudiantes : corporación que destaca por la vinculación que tiene con la Universidad de Málaga  y el Gaudeamus </a:t>
            </a:r>
            <a:r>
              <a:rPr lang="es-ES" sz="2800" b="1" dirty="0" err="1" smtClean="0">
                <a:blipFill>
                  <a:blip r:embed="rId3"/>
                  <a:stretch>
                    <a:fillRect/>
                  </a:stretch>
                </a:blipFill>
                <a:effectLst>
                  <a:outerShdw blurRad="38100" dist="38100" dir="2700000" algn="tl">
                    <a:srgbClr val="000000">
                      <a:alpha val="43137"/>
                    </a:srgbClr>
                  </a:outerShdw>
                </a:effectLst>
                <a:latin typeface="Script MT Bold" pitchFamily="66" charset="0"/>
              </a:rPr>
              <a:t>igitur</a:t>
            </a:r>
            <a:r>
              <a:rPr lang="es-ES" sz="2800" b="1" dirty="0" smtClean="0">
                <a:blipFill>
                  <a:blip r:embed="rId3"/>
                  <a:stretch>
                    <a:fillRect/>
                  </a:stretch>
                </a:blipFill>
                <a:effectLst>
                  <a:outerShdw blurRad="38100" dist="38100" dir="2700000" algn="tl">
                    <a:srgbClr val="000000">
                      <a:alpha val="43137"/>
                    </a:srgbClr>
                  </a:outerShdw>
                </a:effectLst>
                <a:latin typeface="Script MT Bold" pitchFamily="66" charset="0"/>
              </a:rPr>
              <a:t> que entonan los portadores mientras llevan al Cristo(Coronado de espinas) en su trono del típico estilo malagueño, </a:t>
            </a:r>
            <a:r>
              <a:rPr lang="es-ES" sz="2800" b="1" i="1" dirty="0" smtClean="0">
                <a:blipFill>
                  <a:blip r:embed="rId3"/>
                  <a:stretch>
                    <a:fillRect/>
                  </a:stretch>
                </a:blipFill>
                <a:effectLst>
                  <a:outerShdw blurRad="38100" dist="38100" dir="2700000" algn="tl">
                    <a:srgbClr val="000000">
                      <a:alpha val="43137"/>
                    </a:srgbClr>
                  </a:outerShdw>
                </a:effectLst>
                <a:latin typeface="Script MT Bold" pitchFamily="66" charset="0"/>
              </a:rPr>
              <a:t>de carrete</a:t>
            </a:r>
            <a:r>
              <a:rPr lang="es-ES" sz="2800" b="1" dirty="0" smtClean="0">
                <a:blipFill>
                  <a:blip r:embed="rId3"/>
                  <a:stretch>
                    <a:fillRect/>
                  </a:stretch>
                </a:blipFill>
                <a:effectLst>
                  <a:outerShdw blurRad="38100" dist="38100" dir="2700000" algn="tl">
                    <a:srgbClr val="000000">
                      <a:alpha val="43137"/>
                    </a:srgbClr>
                  </a:outerShdw>
                </a:effectLst>
                <a:latin typeface="Script MT Bold" pitchFamily="66" charset="0"/>
              </a:rPr>
              <a:t>. La Virgen de Gracia y Esperanza acompaña detrás</a:t>
            </a:r>
          </a:p>
          <a:p>
            <a:pPr algn="ctr"/>
            <a:endParaRPr lang="es-ES" sz="2800" b="1" dirty="0">
              <a:blipFill>
                <a:blip r:embed="rId3"/>
                <a:stretch>
                  <a:fillRect/>
                </a:stretch>
              </a:blipFill>
              <a:effectLst>
                <a:outerShdw blurRad="38100" dist="38100" dir="2700000" algn="tl">
                  <a:srgbClr val="000000">
                    <a:alpha val="43137"/>
                  </a:srgbClr>
                </a:outerShdw>
              </a:effectLst>
            </a:endParaRPr>
          </a:p>
        </p:txBody>
      </p:sp>
    </p:spTree>
  </p:cSld>
  <p:clrMapOvr>
    <a:masterClrMapping/>
  </p:clrMapOvr>
  <p:transition spd="slow" advTm="30000">
    <p:circl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33413894712_carlos_20120402_214433.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split orient="vert" dir="in"/>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333413894712_carlos_20120402_21450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714744" y="642918"/>
            <a:ext cx="184731" cy="369332"/>
          </a:xfrm>
          <a:prstGeom prst="rect">
            <a:avLst/>
          </a:prstGeom>
          <a:noFill/>
        </p:spPr>
        <p:txBody>
          <a:bodyPr wrap="none" rtlCol="0">
            <a:spAutoFit/>
          </a:bodyPr>
          <a:lstStyle/>
          <a:p>
            <a:endParaRPr lang="es-ES" dirty="0"/>
          </a:p>
        </p:txBody>
      </p:sp>
    </p:spTree>
  </p:cSld>
  <p:clrMapOvr>
    <a:masterClrMapping/>
  </p:clrMapOvr>
  <p:transition spd="slow" advTm="12000">
    <p:wheel spokes="2"/>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ardia de la legion.jpg"/>
          <p:cNvPicPr>
            <a:picLocks noChangeAspect="1"/>
          </p:cNvPicPr>
          <p:nvPr/>
        </p:nvPicPr>
        <p:blipFill>
          <a:blip r:embed="rId3"/>
          <a:stretch>
            <a:fillRect/>
          </a:stretch>
        </p:blipFill>
        <p:spPr>
          <a:xfrm>
            <a:off x="0" y="0"/>
            <a:ext cx="9144000" cy="5357826"/>
          </a:xfrm>
          <a:prstGeom prst="rect">
            <a:avLst/>
          </a:prstGeom>
          <a:scene3d>
            <a:camera prst="orthographicFront"/>
            <a:lightRig rig="threePt" dir="t"/>
          </a:scene3d>
          <a:sp3d>
            <a:bevelT prst="angle"/>
          </a:sp3d>
        </p:spPr>
      </p:pic>
      <p:sp>
        <p:nvSpPr>
          <p:cNvPr id="5" name="4 CuadroTexto"/>
          <p:cNvSpPr txBox="1"/>
          <p:nvPr/>
        </p:nvSpPr>
        <p:spPr>
          <a:xfrm>
            <a:off x="0" y="5288340"/>
            <a:ext cx="9144000" cy="1569660"/>
          </a:xfrm>
          <a:prstGeom prst="rect">
            <a:avLst/>
          </a:prstGeom>
          <a:solidFill>
            <a:schemeClr val="tx1"/>
          </a:solidFill>
        </p:spPr>
        <p:txBody>
          <a:bodyPr wrap="square" rtlCol="0">
            <a:spAutoFit/>
          </a:bodyPr>
          <a:lstStyle/>
          <a:p>
            <a:pPr algn="ctr"/>
            <a:r>
              <a:rPr lang="es-ES" sz="2400" b="1" dirty="0" smtClean="0">
                <a:blipFill>
                  <a:blip r:embed="rId4"/>
                  <a:stretch>
                    <a:fillRect/>
                  </a:stretch>
                </a:blipFill>
                <a:effectLst>
                  <a:outerShdw blurRad="38100" dist="38100" dir="2700000" algn="tl">
                    <a:srgbClr val="000000">
                      <a:alpha val="43137"/>
                    </a:srgbClr>
                  </a:outerShdw>
                </a:effectLst>
                <a:latin typeface="Script MT Bold" pitchFamily="66" charset="0"/>
              </a:rPr>
              <a:t>Mena</a:t>
            </a:r>
            <a:r>
              <a:rPr lang="es-ES" sz="2400" dirty="0" smtClean="0">
                <a:blipFill>
                  <a:blip r:embed="rId4"/>
                  <a:stretch>
                    <a:fillRect/>
                  </a:stretch>
                </a:blipFill>
                <a:effectLst>
                  <a:outerShdw blurRad="38100" dist="38100" dir="2700000" algn="tl">
                    <a:srgbClr val="000000">
                      <a:alpha val="43137"/>
                    </a:srgbClr>
                  </a:outerShdw>
                </a:effectLst>
                <a:latin typeface="Script MT Bold" pitchFamily="66" charset="0"/>
              </a:rPr>
              <a:t>: Congregación caracterizada además de por la excelente talla del Cristo, obra de Palma Burgos, considerado uno de los mejores crucificados del siglo </a:t>
            </a:r>
            <a:r>
              <a:rPr lang="es-ES" sz="2400" dirty="0" smtClean="0">
                <a:blipFill>
                  <a:blip r:embed="rId4"/>
                  <a:stretch>
                    <a:fillRect/>
                  </a:stretch>
                </a:blipFill>
                <a:effectLst>
                  <a:outerShdw blurRad="38100" dist="38100" dir="2700000" algn="tl">
                    <a:srgbClr val="000000">
                      <a:alpha val="43137"/>
                    </a:srgbClr>
                  </a:outerShdw>
                </a:effectLst>
              </a:rPr>
              <a:t>XX</a:t>
            </a:r>
            <a:r>
              <a:rPr lang="es-ES" sz="2400" dirty="0" smtClean="0">
                <a:blipFill>
                  <a:blip r:embed="rId4"/>
                  <a:stretch>
                    <a:fillRect/>
                  </a:stretch>
                </a:blipFill>
                <a:effectLst>
                  <a:outerShdw blurRad="38100" dist="38100" dir="2700000" algn="tl">
                    <a:srgbClr val="000000">
                      <a:alpha val="43137"/>
                    </a:srgbClr>
                  </a:outerShdw>
                </a:effectLst>
                <a:latin typeface="Script MT Bold" pitchFamily="66" charset="0"/>
              </a:rPr>
              <a:t> español, por el desfile que realiza la Legión Española y la Marina, con tropas, banda de música y banda de cornetas</a:t>
            </a:r>
            <a:endParaRPr lang="es-ES" sz="2400" dirty="0">
              <a:blipFill>
                <a:blip r:embed="rId4"/>
                <a:stretch>
                  <a:fillRect/>
                </a:stretch>
              </a:blip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9000">
    <p:strips dir="ru"/>
    <p:sndAc>
      <p:stSnd>
        <p:snd r:embed="rId2" name="el novio de la muerte - marchas militar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guardia de la legion (2).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wheel spokes="3"/>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25000"/>
            </a:schemeClr>
          </a:solidFill>
          <a:scene3d>
            <a:camera prst="orthographicFront"/>
            <a:lightRig rig="threePt" dir="t"/>
          </a:scene3d>
          <a:sp3d>
            <a:bevelT prst="angle"/>
          </a:sp3d>
        </p:spPr>
        <p:txBody>
          <a:bodyPr/>
          <a:lstStyle/>
          <a:p>
            <a:endParaRPr lang="es-ES" dirty="0"/>
          </a:p>
        </p:txBody>
      </p:sp>
      <p:pic>
        <p:nvPicPr>
          <p:cNvPr id="4" name="3 Imagen" descr="guardia de la legion (3).jpg"/>
          <p:cNvPicPr>
            <a:picLocks noChangeAspect="1"/>
          </p:cNvPicPr>
          <p:nvPr/>
        </p:nvPicPr>
        <p:blipFill>
          <a:blip r:embed="rId2"/>
          <a:stretch>
            <a:fillRect/>
          </a:stretch>
        </p:blipFill>
        <p:spPr>
          <a:xfrm>
            <a:off x="0" y="500042"/>
            <a:ext cx="9144000" cy="5929330"/>
          </a:xfrm>
          <a:prstGeom prst="rect">
            <a:avLst/>
          </a:prstGeom>
          <a:scene3d>
            <a:camera prst="orthographicFront"/>
            <a:lightRig rig="threePt" dir="t"/>
          </a:scene3d>
          <a:sp3d>
            <a:bevelT prst="angle"/>
          </a:sp3d>
        </p:spPr>
      </p:pic>
    </p:spTree>
  </p:cSld>
  <p:clrMapOvr>
    <a:masterClrMapping/>
  </p:clrMapOvr>
  <p:transition spd="slow" advTm="10000">
    <p:diamon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10000"/>
            </a:schemeClr>
          </a:solidFill>
        </p:spPr>
        <p:txBody>
          <a:bodyPr/>
          <a:lstStyle/>
          <a:p>
            <a:endParaRPr lang="es-ES" dirty="0"/>
          </a:p>
        </p:txBody>
      </p:sp>
      <p:pic>
        <p:nvPicPr>
          <p:cNvPr id="4" name="3 Imagen" descr="imagen que desapareció quemada.jpg"/>
          <p:cNvPicPr>
            <a:picLocks noChangeAspect="1"/>
          </p:cNvPicPr>
          <p:nvPr/>
        </p:nvPicPr>
        <p:blipFill>
          <a:blip r:embed="rId2">
            <a:lum bright="-10000" contrast="10000"/>
          </a:blip>
          <a:stretch>
            <a:fillRect/>
          </a:stretch>
        </p:blipFill>
        <p:spPr>
          <a:xfrm>
            <a:off x="3857620" y="264705"/>
            <a:ext cx="5000660" cy="6307567"/>
          </a:xfrm>
          <a:prstGeom prst="rect">
            <a:avLst/>
          </a:prstGeom>
          <a:scene3d>
            <a:camera prst="orthographicFront"/>
            <a:lightRig rig="threePt" dir="t"/>
          </a:scene3d>
          <a:sp3d>
            <a:bevelT prst="angle"/>
          </a:sp3d>
        </p:spPr>
      </p:pic>
      <p:sp>
        <p:nvSpPr>
          <p:cNvPr id="5" name="4 CuadroTexto"/>
          <p:cNvSpPr txBox="1"/>
          <p:nvPr/>
        </p:nvSpPr>
        <p:spPr>
          <a:xfrm>
            <a:off x="357158" y="2143116"/>
            <a:ext cx="3357586" cy="3108543"/>
          </a:xfrm>
          <a:prstGeom prst="rect">
            <a:avLst/>
          </a:prstGeom>
          <a:noFill/>
        </p:spPr>
        <p:txBody>
          <a:bodyPr wrap="square" rtlCol="0">
            <a:spAutoFit/>
          </a:bodyPr>
          <a:lstStyle/>
          <a:p>
            <a:pPr algn="ctr"/>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Mena fue el autor de la primera imagen, salvó del incendio una pierna que sirvió después para que Palma Burgos hiciera la imagen actual.</a:t>
            </a:r>
            <a:endParaRPr lang="es-ES" sz="28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sp>
        <p:nvSpPr>
          <p:cNvPr id="6" name="5 CuadroTexto"/>
          <p:cNvSpPr txBox="1"/>
          <p:nvPr/>
        </p:nvSpPr>
        <p:spPr>
          <a:xfrm>
            <a:off x="4429124" y="5500702"/>
            <a:ext cx="4118435" cy="646331"/>
          </a:xfrm>
          <a:prstGeom prst="rect">
            <a:avLst/>
          </a:prstGeom>
          <a:noFill/>
        </p:spPr>
        <p:txBody>
          <a:bodyPr wrap="none" rtlCol="0">
            <a:spAutoFit/>
          </a:bodyPr>
          <a:lstStyle/>
          <a:p>
            <a:r>
              <a:rPr lang="es-ES" sz="3600" dirty="0" smtClean="0">
                <a:ln>
                  <a:solidFill>
                    <a:schemeClr val="tx1"/>
                  </a:solidFill>
                </a:ln>
                <a:solidFill>
                  <a:srgbClr val="FFFF00"/>
                </a:solidFill>
                <a:effectLst>
                  <a:outerShdw blurRad="38100" dist="38100" dir="2700000" algn="tl">
                    <a:srgbClr val="000000">
                      <a:alpha val="43137"/>
                    </a:srgbClr>
                  </a:outerShdw>
                </a:effectLst>
                <a:latin typeface="Vivian" pitchFamily="2" charset="0"/>
              </a:rPr>
              <a:t>Imagen Antigua</a:t>
            </a:r>
            <a:endParaRPr lang="es-ES" sz="3600" dirty="0">
              <a:ln>
                <a:solidFill>
                  <a:schemeClr val="tx1"/>
                </a:solidFill>
              </a:ln>
              <a:solidFill>
                <a:srgbClr val="FFFF00"/>
              </a:solidFill>
              <a:effectLst>
                <a:outerShdw blurRad="38100" dist="38100" dir="2700000" algn="tl">
                  <a:srgbClr val="000000">
                    <a:alpha val="43137"/>
                  </a:srgbClr>
                </a:outerShdw>
              </a:effectLst>
              <a:latin typeface="Vivian" pitchFamily="2" charset="0"/>
            </a:endParaRPr>
          </a:p>
        </p:txBody>
      </p:sp>
    </p:spTree>
  </p:cSld>
  <p:clrMapOvr>
    <a:masterClrMapping/>
  </p:clrMapOvr>
  <p:transition spd="slow" advTm="18000">
    <p:plu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imagen actual.jpg"/>
          <p:cNvPicPr>
            <a:picLocks noChangeAspect="1"/>
          </p:cNvPicPr>
          <p:nvPr/>
        </p:nvPicPr>
        <p:blipFill>
          <a:blip r:embed="rId2">
            <a:lum bright="-10000" contrast="10000"/>
          </a:blip>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4714876" y="5572140"/>
            <a:ext cx="3736920" cy="646331"/>
          </a:xfrm>
          <a:prstGeom prst="rect">
            <a:avLst/>
          </a:prstGeom>
          <a:noFill/>
        </p:spPr>
        <p:txBody>
          <a:bodyPr wrap="none" rtlCol="0">
            <a:spAutoFit/>
          </a:bodyPr>
          <a:lstStyle/>
          <a:p>
            <a:r>
              <a:rPr lang="es-ES" sz="3600" dirty="0" smtClean="0">
                <a:ln>
                  <a:solidFill>
                    <a:schemeClr val="tx1"/>
                  </a:solidFill>
                </a:ln>
                <a:solidFill>
                  <a:srgbClr val="FFFF00"/>
                </a:solidFill>
                <a:effectLst>
                  <a:outerShdw blurRad="38100" dist="38100" dir="2700000" algn="tl">
                    <a:srgbClr val="000000">
                      <a:alpha val="43137"/>
                    </a:srgbClr>
                  </a:outerShdw>
                </a:effectLst>
                <a:latin typeface="Vivian" pitchFamily="2" charset="0"/>
              </a:rPr>
              <a:t>Imagen actual</a:t>
            </a:r>
            <a:endParaRPr lang="es-ES" sz="3600" dirty="0">
              <a:ln>
                <a:solidFill>
                  <a:schemeClr val="tx1"/>
                </a:solidFill>
              </a:ln>
              <a:solidFill>
                <a:srgbClr val="FFFF00"/>
              </a:solidFill>
              <a:effectLst>
                <a:outerShdw blurRad="38100" dist="38100" dir="2700000" algn="tl">
                  <a:srgbClr val="000000">
                    <a:alpha val="43137"/>
                  </a:srgbClr>
                </a:outerShdw>
              </a:effectLst>
              <a:latin typeface="Vivian" pitchFamily="2" charset="0"/>
            </a:endParaRPr>
          </a:p>
        </p:txBody>
      </p:sp>
    </p:spTree>
  </p:cSld>
  <p:clrMapOvr>
    <a:masterClrMapping/>
  </p:clrMapOvr>
  <p:transition spd="slow" advTm="10000">
    <p:strip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25000"/>
            </a:schemeClr>
          </a:solidFill>
          <a:scene3d>
            <a:camera prst="orthographicFront"/>
            <a:lightRig rig="threePt" dir="t"/>
          </a:scene3d>
          <a:sp3d>
            <a:bevelT/>
          </a:sp3d>
        </p:spPr>
        <p:txBody>
          <a:bodyPr/>
          <a:lstStyle/>
          <a:p>
            <a:endParaRPr lang="es-ES" dirty="0"/>
          </a:p>
        </p:txBody>
      </p:sp>
      <p:pic>
        <p:nvPicPr>
          <p:cNvPr id="4" name="3 Imagen" descr="las fuerzas de la legion trasladan al Cristo para su salida.jpg"/>
          <p:cNvPicPr>
            <a:picLocks noChangeAspect="1"/>
          </p:cNvPicPr>
          <p:nvPr/>
        </p:nvPicPr>
        <p:blipFill>
          <a:blip r:embed="rId2"/>
          <a:stretch>
            <a:fillRect/>
          </a:stretch>
        </p:blipFill>
        <p:spPr>
          <a:xfrm>
            <a:off x="0" y="428604"/>
            <a:ext cx="9144000" cy="6081117"/>
          </a:xfrm>
          <a:prstGeom prst="rect">
            <a:avLst/>
          </a:prstGeom>
          <a:scene3d>
            <a:camera prst="orthographicFront"/>
            <a:lightRig rig="threePt" dir="t"/>
          </a:scene3d>
          <a:sp3d>
            <a:bevelT prst="angle"/>
          </a:sp3d>
        </p:spPr>
      </p:pic>
      <p:sp>
        <p:nvSpPr>
          <p:cNvPr id="5" name="4 CuadroTexto"/>
          <p:cNvSpPr txBox="1"/>
          <p:nvPr/>
        </p:nvSpPr>
        <p:spPr>
          <a:xfrm>
            <a:off x="1" y="928670"/>
            <a:ext cx="4572000" cy="2677656"/>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latin typeface="Script MT Bold" pitchFamily="66" charset="0"/>
              </a:rPr>
              <a:t>Ver éste desfile procesional con el acompañamiento de la legión española cantando el himno  El novio de la muerte pone los vellos de punta. Pueden verlo en </a:t>
            </a:r>
            <a:r>
              <a:rPr lang="es-ES" sz="2800" dirty="0" err="1" smtClean="0">
                <a:solidFill>
                  <a:schemeClr val="bg1"/>
                </a:solidFill>
                <a:effectLst>
                  <a:outerShdw blurRad="38100" dist="38100" dir="2700000" algn="tl">
                    <a:srgbClr val="000000">
                      <a:alpha val="43137"/>
                    </a:srgbClr>
                  </a:outerShdw>
                </a:effectLst>
                <a:latin typeface="Script MT Bold" pitchFamily="66" charset="0"/>
              </a:rPr>
              <a:t>Youtube</a:t>
            </a:r>
            <a:r>
              <a:rPr lang="es-ES" sz="2800" dirty="0" smtClean="0">
                <a:solidFill>
                  <a:schemeClr val="bg1"/>
                </a:solidFill>
                <a:effectLst>
                  <a:outerShdw blurRad="38100" dist="38100" dir="2700000" algn="tl">
                    <a:srgbClr val="000000">
                      <a:alpha val="43137"/>
                    </a:srgbClr>
                  </a:outerShdw>
                </a:effectLst>
                <a:latin typeface="Script MT Bold" pitchFamily="66" charset="0"/>
              </a:rPr>
              <a:t>.</a:t>
            </a:r>
            <a:endParaRPr lang="es-ES" sz="2800" dirty="0">
              <a:solidFill>
                <a:schemeClr val="bg1"/>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1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25000"/>
            </a:schemeClr>
          </a:solidFill>
          <a:scene3d>
            <a:camera prst="orthographicFront"/>
            <a:lightRig rig="threePt" dir="t"/>
          </a:scene3d>
          <a:sp3d>
            <a:bevelT prst="angle"/>
          </a:sp3d>
        </p:spPr>
        <p:txBody>
          <a:bodyPr/>
          <a:lstStyle/>
          <a:p>
            <a:endParaRPr lang="es-ES" dirty="0"/>
          </a:p>
        </p:txBody>
      </p:sp>
      <p:pic>
        <p:nvPicPr>
          <p:cNvPr id="4" name="3 Imagen" descr="traslado para su salida procesional.jpg"/>
          <p:cNvPicPr>
            <a:picLocks noChangeAspect="1"/>
          </p:cNvPicPr>
          <p:nvPr/>
        </p:nvPicPr>
        <p:blipFill>
          <a:blip r:embed="rId2"/>
          <a:stretch>
            <a:fillRect/>
          </a:stretch>
        </p:blipFill>
        <p:spPr>
          <a:xfrm>
            <a:off x="0" y="584894"/>
            <a:ext cx="9144000" cy="5688211"/>
          </a:xfrm>
          <a:prstGeom prst="rect">
            <a:avLst/>
          </a:prstGeom>
          <a:scene3d>
            <a:camera prst="orthographicFront"/>
            <a:lightRig rig="threePt" dir="t"/>
          </a:scene3d>
          <a:sp3d>
            <a:bevelT prst="angle"/>
          </a:sp3d>
        </p:spPr>
      </p:pic>
      <p:sp>
        <p:nvSpPr>
          <p:cNvPr id="5" name="4 CuadroTexto"/>
          <p:cNvSpPr txBox="1"/>
          <p:nvPr/>
        </p:nvSpPr>
        <p:spPr>
          <a:xfrm>
            <a:off x="0" y="1000108"/>
            <a:ext cx="3000364" cy="2554545"/>
          </a:xfrm>
          <a:prstGeom prst="rect">
            <a:avLst/>
          </a:prstGeom>
          <a:noFill/>
        </p:spPr>
        <p:txBody>
          <a:bodyPr wrap="square" rtlCol="0">
            <a:spAutoFit/>
            <a:scene3d>
              <a:camera prst="orthographicFront"/>
              <a:lightRig rig="threePt" dir="t"/>
            </a:scene3d>
            <a:sp3d extrusionH="57150">
              <a:bevelT w="38100" h="38100" prst="angle"/>
            </a:sp3d>
          </a:bodyPr>
          <a:lstStyle/>
          <a:p>
            <a:pPr algn="ctr"/>
            <a:r>
              <a:rPr lang="es-ES" sz="4000" dirty="0" smtClean="0">
                <a:solidFill>
                  <a:srgbClr val="FF0000"/>
                </a:solidFill>
                <a:effectLst>
                  <a:outerShdw blurRad="38100" dist="38100" dir="2700000" algn="tl">
                    <a:srgbClr val="000000">
                      <a:alpha val="43137"/>
                    </a:srgbClr>
                  </a:outerShdw>
                </a:effectLst>
                <a:latin typeface="Matura MT Script Capitals" pitchFamily="66" charset="0"/>
              </a:rPr>
              <a:t>Traslado a   su trono</a:t>
            </a:r>
          </a:p>
          <a:p>
            <a:pPr algn="ctr"/>
            <a:r>
              <a:rPr lang="es-ES" sz="4000" dirty="0" smtClean="0">
                <a:solidFill>
                  <a:srgbClr val="FF0000"/>
                </a:solidFill>
                <a:effectLst>
                  <a:outerShdw blurRad="38100" dist="38100" dir="2700000" algn="tl">
                    <a:srgbClr val="000000">
                      <a:alpha val="43137"/>
                    </a:srgbClr>
                  </a:outerShdw>
                </a:effectLst>
                <a:latin typeface="Matura MT Script Capitals" pitchFamily="66" charset="0"/>
              </a:rPr>
              <a:t> para ser </a:t>
            </a:r>
            <a:r>
              <a:rPr lang="es-ES" sz="4000" dirty="0" err="1" smtClean="0">
                <a:solidFill>
                  <a:srgbClr val="FF0000"/>
                </a:solidFill>
                <a:effectLst>
                  <a:outerShdw blurRad="38100" dist="38100" dir="2700000" algn="tl">
                    <a:srgbClr val="000000">
                      <a:alpha val="43137"/>
                    </a:srgbClr>
                  </a:outerShdw>
                </a:effectLst>
                <a:latin typeface="Matura MT Script Capitals" pitchFamily="66" charset="0"/>
              </a:rPr>
              <a:t>procesionado</a:t>
            </a:r>
            <a:r>
              <a:rPr lang="es-ES" sz="4000" dirty="0" smtClean="0">
                <a:solidFill>
                  <a:srgbClr val="FF0000"/>
                </a:solidFill>
                <a:effectLst>
                  <a:outerShdw blurRad="38100" dist="38100" dir="2700000" algn="tl">
                    <a:srgbClr val="000000">
                      <a:alpha val="43137"/>
                    </a:srgbClr>
                  </a:outerShdw>
                </a:effectLst>
                <a:latin typeface="Matura MT Script Capitals" pitchFamily="66" charset="0"/>
              </a:rPr>
              <a:t> </a:t>
            </a:r>
            <a:endParaRPr lang="es-ES" sz="4000" dirty="0">
              <a:solidFill>
                <a:srgbClr val="FF0000"/>
              </a:soli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spd="slow" advTm="10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momento de la salida.jpg"/>
          <p:cNvPicPr>
            <a:picLocks noChangeAspect="1"/>
          </p:cNvPicPr>
          <p:nvPr/>
        </p:nvPicPr>
        <p:blipFill>
          <a:blip r:embed="rId2"/>
          <a:stretch>
            <a:fillRect/>
          </a:stretch>
        </p:blipFill>
        <p:spPr>
          <a:xfrm>
            <a:off x="0" y="513457"/>
            <a:ext cx="9144000" cy="5831086"/>
          </a:xfrm>
          <a:prstGeom prst="rect">
            <a:avLst/>
          </a:prstGeom>
          <a:scene3d>
            <a:camera prst="orthographicFront"/>
            <a:lightRig rig="threePt" dir="t"/>
          </a:scene3d>
          <a:sp3d>
            <a:bevelT prst="angle"/>
          </a:sp3d>
        </p:spPr>
      </p:pic>
    </p:spTree>
  </p:cSld>
  <p:clrMapOvr>
    <a:masterClrMapping/>
  </p:clrMapOvr>
  <p:transition spd="slow" advTm="12000">
    <p:cover dir="ru"/>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Ntra. Sra. de la Soledad.jpg"/>
          <p:cNvPicPr>
            <a:picLocks noChangeAspect="1"/>
          </p:cNvPicPr>
          <p:nvPr/>
        </p:nvPicPr>
        <p:blipFill>
          <a:blip r:embed="rId2"/>
          <a:stretch>
            <a:fillRect/>
          </a:stretch>
        </p:blipFill>
        <p:spPr>
          <a:xfrm>
            <a:off x="0" y="0"/>
            <a:ext cx="9144000" cy="6858000"/>
          </a:xfrm>
          <a:prstGeom prst="rect">
            <a:avLst/>
          </a:prstGeom>
          <a:scene3d>
            <a:camera prst="orthographicFront"/>
            <a:lightRig rig="threePt" dir="t"/>
          </a:scene3d>
          <a:sp3d>
            <a:bevelT prst="angle"/>
          </a:sp3d>
        </p:spPr>
      </p:pic>
      <p:sp>
        <p:nvSpPr>
          <p:cNvPr id="5" name="4 CuadroTexto"/>
          <p:cNvSpPr txBox="1"/>
          <p:nvPr/>
        </p:nvSpPr>
        <p:spPr>
          <a:xfrm>
            <a:off x="357158" y="357166"/>
            <a:ext cx="3342582" cy="954107"/>
          </a:xfrm>
          <a:prstGeom prst="rect">
            <a:avLst/>
          </a:prstGeom>
          <a:noFill/>
        </p:spPr>
        <p:txBody>
          <a:bodyPr wrap="none" rtlCol="0">
            <a:spAutoFit/>
          </a:bodyPr>
          <a:lstStyle/>
          <a:p>
            <a:r>
              <a:rPr lang="es-ES" sz="2800" dirty="0" smtClean="0">
                <a:solidFill>
                  <a:schemeClr val="bg2">
                    <a:lumMod val="75000"/>
                  </a:schemeClr>
                </a:solidFill>
                <a:effectLst>
                  <a:outerShdw blurRad="38100" dist="38100" dir="2700000" algn="tl">
                    <a:srgbClr val="000000">
                      <a:alpha val="43137"/>
                    </a:srgbClr>
                  </a:outerShdw>
                </a:effectLst>
                <a:latin typeface="Vivian" pitchFamily="2" charset="0"/>
              </a:rPr>
              <a:t>Nuestra Señora </a:t>
            </a:r>
          </a:p>
          <a:p>
            <a:r>
              <a:rPr lang="es-ES" sz="2800" dirty="0" smtClean="0">
                <a:solidFill>
                  <a:schemeClr val="bg2">
                    <a:lumMod val="75000"/>
                  </a:schemeClr>
                </a:solidFill>
                <a:effectLst>
                  <a:outerShdw blurRad="38100" dist="38100" dir="2700000" algn="tl">
                    <a:srgbClr val="000000">
                      <a:alpha val="43137"/>
                    </a:srgbClr>
                  </a:outerShdw>
                </a:effectLst>
                <a:latin typeface="Vivian" pitchFamily="2" charset="0"/>
              </a:rPr>
              <a:t>De L a Soledad</a:t>
            </a:r>
            <a:endParaRPr lang="es-ES" sz="2800" dirty="0">
              <a:solidFill>
                <a:schemeClr val="bg2">
                  <a:lumMod val="75000"/>
                </a:schemeClr>
              </a:solidFill>
              <a:effectLst>
                <a:outerShdw blurRad="38100" dist="38100" dir="2700000" algn="tl">
                  <a:srgbClr val="000000">
                    <a:alpha val="43137"/>
                  </a:srgbClr>
                </a:outerShdw>
              </a:effectLst>
              <a:latin typeface="Vivian" pitchFamily="2" charset="0"/>
            </a:endParaRPr>
          </a:p>
        </p:txBody>
      </p:sp>
    </p:spTree>
  </p:cSld>
  <p:clrMapOvr>
    <a:masterClrMapping/>
  </p:clrMapOvr>
  <p:transition spd="slow" advTm="12000">
    <p:checke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25000"/>
            </a:schemeClr>
          </a:solidFill>
          <a:scene3d>
            <a:camera prst="orthographicFront"/>
            <a:lightRig rig="threePt" dir="t"/>
          </a:scene3d>
          <a:sp3d>
            <a:bevelT prst="angle"/>
          </a:sp3d>
        </p:spPr>
        <p:txBody>
          <a:bodyPr/>
          <a:lstStyle/>
          <a:p>
            <a:endParaRPr lang="es-ES" dirty="0"/>
          </a:p>
        </p:txBody>
      </p:sp>
      <p:pic>
        <p:nvPicPr>
          <p:cNvPr id="4" name="3 Imagen" descr="resizer (46).jpg"/>
          <p:cNvPicPr>
            <a:picLocks noChangeAspect="1"/>
          </p:cNvPicPr>
          <p:nvPr/>
        </p:nvPicPr>
        <p:blipFill>
          <a:blip r:embed="rId2" cstate="print"/>
          <a:stretch>
            <a:fillRect/>
          </a:stretch>
        </p:blipFill>
        <p:spPr>
          <a:xfrm flipH="1" flipV="1">
            <a:off x="-1928857" y="619737"/>
            <a:ext cx="71438" cy="94619"/>
          </a:xfrm>
          <a:prstGeom prst="rect">
            <a:avLst/>
          </a:prstGeom>
        </p:spPr>
      </p:pic>
      <p:pic>
        <p:nvPicPr>
          <p:cNvPr id="5" name="4 Imagen" descr="Soledad_de_Mena.jpg"/>
          <p:cNvPicPr>
            <a:picLocks noChangeAspect="1"/>
          </p:cNvPicPr>
          <p:nvPr/>
        </p:nvPicPr>
        <p:blipFill>
          <a:blip r:embed="rId3"/>
          <a:stretch>
            <a:fillRect/>
          </a:stretch>
        </p:blipFill>
        <p:spPr>
          <a:xfrm>
            <a:off x="1857356" y="0"/>
            <a:ext cx="5611091" cy="6858000"/>
          </a:xfrm>
          <a:prstGeom prst="rect">
            <a:avLst/>
          </a:prstGeom>
          <a:scene3d>
            <a:camera prst="orthographicFront"/>
            <a:lightRig rig="threePt" dir="t"/>
          </a:scene3d>
          <a:sp3d>
            <a:bevelT prst="angle"/>
          </a:sp3d>
        </p:spPr>
      </p:pic>
    </p:spTree>
  </p:cSld>
  <p:clrMapOvr>
    <a:masterClrMapping/>
  </p:clrMapOvr>
  <p:transition spd="slow" advTm="10000">
    <p:cove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10000"/>
            </a:schemeClr>
          </a:solidFill>
        </p:spPr>
        <p:txBody>
          <a:bodyPr/>
          <a:lstStyle/>
          <a:p>
            <a:endParaRPr lang="es-ES" dirty="0"/>
          </a:p>
        </p:txBody>
      </p:sp>
      <p:pic>
        <p:nvPicPr>
          <p:cNvPr id="4" name="3 Imagen" descr="La Virgen de Zamarrila.jpg"/>
          <p:cNvPicPr>
            <a:picLocks noChangeAspect="1"/>
          </p:cNvPicPr>
          <p:nvPr/>
        </p:nvPicPr>
        <p:blipFill>
          <a:blip r:embed="rId2" cstate="print"/>
          <a:stretch>
            <a:fillRect/>
          </a:stretch>
        </p:blipFill>
        <p:spPr>
          <a:xfrm flipH="1">
            <a:off x="9144000" y="-1500222"/>
            <a:ext cx="68747" cy="71438"/>
          </a:xfrm>
          <a:prstGeom prst="rect">
            <a:avLst/>
          </a:prstGeom>
        </p:spPr>
      </p:pic>
      <p:sp>
        <p:nvSpPr>
          <p:cNvPr id="5" name="4 CuadroTexto"/>
          <p:cNvSpPr txBox="1"/>
          <p:nvPr/>
        </p:nvSpPr>
        <p:spPr>
          <a:xfrm>
            <a:off x="5357818" y="285728"/>
            <a:ext cx="3786182" cy="6555641"/>
          </a:xfrm>
          <a:prstGeom prst="rect">
            <a:avLst/>
          </a:prstGeom>
          <a:noFill/>
        </p:spPr>
        <p:txBody>
          <a:bodyPr wrap="square" rtlCol="0">
            <a:spAutoFit/>
          </a:bodyPr>
          <a:lstStyle/>
          <a:p>
            <a:r>
              <a:rPr lang="es-ES" sz="2800" b="1" dirty="0" smtClean="0">
                <a:blipFill>
                  <a:blip r:embed="rId3"/>
                  <a:stretch>
                    <a:fillRect/>
                  </a:stretch>
                </a:blipFill>
                <a:effectLst>
                  <a:outerShdw blurRad="38100" dist="38100" dir="2700000" algn="tl">
                    <a:srgbClr val="000000">
                      <a:alpha val="43137"/>
                    </a:srgbClr>
                  </a:outerShdw>
                </a:effectLst>
                <a:latin typeface="Script MT Bold" pitchFamily="66" charset="0"/>
              </a:rPr>
              <a:t>Zamarrilla</a:t>
            </a:r>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 hermandad que </a:t>
            </a:r>
            <a:r>
              <a:rPr lang="es-ES" sz="2800" dirty="0" err="1" smtClean="0">
                <a:blipFill>
                  <a:blip r:embed="rId3"/>
                  <a:stretch>
                    <a:fillRect/>
                  </a:stretch>
                </a:blipFill>
                <a:effectLst>
                  <a:outerShdw blurRad="38100" dist="38100" dir="2700000" algn="tl">
                    <a:srgbClr val="000000">
                      <a:alpha val="43137"/>
                    </a:srgbClr>
                  </a:outerShdw>
                </a:effectLst>
                <a:latin typeface="Script MT Bold" pitchFamily="66" charset="0"/>
              </a:rPr>
              <a:t>procesiona</a:t>
            </a:r>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 dos imágenes de gran devoción entre los malagueños, la Virgen de la Amargura conocida como Zamarrilla por la leyenda del bandido y el Cristo de Los Milagros. La Hermandad posee dos grandes tronos de reciente creación y dos estandartes pintados al óleo sobre terciopelo, únicos en su género</a:t>
            </a:r>
            <a:endParaRPr lang="es-ES" sz="28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pic>
        <p:nvPicPr>
          <p:cNvPr id="6" name="5 Imagen" descr="ZAMARRILLA.jpg"/>
          <p:cNvPicPr>
            <a:picLocks noChangeAspect="1"/>
          </p:cNvPicPr>
          <p:nvPr/>
        </p:nvPicPr>
        <p:blipFill>
          <a:blip r:embed="rId4"/>
          <a:stretch>
            <a:fillRect/>
          </a:stretch>
        </p:blipFill>
        <p:spPr>
          <a:xfrm>
            <a:off x="357158" y="357166"/>
            <a:ext cx="4714908" cy="6286544"/>
          </a:xfrm>
          <a:prstGeom prst="rect">
            <a:avLst/>
          </a:prstGeom>
          <a:scene3d>
            <a:camera prst="orthographicFront"/>
            <a:lightRig rig="threePt" dir="t"/>
          </a:scene3d>
          <a:sp3d>
            <a:bevelT prst="angle"/>
          </a:sp3d>
        </p:spPr>
      </p:pic>
    </p:spTree>
  </p:cSld>
  <p:clrMapOvr>
    <a:masterClrMapping/>
  </p:clrMapOvr>
  <p:transition spd="slow" advTm="26000">
    <p:comb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10000"/>
            </a:schemeClr>
          </a:solidFill>
          <a:scene3d>
            <a:camera prst="orthographicFront"/>
            <a:lightRig rig="threePt" dir="t"/>
          </a:scene3d>
          <a:sp3d>
            <a:bevelT prst="angle"/>
          </a:sp3d>
        </p:spPr>
        <p:txBody>
          <a:bodyPr/>
          <a:lstStyle/>
          <a:p>
            <a:endParaRPr lang="es-ES" dirty="0"/>
          </a:p>
        </p:txBody>
      </p:sp>
      <p:pic>
        <p:nvPicPr>
          <p:cNvPr id="4" name="3 Imagen" descr="Cristo y Virgen antes de salir en procesión.jpg"/>
          <p:cNvPicPr>
            <a:picLocks noChangeAspect="1"/>
          </p:cNvPicPr>
          <p:nvPr/>
        </p:nvPicPr>
        <p:blipFill>
          <a:blip r:embed="rId2"/>
          <a:stretch>
            <a:fillRect/>
          </a:stretch>
        </p:blipFill>
        <p:spPr>
          <a:xfrm>
            <a:off x="285720" y="285728"/>
            <a:ext cx="4643470" cy="6357958"/>
          </a:xfrm>
          <a:prstGeom prst="rect">
            <a:avLst/>
          </a:prstGeom>
        </p:spPr>
      </p:pic>
      <p:pic>
        <p:nvPicPr>
          <p:cNvPr id="5" name="4 Imagen" descr="La Virgen de Zamarrila.jpg"/>
          <p:cNvPicPr>
            <a:picLocks noChangeAspect="1"/>
          </p:cNvPicPr>
          <p:nvPr/>
        </p:nvPicPr>
        <p:blipFill>
          <a:blip r:embed="rId3" cstate="print"/>
          <a:stretch>
            <a:fillRect/>
          </a:stretch>
        </p:blipFill>
        <p:spPr>
          <a:xfrm flipH="1" flipV="1">
            <a:off x="9913904" y="500041"/>
            <a:ext cx="48510" cy="45719"/>
          </a:xfrm>
          <a:prstGeom prst="rect">
            <a:avLst/>
          </a:prstGeom>
        </p:spPr>
      </p:pic>
      <p:sp>
        <p:nvSpPr>
          <p:cNvPr id="7" name="6 CuadroTexto"/>
          <p:cNvSpPr txBox="1"/>
          <p:nvPr/>
        </p:nvSpPr>
        <p:spPr>
          <a:xfrm>
            <a:off x="5072066" y="1571612"/>
            <a:ext cx="3714744" cy="3970318"/>
          </a:xfrm>
          <a:prstGeom prst="rect">
            <a:avLst/>
          </a:prstGeom>
          <a:noFill/>
        </p:spPr>
        <p:txBody>
          <a:bodyPr wrap="square" rtlCol="0">
            <a:spAutoFit/>
          </a:bodyPr>
          <a:lstStyle/>
          <a:p>
            <a:pPr algn="ctr"/>
            <a:r>
              <a:rPr lang="es-ES" sz="2800" dirty="0" smtClean="0">
                <a:blipFill>
                  <a:blip r:embed="rId4"/>
                  <a:stretch>
                    <a:fillRect/>
                  </a:stretch>
                </a:blipFill>
                <a:effectLst>
                  <a:outerShdw blurRad="38100" dist="38100" dir="2700000" algn="tl">
                    <a:srgbClr val="000000">
                      <a:alpha val="43137"/>
                    </a:srgbClr>
                  </a:outerShdw>
                </a:effectLst>
                <a:latin typeface="Script MT Bold" pitchFamily="66" charset="0"/>
              </a:rPr>
              <a:t>Desfila el Arma de Caballería con la representación de una banda de cornetas y tambores. La Virgen de la Amargura está coronada canónicamente desde el año 2003</a:t>
            </a:r>
            <a:br>
              <a:rPr lang="es-ES" sz="2800" dirty="0" smtClean="0">
                <a:blipFill>
                  <a:blip r:embed="rId4"/>
                  <a:stretch>
                    <a:fillRect/>
                  </a:stretch>
                </a:blipFill>
                <a:effectLst>
                  <a:outerShdw blurRad="38100" dist="38100" dir="2700000" algn="tl">
                    <a:srgbClr val="000000">
                      <a:alpha val="43137"/>
                    </a:srgbClr>
                  </a:outerShdw>
                </a:effectLst>
                <a:latin typeface="Script MT Bold" pitchFamily="66" charset="0"/>
              </a:rPr>
            </a:br>
            <a:endParaRPr lang="es-ES" sz="2800" dirty="0">
              <a:blipFill>
                <a:blip r:embed="rId4"/>
                <a:stretch>
                  <a:fillRect/>
                </a:stretch>
              </a:blip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18000">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2000" fill="hold"/>
                                        <p:tgtEl>
                                          <p:spTgt spid="7"/>
                                        </p:tgtEl>
                                        <p:attrNameLst>
                                          <p:attrName>ppt_w</p:attrName>
                                        </p:attrNameLst>
                                      </p:cBhvr>
                                      <p:tavLst>
                                        <p:tav tm="0">
                                          <p:val>
                                            <p:strVal val="#ppt_w*0.70"/>
                                          </p:val>
                                        </p:tav>
                                        <p:tav tm="100000">
                                          <p:val>
                                            <p:strVal val="#ppt_w"/>
                                          </p:val>
                                        </p:tav>
                                      </p:tavLst>
                                    </p:anim>
                                    <p:anim calcmode="lin" valueType="num">
                                      <p:cBhvr>
                                        <p:cTn id="8" dur="2000" fill="hold"/>
                                        <p:tgtEl>
                                          <p:spTgt spid="7"/>
                                        </p:tgtEl>
                                        <p:attrNameLst>
                                          <p:attrName>ppt_h</p:attrName>
                                        </p:attrNameLst>
                                      </p:cBhvr>
                                      <p:tavLst>
                                        <p:tav tm="0">
                                          <p:val>
                                            <p:strVal val="#ppt_h"/>
                                          </p:val>
                                        </p:tav>
                                        <p:tav tm="100000">
                                          <p:val>
                                            <p:strVal val="#ppt_h"/>
                                          </p:val>
                                        </p:tav>
                                      </p:tavLst>
                                    </p:anim>
                                    <p:animEffect transition="in" filter="fade">
                                      <p:cBhvr>
                                        <p:cTn id="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ZAMARRILLA (3).jpg"/>
          <p:cNvPicPr>
            <a:picLocks noChangeAspect="1"/>
          </p:cNvPicPr>
          <p:nvPr/>
        </p:nvPicPr>
        <p:blipFill>
          <a:blip r:embed="rId2"/>
          <a:stretch>
            <a:fillRect/>
          </a:stretch>
        </p:blipFill>
        <p:spPr>
          <a:xfrm>
            <a:off x="285720" y="500042"/>
            <a:ext cx="4286280" cy="53578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scene3d>
            <a:camera prst="orthographicFront"/>
            <a:lightRig rig="threePt" dir="t"/>
          </a:scene3d>
          <a:sp3d>
            <a:bevelT prst="angle"/>
          </a:sp3d>
        </p:spPr>
      </p:pic>
      <p:sp>
        <p:nvSpPr>
          <p:cNvPr id="5" name="4 CuadroTexto"/>
          <p:cNvSpPr txBox="1"/>
          <p:nvPr/>
        </p:nvSpPr>
        <p:spPr>
          <a:xfrm>
            <a:off x="4714876" y="0"/>
            <a:ext cx="4429124" cy="6186309"/>
          </a:xfrm>
          <a:prstGeom prst="rect">
            <a:avLst/>
          </a:prstGeom>
          <a:noFill/>
        </p:spPr>
        <p:txBody>
          <a:bodyPr wrap="square" rtlCol="0">
            <a:spAutoFit/>
          </a:bodyPr>
          <a:lstStyle/>
          <a:p>
            <a:pPr algn="ctr"/>
            <a:endParaRPr lang="es-ES" sz="2800" dirty="0" smtClean="0">
              <a:blipFill>
                <a:blip r:embed="rId3"/>
                <a:stretch>
                  <a:fillRect/>
                </a:stretch>
              </a:blipFill>
              <a:latin typeface="Matura MT Script Capitals" pitchFamily="66" charset="0"/>
            </a:endParaRPr>
          </a:p>
          <a:p>
            <a:pPr algn="ctr"/>
            <a:endPar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endParaRPr>
          </a:p>
          <a:p>
            <a:pPr algn="ctr"/>
            <a:endParaRPr lang="es-ES" sz="2800" dirty="0" smtClean="0">
              <a:blipFill>
                <a:blip r:embed="rId3"/>
                <a:stretch>
                  <a:fillRect/>
                </a:stretch>
              </a:blipFill>
              <a:effectLst>
                <a:outerShdw blurRad="38100" dist="38100" dir="2700000" algn="tl">
                  <a:srgbClr val="000000">
                    <a:alpha val="43137"/>
                  </a:srgbClr>
                </a:outerShdw>
              </a:effectLst>
              <a:latin typeface="Matura MT Script Capitals" pitchFamily="66" charset="0"/>
            </a:endParaRPr>
          </a:p>
          <a:p>
            <a:pPr algn="ctr"/>
            <a:endParaRPr lang="es-ES" sz="2400" dirty="0" smtClean="0">
              <a:blipFill>
                <a:blip r:embed="rId3"/>
                <a:stretch>
                  <a:fillRect/>
                </a:stretch>
              </a:blipFill>
              <a:effectLst>
                <a:outerShdw blurRad="38100" dist="38100" dir="2700000" algn="tl">
                  <a:srgbClr val="000000">
                    <a:alpha val="43137"/>
                  </a:srgbClr>
                </a:outerShdw>
              </a:effectLst>
              <a:latin typeface="Script MT Bold" pitchFamily="66" charset="0"/>
            </a:endParaRPr>
          </a:p>
          <a:p>
            <a:pPr algn="ctr"/>
            <a:r>
              <a:rPr lang="es-ES" sz="2400" dirty="0" smtClean="0">
                <a:blipFill>
                  <a:blip r:embed="rId3"/>
                  <a:stretch>
                    <a:fillRect/>
                  </a:stretch>
                </a:blipFill>
                <a:effectLst>
                  <a:outerShdw blurRad="38100" dist="38100" dir="2700000" algn="tl">
                    <a:srgbClr val="000000">
                      <a:alpha val="43137"/>
                    </a:srgbClr>
                  </a:outerShdw>
                </a:effectLst>
                <a:latin typeface="Script MT Bold" pitchFamily="66" charset="0"/>
              </a:rPr>
              <a:t>Un famoso bandolero llamado Zamarrilla y que andaba por las serranías de Ronda (Málaga) lugar de sus fechorías, llegó hasta Málaga huyendo de  la guardia civil , viéndose acorralado, y tratando de esconderse entró en la iglesia donde estaba la Virgen de la Amargura, no encontrando ningún lugar donde esconderse, se metió debajo del manto de la Virgen</a:t>
            </a:r>
            <a:endParaRPr lang="es-ES" sz="24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sp>
        <p:nvSpPr>
          <p:cNvPr id="6" name="5 CuadroTexto"/>
          <p:cNvSpPr txBox="1"/>
          <p:nvPr/>
        </p:nvSpPr>
        <p:spPr>
          <a:xfrm>
            <a:off x="5715008" y="285728"/>
            <a:ext cx="2295821" cy="1231106"/>
          </a:xfrm>
          <a:prstGeom prst="rect">
            <a:avLst/>
          </a:prstGeom>
          <a:noFill/>
        </p:spPr>
        <p:txBody>
          <a:bodyPr wrap="none" rtlCol="0">
            <a:spAutoFit/>
          </a:bodyPr>
          <a:lstStyle/>
          <a:p>
            <a:r>
              <a:rPr lang="es-ES" sz="2800" dirty="0" smtClean="0">
                <a:blipFill>
                  <a:blip r:embed="rId3"/>
                  <a:stretch>
                    <a:fillRect/>
                  </a:stretch>
                </a:blipFill>
                <a:effectLst>
                  <a:outerShdw blurRad="38100" dist="38100" dir="2700000" algn="tl">
                    <a:srgbClr val="000000">
                      <a:alpha val="43137"/>
                    </a:srgbClr>
                  </a:outerShdw>
                </a:effectLst>
                <a:latin typeface="Vivian" pitchFamily="2" charset="0"/>
              </a:rPr>
              <a:t>La leyenda</a:t>
            </a:r>
            <a:br>
              <a:rPr lang="es-ES" sz="2800" dirty="0" smtClean="0">
                <a:blipFill>
                  <a:blip r:embed="rId3"/>
                  <a:stretch>
                    <a:fillRect/>
                  </a:stretch>
                </a:blipFill>
                <a:effectLst>
                  <a:outerShdw blurRad="38100" dist="38100" dir="2700000" algn="tl">
                    <a:srgbClr val="000000">
                      <a:alpha val="43137"/>
                    </a:srgbClr>
                  </a:outerShdw>
                </a:effectLst>
                <a:latin typeface="Vivian" pitchFamily="2" charset="0"/>
              </a:rPr>
            </a:br>
            <a:endParaRPr lang="es-ES" sz="2800" dirty="0" smtClean="0">
              <a:blipFill>
                <a:blip r:embed="rId3"/>
                <a:stretch>
                  <a:fillRect/>
                </a:stretch>
              </a:blipFill>
              <a:effectLst>
                <a:outerShdw blurRad="38100" dist="38100" dir="2700000" algn="tl">
                  <a:srgbClr val="000000">
                    <a:alpha val="43137"/>
                  </a:srgbClr>
                </a:outerShdw>
              </a:effectLst>
              <a:latin typeface="Vivian" pitchFamily="2" charset="0"/>
            </a:endParaRPr>
          </a:p>
          <a:p>
            <a:endParaRPr lang="es-ES" dirty="0"/>
          </a:p>
        </p:txBody>
      </p:sp>
    </p:spTree>
  </p:cSld>
  <p:clrMapOvr>
    <a:masterClrMapping/>
  </p:clrMapOvr>
  <p:transition spd="slow" advTm="23000">
    <p:blinds/>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AMARRILLA (2).jpg"/>
          <p:cNvPicPr>
            <a:picLocks noChangeAspect="1"/>
          </p:cNvPicPr>
          <p:nvPr/>
        </p:nvPicPr>
        <p:blipFill>
          <a:blip r:embed="rId2"/>
          <a:stretch>
            <a:fillRect/>
          </a:stretch>
        </p:blipFill>
        <p:spPr>
          <a:xfrm>
            <a:off x="0" y="0"/>
            <a:ext cx="9144000" cy="6858000"/>
          </a:xfrm>
          <a:prstGeom prst="rect">
            <a:avLst/>
          </a:prstGeom>
        </p:spPr>
      </p:pic>
      <p:sp>
        <p:nvSpPr>
          <p:cNvPr id="5" name="4 CuadroTexto"/>
          <p:cNvSpPr txBox="1"/>
          <p:nvPr/>
        </p:nvSpPr>
        <p:spPr>
          <a:xfrm>
            <a:off x="4143372" y="428604"/>
            <a:ext cx="4714875" cy="3785652"/>
          </a:xfrm>
          <a:prstGeom prst="rect">
            <a:avLst/>
          </a:prstGeom>
          <a:noFill/>
        </p:spPr>
        <p:txBody>
          <a:bodyPr wrap="square" rtlCol="0">
            <a:spAutoFit/>
          </a:bodyPr>
          <a:lstStyle/>
          <a:p>
            <a:pPr algn="ctr"/>
            <a:r>
              <a:rPr lang="es-ES" sz="2400" dirty="0" smtClean="0">
                <a:solidFill>
                  <a:schemeClr val="bg1">
                    <a:lumMod val="85000"/>
                  </a:schemeClr>
                </a:solidFill>
                <a:effectLst>
                  <a:outerShdw blurRad="38100" dist="38100" dir="2700000" algn="tl">
                    <a:srgbClr val="000000">
                      <a:alpha val="43137"/>
                    </a:srgbClr>
                  </a:outerShdw>
                </a:effectLst>
                <a:latin typeface="Script MT Bold" pitchFamily="66" charset="0"/>
              </a:rPr>
              <a:t>los guardias que lo perseguían no tardaron en llegar al no encontrarlo, miraron debajo del manto de la virgen y no lo vieron, acto seguido se marcharon para seguir buscando por otro lugar, cuando se sintió seguro salió de debajo del manto y en agradecimiento a la Virgen cogió una rosa blanca y con su puñal se la dejó clavada en el pecho</a:t>
            </a:r>
            <a:endParaRPr lang="es-ES" sz="2400" dirty="0">
              <a:solidFill>
                <a:schemeClr val="bg1">
                  <a:lumMod val="85000"/>
                </a:schemeClr>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17000">
    <p:checke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ZAMARRILLA.jpg"/>
          <p:cNvPicPr>
            <a:picLocks noChangeAspect="1"/>
          </p:cNvPicPr>
          <p:nvPr/>
        </p:nvPicPr>
        <p:blipFill>
          <a:blip r:embed="rId2" cstate="print"/>
          <a:stretch>
            <a:fillRect/>
          </a:stretch>
        </p:blipFill>
        <p:spPr>
          <a:xfrm flipH="1" flipV="1">
            <a:off x="5286379" y="7797809"/>
            <a:ext cx="45719" cy="64544"/>
          </a:xfrm>
          <a:prstGeom prst="rect">
            <a:avLst/>
          </a:prstGeom>
        </p:spPr>
      </p:pic>
      <p:sp>
        <p:nvSpPr>
          <p:cNvPr id="5" name="4 CuadroTexto"/>
          <p:cNvSpPr txBox="1"/>
          <p:nvPr/>
        </p:nvSpPr>
        <p:spPr>
          <a:xfrm>
            <a:off x="0" y="2428868"/>
            <a:ext cx="2857520" cy="2677656"/>
          </a:xfrm>
          <a:prstGeom prst="rect">
            <a:avLst/>
          </a:prstGeom>
          <a:noFill/>
        </p:spPr>
        <p:txBody>
          <a:bodyPr wrap="square" rtlCol="0">
            <a:spAutoFit/>
          </a:bodyPr>
          <a:lstStyle/>
          <a:p>
            <a:pPr algn="ctr"/>
            <a:r>
              <a:rPr lang="es-ES" sz="2800" dirty="0" smtClean="0">
                <a:blipFill>
                  <a:blip r:embed="rId3"/>
                  <a:stretch>
                    <a:fillRect/>
                  </a:stretch>
                </a:blipFill>
                <a:effectLst>
                  <a:outerShdw blurRad="38100" dist="38100" dir="2700000" algn="tl">
                    <a:srgbClr val="000000">
                      <a:alpha val="43137"/>
                    </a:srgbClr>
                  </a:outerShdw>
                </a:effectLst>
                <a:latin typeface="Script MT Bold" pitchFamily="66" charset="0"/>
              </a:rPr>
              <a:t>brotando sangre y volviéndose la rosa blanca en roja, a partir de entonces dejó su bandidaje y de ser ateo</a:t>
            </a:r>
            <a:endParaRPr lang="es-ES" sz="2800" dirty="0">
              <a:blipFill>
                <a:blip r:embed="rId3"/>
                <a:stretch>
                  <a:fillRect/>
                </a:stretch>
              </a:blipFill>
              <a:effectLst>
                <a:outerShdw blurRad="38100" dist="38100" dir="2700000" algn="tl">
                  <a:srgbClr val="000000">
                    <a:alpha val="43137"/>
                  </a:srgbClr>
                </a:outerShdw>
              </a:effectLst>
              <a:latin typeface="Script MT Bold" pitchFamily="66" charset="0"/>
            </a:endParaRPr>
          </a:p>
        </p:txBody>
      </p:sp>
      <p:pic>
        <p:nvPicPr>
          <p:cNvPr id="6" name="5 Imagen" descr="La Virgen de Zamarrila.jpg"/>
          <p:cNvPicPr>
            <a:picLocks noChangeAspect="1"/>
          </p:cNvPicPr>
          <p:nvPr/>
        </p:nvPicPr>
        <p:blipFill>
          <a:blip r:embed="rId4"/>
          <a:stretch>
            <a:fillRect/>
          </a:stretch>
        </p:blipFill>
        <p:spPr>
          <a:xfrm>
            <a:off x="3286116" y="571480"/>
            <a:ext cx="5572132" cy="6000768"/>
          </a:xfrm>
          <a:prstGeom prst="rect">
            <a:avLst/>
          </a:prstGeom>
          <a:scene3d>
            <a:camera prst="orthographicFront"/>
            <a:lightRig rig="threePt" dir="t"/>
          </a:scene3d>
          <a:sp3d>
            <a:bevelT prst="angle"/>
          </a:sp3d>
        </p:spPr>
      </p:pic>
    </p:spTree>
  </p:cSld>
  <p:clrMapOvr>
    <a:masterClrMapping/>
  </p:clrMapOvr>
  <p:transition spd="slow" advTm="12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ZAMARRILLA.jpg"/>
          <p:cNvPicPr>
            <a:picLocks noChangeAspect="1"/>
          </p:cNvPicPr>
          <p:nvPr/>
        </p:nvPicPr>
        <p:blipFill>
          <a:blip r:embed="rId2"/>
          <a:stretch>
            <a:fillRect/>
          </a:stretch>
        </p:blipFill>
        <p:spPr>
          <a:xfrm>
            <a:off x="-1" y="0"/>
            <a:ext cx="9179859" cy="6858000"/>
          </a:xfrm>
          <a:prstGeom prst="rect">
            <a:avLst/>
          </a:prstGeom>
        </p:spPr>
      </p:pic>
      <p:sp>
        <p:nvSpPr>
          <p:cNvPr id="5" name="4 CuadroTexto"/>
          <p:cNvSpPr txBox="1"/>
          <p:nvPr/>
        </p:nvSpPr>
        <p:spPr>
          <a:xfrm>
            <a:off x="1785918" y="928670"/>
            <a:ext cx="5715040" cy="2677656"/>
          </a:xfrm>
          <a:prstGeom prst="rect">
            <a:avLst/>
          </a:prstGeom>
          <a:noFill/>
        </p:spPr>
        <p:txBody>
          <a:bodyPr wrap="square" rtlCol="0">
            <a:spAutoFit/>
          </a:bodyPr>
          <a:lstStyle/>
          <a:p>
            <a:pPr algn="ctr"/>
            <a:r>
              <a:rPr lang="es-ES" sz="2800" dirty="0" smtClean="0">
                <a:solidFill>
                  <a:schemeClr val="bg1"/>
                </a:solidFill>
                <a:effectLst>
                  <a:outerShdw blurRad="38100" dist="38100" dir="2700000" algn="tl">
                    <a:srgbClr val="000000">
                      <a:alpha val="43137"/>
                    </a:srgbClr>
                  </a:outerShdw>
                </a:effectLst>
                <a:latin typeface="Script MT Bold" pitchFamily="66" charset="0"/>
              </a:rPr>
              <a:t>Desde entonces la Virgen tiene una rosa roja en el pecho y el color tanto del manto como de la cofradía es el rojo y fue conocida popularmente por La virgen de Zamarrilla</a:t>
            </a:r>
          </a:p>
          <a:p>
            <a:pPr algn="ctr"/>
            <a:endParaRPr lang="es-ES" sz="2800" dirty="0">
              <a:solidFill>
                <a:schemeClr val="bg1"/>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0000">
    <p:wheel spokes="8"/>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CRISTO DE LOS MILAGROS.jpg"/>
          <p:cNvPicPr>
            <a:picLocks noChangeAspect="1"/>
          </p:cNvPicPr>
          <p:nvPr/>
        </p:nvPicPr>
        <p:blipFill>
          <a:blip r:embed="rId2"/>
          <a:stretch>
            <a:fillRect/>
          </a:stretch>
        </p:blipFill>
        <p:spPr>
          <a:xfrm>
            <a:off x="1928794" y="0"/>
            <a:ext cx="5286412" cy="6858000"/>
          </a:xfrm>
          <a:prstGeom prst="rect">
            <a:avLst/>
          </a:prstGeom>
        </p:spPr>
      </p:pic>
    </p:spTree>
  </p:cSld>
  <p:clrMapOvr>
    <a:masterClrMapping/>
  </p:clrMapOvr>
  <p:transition spd="slow"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CRISTO DE LOS MILAGROS (ZAMARRILLA).jpg"/>
          <p:cNvPicPr>
            <a:picLocks noChangeAspect="1"/>
          </p:cNvPicPr>
          <p:nvPr/>
        </p:nvPicPr>
        <p:blipFill>
          <a:blip r:embed="rId2">
            <a:lum bright="10000"/>
          </a:blip>
          <a:stretch>
            <a:fillRect/>
          </a:stretch>
        </p:blipFill>
        <p:spPr>
          <a:xfrm>
            <a:off x="1714480" y="0"/>
            <a:ext cx="5857916" cy="6865442"/>
          </a:xfrm>
          <a:prstGeom prst="rect">
            <a:avLst/>
          </a:prstGeom>
        </p:spPr>
      </p:pic>
    </p:spTree>
  </p:cSld>
  <p:clrMapOvr>
    <a:masterClrMapping/>
  </p:clrMapOvr>
  <p:transition spd="slow" advTm="10000">
    <p:spli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sepulcro, antes de ser trasladado a su trono.jpg"/>
          <p:cNvPicPr>
            <a:picLocks noChangeAspect="1"/>
          </p:cNvPicPr>
          <p:nvPr/>
        </p:nvPicPr>
        <p:blipFill>
          <a:blip r:embed="rId3"/>
          <a:stretch>
            <a:fillRect/>
          </a:stretch>
        </p:blipFill>
        <p:spPr>
          <a:xfrm>
            <a:off x="0" y="0"/>
            <a:ext cx="7643867" cy="6858000"/>
          </a:xfrm>
          <a:prstGeom prst="rect">
            <a:avLst/>
          </a:prstGeom>
        </p:spPr>
      </p:pic>
      <p:sp>
        <p:nvSpPr>
          <p:cNvPr id="5" name="4 CuadroTexto"/>
          <p:cNvSpPr txBox="1"/>
          <p:nvPr/>
        </p:nvSpPr>
        <p:spPr>
          <a:xfrm>
            <a:off x="4572000" y="0"/>
            <a:ext cx="4286280" cy="3970318"/>
          </a:xfrm>
          <a:prstGeom prst="rect">
            <a:avLst/>
          </a:prstGeom>
          <a:noFill/>
        </p:spPr>
        <p:txBody>
          <a:bodyPr wrap="square" rtlCol="0">
            <a:spAutoFit/>
          </a:bodyPr>
          <a:lstStyle/>
          <a:p>
            <a:pPr algn="ctr"/>
            <a:r>
              <a:rPr lang="es-ES" sz="2800" b="1" dirty="0" smtClean="0">
                <a:solidFill>
                  <a:schemeClr val="bg2">
                    <a:lumMod val="90000"/>
                  </a:schemeClr>
                </a:solidFill>
                <a:effectLst>
                  <a:outerShdw blurRad="38100" dist="38100" dir="2700000" algn="tl">
                    <a:srgbClr val="000000">
                      <a:alpha val="43137"/>
                    </a:srgbClr>
                  </a:outerShdw>
                </a:effectLst>
                <a:latin typeface="Script MT Bold" pitchFamily="66" charset="0"/>
              </a:rPr>
              <a:t>Sepulcro</a:t>
            </a:r>
            <a:r>
              <a:rPr lang="es-ES" sz="2800" dirty="0" smtClean="0">
                <a:solidFill>
                  <a:schemeClr val="bg2">
                    <a:lumMod val="90000"/>
                  </a:schemeClr>
                </a:solidFill>
                <a:effectLst>
                  <a:outerShdw blurRad="38100" dist="38100" dir="2700000" algn="tl">
                    <a:srgbClr val="000000">
                      <a:alpha val="43137"/>
                    </a:srgbClr>
                  </a:outerShdw>
                </a:effectLst>
                <a:latin typeface="Script MT Bold" pitchFamily="66" charset="0"/>
              </a:rPr>
              <a:t>: cofradía que provoca el silencio a su paso, al </a:t>
            </a:r>
            <a:r>
              <a:rPr lang="es-ES" sz="2800" dirty="0" err="1" smtClean="0">
                <a:solidFill>
                  <a:schemeClr val="bg2">
                    <a:lumMod val="90000"/>
                  </a:schemeClr>
                </a:solidFill>
                <a:effectLst>
                  <a:outerShdw blurRad="38100" dist="38100" dir="2700000" algn="tl">
                    <a:srgbClr val="000000">
                      <a:alpha val="43137"/>
                    </a:srgbClr>
                  </a:outerShdw>
                </a:effectLst>
                <a:latin typeface="Script MT Bold" pitchFamily="66" charset="0"/>
              </a:rPr>
              <a:t>procesionar</a:t>
            </a:r>
            <a:r>
              <a:rPr lang="es-ES" sz="2800" dirty="0" smtClean="0">
                <a:solidFill>
                  <a:schemeClr val="bg2">
                    <a:lumMod val="90000"/>
                  </a:schemeClr>
                </a:solidFill>
                <a:effectLst>
                  <a:outerShdw blurRad="38100" dist="38100" dir="2700000" algn="tl">
                    <a:srgbClr val="000000">
                      <a:alpha val="43137"/>
                    </a:srgbClr>
                  </a:outerShdw>
                </a:effectLst>
                <a:latin typeface="Script MT Bold" pitchFamily="66" charset="0"/>
              </a:rPr>
              <a:t> al Cristo yacente en la noche del Viernes. Con la Virgen de la Soledad, desfila una pequeña representación de la Marina</a:t>
            </a:r>
          </a:p>
          <a:p>
            <a:pPr algn="ctr"/>
            <a:endParaRPr lang="es-ES" sz="2800" dirty="0">
              <a:solidFill>
                <a:schemeClr val="bg2">
                  <a:lumMod val="90000"/>
                </a:schemeClr>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5000">
    <p:circle/>
    <p:sndAc>
      <p:stSnd>
        <p:snd r:embed="rId2" name="Marcha funebre de Chopin -.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strVal val="#ppt_w*0.70"/>
                                          </p:val>
                                        </p:tav>
                                        <p:tav tm="100000">
                                          <p:val>
                                            <p:strVal val="#ppt_w"/>
                                          </p:val>
                                        </p:tav>
                                      </p:tavLst>
                                    </p:anim>
                                    <p:anim calcmode="lin" valueType="num">
                                      <p:cBhvr>
                                        <p:cTn id="8" dur="2000" fill="hold"/>
                                        <p:tgtEl>
                                          <p:spTgt spid="5"/>
                                        </p:tgtEl>
                                        <p:attrNameLst>
                                          <p:attrName>ppt_h</p:attrName>
                                        </p:attrNameLst>
                                      </p:cBhvr>
                                      <p:tavLst>
                                        <p:tav tm="0">
                                          <p:val>
                                            <p:strVal val="#ppt_h"/>
                                          </p:val>
                                        </p:tav>
                                        <p:tav tm="100000">
                                          <p:val>
                                            <p:strVal val="#ppt_h"/>
                                          </p:val>
                                        </p:tav>
                                      </p:tavLst>
                                    </p:anim>
                                    <p:animEffect transition="in" filter="fade">
                                      <p:cBhvr>
                                        <p:cTn id="9"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6B4723"/>
          </a:solidFill>
        </p:spPr>
        <p:txBody>
          <a:bodyPr/>
          <a:lstStyle/>
          <a:p>
            <a:endParaRPr lang="es-ES" dirty="0"/>
          </a:p>
        </p:txBody>
      </p:sp>
      <p:pic>
        <p:nvPicPr>
          <p:cNvPr id="4" name="3 Imagen" descr="resizer (13).jpg"/>
          <p:cNvPicPr>
            <a:picLocks noChangeAspect="1"/>
          </p:cNvPicPr>
          <p:nvPr/>
        </p:nvPicPr>
        <p:blipFill>
          <a:blip r:embed="rId2">
            <a:lum contrast="10000"/>
          </a:blip>
          <a:stretch>
            <a:fillRect/>
          </a:stretch>
        </p:blipFill>
        <p:spPr>
          <a:xfrm>
            <a:off x="0" y="428604"/>
            <a:ext cx="9144000" cy="6036469"/>
          </a:xfrm>
          <a:prstGeom prst="rect">
            <a:avLst/>
          </a:prstGeom>
        </p:spPr>
      </p:pic>
      <p:sp>
        <p:nvSpPr>
          <p:cNvPr id="6" name="5 CuadroTexto"/>
          <p:cNvSpPr txBox="1"/>
          <p:nvPr/>
        </p:nvSpPr>
        <p:spPr>
          <a:xfrm>
            <a:off x="0" y="357166"/>
            <a:ext cx="9144000" cy="2246769"/>
          </a:xfrm>
          <a:prstGeom prst="rect">
            <a:avLst/>
          </a:prstGeom>
          <a:noFill/>
        </p:spPr>
        <p:txBody>
          <a:bodyPr wrap="square" rtlCol="0">
            <a:spAutoFit/>
          </a:bodyPr>
          <a:lstStyle/>
          <a:p>
            <a:pPr algn="ctr"/>
            <a:r>
              <a:rPr lang="es-ES" sz="2800" dirty="0" smtClean="0">
                <a:solidFill>
                  <a:schemeClr val="accent6">
                    <a:lumMod val="40000"/>
                    <a:lumOff val="60000"/>
                  </a:schemeClr>
                </a:solidFill>
                <a:effectLst>
                  <a:outerShdw blurRad="38100" dist="38100" dir="2700000" algn="tl">
                    <a:srgbClr val="000000">
                      <a:alpha val="43137"/>
                    </a:srgbClr>
                  </a:outerShdw>
                </a:effectLst>
                <a:latin typeface="Script MT Bold" pitchFamily="66" charset="0"/>
              </a:rPr>
              <a:t>La cofradía </a:t>
            </a:r>
            <a:r>
              <a:rPr lang="es-ES" sz="2800" dirty="0" err="1" smtClean="0">
                <a:solidFill>
                  <a:schemeClr val="accent6">
                    <a:lumMod val="40000"/>
                    <a:lumOff val="60000"/>
                  </a:schemeClr>
                </a:solidFill>
                <a:effectLst>
                  <a:outerShdw blurRad="38100" dist="38100" dir="2700000" algn="tl">
                    <a:srgbClr val="000000">
                      <a:alpha val="43137"/>
                    </a:srgbClr>
                  </a:outerShdw>
                </a:effectLst>
                <a:latin typeface="Script MT Bold" pitchFamily="66" charset="0"/>
              </a:rPr>
              <a:t>procesiona</a:t>
            </a:r>
            <a:r>
              <a:rPr lang="es-ES" sz="2800" dirty="0" smtClean="0">
                <a:solidFill>
                  <a:schemeClr val="accent6">
                    <a:lumMod val="40000"/>
                    <a:lumOff val="60000"/>
                  </a:schemeClr>
                </a:solidFill>
                <a:effectLst>
                  <a:outerShdw blurRad="38100" dist="38100" dir="2700000" algn="tl">
                    <a:srgbClr val="000000">
                      <a:alpha val="43137"/>
                    </a:srgbClr>
                  </a:outerShdw>
                </a:effectLst>
                <a:latin typeface="Script MT Bold" pitchFamily="66" charset="0"/>
              </a:rPr>
              <a:t> un trono para el Cristo yacente en forma de catafalco de gran mérito artístico y una pinacoteca en estandartes de importantes pintores. Es la cofradía oficial de Málaga</a:t>
            </a:r>
          </a:p>
          <a:p>
            <a:pPr algn="ctr"/>
            <a:endParaRPr lang="es-ES" sz="2800" dirty="0">
              <a:solidFill>
                <a:schemeClr val="accent6">
                  <a:lumMod val="40000"/>
                  <a:lumOff val="60000"/>
                </a:schemeClr>
              </a:solidFill>
              <a:effectLst>
                <a:outerShdw blurRad="38100" dist="38100" dir="2700000" algn="tl">
                  <a:srgbClr val="000000">
                    <a:alpha val="43137"/>
                  </a:srgbClr>
                </a:outerShdw>
              </a:effectLst>
              <a:latin typeface="Script MT Bold" pitchFamily="66" charset="0"/>
            </a:endParaRPr>
          </a:p>
        </p:txBody>
      </p:sp>
    </p:spTree>
  </p:cSld>
  <p:clrMapOvr>
    <a:masterClrMapping/>
  </p:clrMapOvr>
  <p:transition spd="slow" advTm="25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2000" fill="hold"/>
                                        <p:tgtEl>
                                          <p:spTgt spid="6"/>
                                        </p:tgtEl>
                                        <p:attrNameLst>
                                          <p:attrName>ppt_w</p:attrName>
                                        </p:attrNameLst>
                                      </p:cBhvr>
                                      <p:tavLst>
                                        <p:tav tm="0">
                                          <p:val>
                                            <p:strVal val="#ppt_w*0.70"/>
                                          </p:val>
                                        </p:tav>
                                        <p:tav tm="100000">
                                          <p:val>
                                            <p:strVal val="#ppt_w"/>
                                          </p:val>
                                        </p:tav>
                                      </p:tavLst>
                                    </p:anim>
                                    <p:anim calcmode="lin" valueType="num">
                                      <p:cBhvr>
                                        <p:cTn id="8" dur="2000" fill="hold"/>
                                        <p:tgtEl>
                                          <p:spTgt spid="6"/>
                                        </p:tgtEl>
                                        <p:attrNameLst>
                                          <p:attrName>ppt_h</p:attrName>
                                        </p:attrNameLst>
                                      </p:cBhvr>
                                      <p:tavLst>
                                        <p:tav tm="0">
                                          <p:val>
                                            <p:strVal val="#ppt_h"/>
                                          </p:val>
                                        </p:tav>
                                        <p:tav tm="100000">
                                          <p:val>
                                            <p:strVal val="#ppt_h"/>
                                          </p:val>
                                        </p:tav>
                                      </p:tavLst>
                                    </p:anim>
                                    <p:animEffect transition="in" filter="fade">
                                      <p:cBhvr>
                                        <p:cTn id="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resizer (14).jpg"/>
          <p:cNvPicPr>
            <a:picLocks noChangeAspect="1"/>
          </p:cNvPicPr>
          <p:nvPr/>
        </p:nvPicPr>
        <p:blipFill>
          <a:blip r:embed="rId2">
            <a:lum contrast="1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diamon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resizer (12).jpg"/>
          <p:cNvPicPr>
            <a:picLocks noChangeAspect="1"/>
          </p:cNvPicPr>
          <p:nvPr/>
        </p:nvPicPr>
        <p:blipFill>
          <a:blip r:embed="rId2">
            <a:lum contrast="20000"/>
          </a:blip>
          <a:stretch>
            <a:fillRect/>
          </a:stretch>
        </p:blipFill>
        <p:spPr>
          <a:xfrm>
            <a:off x="0" y="0"/>
            <a:ext cx="9144000" cy="6858000"/>
          </a:xfrm>
          <a:prstGeom prst="rect">
            <a:avLst/>
          </a:prstGeom>
          <a:scene3d>
            <a:camera prst="orthographicFront"/>
            <a:lightRig rig="threePt" dir="t"/>
          </a:scene3d>
          <a:sp3d>
            <a:bevelT prst="angle"/>
          </a:sp3d>
        </p:spPr>
      </p:pic>
    </p:spTree>
  </p:cSld>
  <p:clrMapOvr>
    <a:masterClrMapping/>
  </p:clrMapOvr>
  <p:transition spd="slow" advTm="10000">
    <p:cover dir="lu"/>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4" name="3 Imagen" descr="resizer (15).jpg"/>
          <p:cNvPicPr>
            <a:picLocks noChangeAspect="1"/>
          </p:cNvPicPr>
          <p:nvPr/>
        </p:nvPicPr>
        <p:blipFill>
          <a:blip r:embed="rId2"/>
          <a:stretch>
            <a:fillRect/>
          </a:stretch>
        </p:blipFill>
        <p:spPr>
          <a:xfrm>
            <a:off x="0" y="0"/>
            <a:ext cx="9144000" cy="6857999"/>
          </a:xfrm>
          <a:prstGeom prst="rect">
            <a:avLst/>
          </a:prstGeom>
          <a:scene3d>
            <a:camera prst="orthographicFront"/>
            <a:lightRig rig="threePt" dir="t"/>
          </a:scene3d>
          <a:sp3d>
            <a:bevelT prst="angle"/>
          </a:sp3d>
        </p:spPr>
      </p:pic>
    </p:spTree>
  </p:cSld>
  <p:clrMapOvr>
    <a:masterClrMapping/>
  </p:clrMapOvr>
  <p:transition spd="slow" advTm="10000">
    <p:comb/>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rgbClr val="392613"/>
          </a:solidFill>
          <a:scene3d>
            <a:camera prst="orthographicFront"/>
            <a:lightRig rig="threePt" dir="t"/>
          </a:scene3d>
          <a:sp3d>
            <a:bevelT prst="angle"/>
          </a:sp3d>
        </p:spPr>
        <p:txBody>
          <a:bodyPr/>
          <a:lstStyle/>
          <a:p>
            <a:endParaRPr lang="es-ES" dirty="0"/>
          </a:p>
        </p:txBody>
      </p:sp>
      <p:pic>
        <p:nvPicPr>
          <p:cNvPr id="4" name="3 Imagen" descr="resizer (16).jpg"/>
          <p:cNvPicPr>
            <a:picLocks noChangeAspect="1"/>
          </p:cNvPicPr>
          <p:nvPr/>
        </p:nvPicPr>
        <p:blipFill>
          <a:blip r:embed="rId2">
            <a:lum contrast="20000"/>
          </a:blip>
          <a:stretch>
            <a:fillRect/>
          </a:stretch>
        </p:blipFill>
        <p:spPr>
          <a:xfrm>
            <a:off x="2000232" y="0"/>
            <a:ext cx="5214974" cy="6858000"/>
          </a:xfrm>
          <a:prstGeom prst="rect">
            <a:avLst/>
          </a:prstGeom>
          <a:scene3d>
            <a:camera prst="orthographicFront"/>
            <a:lightRig rig="threePt" dir="t"/>
          </a:scene3d>
          <a:sp3d>
            <a:bevelT prst="angle"/>
          </a:sp3d>
        </p:spPr>
      </p:pic>
    </p:spTree>
  </p:cSld>
  <p:clrMapOvr>
    <a:masterClrMapping/>
  </p:clrMapOvr>
  <p:transition spd="slow" advTm="11000">
    <p:diamon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blipFill>
            <a:blip r:embed="rId3"/>
            <a:stretch>
              <a:fillRect/>
            </a:stretch>
          </a:blipFill>
          <a:scene3d>
            <a:camera prst="orthographicFront"/>
            <a:lightRig rig="threePt" dir="t"/>
          </a:scene3d>
          <a:sp3d>
            <a:bevelT prst="angle"/>
          </a:sp3d>
        </p:spPr>
        <p:txBody>
          <a:bodyPr/>
          <a:lstStyle/>
          <a:p>
            <a:endParaRPr lang="es-ES" dirty="0"/>
          </a:p>
        </p:txBody>
      </p:sp>
      <p:pic>
        <p:nvPicPr>
          <p:cNvPr id="5" name="4 Imagen" descr="0d079cfdba22bc6c188b3970a84949e1c9ab158d7de0a9b8190b178751426c39a75ad7a3e2d8a28dda39a3ee5e6b4b0d3255bfef95601890afd8070937f7d58710694de75a935a4f63de10d7.gif"/>
          <p:cNvPicPr>
            <a:picLocks noChangeAspect="1"/>
          </p:cNvPicPr>
          <p:nvPr/>
        </p:nvPicPr>
        <p:blipFill>
          <a:blip r:embed="rId4">
            <a:lum contrast="20000"/>
          </a:blip>
          <a:stretch>
            <a:fillRect/>
          </a:stretch>
        </p:blipFill>
        <p:spPr>
          <a:xfrm>
            <a:off x="2214546" y="1714488"/>
            <a:ext cx="4719660" cy="3405324"/>
          </a:xfrm>
          <a:prstGeom prst="rect">
            <a:avLst/>
          </a:prstGeom>
        </p:spPr>
      </p:pic>
    </p:spTree>
  </p:cSld>
  <p:clrMapOvr>
    <a:masterClrMapping/>
  </p:clrMapOvr>
  <p:transition advTm="10000">
    <p:sndAc>
      <p:stSnd>
        <p:snd r:embed="rId2" name="diana navarro padre nuestr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childTnLst>
                                </p:cTn>
                              </p:par>
                              <p:par>
                                <p:cTn id="9" presetID="23" presetClass="entr" presetSubtype="288" fill="hold" grpId="0" nodeType="with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p:cTn id="11" dur="5000" fill="hold"/>
                                        <p:tgtEl>
                                          <p:spTgt spid="3">
                                            <p:bg/>
                                          </p:spTgt>
                                        </p:tgtEl>
                                        <p:attrNameLst>
                                          <p:attrName>ppt_w</p:attrName>
                                        </p:attrNameLst>
                                      </p:cBhvr>
                                      <p:tavLst>
                                        <p:tav tm="0">
                                          <p:val>
                                            <p:strVal val="4/3*#ppt_w"/>
                                          </p:val>
                                        </p:tav>
                                        <p:tav tm="100000">
                                          <p:val>
                                            <p:strVal val="#ppt_w"/>
                                          </p:val>
                                        </p:tav>
                                      </p:tavLst>
                                    </p:anim>
                                    <p:anim calcmode="lin" valueType="num">
                                      <p:cBhvr>
                                        <p:cTn id="12" dur="5000" fill="hold"/>
                                        <p:tgtEl>
                                          <p:spTgt spid="3">
                                            <p:bg/>
                                          </p:spTgt>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nodePh="1">
                                  <p:stCondLst>
                                    <p:cond delay="0"/>
                                  </p:stCondLst>
                                  <p:endCondLst>
                                    <p:cond evt="begin" delay="0">
                                      <p:tn val="13"/>
                                    </p:cond>
                                  </p:endCondLst>
                                  <p:childTnLst>
                                    <p:set>
                                      <p:cBhvr>
                                        <p:cTn id="14" dur="1" fill="hold">
                                          <p:stCondLst>
                                            <p:cond delay="0"/>
                                          </p:stCondLst>
                                        </p:cTn>
                                        <p:tgtEl>
                                          <p:spTgt spid="3">
                                            <p:txEl>
                                              <p:pRg st="0" end="0"/>
                                            </p:txEl>
                                          </p:spTgt>
                                        </p:tgtEl>
                                        <p:attrNameLst>
                                          <p:attrName>style.visibility</p:attrName>
                                        </p:attrNameLst>
                                      </p:cBhvr>
                                      <p:to>
                                        <p:strVal val="visible"/>
                                      </p:to>
                                    </p:set>
                                    <p:anim calcmode="lin" valueType="num">
                                      <p:cBhvr>
                                        <p:cTn id="15" dur="5000" fill="hold"/>
                                        <p:tgtEl>
                                          <p:spTgt spid="3">
                                            <p:txEl>
                                              <p:pRg st="0" end="0"/>
                                            </p:txEl>
                                          </p:spTgt>
                                        </p:tgtEl>
                                        <p:attrNameLst>
                                          <p:attrName>ppt_w</p:attrName>
                                        </p:attrNameLst>
                                      </p:cBhvr>
                                      <p:tavLst>
                                        <p:tav tm="0">
                                          <p:val>
                                            <p:strVal val="4/3*#ppt_w"/>
                                          </p:val>
                                        </p:tav>
                                        <p:tav tm="100000">
                                          <p:val>
                                            <p:strVal val="#ppt_w"/>
                                          </p:val>
                                        </p:tav>
                                      </p:tavLst>
                                    </p:anim>
                                    <p:anim calcmode="lin" valueType="num">
                                      <p:cBhvr>
                                        <p:cTn id="16" dur="5000" fill="hold"/>
                                        <p:tgtEl>
                                          <p:spTgt spid="3">
                                            <p:txEl>
                                              <p:pRg st="0" end="0"/>
                                            </p:txEl>
                                          </p:spTgt>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1807892311_e06733385c_b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7929586" y="3286124"/>
            <a:ext cx="631776" cy="276999"/>
          </a:xfrm>
          <a:prstGeom prst="rect">
            <a:avLst/>
          </a:prstGeom>
          <a:noFill/>
        </p:spPr>
        <p:txBody>
          <a:bodyPr wrap="none" rtlCol="0">
            <a:spAutoFit/>
          </a:bodyPr>
          <a:lstStyle/>
          <a:p>
            <a:r>
              <a:rPr lang="es-ES" sz="1200" dirty="0" err="1" smtClean="0"/>
              <a:t>Pac-Jaz</a:t>
            </a:r>
            <a:endParaRPr lang="es-ES" sz="1200" dirty="0"/>
          </a:p>
        </p:txBody>
      </p:sp>
    </p:spTree>
  </p:cSld>
  <p:clrMapOvr>
    <a:masterClrMapping/>
  </p:clrMapOvr>
  <p:transition spd="slow" advTm="10000">
    <p:randomBa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3314239724_10886885bf.jpg"/>
          <p:cNvPicPr>
            <a:picLocks noGrp="1" noChangeAspect="1"/>
          </p:cNvPicPr>
          <p:nvPr>
            <p:ph idx="1"/>
          </p:nvPr>
        </p:nvPicPr>
        <p:blipFill>
          <a:blip r:embed="rId2">
            <a:lum contrast="10000"/>
          </a:blip>
          <a:stretch>
            <a:fillRect/>
          </a:stretch>
        </p:blipFill>
        <p:spPr>
          <a:xfrm>
            <a:off x="0" y="0"/>
            <a:ext cx="9144000" cy="6858000"/>
          </a:xfrm>
          <a:scene3d>
            <a:camera prst="orthographicFront"/>
            <a:lightRig rig="threePt" dir="t"/>
          </a:scene3d>
          <a:sp3d>
            <a:bevelT prst="angle"/>
          </a:sp3d>
        </p:spPr>
      </p:pic>
      <p:sp>
        <p:nvSpPr>
          <p:cNvPr id="5" name="4 CuadroTexto"/>
          <p:cNvSpPr txBox="1"/>
          <p:nvPr/>
        </p:nvSpPr>
        <p:spPr>
          <a:xfrm>
            <a:off x="0" y="642918"/>
            <a:ext cx="2571768" cy="3816429"/>
          </a:xfrm>
          <a:prstGeom prst="rect">
            <a:avLst/>
          </a:prstGeom>
          <a:noFill/>
        </p:spPr>
        <p:txBody>
          <a:bodyPr wrap="square" rtlCol="0">
            <a:spAutoFit/>
          </a:bodyPr>
          <a:lstStyle/>
          <a:p>
            <a:pPr algn="ctr"/>
            <a:r>
              <a:rPr lang="es-ES" sz="3200" b="1" dirty="0" smtClean="0">
                <a:latin typeface="Script MT Bold" pitchFamily="66" charset="0"/>
              </a:rPr>
              <a:t>La Virgen de las Penas , con manto  de flores con 12.000 claveles</a:t>
            </a:r>
            <a:endParaRPr lang="es-ES" sz="3200" dirty="0" smtClean="0">
              <a:latin typeface="Script MT Bold" pitchFamily="66" charset="0"/>
            </a:endParaRPr>
          </a:p>
          <a:p>
            <a:pPr algn="ctr"/>
            <a:r>
              <a:rPr lang="es-ES" sz="3200" dirty="0" smtClean="0">
                <a:latin typeface="Script MT Bold" pitchFamily="66" charset="0"/>
              </a:rPr>
              <a:t> </a:t>
            </a:r>
          </a:p>
          <a:p>
            <a:endParaRPr lang="es-ES" dirty="0"/>
          </a:p>
        </p:txBody>
      </p:sp>
    </p:spTree>
  </p:cSld>
  <p:clrMapOvr>
    <a:masterClrMapping/>
  </p:clrMapOvr>
  <p:transition spd="slow" advTm="10000">
    <p:whee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4" name="3 Marcador de contenido" descr="1333425936915_semanasanta_20120402_225251.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9000">
    <p:checke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Imagen1_054  piedad.jpg"/>
          <p:cNvPicPr>
            <a:picLocks noGrp="1" noChangeAspect="1"/>
          </p:cNvPicPr>
          <p:nvPr>
            <p:ph idx="1"/>
          </p:nvPr>
        </p:nvPicPr>
        <p:blipFill>
          <a:blip r:embed="rId2">
            <a:lum contrast="10000"/>
          </a:blip>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9000">
    <p:strips dir="ru"/>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4" name="3 Marcador de contenido" descr="nazareno1.jpg"/>
          <p:cNvPicPr>
            <a:picLocks noGrp="1" noChangeAspect="1"/>
          </p:cNvPicPr>
          <p:nvPr>
            <p:ph idx="1"/>
          </p:nvPr>
        </p:nvPicPr>
        <p:blipFill>
          <a:blip r:embed="rId2"/>
          <a:stretch>
            <a:fillRect/>
          </a:stretch>
        </p:blipFill>
        <p:spPr>
          <a:xfrm>
            <a:off x="0" y="714356"/>
            <a:ext cx="9144000" cy="5545336"/>
          </a:xfrm>
          <a:scene3d>
            <a:camera prst="orthographicFront"/>
            <a:lightRig rig="threePt" dir="t"/>
          </a:scene3d>
          <a:sp3d>
            <a:bevelT prst="angle"/>
          </a:sp3d>
        </p:spPr>
      </p:pic>
    </p:spTree>
  </p:cSld>
  <p:clrMapOvr>
    <a:masterClrMapping/>
  </p:clrMapOvr>
  <p:transition spd="slow" advTm="11000">
    <p:diamon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4" name="3 Marcador de contenido" descr="resizer (6).jpg"/>
          <p:cNvPicPr>
            <a:picLocks noGrp="1" noChangeAspect="1"/>
          </p:cNvPicPr>
          <p:nvPr>
            <p:ph idx="1"/>
          </p:nvPr>
        </p:nvPicPr>
        <p:blipFill>
          <a:blip r:embed="rId2">
            <a:lum bright="-10000" contrast="10000"/>
          </a:blip>
          <a:stretch>
            <a:fillRect/>
          </a:stretch>
        </p:blipFill>
        <p:spPr>
          <a:xfrm>
            <a:off x="0" y="388441"/>
            <a:ext cx="9144000" cy="6081117"/>
          </a:xfrm>
          <a:scene3d>
            <a:camera prst="orthographicFront"/>
            <a:lightRig rig="threePt" dir="t"/>
          </a:scene3d>
          <a:sp3d>
            <a:bevelT prst="angle"/>
          </a:sp3d>
        </p:spPr>
      </p:pic>
    </p:spTree>
  </p:cSld>
  <p:clrMapOvr>
    <a:masterClrMapping/>
  </p:clrMapOvr>
  <p:transition spd="slow" advTm="10000">
    <p:spli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untitled18.jpg"/>
          <p:cNvPicPr>
            <a:picLocks noGrp="1" noChangeAspect="1"/>
          </p:cNvPicPr>
          <p:nvPr>
            <p:ph idx="1"/>
          </p:nvPr>
        </p:nvPicPr>
        <p:blipFill>
          <a:blip r:embed="rId2"/>
          <a:stretch>
            <a:fillRect/>
          </a:stretch>
        </p:blipFill>
        <p:spPr>
          <a:xfrm>
            <a:off x="0" y="0"/>
            <a:ext cx="9144000" cy="6858000"/>
          </a:xfrm>
          <a:scene3d>
            <a:camera prst="orthographicFront"/>
            <a:lightRig rig="threePt" dir="t"/>
          </a:scene3d>
          <a:sp3d>
            <a:bevelT prst="angle"/>
          </a:sp3d>
        </p:spPr>
      </p:pic>
    </p:spTree>
  </p:cSld>
  <p:clrMapOvr>
    <a:masterClrMapping/>
  </p:clrMapOvr>
  <p:transition spd="slow" advTm="10000">
    <p:pull dir="lu"/>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tx1"/>
          </a:solidFill>
        </p:spPr>
        <p:txBody>
          <a:bodyPr/>
          <a:lstStyle/>
          <a:p>
            <a:endParaRPr lang="es-ES" dirty="0"/>
          </a:p>
        </p:txBody>
      </p:sp>
      <p:pic>
        <p:nvPicPr>
          <p:cNvPr id="4" name="3 Marcador de contenido" descr="salud.jpg"/>
          <p:cNvPicPr>
            <a:picLocks noGrp="1" noChangeAspect="1"/>
          </p:cNvPicPr>
          <p:nvPr>
            <p:ph idx="1"/>
          </p:nvPr>
        </p:nvPicPr>
        <p:blipFill>
          <a:blip r:embed="rId2"/>
          <a:stretch>
            <a:fillRect/>
          </a:stretch>
        </p:blipFill>
        <p:spPr>
          <a:xfrm>
            <a:off x="0" y="0"/>
            <a:ext cx="9144000" cy="6857999"/>
          </a:xfrm>
          <a:scene3d>
            <a:camera prst="orthographicFront"/>
            <a:lightRig rig="threePt" dir="t"/>
          </a:scene3d>
          <a:sp3d>
            <a:bevelT prst="angle"/>
          </a:sp3d>
        </p:spPr>
      </p:pic>
    </p:spTree>
  </p:cSld>
  <p:clrMapOvr>
    <a:masterClrMapping/>
  </p:clrMapOvr>
  <p:transition spd="slow" advTm="10000">
    <p:wheel spokes="2"/>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a:scene3d>
            <a:camera prst="orthographicFront"/>
            <a:lightRig rig="threePt" dir="t"/>
          </a:scene3d>
          <a:sp3d>
            <a:bevelT prst="angle"/>
          </a:sp3d>
        </p:spPr>
        <p:txBody>
          <a:bodyPr/>
          <a:lstStyle/>
          <a:p>
            <a:endParaRPr lang="es-ES" dirty="0"/>
          </a:p>
        </p:txBody>
      </p:sp>
      <p:pic>
        <p:nvPicPr>
          <p:cNvPr id="4" name="3 Imagen" descr="antonio-banderas.jpg"/>
          <p:cNvPicPr>
            <a:picLocks noChangeAspect="1"/>
          </p:cNvPicPr>
          <p:nvPr/>
        </p:nvPicPr>
        <p:blipFill>
          <a:blip r:embed="rId2">
            <a:lum contrast="10000"/>
          </a:blip>
          <a:stretch>
            <a:fillRect/>
          </a:stretch>
        </p:blipFill>
        <p:spPr>
          <a:xfrm>
            <a:off x="785786" y="0"/>
            <a:ext cx="7858180" cy="6858000"/>
          </a:xfrm>
          <a:prstGeom prst="rect">
            <a:avLst/>
          </a:prstGeom>
          <a:scene3d>
            <a:camera prst="orthographicFront"/>
            <a:lightRig rig="threePt" dir="t"/>
          </a:scene3d>
          <a:sp3d>
            <a:bevelT prst="angle"/>
          </a:sp3d>
        </p:spPr>
      </p:pic>
      <p:sp>
        <p:nvSpPr>
          <p:cNvPr id="5" name="4 CuadroTexto"/>
          <p:cNvSpPr txBox="1"/>
          <p:nvPr/>
        </p:nvSpPr>
        <p:spPr>
          <a:xfrm>
            <a:off x="6357950" y="1428736"/>
            <a:ext cx="595035" cy="261610"/>
          </a:xfrm>
          <a:prstGeom prst="rect">
            <a:avLst/>
          </a:prstGeom>
          <a:noFill/>
        </p:spPr>
        <p:txBody>
          <a:bodyPr wrap="none" rtlCol="0">
            <a:spAutoFit/>
          </a:bodyPr>
          <a:lstStyle/>
          <a:p>
            <a:r>
              <a:rPr lang="es-ES" sz="1100" dirty="0" err="1" smtClean="0"/>
              <a:t>Pac-Jaz</a:t>
            </a:r>
            <a:endParaRPr lang="es-ES" sz="1100" dirty="0"/>
          </a:p>
        </p:txBody>
      </p:sp>
      <p:sp>
        <p:nvSpPr>
          <p:cNvPr id="8" name="Rectangle 23"/>
          <p:cNvSpPr>
            <a:spLocks noChangeArrowheads="1"/>
          </p:cNvSpPr>
          <p:nvPr/>
        </p:nvSpPr>
        <p:spPr bwMode="auto">
          <a:xfrm>
            <a:off x="2879725" y="2916238"/>
            <a:ext cx="4537075" cy="3995737"/>
          </a:xfrm>
          <a:prstGeom prst="rect">
            <a:avLst/>
          </a:prstGeom>
          <a:noFill/>
          <a:ln w="9525">
            <a:noFill/>
            <a:miter lim="800000"/>
            <a:headEnd/>
            <a:tailEnd/>
          </a:ln>
          <a:effectLst/>
        </p:spPr>
        <p:txBody>
          <a:bodyPr wrap="none" anchor="ctr"/>
          <a:lstStyle/>
          <a:p>
            <a:pPr algn="ctr"/>
            <a:endParaRPr lang="es-ES"/>
          </a:p>
        </p:txBody>
      </p:sp>
    </p:spTree>
  </p:cSld>
  <p:clrMapOvr>
    <a:masterClrMapping/>
  </p:clrMapOvr>
  <p:transition advTm="41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8000"/>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tx1"/>
          </a:solidFill>
        </p:spPr>
        <p:txBody>
          <a:bodyPr/>
          <a:lstStyle/>
          <a:p>
            <a:endParaRPr lang="es-ES" dirty="0"/>
          </a:p>
        </p:txBody>
      </p:sp>
      <p:pic>
        <p:nvPicPr>
          <p:cNvPr id="5" name="4 Imagen" descr="abstract-fractal-cross-in-soft-gold-and-yellow.jpg"/>
          <p:cNvPicPr>
            <a:picLocks noChangeAspect="1"/>
          </p:cNvPicPr>
          <p:nvPr/>
        </p:nvPicPr>
        <p:blipFill>
          <a:blip r:embed="rId2" cstate="print"/>
          <a:stretch>
            <a:fillRect/>
          </a:stretch>
        </p:blipFill>
        <p:spPr>
          <a:xfrm flipH="1" flipV="1">
            <a:off x="8715339" y="9715495"/>
            <a:ext cx="60959" cy="45719"/>
          </a:xfrm>
          <a:prstGeom prst="rect">
            <a:avLst/>
          </a:prstGeom>
        </p:spPr>
      </p:pic>
      <p:pic>
        <p:nvPicPr>
          <p:cNvPr id="7" name="6 Imagen" descr="935836a56f7803c123f42480b9e8ddd619a58713a3ad6e10942deefcd19a825ad48141c45b8b24b0da39a3ee5e6b4b0d3255bfef95601890afd8070937f7d58710694de75a935a4f63de10d7.gif"/>
          <p:cNvPicPr>
            <a:picLocks noChangeAspect="1"/>
          </p:cNvPicPr>
          <p:nvPr/>
        </p:nvPicPr>
        <p:blipFill>
          <a:blip r:embed="rId3"/>
          <a:stretch>
            <a:fillRect/>
          </a:stretch>
        </p:blipFill>
        <p:spPr>
          <a:xfrm>
            <a:off x="3071802" y="2143116"/>
            <a:ext cx="3643338" cy="2034479"/>
          </a:xfrm>
          <a:prstGeom prst="rect">
            <a:avLst/>
          </a:prstGeom>
        </p:spPr>
      </p:pic>
      <p:pic>
        <p:nvPicPr>
          <p:cNvPr id="8" name="7 Imagen" descr="1333394560126_efe_20120402_194544.jpg"/>
          <p:cNvPicPr>
            <a:picLocks noChangeAspect="1"/>
          </p:cNvPicPr>
          <p:nvPr/>
        </p:nvPicPr>
        <p:blipFill>
          <a:blip r:embed="rId4"/>
          <a:stretch>
            <a:fillRect/>
          </a:stretch>
        </p:blipFill>
        <p:spPr>
          <a:xfrm>
            <a:off x="214282" y="3143248"/>
            <a:ext cx="2643206" cy="17180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8 Imagen" descr="1333394560126_efe_20120402_194656.jpg"/>
          <p:cNvPicPr>
            <a:picLocks noChangeAspect="1"/>
          </p:cNvPicPr>
          <p:nvPr/>
        </p:nvPicPr>
        <p:blipFill>
          <a:blip r:embed="rId5"/>
          <a:stretch>
            <a:fillRect/>
          </a:stretch>
        </p:blipFill>
        <p:spPr>
          <a:xfrm>
            <a:off x="6929454" y="142852"/>
            <a:ext cx="2000232" cy="28670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9 Imagen" descr="1333411754626_gregorio_20120402_184742.jpg"/>
          <p:cNvPicPr>
            <a:picLocks noChangeAspect="1"/>
          </p:cNvPicPr>
          <p:nvPr/>
        </p:nvPicPr>
        <p:blipFill>
          <a:blip r:embed="rId6" cstate="print"/>
          <a:stretch>
            <a:fillRect/>
          </a:stretch>
        </p:blipFill>
        <p:spPr>
          <a:xfrm>
            <a:off x="285720" y="5000636"/>
            <a:ext cx="2350341" cy="16430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10 Imagen" descr="1333411754626_gregorio_20120402_185341.jpg"/>
          <p:cNvPicPr>
            <a:picLocks noChangeAspect="1"/>
          </p:cNvPicPr>
          <p:nvPr/>
        </p:nvPicPr>
        <p:blipFill>
          <a:blip r:embed="rId7"/>
          <a:stretch>
            <a:fillRect/>
          </a:stretch>
        </p:blipFill>
        <p:spPr>
          <a:xfrm>
            <a:off x="428596" y="142852"/>
            <a:ext cx="2214578" cy="28574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11 Imagen" descr="1333411754626_gregorio_20120402_185352.jpg"/>
          <p:cNvPicPr>
            <a:picLocks noChangeAspect="1"/>
          </p:cNvPicPr>
          <p:nvPr/>
        </p:nvPicPr>
        <p:blipFill>
          <a:blip r:embed="rId8"/>
          <a:stretch>
            <a:fillRect/>
          </a:stretch>
        </p:blipFill>
        <p:spPr>
          <a:xfrm>
            <a:off x="3357554" y="4143380"/>
            <a:ext cx="2857524" cy="21431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12 Imagen" descr="1333411754626_gregorio_20120402_185435.jpg"/>
          <p:cNvPicPr>
            <a:picLocks noChangeAspect="1"/>
          </p:cNvPicPr>
          <p:nvPr/>
        </p:nvPicPr>
        <p:blipFill>
          <a:blip r:embed="rId9"/>
          <a:stretch>
            <a:fillRect/>
          </a:stretch>
        </p:blipFill>
        <p:spPr>
          <a:xfrm>
            <a:off x="6619770" y="3286124"/>
            <a:ext cx="2238478" cy="335603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13 Imagen" descr="1333411754626_gregorio_20120402_185456.jpg"/>
          <p:cNvPicPr>
            <a:picLocks noChangeAspect="1"/>
          </p:cNvPicPr>
          <p:nvPr/>
        </p:nvPicPr>
        <p:blipFill>
          <a:blip r:embed="rId10" cstate="print"/>
          <a:stretch>
            <a:fillRect/>
          </a:stretch>
        </p:blipFill>
        <p:spPr>
          <a:xfrm>
            <a:off x="5072066" y="214290"/>
            <a:ext cx="1785950" cy="22860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5" name="14 Imagen" descr="resizer (34).jpg"/>
          <p:cNvPicPr>
            <a:picLocks noChangeAspect="1"/>
          </p:cNvPicPr>
          <p:nvPr/>
        </p:nvPicPr>
        <p:blipFill>
          <a:blip r:embed="rId11"/>
          <a:stretch>
            <a:fillRect/>
          </a:stretch>
        </p:blipFill>
        <p:spPr>
          <a:xfrm>
            <a:off x="2786050" y="142852"/>
            <a:ext cx="2150634" cy="18839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6" name="15 CuadroTexto"/>
          <p:cNvSpPr txBox="1"/>
          <p:nvPr/>
        </p:nvSpPr>
        <p:spPr>
          <a:xfrm>
            <a:off x="3214678" y="6286520"/>
            <a:ext cx="2975495" cy="400110"/>
          </a:xfrm>
          <a:prstGeom prst="rect">
            <a:avLst/>
          </a:prstGeom>
          <a:noFill/>
        </p:spPr>
        <p:txBody>
          <a:bodyPr wrap="none" rtlCol="0">
            <a:spAutoFit/>
          </a:bodyPr>
          <a:lstStyle/>
          <a:p>
            <a:r>
              <a:rPr lang="es-ES" sz="2000" dirty="0" smtClean="0">
                <a:blipFill>
                  <a:blip r:embed="rId12"/>
                  <a:stretch>
                    <a:fillRect/>
                  </a:stretch>
                </a:blipFill>
                <a:latin typeface="Script MT Bold" pitchFamily="66" charset="0"/>
              </a:rPr>
              <a:t>Francisco del Olmo-Jazmín</a:t>
            </a:r>
            <a:endParaRPr lang="es-ES" sz="2000" dirty="0">
              <a:blipFill>
                <a:blip r:embed="rId12"/>
                <a:stretch>
                  <a:fillRect/>
                </a:stretch>
              </a:blipFill>
              <a:latin typeface="Script MT Bold" pitchFamily="66" charset="0"/>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3000" fill="hold"/>
                                        <p:tgtEl>
                                          <p:spTgt spid="7"/>
                                        </p:tgtEl>
                                        <p:attrNameLst>
                                          <p:attrName>ppt_w</p:attrName>
                                        </p:attrNameLst>
                                      </p:cBhvr>
                                      <p:tavLst>
                                        <p:tav tm="0">
                                          <p:val>
                                            <p:fltVal val="0"/>
                                          </p:val>
                                        </p:tav>
                                        <p:tav tm="100000">
                                          <p:val>
                                            <p:strVal val="#ppt_w"/>
                                          </p:val>
                                        </p:tav>
                                      </p:tavLst>
                                    </p:anim>
                                    <p:anim calcmode="lin" valueType="num">
                                      <p:cBhvr>
                                        <p:cTn id="8" dur="3000" fill="hold"/>
                                        <p:tgtEl>
                                          <p:spTgt spid="7"/>
                                        </p:tgtEl>
                                        <p:attrNameLst>
                                          <p:attrName>ppt_h</p:attrName>
                                        </p:attrNameLst>
                                      </p:cBhvr>
                                      <p:tavLst>
                                        <p:tav tm="0">
                                          <p:val>
                                            <p:fltVal val="0"/>
                                          </p:val>
                                        </p:tav>
                                        <p:tav tm="100000">
                                          <p:val>
                                            <p:strVal val="#ppt_h"/>
                                          </p:val>
                                        </p:tav>
                                      </p:tavLst>
                                    </p:anim>
                                  </p:childTnLst>
                                </p:cTn>
                              </p:par>
                              <p:par>
                                <p:cTn id="9" presetID="55" presetClass="entr" presetSubtype="0" fill="hold" grpId="0" nodeType="with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1000" fill="hold"/>
                                        <p:tgtEl>
                                          <p:spTgt spid="16"/>
                                        </p:tgtEl>
                                        <p:attrNameLst>
                                          <p:attrName>ppt_w</p:attrName>
                                        </p:attrNameLst>
                                      </p:cBhvr>
                                      <p:tavLst>
                                        <p:tav tm="0">
                                          <p:val>
                                            <p:strVal val="#ppt_w*0.70"/>
                                          </p:val>
                                        </p:tav>
                                        <p:tav tm="100000">
                                          <p:val>
                                            <p:strVal val="#ppt_w"/>
                                          </p:val>
                                        </p:tav>
                                      </p:tavLst>
                                    </p:anim>
                                    <p:anim calcmode="lin" valueType="num">
                                      <p:cBhvr>
                                        <p:cTn id="12" dur="1000" fill="hold"/>
                                        <p:tgtEl>
                                          <p:spTgt spid="16"/>
                                        </p:tgtEl>
                                        <p:attrNameLst>
                                          <p:attrName>ppt_h</p:attrName>
                                        </p:attrNameLst>
                                      </p:cBhvr>
                                      <p:tavLst>
                                        <p:tav tm="0">
                                          <p:val>
                                            <p:strVal val="#ppt_h"/>
                                          </p:val>
                                        </p:tav>
                                        <p:tav tm="100000">
                                          <p:val>
                                            <p:strVal val="#ppt_h"/>
                                          </p:val>
                                        </p:tav>
                                      </p:tavLst>
                                    </p:anim>
                                    <p:animEffect transition="in" filter="fade">
                                      <p:cBhvr>
                                        <p:cTn id="13"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867400"/>
            <a:ext cx="3811588" cy="546100"/>
          </a:xfrm>
          <a:prstGeom prst="rect">
            <a:avLst/>
          </a:prstGeom>
          <a:noFill/>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276" name="Rectangle 12"/>
          <p:cNvSpPr>
            <a:spLocks noChangeArrowheads="1"/>
          </p:cNvSpPr>
          <p:nvPr/>
        </p:nvSpPr>
        <p:spPr bwMode="auto">
          <a:xfrm>
            <a:off x="609600" y="685800"/>
            <a:ext cx="7924800" cy="1295400"/>
          </a:xfrm>
          <a:prstGeom prst="rect">
            <a:avLst/>
          </a:prstGeom>
          <a:noFill/>
          <a:ln w="57150">
            <a:solidFill>
              <a:schemeClr val="tx1"/>
            </a:solidFill>
            <a:miter lim="800000"/>
            <a:headEnd/>
            <a:tailEnd/>
          </a:ln>
          <a:effectLst/>
        </p:spPr>
        <p:txBody>
          <a:bodyPr wrap="none" anchor="ctr"/>
          <a:lstStyle/>
          <a:p>
            <a:pPr algn="ctr"/>
            <a:endParaRPr lang="es-ES"/>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691" name="Group 427"/>
          <p:cNvGraphicFramePr>
            <a:graphicFrameLocks noGrp="1"/>
          </p:cNvGraphicFramePr>
          <p:nvPr/>
        </p:nvGraphicFramePr>
        <p:xfrm>
          <a:off x="5029200" y="3352800"/>
          <a:ext cx="3200400" cy="1531112"/>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6"/>
                        </a:rPr>
                        <a:t>Dedicatorias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84" name="Group 420"/>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Eróticos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Graciosos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Historia y Arte</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Religiosos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30"/>
          </p:cNvPr>
          <p:cNvPicPr>
            <a:picLocks noChangeAspect="1" noChangeArrowheads="1"/>
          </p:cNvPicPr>
          <p:nvPr/>
        </p:nvPicPr>
        <p:blipFill>
          <a:blip r:embed="rId31"/>
          <a:srcRect/>
          <a:stretch>
            <a:fillRect/>
          </a:stretch>
        </p:blipFill>
        <p:spPr bwMode="auto">
          <a:xfrm>
            <a:off x="609600" y="685800"/>
            <a:ext cx="7924800" cy="1295400"/>
          </a:xfrm>
          <a:prstGeom prst="rect">
            <a:avLst/>
          </a:prstGeom>
          <a:noFill/>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
        <p:nvSpPr>
          <p:cNvPr id="11694" name="Rectangle 430"/>
          <p:cNvSpPr>
            <a:spLocks noChangeArrowheads="1"/>
          </p:cNvSpPr>
          <p:nvPr/>
        </p:nvSpPr>
        <p:spPr bwMode="auto">
          <a:xfrm>
            <a:off x="2667000" y="5867400"/>
            <a:ext cx="3810000" cy="533400"/>
          </a:xfrm>
          <a:prstGeom prst="rect">
            <a:avLst/>
          </a:prstGeom>
          <a:noFill/>
          <a:ln w="25400">
            <a:solidFill>
              <a:schemeClr val="tx1"/>
            </a:solidFill>
            <a:miter lim="800000"/>
            <a:headEnd/>
            <a:tailEnd/>
          </a:ln>
          <a:effectLst/>
        </p:spPr>
        <p:txBody>
          <a:bodyPr wrap="none" anchor="ctr"/>
          <a:lstStyle/>
          <a:p>
            <a:pPr algn="ctr"/>
            <a:endParaRPr lang="es-ES"/>
          </a:p>
        </p:txBody>
      </p:sp>
    </p:spTree>
  </p:cSld>
  <p:clrMapOvr>
    <a:masterClrMapping/>
  </p:clrMapOvr>
  <p:transition advTm="14000"/>
  <p:timing>
    <p:tnLst>
      <p:par>
        <p:cTn id="1" dur="indefinite" restart="never" nodeType="tmRoot"/>
      </p:par>
    </p:tnLst>
  </p:timing>
</p:sld>
</file>

<file path=ppt/theme/theme1.xml><?xml version="1.0" encoding="utf-8"?>
<a:theme xmlns:a="http://schemas.openxmlformats.org/drawingml/2006/main" name="semana-santa-en-malaga-milespowerpoints.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semana-santa-en-malaga-milespowerpoints.com</Template>
  <TotalTime>0</TotalTime>
  <Words>892</Words>
  <Application>Microsoft Office PowerPoint</Application>
  <PresentationFormat>Presentación en pantalla (4:3)</PresentationFormat>
  <Paragraphs>79</Paragraphs>
  <Slides>49</Slides>
  <Notes>0</Notes>
  <HiddenSlides>0</HiddenSlides>
  <MMClips>0</MMClips>
  <ScaleCrop>false</ScaleCrop>
  <HeadingPairs>
    <vt:vector size="4" baseType="variant">
      <vt:variant>
        <vt:lpstr>Tema</vt:lpstr>
      </vt:variant>
      <vt:variant>
        <vt:i4>2</vt:i4>
      </vt:variant>
      <vt:variant>
        <vt:lpstr>Títulos de diapositiva</vt:lpstr>
      </vt:variant>
      <vt:variant>
        <vt:i4>49</vt:i4>
      </vt:variant>
    </vt:vector>
  </HeadingPairs>
  <TitlesOfParts>
    <vt:vector size="51" baseType="lpstr">
      <vt:lpstr>semana-santa-en-malaga-milespowerpoints.com</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2012-07-19T19:21:42Z</dcterms:created>
  <dcterms:modified xsi:type="dcterms:W3CDTF">2012-07-19T19:23:22Z</dcterms:modified>
</cp:coreProperties>
</file>