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41"/>
  </p:notesMasterIdLst>
  <p:sldIdLst>
    <p:sldId id="316" r:id="rId3"/>
    <p:sldId id="376" r:id="rId4"/>
    <p:sldId id="354" r:id="rId5"/>
    <p:sldId id="351" r:id="rId6"/>
    <p:sldId id="355" r:id="rId7"/>
    <p:sldId id="367" r:id="rId8"/>
    <p:sldId id="352" r:id="rId9"/>
    <p:sldId id="348" r:id="rId10"/>
    <p:sldId id="357" r:id="rId11"/>
    <p:sldId id="383" r:id="rId12"/>
    <p:sldId id="381" r:id="rId13"/>
    <p:sldId id="368" r:id="rId14"/>
    <p:sldId id="342" r:id="rId15"/>
    <p:sldId id="364" r:id="rId16"/>
    <p:sldId id="343" r:id="rId17"/>
    <p:sldId id="366" r:id="rId18"/>
    <p:sldId id="371" r:id="rId19"/>
    <p:sldId id="344" r:id="rId20"/>
    <p:sldId id="370" r:id="rId21"/>
    <p:sldId id="372" r:id="rId22"/>
    <p:sldId id="385" r:id="rId23"/>
    <p:sldId id="345" r:id="rId24"/>
    <p:sldId id="369" r:id="rId25"/>
    <p:sldId id="380" r:id="rId26"/>
    <p:sldId id="373" r:id="rId27"/>
    <p:sldId id="346" r:id="rId28"/>
    <p:sldId id="363" r:id="rId29"/>
    <p:sldId id="379" r:id="rId30"/>
    <p:sldId id="349" r:id="rId31"/>
    <p:sldId id="365" r:id="rId32"/>
    <p:sldId id="384" r:id="rId33"/>
    <p:sldId id="347" r:id="rId34"/>
    <p:sldId id="374" r:id="rId35"/>
    <p:sldId id="350" r:id="rId36"/>
    <p:sldId id="341" r:id="rId37"/>
    <p:sldId id="362" r:id="rId38"/>
    <p:sldId id="338" r:id="rId39"/>
    <p:sldId id="377" r:id="rId4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Mty6wTxwySKI8U3LZb+6zw" hashData="ShglIFaRETTnT+4URWNaQdDxW2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FF"/>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79691022-ED57-4E54-B9C3-D27B8CD7E98B}" type="datetimeFigureOut">
              <a:rPr lang="es-ES"/>
              <a:pPr>
                <a:defRPr/>
              </a:pPr>
              <a:t>24/01/2014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22FFA3CB-EADA-42FF-A190-7E87D574F9D2}"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686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368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9A46DAD-7C2B-41EC-901C-3BB0F679AAA9}" type="slidenum">
              <a:rPr lang="es-ES"/>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BD439B3-A32F-49F8-920F-1D5389F1E7B3}" type="slidenum">
              <a:rPr lang="es-ES_tradnl"/>
              <a:pPr>
                <a:defRPr/>
              </a:pPr>
              <a:t>‹Nº›</a:t>
            </a:fld>
            <a:endParaRPr lang="es-ES_tradnl"/>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1DA404A-7B5D-461E-9B89-EAC423555C05}" type="slidenum">
              <a:rPr lang="es-ES_tradnl"/>
              <a:pPr>
                <a:defRPr/>
              </a:pPr>
              <a:t>‹Nº›</a:t>
            </a:fld>
            <a:endParaRPr lang="es-ES_tradnl"/>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02F80EA-5CD4-48B2-B140-4D7DD15F077E}" type="slidenum">
              <a:rPr lang="es-ES_tradnl"/>
              <a:pPr>
                <a:defRPr/>
              </a:pPr>
              <a:t>‹Nº›</a:t>
            </a:fld>
            <a:endParaRPr lang="es-ES_tradnl"/>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C72F14B-751D-4BCB-B2EA-C06673011742}" type="slidenum">
              <a:rPr lang="es-ES_tradnl"/>
              <a:pPr>
                <a:defRPr/>
              </a:pPr>
              <a:t>‹Nº›</a:t>
            </a:fld>
            <a:endParaRPr lang="es-ES_tradnl"/>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31858F87-A55D-4851-9A82-4C3546F2B69A}" type="slidenum">
              <a:rPr lang="es-ES_tradnl"/>
              <a:pPr>
                <a:defRPr/>
              </a:pPr>
              <a:t>‹Nº›</a:t>
            </a:fld>
            <a:endParaRPr lang="es-ES_tradnl"/>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8CFD6ED4-978E-4C0D-BAAE-29957B4FF7A9}" type="slidenum">
              <a:rPr lang="es-ES_tradnl"/>
              <a:pPr>
                <a:defRPr/>
              </a:pPr>
              <a:t>‹Nº›</a:t>
            </a:fld>
            <a:endParaRPr lang="es-ES_tradnl"/>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62198DA1-7DE8-4250-9978-FDD464E7B4B7}" type="slidenum">
              <a:rPr lang="es-ES_tradnl"/>
              <a:pPr>
                <a:defRPr/>
              </a:pPr>
              <a:t>‹Nº›</a:t>
            </a:fld>
            <a:endParaRPr lang="es-ES_tradnl"/>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E33E20C-B3FE-45C7-98F9-EE0287848C0F}" type="slidenum">
              <a:rPr lang="es-ES_tradnl"/>
              <a:pPr>
                <a:defRPr/>
              </a:pPr>
              <a:t>‹Nº›</a:t>
            </a:fld>
            <a:endParaRPr lang="es-ES_tradnl"/>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F7ACF9F-DB74-4364-9D9F-B06DEB63F4F8}" type="slidenum">
              <a:rPr lang="es-ES_tradnl"/>
              <a:pPr>
                <a:defRPr/>
              </a:pPr>
              <a:t>‹Nº›</a:t>
            </a:fld>
            <a:endParaRPr lang="es-ES_tradnl"/>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438140C-EFF6-424C-A0E3-C0FD0096DB29}" type="slidenum">
              <a:rPr lang="es-ES_tradnl"/>
              <a:pPr>
                <a:defRPr/>
              </a:pPr>
              <a:t>‹Nº›</a:t>
            </a:fld>
            <a:endParaRPr lang="es-ES_tradnl"/>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4071C0E-83B8-44B3-A1C5-F37E10DF6344}" type="slidenum">
              <a:rPr lang="es-ES_tradnl"/>
              <a:pPr>
                <a:defRPr/>
              </a:pPr>
              <a:t>‹Nº›</a:t>
            </a:fld>
            <a:endParaRPr lang="es-ES_tradnl"/>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4F7CC996-79F7-4C8A-8629-0F6CE352EFB6}"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66FF">
            <a:alpha val="32156"/>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040AE380-6288-4C1B-B2B0-81FE1E86129F}"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75D88DE3-B2FD-4D85-A548-DF21D64F2BF0}"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www.infobae.com/2014/01/23/1538885-francisco-afirmo-que-internet-es-un-don-dios-pero-llamo-no-estar-encerrados"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es.radiovaticana.va/news/2014/01/23/una_iglesia_ciudadana_del_mundo_digital,_que_sea_casa_de_todos,_en/spa-766529"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0" y="0"/>
            <a:ext cx="9144000" cy="6858000"/>
          </a:xfrm>
          <a:prstGeom prst="rect">
            <a:avLst/>
          </a:prstGeom>
          <a:gradFill flip="none" rotWithShape="1">
            <a:gsLst>
              <a:gs pos="0">
                <a:srgbClr val="9966FF">
                  <a:tint val="66000"/>
                  <a:satMod val="160000"/>
                </a:srgbClr>
              </a:gs>
              <a:gs pos="50000">
                <a:srgbClr val="9966FF">
                  <a:tint val="44500"/>
                  <a:satMod val="160000"/>
                </a:srgbClr>
              </a:gs>
              <a:gs pos="100000">
                <a:srgbClr val="9966FF">
                  <a:tint val="23500"/>
                  <a:satMod val="160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1357290" y="1643050"/>
            <a:ext cx="6500858" cy="3046970"/>
          </a:xfrm>
          <a:prstGeom prst="rect">
            <a:avLst/>
          </a:prstGeom>
        </p:spPr>
        <p:txBody>
          <a:bodyPr lIns="91422" tIns="45711" rIns="91422" bIns="45711">
            <a:spAutoFit/>
          </a:bodyPr>
          <a:lstStyle/>
          <a:p>
            <a:pPr algn="ctr">
              <a:defRPr/>
            </a:pPr>
            <a:r>
              <a:rPr lang="es-ES" sz="48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PARA EL PAPA FRANCISCO INTERNET ES UN DON DE DIOS</a:t>
            </a:r>
          </a:p>
        </p:txBody>
      </p:sp>
      <p:pic>
        <p:nvPicPr>
          <p:cNvPr id="3076" name="Picture 8"/>
          <p:cNvPicPr>
            <a:picLocks noChangeAspect="1" noChangeArrowheads="1"/>
          </p:cNvPicPr>
          <p:nvPr/>
        </p:nvPicPr>
        <p:blipFill>
          <a:blip r:embed="rId4"/>
          <a:srcRect/>
          <a:stretch>
            <a:fillRect/>
          </a:stretch>
        </p:blipFill>
        <p:spPr bwMode="auto">
          <a:xfrm>
            <a:off x="285750" y="571500"/>
            <a:ext cx="1025525" cy="723900"/>
          </a:xfrm>
          <a:prstGeom prst="rect">
            <a:avLst/>
          </a:prstGeom>
          <a:noFill/>
          <a:ln w="9525">
            <a:noFill/>
            <a:round/>
            <a:headEnd/>
            <a:tailEnd/>
          </a:ln>
        </p:spPr>
      </p:pic>
      <p:pic>
        <p:nvPicPr>
          <p:cNvPr id="3077"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080"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3081" name="Picture 2" descr="CARA"/>
          <p:cNvPicPr>
            <a:picLocks noChangeAspect="1" noChangeArrowheads="1"/>
          </p:cNvPicPr>
          <p:nvPr/>
        </p:nvPicPr>
        <p:blipFill>
          <a:blip r:embed="rId6"/>
          <a:srcRect/>
          <a:stretch>
            <a:fillRect/>
          </a:stretch>
        </p:blipFill>
        <p:spPr bwMode="auto">
          <a:xfrm>
            <a:off x="285750" y="5429250"/>
            <a:ext cx="1000125" cy="1052513"/>
          </a:xfrm>
          <a:prstGeom prst="rect">
            <a:avLst/>
          </a:prstGeom>
          <a:noFill/>
          <a:ln w="38100">
            <a:solidFill>
              <a:srgbClr val="1CDEF8"/>
            </a:solidFill>
            <a:miter lim="800000"/>
            <a:headEnd/>
            <a:tailEnd/>
          </a:ln>
        </p:spPr>
      </p:pic>
      <p:sp>
        <p:nvSpPr>
          <p:cNvPr id="15" name="14 Rectángulo"/>
          <p:cNvSpPr/>
          <p:nvPr/>
        </p:nvSpPr>
        <p:spPr>
          <a:xfrm>
            <a:off x="1428728" y="585789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sndAc>
      <p:stSnd loop="1">
        <p:snd r:embed="rId3" name="Stanley Black - It's Magic.MP3.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81936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1571625" y="1428750"/>
            <a:ext cx="6286500" cy="3786188"/>
          </a:xfrm>
          <a:prstGeom prst="rect">
            <a:avLst/>
          </a:prstGeom>
          <a:noFill/>
          <a:ln w="9525">
            <a:noFill/>
            <a:miter lim="800000"/>
            <a:headEnd/>
            <a:tailEnd/>
          </a:ln>
        </p:spPr>
        <p:txBody>
          <a:bodyPr>
            <a:spAutoFit/>
          </a:bodyPr>
          <a:lstStyle/>
          <a:p>
            <a:pPr algn="ctr"/>
            <a:r>
              <a:rPr lang="es-ES" sz="4800" b="1" i="1" u="sng">
                <a:solidFill>
                  <a:srgbClr val="7030A0"/>
                </a:solidFill>
                <a:hlinkClick r:id="rId2"/>
              </a:rPr>
              <a:t>Francisco afirmó que internet es un "don de Dios" pero llamó a no estar "encerrados"</a:t>
            </a:r>
            <a:endParaRPr lang="es-ES" sz="4800" i="1" u="sng">
              <a:solidFill>
                <a:srgbClr val="7030A0"/>
              </a:solidFill>
            </a:endParaRPr>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214438" y="1428750"/>
            <a:ext cx="6769100" cy="3937000"/>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829358w346.jpg"/>
          <p:cNvPicPr>
            <a:picLocks noChangeAspect="1" noChangeArrowheads="1"/>
          </p:cNvPicPr>
          <p:nvPr/>
        </p:nvPicPr>
        <p:blipFill>
          <a:blip r:embed="rId2"/>
          <a:srcRect/>
          <a:stretch>
            <a:fillRect/>
          </a:stretch>
        </p:blipFill>
        <p:spPr bwMode="auto">
          <a:xfrm>
            <a:off x="0" y="0"/>
            <a:ext cx="92424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000125" y="1143000"/>
            <a:ext cx="7286625" cy="5016500"/>
          </a:xfrm>
          <a:prstGeom prst="rect">
            <a:avLst/>
          </a:prstGeom>
          <a:noFill/>
          <a:ln w="9525">
            <a:noFill/>
            <a:miter lim="800000"/>
            <a:headEnd/>
            <a:tailEnd/>
          </a:ln>
        </p:spPr>
        <p:txBody>
          <a:bodyPr>
            <a:spAutoFit/>
          </a:bodyPr>
          <a:lstStyle/>
          <a:p>
            <a:pPr algn="ctr"/>
            <a:r>
              <a:rPr lang="es-ES" sz="3200" i="1"/>
              <a:t>El Vaticano reveló el mensaje de Francisco con motivo de la Jornada Mundial de las Comunicaciones Sociales, en el que el Sumo Pontífice destacó la importancia de las nuevas tecnologías digitales pero remarcó la necesidad del contacto humano.</a:t>
            </a:r>
            <a:r>
              <a:rPr lang="es-ES" sz="3200" b="1" i="1"/>
              <a:t> "La conexión tiene que ir acompañada de un verdadero encuentro"</a:t>
            </a:r>
            <a:r>
              <a:rPr lang="es-ES" sz="3200" i="1"/>
              <a:t>, expresó.</a:t>
            </a:r>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s-ES" dirty="0">
              <a:solidFill>
                <a:srgbClr val="9966FF"/>
              </a:solidFill>
            </a:endParaRPr>
          </a:p>
        </p:txBody>
      </p:sp>
      <p:sp>
        <p:nvSpPr>
          <p:cNvPr id="4" name="Rectangle 1"/>
          <p:cNvSpPr/>
          <p:nvPr/>
        </p:nvSpPr>
        <p:spPr>
          <a:xfrm>
            <a:off x="714375" y="642938"/>
            <a:ext cx="7643813" cy="5429250"/>
          </a:xfrm>
          <a:prstGeom prst="rect">
            <a:avLst/>
          </a:prstGeom>
          <a:solidFill>
            <a:srgbClr val="9966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829357w346.jpg"/>
          <p:cNvPicPr>
            <a:picLocks noChangeAspect="1" noChangeArrowheads="1"/>
          </p:cNvPicPr>
          <p:nvPr/>
        </p:nvPicPr>
        <p:blipFill>
          <a:blip r:embed="rId2"/>
          <a:srcRect/>
          <a:stretch>
            <a:fillRect/>
          </a:stretch>
        </p:blipFill>
        <p:spPr bwMode="auto">
          <a:xfrm>
            <a:off x="0" y="0"/>
            <a:ext cx="93503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357188" y="301625"/>
            <a:ext cx="8358187" cy="6556375"/>
          </a:xfrm>
          <a:prstGeom prst="rect">
            <a:avLst/>
          </a:prstGeom>
          <a:noFill/>
          <a:ln w="9525">
            <a:noFill/>
            <a:miter lim="800000"/>
            <a:headEnd/>
            <a:tailEnd/>
          </a:ln>
        </p:spPr>
        <p:txBody>
          <a:bodyPr>
            <a:spAutoFit/>
          </a:bodyPr>
          <a:lstStyle/>
          <a:p>
            <a:pPr algn="ctr"/>
            <a:r>
              <a:rPr lang="es-ES" sz="1600"/>
              <a:t>El papa Francisco elogió las tecnologías digitales y los medios de comunicación por "ayudar a que nos sintamos más cercanos los unos de los otros", pero advirtió de sus peligros, afirmando que el contacto humano todavía era necesario y que no se debe vivir "encerrado".</a:t>
            </a:r>
          </a:p>
          <a:p>
            <a:pPr algn="ctr"/>
            <a:r>
              <a:rPr lang="es-ES" sz="1600"/>
              <a:t/>
            </a:r>
            <a:br>
              <a:rPr lang="es-ES" sz="1600"/>
            </a:br>
            <a:endParaRPr lang="es-ES" sz="1600"/>
          </a:p>
          <a:p>
            <a:pPr algn="ctr"/>
            <a:r>
              <a:rPr lang="es-ES" sz="1600"/>
              <a:t>En su mensaje para la próxima Jornada Mundial de las Comunicaciones Sociales a celebrarse en junio, </a:t>
            </a:r>
            <a:r>
              <a:rPr lang="es-ES" sz="1600" b="1"/>
              <a:t>Francisco expresó que "el desarrollo de los transportes y d las tecnologías de la comunicación nos acerca, conectándonos mejor, y la globalización nos hace interdependientes"</a:t>
            </a:r>
            <a:r>
              <a:rPr lang="es-ES" sz="1600"/>
              <a:t>.</a:t>
            </a:r>
          </a:p>
          <a:p>
            <a:pPr algn="ctr"/>
            <a:r>
              <a:rPr lang="es-ES" sz="1600"/>
              <a:t/>
            </a:r>
            <a:br>
              <a:rPr lang="es-ES" sz="1600"/>
            </a:br>
            <a:endParaRPr lang="es-ES" sz="1600"/>
          </a:p>
          <a:p>
            <a:pPr algn="ctr"/>
            <a:r>
              <a:rPr lang="es-ES" sz="1600"/>
              <a:t>En ese sentido, consideró que los medios de comunicación "pueden ayudar a que nos sintamos más cercanos los unos de los otros" e</a:t>
            </a:r>
            <a:r>
              <a:rPr lang="es-ES" sz="1600" b="1"/>
              <a:t> hizo foco en internet, que en su opinión "puede ofrecer mayores posibilidades de encuentro y de solidaridad entre todos; y esto es algo bueno, es un don de Dios"</a:t>
            </a:r>
            <a:r>
              <a:rPr lang="es-ES" sz="1600"/>
              <a:t>.</a:t>
            </a:r>
          </a:p>
          <a:p>
            <a:pPr algn="ctr"/>
            <a:r>
              <a:rPr lang="es-ES" sz="1600"/>
              <a:t/>
            </a:r>
            <a:br>
              <a:rPr lang="es-ES" sz="1600"/>
            </a:br>
            <a:endParaRPr lang="es-ES" sz="1600"/>
          </a:p>
          <a:p>
            <a:pPr algn="ctr"/>
            <a:r>
              <a:rPr lang="es-ES" sz="1600"/>
              <a:t>Sin embargo, el Papa Francisco advirtió que este nuevo escenario presenta "aspectos problemáticos", entre ellos el hecho de que la velocidad con la que se sucede la información supera la "capacidad de reflexión y de juicio" de las personas, y también que la variedad de opiniones expresadas en los medios puedan encerrarnos en "una esfera hecha de informaciones que sólo correspondan a nuestras expectativas e ideas, o incluso a determinados intereses políticos y económicos".</a:t>
            </a:r>
          </a:p>
          <a:p>
            <a:r>
              <a:rPr lang="es-ES"/>
              <a:t/>
            </a:r>
            <a:br>
              <a:rPr lang="es-ES"/>
            </a:br>
            <a:endParaRPr lang="es-ES"/>
          </a:p>
        </p:txBody>
      </p:sp>
      <p:sp>
        <p:nvSpPr>
          <p:cNvPr id="3" name="Soleil 1"/>
          <p:cNvSpPr/>
          <p:nvPr/>
        </p:nvSpPr>
        <p:spPr>
          <a:xfrm>
            <a:off x="1143000" y="1428750"/>
            <a:ext cx="6769100" cy="3937000"/>
          </a:xfrm>
          <a:prstGeom prst="sun">
            <a:avLst/>
          </a:prstGeom>
          <a:solidFill>
            <a:srgbClr val="9966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 name="Soleil 1"/>
          <p:cNvSpPr/>
          <p:nvPr/>
        </p:nvSpPr>
        <p:spPr>
          <a:xfrm>
            <a:off x="1214438" y="1428750"/>
            <a:ext cx="6769100" cy="3937000"/>
          </a:xfrm>
          <a:prstGeom prst="sun">
            <a:avLst/>
          </a:prstGeom>
          <a:solidFill>
            <a:srgbClr val="9966FF">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5"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0" y="0"/>
            <a:ext cx="9144000" cy="6858000"/>
          </a:xfrm>
          <a:prstGeom prst="rect">
            <a:avLst/>
          </a:prstGeom>
          <a:solidFill>
            <a:srgbClr val="9966FF">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afterEffect">
                                  <p:stCondLst>
                                    <p:cond delay="0"/>
                                  </p:stCondLst>
                                  <p:childTnLst>
                                    <p:animEffect transition="out" filter="plus(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31" presetClass="exit" presetSubtype="0" fill="hold" grpId="0"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fltVal val="0"/>
                                          </p:val>
                                        </p:tav>
                                      </p:tavLst>
                                    </p:anim>
                                    <p:anim calcmode="lin" valueType="num">
                                      <p:cBhvr>
                                        <p:cTn id="11" dur="5000"/>
                                        <p:tgtEl>
                                          <p:spTgt spid="3"/>
                                        </p:tgtEl>
                                        <p:attrNameLst>
                                          <p:attrName>style.rotation</p:attrName>
                                        </p:attrNameLst>
                                      </p:cBhvr>
                                      <p:tavLst>
                                        <p:tav tm="0">
                                          <p:val>
                                            <p:fltVal val="0"/>
                                          </p:val>
                                        </p:tav>
                                        <p:tav tm="100000">
                                          <p:val>
                                            <p:fltVal val="90"/>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1" presetClass="exit" presetSubtype="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anim calcmode="lin" valueType="num">
                                      <p:cBhvr>
                                        <p:cTn id="17" dur="5000"/>
                                        <p:tgtEl>
                                          <p:spTgt spid="4"/>
                                        </p:tgtEl>
                                        <p:attrNameLst>
                                          <p:attrName>style.rotation</p:attrName>
                                        </p:attrNameLst>
                                      </p:cBhvr>
                                      <p:tavLst>
                                        <p:tav tm="0">
                                          <p:val>
                                            <p:fltVal val="0"/>
                                          </p:val>
                                        </p:tav>
                                        <p:tav tm="100000">
                                          <p:val>
                                            <p:fltVal val="90"/>
                                          </p:val>
                                        </p:tav>
                                      </p:tavLst>
                                    </p:anim>
                                    <p:animEffect transition="out" filter="fade">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apa615_0.png"/>
          <p:cNvPicPr>
            <a:picLocks noChangeAspect="1" noChangeArrowheads="1"/>
          </p:cNvPicPr>
          <p:nvPr/>
        </p:nvPicPr>
        <p:blipFill>
          <a:blip r:embed="rId2"/>
          <a:srcRect/>
          <a:stretch>
            <a:fillRect/>
          </a:stretch>
        </p:blipFill>
        <p:spPr bwMode="auto">
          <a:xfrm>
            <a:off x="-1643063" y="0"/>
            <a:ext cx="10845801"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1143000" y="1214438"/>
            <a:ext cx="6786563" cy="5016500"/>
          </a:xfrm>
          <a:prstGeom prst="rect">
            <a:avLst/>
          </a:prstGeom>
          <a:noFill/>
          <a:ln w="9525">
            <a:noFill/>
            <a:miter lim="800000"/>
            <a:headEnd/>
            <a:tailEnd/>
          </a:ln>
        </p:spPr>
        <p:txBody>
          <a:bodyPr>
            <a:spAutoFit/>
          </a:bodyPr>
          <a:lstStyle/>
          <a:p>
            <a:pPr algn="ctr"/>
            <a:r>
              <a:rPr lang="es-ES" sz="2000" i="1"/>
              <a:t>Y añadió: </a:t>
            </a:r>
            <a:r>
              <a:rPr lang="es-ES" sz="2000" b="1" i="1"/>
              <a:t>"El mundo de la comunicación puede ayudarnos a crecer o, por el contrario, a desorientarnos</a:t>
            </a:r>
            <a:r>
              <a:rPr lang="es-ES" sz="2000" i="1"/>
              <a:t>. El deseo de conexión digital puede terminar por aislarnos de nuestro prójimo, de las personas que tenemos al lado. Sin olvidar que quienes no acceden a estos medios de comunicación social –por tantos motivos–, corren el riesgo de quedar excluidos".</a:t>
            </a:r>
          </a:p>
          <a:p>
            <a:pPr algn="ctr"/>
            <a:r>
              <a:rPr lang="es-ES" sz="2000" i="1"/>
              <a:t/>
            </a:r>
            <a:br>
              <a:rPr lang="es-ES" sz="2000" i="1"/>
            </a:br>
            <a:endParaRPr lang="es-ES" sz="2000" i="1"/>
          </a:p>
          <a:p>
            <a:pPr algn="ctr"/>
            <a:r>
              <a:rPr lang="es-ES" sz="2000" i="1"/>
              <a:t>Según Francisco, no es suficiente "pasar por las calles digitales" ya que es "necesario que la conexión vaya acompañada de un verdadero encuentro". Profundizando esa idea, afirmó: </a:t>
            </a:r>
            <a:r>
              <a:rPr lang="es-ES" sz="2000" b="1" i="1"/>
              <a:t>"No podemos vivir solos, encerrados en nosotros mismos".</a:t>
            </a:r>
            <a:endParaRPr lang="es-ES" sz="2000" i="1"/>
          </a:p>
          <a:p>
            <a:pPr algn="ctr"/>
            <a:r>
              <a:rPr lang="es-ES" sz="2000" i="1"/>
              <a:t/>
            </a:r>
            <a:br>
              <a:rPr lang="es-ES" sz="2000" i="1"/>
            </a:br>
            <a:endParaRPr lang="es-ES" sz="2000" i="1"/>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071563" y="1000125"/>
            <a:ext cx="7072312" cy="4786313"/>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papa-periodistas.jpg"/>
          <p:cNvPicPr>
            <a:picLocks noChangeAspect="1" noChangeArrowheads="1"/>
          </p:cNvPicPr>
          <p:nvPr/>
        </p:nvPicPr>
        <p:blipFill>
          <a:blip r:embed="rId2"/>
          <a:srcRect/>
          <a:stretch>
            <a:fillRect/>
          </a:stretch>
        </p:blipFill>
        <p:spPr bwMode="auto">
          <a:xfrm>
            <a:off x="0" y="0"/>
            <a:ext cx="9232680" cy="6858000"/>
          </a:xfrm>
          <a:prstGeom prst="rect">
            <a:avLst/>
          </a:prstGeom>
          <a:noFill/>
        </p:spPr>
      </p:pic>
    </p:spTree>
  </p:cSld>
  <p:clrMapOvr>
    <a:masterClrMapping/>
  </p:clrMapOvr>
  <p:transition spd="slow" advTm="500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Papa-Francisco-paga-deudas_TINIMA20130315_0543_3.jpg"/>
          <p:cNvPicPr>
            <a:picLocks noChangeAspect="1" noChangeArrowheads="1"/>
          </p:cNvPicPr>
          <p:nvPr/>
        </p:nvPicPr>
        <p:blipFill>
          <a:blip r:embed="rId2"/>
          <a:srcRect/>
          <a:stretch>
            <a:fillRect/>
          </a:stretch>
        </p:blipFill>
        <p:spPr bwMode="auto">
          <a:xfrm>
            <a:off x="0" y="0"/>
            <a:ext cx="9254132" cy="6858000"/>
          </a:xfrm>
          <a:prstGeom prst="rect">
            <a:avLst/>
          </a:prstGeom>
          <a:noFill/>
        </p:spPr>
      </p:pic>
    </p:spTree>
  </p:cSld>
  <p:clrMapOvr>
    <a:masterClrMapping/>
  </p:clrMapOvr>
  <p:transition spd="slow" advTm="500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_bbbdbdb2981be93_0b519952.jpg"/>
          <p:cNvPicPr>
            <a:picLocks noChangeAspect="1" noChangeArrowheads="1"/>
          </p:cNvPicPr>
          <p:nvPr/>
        </p:nvPicPr>
        <p:blipFill>
          <a:blip r:embed="rId2"/>
          <a:srcRect/>
          <a:stretch>
            <a:fillRect/>
          </a:stretch>
        </p:blipFill>
        <p:spPr bwMode="auto">
          <a:xfrm>
            <a:off x="0" y="0"/>
            <a:ext cx="9144000" cy="6913563"/>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1928813" y="1928813"/>
            <a:ext cx="5214937" cy="3108325"/>
          </a:xfrm>
          <a:prstGeom prst="rect">
            <a:avLst/>
          </a:prstGeom>
          <a:noFill/>
          <a:ln w="9525">
            <a:noFill/>
            <a:miter lim="800000"/>
            <a:headEnd/>
            <a:tailEnd/>
          </a:ln>
        </p:spPr>
        <p:txBody>
          <a:bodyPr>
            <a:spAutoFit/>
          </a:bodyPr>
          <a:lstStyle/>
          <a:p>
            <a:pPr algn="ctr"/>
            <a:r>
              <a:rPr lang="es-ES" sz="2800" i="1"/>
              <a:t>El pontífice aseguró que las nuevas tecnologías "pueden ofrecer mayores posibilidades de encuentro y solidaridad" aunque advirtió de algunos peligros a los que puede llevar, como la exclusión</a:t>
            </a:r>
          </a:p>
        </p:txBody>
      </p:sp>
      <p:sp>
        <p:nvSpPr>
          <p:cNvPr id="3" name="4 Rectángulo"/>
          <p:cNvSpPr/>
          <p:nvPr/>
        </p:nvSpPr>
        <p:spPr>
          <a:xfrm>
            <a:off x="285720" y="285727"/>
            <a:ext cx="8501122" cy="6357457"/>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Rectangle 1"/>
          <p:cNvSpPr/>
          <p:nvPr/>
        </p:nvSpPr>
        <p:spPr>
          <a:xfrm>
            <a:off x="1500188" y="1500188"/>
            <a:ext cx="5786437" cy="3937000"/>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17" presetClass="exit" presetSubtype="10" fill="hold" grpId="0" nodeType="afterEffect">
                                  <p:stCondLst>
                                    <p:cond delay="0"/>
                                  </p:stCondLst>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0010531958.jpg"/>
          <p:cNvPicPr>
            <a:picLocks noChangeAspect="1" noChangeArrowheads="1"/>
          </p:cNvPicPr>
          <p:nvPr/>
        </p:nvPicPr>
        <p:blipFill>
          <a:blip r:embed="rId2"/>
          <a:srcRect/>
          <a:stretch>
            <a:fillRect/>
          </a:stretch>
        </p:blipFill>
        <p:spPr bwMode="auto">
          <a:xfrm>
            <a:off x="0" y="0"/>
            <a:ext cx="118141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857250" y="1166813"/>
            <a:ext cx="7429500" cy="4894262"/>
          </a:xfrm>
          <a:prstGeom prst="rect">
            <a:avLst/>
          </a:prstGeom>
          <a:noFill/>
          <a:ln w="9525">
            <a:noFill/>
            <a:miter lim="800000"/>
            <a:headEnd/>
            <a:tailEnd/>
          </a:ln>
        </p:spPr>
        <p:txBody>
          <a:bodyPr>
            <a:spAutoFit/>
          </a:bodyPr>
          <a:lstStyle/>
          <a:p>
            <a:pPr algn="ctr"/>
            <a:r>
              <a:rPr lang="es-ES" sz="2400" i="1"/>
              <a:t>Jorge Bergoglio tenía el menor contacto posible con la tecnología en su época de arzobispo porteño. Sin embargo, el Papa -que desde que es jefe máximo de la Iglesia, envía significativos mensajes por Twitter- reveló que considera a Internet como un "don de Dios".</a:t>
            </a:r>
          </a:p>
          <a:p>
            <a:pPr algn="ctr"/>
            <a:r>
              <a:rPr lang="es-ES" sz="2400" i="1"/>
              <a:t>"No tengan miedo de hacerse ciudadanos del mundo digital", instó el papa Francisco a la Iglesia y agregó incluso que Internet "es un don de Dios", en su mensaje para la Jornada de las Comunicaciones Sociales, aunque advirtió de algunos peligros a los que pueden conllevar, como la "exclusión" y "la manipulación".</a:t>
            </a:r>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813" y="714375"/>
            <a:ext cx="7500937" cy="5286375"/>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0010531972.jpg"/>
          <p:cNvPicPr>
            <a:picLocks noChangeAspect="1" noChangeArrowheads="1"/>
          </p:cNvPicPr>
          <p:nvPr/>
        </p:nvPicPr>
        <p:blipFill>
          <a:blip r:embed="rId2"/>
          <a:srcRect/>
          <a:stretch>
            <a:fillRect/>
          </a:stretch>
        </p:blipFill>
        <p:spPr bwMode="auto">
          <a:xfrm>
            <a:off x="-3051175" y="0"/>
            <a:ext cx="121951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PAPA-FRANCISCO2014011705523617175236.jpg"/>
          <p:cNvPicPr>
            <a:picLocks noChangeAspect="1" noChangeArrowheads="1"/>
          </p:cNvPicPr>
          <p:nvPr/>
        </p:nvPicPr>
        <p:blipFill>
          <a:blip r:embed="rId2"/>
          <a:srcRect/>
          <a:stretch>
            <a:fillRect/>
          </a:stretch>
        </p:blipFill>
        <p:spPr bwMode="auto">
          <a:xfrm>
            <a:off x="0" y="0"/>
            <a:ext cx="92011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1571625" y="1214438"/>
            <a:ext cx="6143625" cy="4246562"/>
          </a:xfrm>
          <a:prstGeom prst="rect">
            <a:avLst/>
          </a:prstGeom>
          <a:noFill/>
          <a:ln w="9525">
            <a:noFill/>
            <a:miter lim="800000"/>
            <a:headEnd/>
            <a:tailEnd/>
          </a:ln>
        </p:spPr>
        <p:txBody>
          <a:bodyPr>
            <a:spAutoFit/>
          </a:bodyPr>
          <a:lstStyle/>
          <a:p>
            <a:pPr algn="ctr"/>
            <a:r>
              <a:rPr lang="es-ES" i="1"/>
              <a:t>El mensaje de este año, difundido hoy por el Vaticano, lleva el título de </a:t>
            </a:r>
            <a:r>
              <a:rPr lang="es-ES" i="1">
                <a:hlinkClick r:id="rId2"/>
              </a:rPr>
              <a:t>"Comunicación al Servicio de una Auténtica Cultura del Encuentro"</a:t>
            </a:r>
            <a:r>
              <a:rPr lang="es-ES" i="1"/>
              <a:t> y significa una bendición de Francisco a las nuevas tecnologías de la comunicación.</a:t>
            </a:r>
          </a:p>
          <a:p>
            <a:pPr algn="ctr"/>
            <a:r>
              <a:rPr lang="es-ES" i="1"/>
              <a:t>"Internet puede ofrecer mayores posibilidades de encuentro y de solidaridad entre todos; y esto es algo bueno, es un don de Dios", dijo.</a:t>
            </a:r>
          </a:p>
          <a:p>
            <a:pPr algn="ctr"/>
            <a:r>
              <a:rPr lang="es-ES" i="1"/>
              <a:t>Francisco comenzó su mensaje recordando que a pesar de que este mundo se está haciendo cada vez más "pequeño" gracias a los transportes y a las nuevas tecnologías de la comunicación, "en la humanidad aún quedan divisiones, a veces muy marcadas" como "la escandalosa distancia entre el lujo de los más ricos y la miseria de los más pobres".</a:t>
            </a:r>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813" y="785813"/>
            <a:ext cx="7500937" cy="5214937"/>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papa-bebiendo-mate-audiencia--644x362.jpg"/>
          <p:cNvPicPr>
            <a:picLocks noChangeAspect="1" noChangeArrowheads="1"/>
          </p:cNvPicPr>
          <p:nvPr/>
        </p:nvPicPr>
        <p:blipFill>
          <a:blip r:embed="rId2"/>
          <a:srcRect r="13757"/>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Internet-es-un-don-de-Dios-dice-el-papa-pero-advierte-de-sus-peligros.jpg"/>
          <p:cNvPicPr>
            <a:picLocks noChangeAspect="1" noChangeArrowheads="1"/>
          </p:cNvPicPr>
          <p:nvPr/>
        </p:nvPicPr>
        <p:blipFill>
          <a:blip r:embed="rId2"/>
          <a:srcRect/>
          <a:stretch>
            <a:fillRect/>
          </a:stretch>
        </p:blipFill>
        <p:spPr bwMode="auto">
          <a:xfrm>
            <a:off x="0" y="0"/>
            <a:ext cx="97536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imagesCAHHIWCO.jpg"/>
          <p:cNvPicPr>
            <a:picLocks noChangeAspect="1" noChangeArrowheads="1"/>
          </p:cNvPicPr>
          <p:nvPr/>
        </p:nvPicPr>
        <p:blipFill>
          <a:blip r:embed="rId2"/>
          <a:srcRect/>
          <a:stretch>
            <a:fillRect/>
          </a:stretch>
        </p:blipFill>
        <p:spPr bwMode="auto">
          <a:xfrm>
            <a:off x="0" y="0"/>
            <a:ext cx="9443215" cy="6858000"/>
          </a:xfrm>
          <a:prstGeom prst="rect">
            <a:avLst/>
          </a:prstGeom>
          <a:noFill/>
        </p:spPr>
      </p:pic>
    </p:spTree>
  </p:cSld>
  <p:clrMapOvr>
    <a:masterClrMapping/>
  </p:clrMapOvr>
  <p:transition spd="slow" advTm="5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500063" y="1444625"/>
            <a:ext cx="7786687" cy="4154488"/>
          </a:xfrm>
          <a:prstGeom prst="rect">
            <a:avLst/>
          </a:prstGeom>
          <a:noFill/>
          <a:ln w="9525">
            <a:noFill/>
            <a:miter lim="800000"/>
            <a:headEnd/>
            <a:tailEnd/>
          </a:ln>
        </p:spPr>
        <p:txBody>
          <a:bodyPr>
            <a:spAutoFit/>
          </a:bodyPr>
          <a:lstStyle/>
          <a:p>
            <a:pPr algn="ctr"/>
            <a:r>
              <a:rPr lang="es-ES" sz="2400" i="1"/>
              <a:t>Ante ello, Francisco destacó cómo los medios de comunicación pueden ayudar a percibir "un renovado sentido de unidad de la familia humana que nos impulse a la solidaridad y al compromiso serio por una vida más digna para todos".</a:t>
            </a:r>
          </a:p>
          <a:p>
            <a:pPr algn="ctr"/>
            <a:r>
              <a:rPr lang="es-ES" sz="2400" i="1"/>
              <a:t>Los medios de comunicación, subrayó el Papa, "pueden ayudarnos en esta tarea, especialmente hoy, cuando las redes de la comunicación humana han alcanzado niveles de desarrollo inauditos" y citó el ejemplo de Internet, que da "mayores posibilidades de encuentro y de solidaridad entre todos".</a:t>
            </a:r>
          </a:p>
        </p:txBody>
      </p:sp>
      <p:sp>
        <p:nvSpPr>
          <p:cNvPr id="3" name="Rectangle 1"/>
          <p:cNvSpPr/>
          <p:nvPr/>
        </p:nvSpPr>
        <p:spPr>
          <a:xfrm>
            <a:off x="857250" y="714375"/>
            <a:ext cx="7429500" cy="5286375"/>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1828440w346.jpg"/>
          <p:cNvPicPr>
            <a:picLocks noChangeAspect="1" noChangeArrowheads="1"/>
          </p:cNvPicPr>
          <p:nvPr/>
        </p:nvPicPr>
        <p:blipFill>
          <a:blip r:embed="rId2"/>
          <a:srcRect/>
          <a:stretch>
            <a:fillRect/>
          </a:stretch>
        </p:blipFill>
        <p:spPr bwMode="auto">
          <a:xfrm>
            <a:off x="0" y="0"/>
            <a:ext cx="93503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papa-francisco-171944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papa_81.jpg"/>
          <p:cNvPicPr>
            <a:picLocks noChangeAspect="1" noChangeArrowheads="1"/>
          </p:cNvPicPr>
          <p:nvPr/>
        </p:nvPicPr>
        <p:blipFill>
          <a:blip r:embed="rId2"/>
          <a:srcRect l="21283"/>
          <a:stretch>
            <a:fillRect/>
          </a:stretch>
        </p:blipFill>
        <p:spPr bwMode="auto">
          <a:xfrm>
            <a:off x="0" y="0"/>
            <a:ext cx="94694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642938" y="785813"/>
            <a:ext cx="7715250" cy="5632450"/>
          </a:xfrm>
          <a:prstGeom prst="rect">
            <a:avLst/>
          </a:prstGeom>
          <a:noFill/>
          <a:ln w="9525">
            <a:noFill/>
            <a:miter lim="800000"/>
            <a:headEnd/>
            <a:tailEnd/>
          </a:ln>
        </p:spPr>
        <p:txBody>
          <a:bodyPr>
            <a:spAutoFit/>
          </a:bodyPr>
          <a:lstStyle/>
          <a:p>
            <a:pPr algn="ctr"/>
            <a:r>
              <a:rPr lang="es-ES" b="1" i="1"/>
              <a:t>Los riesgos</a:t>
            </a:r>
          </a:p>
          <a:p>
            <a:pPr algn="ctr"/>
            <a:r>
              <a:rPr lang="es-ES" i="1"/>
              <a:t>Por otro lado, el pontífice argentino destacó que existen "aspectos problemáticos" de esta era de las nuevas comunicaciones como "la velocidad con la que se suceden las informaciones, que supera nuestra capacidad de reflexión y de juicio, y no permite una expresión mesurada y correcta de uno mismo".</a:t>
            </a:r>
          </a:p>
          <a:p>
            <a:pPr algn="ctr"/>
            <a:r>
              <a:rPr lang="es-ES" i="1"/>
              <a:t>El pontífice advirtió del riesgo "de encerrarse en una esfera hecha de informaciones que sólo correspondan a nuestras expectativas e ideas, o incluso a determinados intereses políticos y económicos".</a:t>
            </a:r>
          </a:p>
          <a:p>
            <a:pPr algn="ctr"/>
            <a:r>
              <a:rPr lang="es-ES" i="1"/>
              <a:t>Otro de los aspectos negativos -agregó- es que estas nuevas tecnologías digitales "pueden terminar por aislarnos de nuestro prójimo, de las personas que tenemos al lado", además de que lleva a la "exclusión" de todos aquellos que no pueden acceder a los nuevos medios de comunicación social.</a:t>
            </a:r>
          </a:p>
          <a:p>
            <a:pPr algn="ctr"/>
            <a:r>
              <a:rPr lang="es-ES" i="1"/>
              <a:t>El Santo Padre también rechazó aquella comunicación que tiene como "objetivo preponderante inducir al consumo o a la manipulación de las persona" y la que nos condiciona "hasta el punto de hacernos ignorar a nuestro prójimo real".</a:t>
            </a:r>
          </a:p>
          <a:p>
            <a:pPr algn="ctr"/>
            <a:r>
              <a:rPr lang="es-ES" i="1"/>
              <a:t>A pesar de estos límites, el Papa recalcó que éstos "no justifican un rechazo de los medios de comunicación social".</a:t>
            </a:r>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857250" y="785813"/>
            <a:ext cx="7429500" cy="5429250"/>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4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0010531979.jpg"/>
          <p:cNvPicPr>
            <a:picLocks noChangeAspect="1" noChangeArrowheads="1"/>
          </p:cNvPicPr>
          <p:nvPr/>
        </p:nvPicPr>
        <p:blipFill>
          <a:blip r:embed="rId2"/>
          <a:srcRect/>
          <a:stretch>
            <a:fillRect/>
          </a:stretch>
        </p:blipFill>
        <p:spPr bwMode="auto">
          <a:xfrm>
            <a:off x="-3051175" y="-142875"/>
            <a:ext cx="12195175" cy="7215188"/>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Papa-Francisco.jpg"/>
          <p:cNvPicPr>
            <a:picLocks noChangeAspect="1" noChangeArrowheads="1"/>
          </p:cNvPicPr>
          <p:nvPr/>
        </p:nvPicPr>
        <p:blipFill>
          <a:blip r:embed="rId2"/>
          <a:srcRect/>
          <a:stretch>
            <a:fillRect/>
          </a:stretch>
        </p:blipFill>
        <p:spPr bwMode="auto">
          <a:xfrm>
            <a:off x="0" y="0"/>
            <a:ext cx="9337819" cy="6858000"/>
          </a:xfrm>
          <a:prstGeom prst="rect">
            <a:avLst/>
          </a:prstGeom>
          <a:noFill/>
        </p:spPr>
      </p:pic>
    </p:spTree>
  </p:cSld>
  <p:clrMapOvr>
    <a:masterClrMapping/>
  </p:clrMapOvr>
  <p:transition spd="slow" advTm="5000">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Francisco4-263x200.jpg"/>
          <p:cNvPicPr>
            <a:picLocks noChangeAspect="1" noChangeArrowheads="1"/>
          </p:cNvPicPr>
          <p:nvPr/>
        </p:nvPicPr>
        <p:blipFill>
          <a:blip r:embed="rId2"/>
          <a:srcRect/>
          <a:stretch>
            <a:fillRect/>
          </a:stretch>
        </p:blipFill>
        <p:spPr bwMode="auto">
          <a:xfrm>
            <a:off x="0" y="0"/>
            <a:ext cx="9205913" cy="70008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0010531965.jpg"/>
          <p:cNvPicPr>
            <a:picLocks noChangeAspect="1" noChangeArrowheads="1"/>
          </p:cNvPicPr>
          <p:nvPr/>
        </p:nvPicPr>
        <p:blipFill>
          <a:blip r:embed="rId2"/>
          <a:srcRect/>
          <a:stretch>
            <a:fillRect/>
          </a:stretch>
        </p:blipFill>
        <p:spPr bwMode="auto">
          <a:xfrm>
            <a:off x="0" y="0"/>
            <a:ext cx="91471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Papa_Francisco.jpg"/>
          <p:cNvPicPr>
            <a:picLocks noChangeAspect="1" noChangeArrowheads="1"/>
          </p:cNvPicPr>
          <p:nvPr/>
        </p:nvPicPr>
        <p:blipFill>
          <a:blip r:embed="rId2"/>
          <a:srcRect/>
          <a:stretch>
            <a:fillRect/>
          </a:stretch>
        </p:blipFill>
        <p:spPr bwMode="auto">
          <a:xfrm>
            <a:off x="531" y="0"/>
            <a:ext cx="9143469" cy="6858000"/>
          </a:xfrm>
          <a:prstGeom prst="rect">
            <a:avLst/>
          </a:prstGeom>
          <a:noFill/>
        </p:spPr>
      </p:pic>
    </p:spTree>
  </p:cSld>
  <p:clrMapOvr>
    <a:masterClrMapping/>
  </p:clrMapOvr>
  <p:transition spd="slow" advTm="5000">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642938" y="857250"/>
            <a:ext cx="7643812" cy="5078413"/>
          </a:xfrm>
          <a:prstGeom prst="rect">
            <a:avLst/>
          </a:prstGeom>
          <a:noFill/>
          <a:ln w="9525">
            <a:noFill/>
            <a:miter lim="800000"/>
            <a:headEnd/>
            <a:tailEnd/>
          </a:ln>
        </p:spPr>
        <p:txBody>
          <a:bodyPr>
            <a:spAutoFit/>
          </a:bodyPr>
          <a:lstStyle/>
          <a:p>
            <a:pPr algn="ctr"/>
            <a:r>
              <a:rPr lang="es-ES" b="1" i="1"/>
              <a:t>Consejos</a:t>
            </a:r>
          </a:p>
          <a:p>
            <a:pPr algn="ctr"/>
            <a:r>
              <a:rPr lang="es-ES" i="1"/>
              <a:t>En su discurso, Francisco incluso dio algunos consejos para que la comunicación sirva como encuentro y no para excluir. "Recuperar un cierto sentido de lentitud y de calma. Esto requiere tiempo y capacidad de guardar silencio para escuchar. Necesitamos ser pacientes si queremos entender a quien es distinto de nosotros", dijo.</a:t>
            </a:r>
          </a:p>
          <a:p>
            <a:pPr algn="ctr"/>
            <a:r>
              <a:rPr lang="es-ES" i="1"/>
              <a:t>El Papa dijo además que "la neutralidad de los medios de comunicación es aparente" ya que "sólo quien comunica poniéndose en juego a sí mismo puede representar un punto de referencia". En ese sentido, elogió que "el compromiso personal es la raíz misma de la fiabilidad de un comunicador".</a:t>
            </a:r>
          </a:p>
          <a:p>
            <a:pPr algn="ctr"/>
            <a:r>
              <a:rPr lang="es-ES" i="1"/>
              <a:t>"Precisamente por eso el testimonio cristiano, gracias a la red, puede alcanzar las periferias existenciales", añadió.</a:t>
            </a:r>
          </a:p>
          <a:p>
            <a:pPr algn="ctr"/>
            <a:r>
              <a:rPr lang="es-ES" i="1"/>
              <a:t>Para concluir, el Papa sugirió que "abrir las puertas de las iglesias significa abrirlas asimismo en el mundo digital, tanto para que la gente entre, en cualquier condición de vida en la que se encuentre, como para que el Evangelio pueda cruzar el umbral del templo y salir al encuentro de todos".</a:t>
            </a:r>
          </a:p>
        </p:txBody>
      </p:sp>
      <p:sp>
        <p:nvSpPr>
          <p:cNvPr id="3" name="Rectangle 1"/>
          <p:cNvSpPr/>
          <p:nvPr/>
        </p:nvSpPr>
        <p:spPr>
          <a:xfrm>
            <a:off x="785813" y="714375"/>
            <a:ext cx="7572375" cy="5429250"/>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0010509869.jpg"/>
          <p:cNvPicPr>
            <a:picLocks noChangeAspect="1" noChangeArrowheads="1"/>
          </p:cNvPicPr>
          <p:nvPr/>
        </p:nvPicPr>
        <p:blipFill>
          <a:blip r:embed="rId2"/>
          <a:srcRect l="21088"/>
          <a:stretch>
            <a:fillRect/>
          </a:stretch>
        </p:blipFill>
        <p:spPr bwMode="auto">
          <a:xfrm>
            <a:off x="0" y="0"/>
            <a:ext cx="91233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Internet-es-un-don-de-Dios-dice-el-papa-pero-advierte-de-sus-peligros.jpg"/>
          <p:cNvPicPr>
            <a:picLocks noChangeAspect="1" noChangeArrowheads="1"/>
          </p:cNvPicPr>
          <p:nvPr/>
        </p:nvPicPr>
        <p:blipFill>
          <a:blip r:embed="rId2"/>
          <a:srcRect l="11684" r="12154" b="7042"/>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0010584562.jpg"/>
          <p:cNvPicPr>
            <a:picLocks noChangeAspect="1" noChangeArrowheads="1"/>
          </p:cNvPicPr>
          <p:nvPr/>
        </p:nvPicPr>
        <p:blipFill>
          <a:blip r:embed="rId2"/>
          <a:srcRect/>
          <a:stretch>
            <a:fillRect/>
          </a:stretch>
        </p:blipFill>
        <p:spPr bwMode="auto">
          <a:xfrm>
            <a:off x="-1357313" y="0"/>
            <a:ext cx="11287126"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928688" y="1285875"/>
            <a:ext cx="7072312" cy="3970338"/>
          </a:xfrm>
          <a:prstGeom prst="rect">
            <a:avLst/>
          </a:prstGeom>
          <a:noFill/>
          <a:ln w="9525">
            <a:noFill/>
            <a:miter lim="800000"/>
            <a:headEnd/>
            <a:tailEnd/>
          </a:ln>
        </p:spPr>
        <p:txBody>
          <a:bodyPr>
            <a:spAutoFit/>
          </a:bodyPr>
          <a:lstStyle/>
          <a:p>
            <a:pPr algn="ctr"/>
            <a:r>
              <a:rPr lang="es-ES" i="1"/>
              <a:t>Que nuestra comunicación sea aceite perfumado para el dolor y vino bueno para la alegría. Que nuestra luminosidad no provenga de trucos o efectos especiales, sino de acercarnos, con amor y con ternura, a quien encontramos herido en el camino. No tengan miedo de hacerse ciudadanos del mundo digital. El interés y la presencia de la Iglesia en el mundo de la comunicación son importantes para dialogar con el hombre de hoy y llevarlo al encuentro con Cristo: una Iglesia que acompaña en el camino sabe ponerse en camino con todos. En este contexto, la revolución de los medios de comunicación y de la información constituye un desafío grande y apasionante que requiere energías renovadas y una imaginación nueva para transmitir a los demás la belleza de Dios.</a:t>
            </a:r>
            <a:endParaRPr lang="es-ES"/>
          </a:p>
          <a:p>
            <a:pPr algn="ctr"/>
            <a:r>
              <a:rPr lang="es-ES" i="1"/>
              <a:t>Vaticano, 24 de enero de 2014, fiesta de san Francisco de Sales</a:t>
            </a:r>
            <a:endParaRPr lang="es-ES"/>
          </a:p>
        </p:txBody>
      </p:sp>
      <p:sp>
        <p:nvSpPr>
          <p:cNvPr id="3" name="4 Rectángulo"/>
          <p:cNvSpPr/>
          <p:nvPr/>
        </p:nvSpPr>
        <p:spPr>
          <a:xfrm>
            <a:off x="0" y="0"/>
            <a:ext cx="9144000" cy="6858000"/>
          </a:xfrm>
          <a:prstGeom prst="frame">
            <a:avLst/>
          </a:prstGeom>
          <a:solidFill>
            <a:srgbClr val="9966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14375" y="714375"/>
            <a:ext cx="7572375" cy="5286375"/>
          </a:xfrm>
          <a:prstGeom prst="rect">
            <a:avLst/>
          </a:prstGeom>
          <a:solidFill>
            <a:srgbClr val="9966FF">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428728" y="785794"/>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33795"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33796"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33797"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33798"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33799" name="Picture 2" descr="CARA"/>
          <p:cNvPicPr>
            <a:picLocks noChangeAspect="1" noChangeArrowheads="1"/>
          </p:cNvPicPr>
          <p:nvPr/>
        </p:nvPicPr>
        <p:blipFill>
          <a:blip r:embed="rId3"/>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p>
        </p:txBody>
      </p:sp>
      <p:sp>
        <p:nvSpPr>
          <p:cNvPr id="34819"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34820"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34821"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34822"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34823"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34824"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34825"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4848"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34849"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34872"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34873"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ARA EL PAPA FRANCISCO INTERNET ES UN DON DE DI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PARA EL PAPA FRANCISCO INTERNET ES UN DON DE DIOS</Template>
  <TotalTime>6</TotalTime>
  <Words>1201</Words>
  <Application>Microsoft Office PowerPoint</Application>
  <PresentationFormat>Presentación en pantalla (4:3)</PresentationFormat>
  <Paragraphs>69</Paragraphs>
  <Slides>38</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38</vt:i4>
      </vt:variant>
    </vt:vector>
  </HeadingPairs>
  <TitlesOfParts>
    <vt:vector size="43" baseType="lpstr">
      <vt:lpstr>Arial</vt:lpstr>
      <vt:lpstr>Calibri</vt:lpstr>
      <vt:lpstr>Berlin Sans FB Demi</vt:lpstr>
      <vt:lpstr>PARA EL PAPA FRANCISCO INTERNET ES UN DON DE DIOS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2014-01-24T17:47:11Z</dcterms:created>
  <dcterms:modified xsi:type="dcterms:W3CDTF">2014-01-24T17:53:22Z</dcterms:modified>
</cp:coreProperties>
</file>