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91" r:id="rId3"/>
    <p:sldId id="387" r:id="rId4"/>
    <p:sldId id="380" r:id="rId5"/>
    <p:sldId id="386" r:id="rId6"/>
    <p:sldId id="400" r:id="rId7"/>
    <p:sldId id="392" r:id="rId8"/>
    <p:sldId id="385" r:id="rId9"/>
    <p:sldId id="397" r:id="rId10"/>
    <p:sldId id="393" r:id="rId11"/>
    <p:sldId id="396" r:id="rId12"/>
    <p:sldId id="394" r:id="rId13"/>
    <p:sldId id="395" r:id="rId14"/>
    <p:sldId id="398" r:id="rId15"/>
    <p:sldId id="401"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X1gtlUQzG8LCZNs/HOjVYA==" hashData="CKNpYB43SbwA1vlg2tor5+fQ72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713605"/>
    <a:srgbClr val="112200"/>
    <a:srgbClr val="3A1D00"/>
    <a:srgbClr val="080808"/>
    <a:srgbClr val="F8A764"/>
    <a:srgbClr val="FFB547"/>
    <a:srgbClr val="B5CD85"/>
    <a:srgbClr val="9BC3FF"/>
    <a:srgbClr val="8BBA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9645" autoAdjust="0"/>
  </p:normalViewPr>
  <p:slideViewPr>
    <p:cSldViewPr>
      <p:cViewPr varScale="1">
        <p:scale>
          <a:sx n="71" d="100"/>
          <a:sy n="71" d="100"/>
        </p:scale>
        <p:origin x="-96" y="-53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29/06/2015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29/06/2015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29/06/2015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29/06/2015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29/06/2015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29/06/2015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29/06/2015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29/06/2015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29/06/2015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29/06/2015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29/06/2015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29/06/2015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718861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29/06/2015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01 Mis docu. Backup\Mis imágenes\00 Para el mensaje haciendo\01.jpg"/>
          <p:cNvPicPr>
            <a:picLocks noChangeAspect="1" noChangeArrowheads="1"/>
          </p:cNvPicPr>
          <p:nvPr/>
        </p:nvPicPr>
        <p:blipFill rotWithShape="1">
          <a:blip r:embed="rId5">
            <a:extLst>
              <a:ext uri="{28A0092B-C50C-407E-A947-70E740481C1C}">
                <a14:useLocalDpi xmlns:a14="http://schemas.microsoft.com/office/drawing/2010/main" val="0"/>
              </a:ext>
            </a:extLst>
          </a:blip>
          <a:srcRect l="1441" t="2295" r="1441" b="2505"/>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682" y="1892429"/>
            <a:ext cx="8497179" cy="89535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Rendered Imag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28871" y="2931800"/>
            <a:ext cx="10668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2" name="Meir Halevi Eshel - Tefilah le'ani.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0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034"/>
                                        </p:tgtEl>
                                        <p:attrNameLst>
                                          <p:attrName>style.visibility</p:attrName>
                                        </p:attrNameLst>
                                      </p:cBhvr>
                                      <p:to>
                                        <p:strVal val="visible"/>
                                      </p:to>
                                    </p:set>
                                    <p:animEffect transition="in" filter="wipe(left)">
                                      <p:cBhvr>
                                        <p:cTn id="11" dur="2500"/>
                                        <p:tgtEl>
                                          <p:spTgt spid="1034"/>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1040"/>
                                        </p:tgtEl>
                                        <p:attrNameLst>
                                          <p:attrName>style.visibility</p:attrName>
                                        </p:attrNameLst>
                                      </p:cBhvr>
                                      <p:to>
                                        <p:strVal val="visible"/>
                                      </p:to>
                                    </p:set>
                                    <p:animEffect transition="in" filter="fade">
                                      <p:cBhvr>
                                        <p:cTn id="16" dur="2000"/>
                                        <p:tgtEl>
                                          <p:spTgt spid="1040"/>
                                        </p:tgtEl>
                                      </p:cBhvr>
                                    </p:animEffect>
                                    <p:anim calcmode="lin" valueType="num">
                                      <p:cBhvr>
                                        <p:cTn id="17" dur="2000" fill="hold"/>
                                        <p:tgtEl>
                                          <p:spTgt spid="1040"/>
                                        </p:tgtEl>
                                        <p:attrNameLst>
                                          <p:attrName>ppt_x</p:attrName>
                                        </p:attrNameLst>
                                      </p:cBhvr>
                                      <p:tavLst>
                                        <p:tav tm="0">
                                          <p:val>
                                            <p:strVal val="#ppt_x"/>
                                          </p:val>
                                        </p:tav>
                                        <p:tav tm="100000">
                                          <p:val>
                                            <p:strVal val="#ppt_x"/>
                                          </p:val>
                                        </p:tav>
                                      </p:tavLst>
                                    </p:anim>
                                    <p:anim calcmode="lin" valueType="num">
                                      <p:cBhvr>
                                        <p:cTn id="18" dur="2000" fill="hold"/>
                                        <p:tgtEl>
                                          <p:spTgt spid="10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9"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l="1251" t="1838" r="1281" b="2250"/>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4" name="13 Rectángulo"/>
          <p:cNvSpPr/>
          <p:nvPr/>
        </p:nvSpPr>
        <p:spPr>
          <a:xfrm>
            <a:off x="179390" y="215516"/>
            <a:ext cx="8785220" cy="1938992"/>
          </a:xfrm>
          <a:prstGeom prst="rect">
            <a:avLst/>
          </a:prstGeom>
        </p:spPr>
        <p:txBody>
          <a:bodyPr wrap="square">
            <a:spAutoFit/>
          </a:bodyPr>
          <a:lstStyle/>
          <a:p>
            <a:pPr algn="ctr"/>
            <a:r>
              <a:rPr lang="es-CO" sz="2000" b="1" dirty="0">
                <a:solidFill>
                  <a:schemeClr val="bg1"/>
                </a:solidFill>
                <a:effectLst>
                  <a:glow rad="88900">
                    <a:srgbClr val="080808">
                      <a:alpha val="92000"/>
                    </a:srgbClr>
                  </a:glow>
                </a:effectLst>
                <a:latin typeface="+mj-lt"/>
              </a:rPr>
              <a:t>Es muy probable que actualmente no estés viviendo la vida que tú elegirías.  Y también es muy probable que ni siquiera seas consciente de ello.  Las tradiciones y la presión de la sociedad, la familia y la religión, generalmente juegan un papel muy importante en determinar cómo vives tu vida. Las elecciones que hacemos, normalmente están limitadas por las tradiciones y lo que nos es familiar, y no es fácil rebelarse contra este patrón y forjar un camino propio.</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188" t="1801" r="1231" b="2013"/>
          <a:stretch/>
        </p:blipFill>
        <p:spPr bwMode="auto">
          <a:xfrm>
            <a:off x="-2654" y="0"/>
            <a:ext cx="9146654" cy="5143501"/>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323410" y="339440"/>
            <a:ext cx="4572000" cy="1938992"/>
          </a:xfrm>
          <a:prstGeom prst="rect">
            <a:avLst/>
          </a:prstGeom>
        </p:spPr>
        <p:txBody>
          <a:bodyPr>
            <a:spAutoFit/>
          </a:bodyPr>
          <a:lstStyle/>
          <a:p>
            <a:pPr algn="ctr"/>
            <a:r>
              <a:rPr lang="es-CO" sz="2000" b="1" dirty="0">
                <a:latin typeface="+mj-lt"/>
              </a:rPr>
              <a:t>¿Cómo te sientes hoy con tu vida?  ¿Estás viviendo cada día en plenitud?  ¿Amas lo que estás haciendo?  ¿Estás emocionado cada momento de tu vida?  ¿Estás esperando con ilusión lo que viene después? ¿Estás viviendo tu mejor vida?</a:t>
            </a:r>
          </a:p>
        </p:txBody>
      </p:sp>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396" t="2343" r="1231" b="2683"/>
          <a:stretch/>
        </p:blipFill>
        <p:spPr bwMode="auto">
          <a:xfrm>
            <a:off x="0" y="0"/>
            <a:ext cx="9144000" cy="5130976"/>
          </a:xfrm>
          <a:prstGeom prst="rect">
            <a:avLst/>
          </a:prstGeom>
          <a:noFill/>
          <a:extLst>
            <a:ext uri="{909E8E84-426E-40DD-AFC4-6F175D3DCCD1}">
              <a14:hiddenFill xmlns:a14="http://schemas.microsoft.com/office/drawing/2010/main">
                <a:solidFill>
                  <a:srgbClr val="FFFFFF"/>
                </a:solidFill>
              </a14:hiddenFill>
            </a:ext>
          </a:extLst>
        </p:spPr>
      </p:pic>
      <p:sp>
        <p:nvSpPr>
          <p:cNvPr id="14" name="13 Rectángulo"/>
          <p:cNvSpPr/>
          <p:nvPr/>
        </p:nvSpPr>
        <p:spPr>
          <a:xfrm>
            <a:off x="179390" y="195420"/>
            <a:ext cx="8785220" cy="2862322"/>
          </a:xfrm>
          <a:prstGeom prst="rect">
            <a:avLst/>
          </a:prstGeom>
        </p:spPr>
        <p:txBody>
          <a:bodyPr wrap="square">
            <a:spAutoFit/>
          </a:bodyPr>
          <a:lstStyle/>
          <a:p>
            <a:pPr algn="ctr"/>
            <a:r>
              <a:rPr lang="es-CO" sz="2000" b="1" dirty="0">
                <a:solidFill>
                  <a:schemeClr val="bg1"/>
                </a:solidFill>
                <a:effectLst>
                  <a:glow rad="101600">
                    <a:schemeClr val="accent1">
                      <a:lumMod val="50000"/>
                    </a:schemeClr>
                  </a:glow>
                </a:effectLst>
                <a:latin typeface="+mj-lt"/>
              </a:rPr>
              <a:t>Si tu respuesta es:  no, quizás, o no estoy </a:t>
            </a:r>
            <a:r>
              <a:rPr lang="es-CO" sz="2000" b="1" dirty="0" smtClean="0">
                <a:solidFill>
                  <a:schemeClr val="bg1"/>
                </a:solidFill>
                <a:effectLst>
                  <a:glow rad="101600">
                    <a:schemeClr val="accent1">
                      <a:lumMod val="50000"/>
                    </a:schemeClr>
                  </a:glow>
                </a:effectLst>
                <a:latin typeface="+mj-lt"/>
              </a:rPr>
              <a:t>seguro, </a:t>
            </a:r>
            <a:r>
              <a:rPr lang="es-CO" sz="2000" b="1" dirty="0">
                <a:solidFill>
                  <a:schemeClr val="bg1"/>
                </a:solidFill>
                <a:effectLst>
                  <a:glow rad="101600">
                    <a:schemeClr val="accent1">
                      <a:lumMod val="50000"/>
                    </a:schemeClr>
                  </a:glow>
                </a:effectLst>
                <a:latin typeface="+mj-lt"/>
              </a:rPr>
              <a:t>eso significa que no estás viviendo tu vida al máximo.  Lo cual no tiene que ser así, ya que tu experiencia de vida la creas tú.  ¿Por qué conformarte con menos de lo que puedes ser?  ¡Tú mereces nada menos que lo mejor!  ¡Mereces vivir una vida extraordinaria, llena de alegría, pasión y entusiasmo!  No te dejes llevar por tu pasado, tú puedes ser, hacer y tener todo lo que desees.  Deja de tratar de complacer a los demás o ser alguien más.  Es mejor ser la versión original de </a:t>
            </a:r>
            <a:r>
              <a:rPr lang="es-CO" sz="2000" b="1" dirty="0" smtClean="0">
                <a:solidFill>
                  <a:schemeClr val="bg1"/>
                </a:solidFill>
                <a:effectLst>
                  <a:glow rad="101600">
                    <a:schemeClr val="accent1">
                      <a:lumMod val="50000"/>
                    </a:schemeClr>
                  </a:glow>
                </a:effectLst>
                <a:latin typeface="+mj-lt"/>
              </a:rPr>
              <a:t>ti mismo, </a:t>
            </a:r>
            <a:r>
              <a:rPr lang="es-CO" sz="2000" b="1" dirty="0">
                <a:solidFill>
                  <a:schemeClr val="bg1"/>
                </a:solidFill>
                <a:effectLst>
                  <a:glow rad="101600">
                    <a:schemeClr val="accent1">
                      <a:lumMod val="50000"/>
                    </a:schemeClr>
                  </a:glow>
                </a:effectLst>
                <a:latin typeface="+mj-lt"/>
              </a:rPr>
              <a:t>que un duplicado exacto de alguien más.  Deja de quejarte y no hacer nada.  Conócete a ti </a:t>
            </a:r>
            <a:r>
              <a:rPr lang="es-CO" sz="2000" b="1" dirty="0" smtClean="0">
                <a:solidFill>
                  <a:schemeClr val="bg1"/>
                </a:solidFill>
                <a:effectLst>
                  <a:glow rad="101600">
                    <a:schemeClr val="accent1">
                      <a:lumMod val="50000"/>
                    </a:schemeClr>
                  </a:glow>
                </a:effectLst>
                <a:latin typeface="+mj-lt"/>
              </a:rPr>
              <a:t>mismo.  </a:t>
            </a:r>
            <a:r>
              <a:rPr lang="es-CO" sz="2000" b="1" dirty="0">
                <a:solidFill>
                  <a:schemeClr val="bg1"/>
                </a:solidFill>
                <a:effectLst>
                  <a:glow rad="101600">
                    <a:schemeClr val="accent1">
                      <a:lumMod val="50000"/>
                    </a:schemeClr>
                  </a:glow>
                </a:effectLst>
                <a:latin typeface="+mj-lt"/>
              </a:rPr>
              <a:t>Descubre lo que realmente quieres ser, hacer y tener.  No sigas al montón… </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01 Mis docu. Backup\Mis imágenes\00 Para el mensaje haciendo\13.jpg"/>
          <p:cNvPicPr>
            <a:picLocks noChangeAspect="1" noChangeArrowheads="1"/>
          </p:cNvPicPr>
          <p:nvPr/>
        </p:nvPicPr>
        <p:blipFill rotWithShape="1">
          <a:blip r:embed="rId3">
            <a:extLst>
              <a:ext uri="{28A0092B-C50C-407E-A947-70E740481C1C}">
                <a14:useLocalDpi xmlns:a14="http://schemas.microsoft.com/office/drawing/2010/main" val="0"/>
              </a:ext>
            </a:extLst>
          </a:blip>
          <a:srcRect l="1519" t="2557" r="1519" b="2945"/>
          <a:stretch/>
        </p:blipFill>
        <p:spPr bwMode="auto">
          <a:xfrm>
            <a:off x="0" y="1"/>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179390" y="1777981"/>
            <a:ext cx="8785220" cy="3170099"/>
          </a:xfrm>
          <a:prstGeom prst="rect">
            <a:avLst/>
          </a:prstGeom>
        </p:spPr>
        <p:txBody>
          <a:bodyPr wrap="square">
            <a:spAutoFit/>
          </a:bodyPr>
          <a:lstStyle/>
          <a:p>
            <a:pPr algn="ctr"/>
            <a:r>
              <a:rPr lang="es-CO" sz="2000" b="1" dirty="0">
                <a:solidFill>
                  <a:schemeClr val="bg1"/>
                </a:solidFill>
                <a:effectLst>
                  <a:glow rad="101600">
                    <a:srgbClr val="003300"/>
                  </a:glow>
                </a:effectLst>
                <a:latin typeface="+mj-lt"/>
              </a:rPr>
              <a:t>Vive en alineación con tu propósito.  Descubre tus valores, ellos son tu esencia.  Diseña tu vida ideal.  Deja de poner tu vida en espera.  Actúa.  Evalúa lo que estás haciendo actualmente y continúa haciéndolo sólo si tiene algún significado para </a:t>
            </a:r>
            <a:r>
              <a:rPr lang="es-CO" sz="2000" b="1" dirty="0" smtClean="0">
                <a:solidFill>
                  <a:schemeClr val="bg1"/>
                </a:solidFill>
                <a:effectLst>
                  <a:glow rad="101600">
                    <a:srgbClr val="003300"/>
                  </a:glow>
                </a:effectLst>
                <a:latin typeface="+mj-lt"/>
              </a:rPr>
              <a:t>ti.  </a:t>
            </a:r>
            <a:r>
              <a:rPr lang="es-CO" sz="2000" b="1" dirty="0">
                <a:solidFill>
                  <a:schemeClr val="bg1"/>
                </a:solidFill>
                <a:effectLst>
                  <a:glow rad="101600">
                    <a:srgbClr val="003300"/>
                  </a:glow>
                </a:effectLst>
                <a:latin typeface="+mj-lt"/>
              </a:rPr>
              <a:t>No lo hagas sólo porque “todos lo hacen” o porque es lo que los demás esperan de </a:t>
            </a:r>
            <a:r>
              <a:rPr lang="es-CO" sz="2000" b="1" dirty="0" smtClean="0">
                <a:solidFill>
                  <a:schemeClr val="bg1"/>
                </a:solidFill>
                <a:effectLst>
                  <a:glow rad="101600">
                    <a:srgbClr val="003300"/>
                  </a:glow>
                </a:effectLst>
                <a:latin typeface="+mj-lt"/>
              </a:rPr>
              <a:t>ti.  </a:t>
            </a:r>
            <a:r>
              <a:rPr lang="es-CO" sz="2000" b="1" dirty="0">
                <a:solidFill>
                  <a:schemeClr val="bg1"/>
                </a:solidFill>
                <a:effectLst>
                  <a:glow rad="101600">
                    <a:srgbClr val="003300"/>
                  </a:glow>
                </a:effectLst>
                <a:latin typeface="+mj-lt"/>
              </a:rPr>
              <a:t>Haz lo que te gusta hacer.  La vida es demasiado corta para desperdiciarla haciendo algo más.  Si algo no te gusta, no lo hagas.  Gasta tu tiempo y energía en cosas que te traigan alegría y satisfacción.  Descubre tu pasión en la vida.  ¿Que es lo que te enciende?  Si aún no lo sabes, haz tu primer objetivo el saberlo.  ¿Qué es lo que realmente te hace feliz?  ¿Cuál es tu propósito de vida?</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6.jpg"/>
          <p:cNvPicPr>
            <a:picLocks noChangeAspect="1" noChangeArrowheads="1"/>
          </p:cNvPicPr>
          <p:nvPr/>
        </p:nvPicPr>
        <p:blipFill rotWithShape="1">
          <a:blip r:embed="rId3">
            <a:extLst>
              <a:ext uri="{28A0092B-C50C-407E-A947-70E740481C1C}">
                <a14:useLocalDpi xmlns:a14="http://schemas.microsoft.com/office/drawing/2010/main" val="0"/>
              </a:ext>
            </a:extLst>
          </a:blip>
          <a:srcRect l="1080" t="1967" r="1228" b="2247"/>
          <a:stretch/>
        </p:blipFill>
        <p:spPr bwMode="auto">
          <a:xfrm>
            <a:off x="1389" y="0"/>
            <a:ext cx="9142611"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99486" y="267430"/>
            <a:ext cx="4572000" cy="4708981"/>
          </a:xfrm>
          <a:prstGeom prst="rect">
            <a:avLst/>
          </a:prstGeom>
        </p:spPr>
        <p:txBody>
          <a:bodyPr>
            <a:spAutoFit/>
          </a:bodyPr>
          <a:lstStyle/>
          <a:p>
            <a:pPr algn="ctr"/>
            <a:r>
              <a:rPr lang="es-CO" sz="2000" b="1" dirty="0">
                <a:solidFill>
                  <a:schemeClr val="bg1"/>
                </a:solidFill>
                <a:effectLst>
                  <a:glow rad="101600">
                    <a:srgbClr val="3A1D00">
                      <a:alpha val="94000"/>
                    </a:srgbClr>
                  </a:glow>
                </a:effectLst>
                <a:latin typeface="+mj-lt"/>
              </a:rPr>
              <a:t>Permanece </a:t>
            </a:r>
            <a:r>
              <a:rPr lang="es-CO" sz="2000" b="1" dirty="0" smtClean="0">
                <a:solidFill>
                  <a:schemeClr val="bg1"/>
                </a:solidFill>
                <a:effectLst>
                  <a:glow rad="101600">
                    <a:srgbClr val="3A1D00">
                      <a:alpha val="94000"/>
                    </a:srgbClr>
                  </a:glow>
                </a:effectLst>
                <a:latin typeface="+mj-lt"/>
              </a:rPr>
              <a:t>abierto </a:t>
            </a:r>
            <a:r>
              <a:rPr lang="es-CO" sz="2000" b="1" dirty="0">
                <a:solidFill>
                  <a:schemeClr val="bg1"/>
                </a:solidFill>
                <a:effectLst>
                  <a:glow rad="101600">
                    <a:srgbClr val="3A1D00">
                      <a:alpha val="94000"/>
                    </a:srgbClr>
                  </a:glow>
                </a:effectLst>
                <a:latin typeface="+mj-lt"/>
              </a:rPr>
              <a:t>a las críticas, pero no te dejes afectar por ellas.  Aprende de ellas.  Se positivo.  Cree en ti mismo y en tus capacidades y talentos.  </a:t>
            </a:r>
            <a:r>
              <a:rPr lang="es-CO" sz="2000" b="1" dirty="0" smtClean="0">
                <a:solidFill>
                  <a:schemeClr val="bg1"/>
                </a:solidFill>
                <a:effectLst>
                  <a:glow rad="101600">
                    <a:srgbClr val="3A1D00">
                      <a:alpha val="94000"/>
                    </a:srgbClr>
                  </a:glow>
                </a:effectLst>
                <a:latin typeface="+mj-lt"/>
              </a:rPr>
              <a:t>Deja </a:t>
            </a:r>
            <a:r>
              <a:rPr lang="es-CO" sz="2000" b="1" dirty="0">
                <a:solidFill>
                  <a:schemeClr val="bg1"/>
                </a:solidFill>
                <a:effectLst>
                  <a:glow rad="101600">
                    <a:srgbClr val="3A1D00">
                      <a:alpha val="94000"/>
                    </a:srgbClr>
                  </a:glow>
                </a:effectLst>
                <a:latin typeface="+mj-lt"/>
              </a:rPr>
              <a:t>ir las relaciones que no te sirven, la gente negativa, deshonesta, que no te respeta, que te hace sentir mal acerca de ti mismo y que no te deja crecer.  Continúa aprendiendo siempre.  Siempre hay algo que aprender.  Aprende de tus errores y “fracasos”. Aprende cosas diferentes.  Sal de tu zona de comodidad, intenta hacer algo diferente a lo que normalmente haces.  Si vas a pasar tu tiempo haciendo algo, hazlo lo mejor que puedas.</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01 Mis docu. Backup\Mis imágenes\00 Para el mensaje haciendo\03.jpg"/>
          <p:cNvPicPr>
            <a:picLocks noChangeAspect="1" noChangeArrowheads="1"/>
          </p:cNvPicPr>
          <p:nvPr/>
        </p:nvPicPr>
        <p:blipFill rotWithShape="1">
          <a:blip r:embed="rId3">
            <a:extLst>
              <a:ext uri="{28A0092B-C50C-407E-A947-70E740481C1C}">
                <a14:useLocalDpi xmlns:a14="http://schemas.microsoft.com/office/drawing/2010/main" val="0"/>
              </a:ext>
            </a:extLst>
          </a:blip>
          <a:srcRect l="1188" t="1793" r="1206" b="2192"/>
          <a:stretch/>
        </p:blipFill>
        <p:spPr bwMode="auto">
          <a:xfrm>
            <a:off x="0" y="0"/>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283218" y="2978944"/>
            <a:ext cx="8569190" cy="1938992"/>
          </a:xfrm>
          <a:prstGeom prst="rect">
            <a:avLst/>
          </a:prstGeom>
        </p:spPr>
        <p:txBody>
          <a:bodyPr wrap="square">
            <a:spAutoFit/>
          </a:bodyPr>
          <a:lstStyle/>
          <a:p>
            <a:pPr algn="ctr"/>
            <a:r>
              <a:rPr lang="es-CO" sz="2000" b="1" dirty="0">
                <a:solidFill>
                  <a:schemeClr val="bg1"/>
                </a:solidFill>
                <a:effectLst>
                  <a:glow rad="101600">
                    <a:srgbClr val="3A1D00"/>
                  </a:glow>
                </a:effectLst>
                <a:latin typeface="+mj-lt"/>
              </a:rPr>
              <a:t>No te conformes con menos que una vida extraordinaria.  No te conformes con un trabajo que no te gusta.  No te conformes con una relación que no te satisface.  No te conformes con amigos que te hacen sentir menos.  Ve por aquello que realmente quieres.  Ábrete a nuevas ideas. No te limites.  Piensa siempre en posibilidades, no en limitaciones.  Y por favor, ¡no vivas tu vida en piloto automático!</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01 Mis docu. Backup\Mis imágenes\00 Para el mensaje haciendo\11.jpg"/>
          <p:cNvPicPr>
            <a:picLocks noChangeAspect="1" noChangeArrowheads="1"/>
          </p:cNvPicPr>
          <p:nvPr/>
        </p:nvPicPr>
        <p:blipFill rotWithShape="1">
          <a:blip r:embed="rId3">
            <a:extLst>
              <a:ext uri="{28A0092B-C50C-407E-A947-70E740481C1C}">
                <a14:useLocalDpi xmlns:a14="http://schemas.microsoft.com/office/drawing/2010/main" val="0"/>
              </a:ext>
            </a:extLst>
          </a:blip>
          <a:srcRect l="1311" t="2189" r="1311" b="276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79390" y="217190"/>
            <a:ext cx="8785220" cy="1592744"/>
          </a:xfrm>
          <a:prstGeom prst="rect">
            <a:avLst/>
          </a:prstGeom>
        </p:spPr>
        <p:txBody>
          <a:bodyPr wrap="square">
            <a:spAutoFit/>
          </a:bodyPr>
          <a:lstStyle/>
          <a:p>
            <a:pPr algn="ctr"/>
            <a:r>
              <a:rPr lang="es-CO" sz="1950" b="1" dirty="0">
                <a:latin typeface="+mj-lt"/>
              </a:rPr>
              <a:t>Olvidamos quienes somos en verdad.  Y olvidamos también que todo es posible.  Todo lo que hemos soñado y querido es posible.  Solo es cuestión de tomar los pasos adecuados para lograrlo, y lo primero que tienes que hacer es definir qué es lo que quieres.  Para vivir tu mejor vida, primero tienes que identificar tus más grandes deseos, metas y sueños, cosas que te emocionan, que te hacen sentir vivo.</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7" t="2445" r="1400" b="2506"/>
          <a:stretch/>
        </p:blipFill>
        <p:spPr bwMode="auto">
          <a:xfrm>
            <a:off x="1" y="0"/>
            <a:ext cx="9143999" cy="5143499"/>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281544" y="264097"/>
            <a:ext cx="8569190" cy="3170099"/>
          </a:xfrm>
          <a:prstGeom prst="rect">
            <a:avLst/>
          </a:prstGeom>
        </p:spPr>
        <p:txBody>
          <a:bodyPr wrap="square">
            <a:spAutoFit/>
          </a:bodyPr>
          <a:lstStyle/>
          <a:p>
            <a:pPr algn="ctr"/>
            <a:r>
              <a:rPr lang="es-CO" sz="2000" b="1" dirty="0">
                <a:solidFill>
                  <a:schemeClr val="bg1"/>
                </a:solidFill>
                <a:effectLst>
                  <a:glow rad="101600">
                    <a:srgbClr val="112200"/>
                  </a:glow>
                </a:effectLst>
                <a:latin typeface="+mj-lt"/>
              </a:rPr>
              <a:t>Por otra parte, además de la influencia de otras personas, es importante hacernos conscientes de que nuestras mentes están siendo bombardeadas diariamente con misiles de “información gratuita” a través de los medios electrónicos y escritos.  A menudo sin saberlo, estamos haciendo lo que otros quieren que hagamos.  Fíjate en la ropa que estás usando, en lo que comes, en los lugares que frecuentas, en las actividades que desarrollas, en lo que gastas tu dinero y tu tiempo y en cómo te comportas.  ¿Acaso no estás haciendo lo que otros te están diciendo? El seguir ciegamente a los demás, sin usar nuestra mente y nuestro sentido común, y sin considerar nuestros propios deseos, puede ser desastroso para nuestra vida.</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1310" t="2263" r="1415" b="2503"/>
          <a:stretch/>
        </p:blipFill>
        <p:spPr bwMode="auto">
          <a:xfrm>
            <a:off x="1515" y="0"/>
            <a:ext cx="9142485"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395420" y="309593"/>
            <a:ext cx="8353160" cy="2862322"/>
          </a:xfrm>
          <a:prstGeom prst="rect">
            <a:avLst/>
          </a:prstGeom>
        </p:spPr>
        <p:txBody>
          <a:bodyPr wrap="square">
            <a:spAutoFit/>
          </a:bodyPr>
          <a:lstStyle/>
          <a:p>
            <a:pPr algn="ctr"/>
            <a:r>
              <a:rPr lang="es-CO" sz="2000" b="1" dirty="0">
                <a:solidFill>
                  <a:schemeClr val="bg1"/>
                </a:solidFill>
                <a:effectLst>
                  <a:glow rad="101600">
                    <a:schemeClr val="accent1">
                      <a:lumMod val="50000"/>
                    </a:schemeClr>
                  </a:glow>
                </a:effectLst>
                <a:latin typeface="+mj-lt"/>
              </a:rPr>
              <a:t>Los seres humanos nos hemos convertido en meros robots en las manos de aquellos que tienen el control completo de nuestras vidas y nos están dirigiendo a través del control remoto de lo que llamamos “educación” e “información”.  Hemos perdido nuestra individualidad, nuestra creatividad.  Muy pocas personas son lo suficientemente fuertes para tomar el control de sus propias vidas, sin dejarse influenciar por otros, y son, sin lugar a dudas, las personas más poderosas en la Tierra.  Se necesita mucho valor, sabiduría y fuerza interior para vivir la vida en su totalidad, en su originalidad, y de una manera digna y ambiciosa.</a:t>
            </a:r>
          </a:p>
        </p:txBody>
      </p:sp>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01 Mis docu. Backup\Mis imágenes\00 Para el mensaje haciendo\08.jpg"/>
          <p:cNvPicPr>
            <a:picLocks noChangeAspect="1" noChangeArrowheads="1"/>
          </p:cNvPicPr>
          <p:nvPr/>
        </p:nvPicPr>
        <p:blipFill rotWithShape="1">
          <a:blip r:embed="rId3">
            <a:extLst>
              <a:ext uri="{28A0092B-C50C-407E-A947-70E740481C1C}">
                <a14:useLocalDpi xmlns:a14="http://schemas.microsoft.com/office/drawing/2010/main" val="0"/>
              </a:ext>
            </a:extLst>
          </a:blip>
          <a:srcRect l="1332" t="2151" r="1394" b="2432"/>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115520" y="580484"/>
            <a:ext cx="6768940" cy="1631216"/>
          </a:xfrm>
          <a:prstGeom prst="rect">
            <a:avLst/>
          </a:prstGeom>
        </p:spPr>
        <p:txBody>
          <a:bodyPr wrap="square">
            <a:spAutoFit/>
          </a:bodyPr>
          <a:lstStyle/>
          <a:p>
            <a:pPr algn="ctr"/>
            <a:r>
              <a:rPr lang="es-CO" sz="2000" b="1" dirty="0">
                <a:latin typeface="+mj-lt"/>
              </a:rPr>
              <a:t>¿Qué harías si supieras que no puedes fracasar?  ¿Qué harías si tuvieras recursos ilimitados?  ¡Cuál es tu más grande sueño?  ¿Qué quieres lograr en tu vida?  ¿Cuál sería tu vida ideal?  ¿Cuál sería una vida de la cual estarías orgulloso?  ¿Cómo quieres vivir el resto de  tu propia vida?</a:t>
            </a:r>
          </a:p>
        </p:txBody>
      </p:sp>
    </p:spTree>
    <p:extLst>
      <p:ext uri="{BB962C8B-B14F-4D97-AF65-F5344CB8AC3E}">
        <p14:creationId xmlns:p14="http://schemas.microsoft.com/office/powerpoint/2010/main" val="392379910"/>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l="1164" t="2041" r="1211" b="254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323410" y="267430"/>
            <a:ext cx="8497180" cy="1938992"/>
          </a:xfrm>
          <a:prstGeom prst="rect">
            <a:avLst/>
          </a:prstGeom>
        </p:spPr>
        <p:txBody>
          <a:bodyPr wrap="square">
            <a:spAutoFit/>
          </a:bodyPr>
          <a:lstStyle/>
          <a:p>
            <a:pPr algn="ctr"/>
            <a:r>
              <a:rPr lang="es-CO" sz="2000" b="1" dirty="0">
                <a:solidFill>
                  <a:schemeClr val="bg1"/>
                </a:solidFill>
                <a:effectLst>
                  <a:glow rad="101600">
                    <a:srgbClr val="713605"/>
                  </a:glow>
                </a:effectLst>
                <a:latin typeface="+mj-lt"/>
              </a:rPr>
              <a:t>“Tu tiempo es limitado, así que no lo desperdicies viviendo la vida de alguien más. No te quedes atrapado en el </a:t>
            </a:r>
            <a:r>
              <a:rPr lang="es-CO" sz="2000" b="1" dirty="0" smtClean="0">
                <a:solidFill>
                  <a:schemeClr val="bg1"/>
                </a:solidFill>
                <a:effectLst>
                  <a:glow rad="101600">
                    <a:srgbClr val="713605"/>
                  </a:glow>
                </a:effectLst>
                <a:latin typeface="+mj-lt"/>
              </a:rPr>
              <a:t>dogma </a:t>
            </a:r>
            <a:r>
              <a:rPr lang="es-CO" sz="2000" b="1" dirty="0">
                <a:solidFill>
                  <a:schemeClr val="bg1"/>
                </a:solidFill>
                <a:effectLst>
                  <a:glow rad="101600">
                    <a:srgbClr val="713605"/>
                  </a:glow>
                </a:effectLst>
                <a:latin typeface="+mj-lt"/>
              </a:rPr>
              <a:t>que es vivir con los resultados de la forma de pensar de otras personas. No dejes que el ruido de las opiniones de los demás, </a:t>
            </a:r>
            <a:r>
              <a:rPr lang="es-CO" sz="2000" b="1" dirty="0" smtClean="0">
                <a:solidFill>
                  <a:schemeClr val="bg1"/>
                </a:solidFill>
                <a:effectLst>
                  <a:glow rad="101600">
                    <a:srgbClr val="713605"/>
                  </a:glow>
                </a:effectLst>
                <a:latin typeface="+mj-lt"/>
              </a:rPr>
              <a:t> opaquen </a:t>
            </a:r>
            <a:r>
              <a:rPr lang="es-CO" sz="2000" b="1" dirty="0">
                <a:solidFill>
                  <a:schemeClr val="bg1"/>
                </a:solidFill>
                <a:effectLst>
                  <a:glow rad="101600">
                    <a:srgbClr val="713605"/>
                  </a:glow>
                </a:effectLst>
                <a:latin typeface="+mj-lt"/>
              </a:rPr>
              <a:t>tu voz interior. </a:t>
            </a:r>
            <a:r>
              <a:rPr lang="es-CO" sz="2000" b="1" dirty="0" smtClean="0">
                <a:solidFill>
                  <a:schemeClr val="bg1"/>
                </a:solidFill>
                <a:effectLst>
                  <a:glow rad="101600">
                    <a:srgbClr val="713605"/>
                  </a:glow>
                </a:effectLst>
                <a:latin typeface="+mj-lt"/>
              </a:rPr>
              <a:t> Y </a:t>
            </a:r>
            <a:r>
              <a:rPr lang="es-CO" sz="2000" b="1" dirty="0">
                <a:solidFill>
                  <a:schemeClr val="bg1"/>
                </a:solidFill>
                <a:effectLst>
                  <a:glow rad="101600">
                    <a:srgbClr val="713605"/>
                  </a:glow>
                </a:effectLst>
                <a:latin typeface="+mj-lt"/>
              </a:rPr>
              <a:t>lo más importante, </a:t>
            </a:r>
            <a:r>
              <a:rPr lang="es-CO" sz="2000" b="1" dirty="0" smtClean="0">
                <a:solidFill>
                  <a:schemeClr val="bg1"/>
                </a:solidFill>
                <a:effectLst>
                  <a:glow rad="101600">
                    <a:srgbClr val="713605"/>
                  </a:glow>
                </a:effectLst>
                <a:latin typeface="+mj-lt"/>
              </a:rPr>
              <a:t> ten </a:t>
            </a:r>
            <a:r>
              <a:rPr lang="es-CO" sz="2000" b="1" dirty="0">
                <a:solidFill>
                  <a:schemeClr val="bg1"/>
                </a:solidFill>
                <a:effectLst>
                  <a:glow rad="101600">
                    <a:srgbClr val="713605"/>
                  </a:glow>
                </a:effectLst>
                <a:latin typeface="+mj-lt"/>
              </a:rPr>
              <a:t>el coraje de seguir a tu corazón y a tu intuición. Ellos saben, de alguna manera, en lo que en realidad deseas convertirte. Todo lo demás, es </a:t>
            </a:r>
            <a:r>
              <a:rPr lang="es-CO" sz="2000" b="1" dirty="0" smtClean="0">
                <a:solidFill>
                  <a:schemeClr val="bg1"/>
                </a:solidFill>
                <a:effectLst>
                  <a:glow rad="101600">
                    <a:srgbClr val="713605"/>
                  </a:glow>
                </a:effectLst>
                <a:latin typeface="+mj-lt"/>
              </a:rPr>
              <a:t>secundario”. </a:t>
            </a:r>
            <a:r>
              <a:rPr lang="es-CO" sz="1400" b="1" i="1" dirty="0">
                <a:solidFill>
                  <a:schemeClr val="bg1"/>
                </a:solidFill>
                <a:effectLst>
                  <a:glow rad="101600">
                    <a:srgbClr val="713605"/>
                  </a:glow>
                </a:effectLst>
                <a:latin typeface="+mj-lt"/>
              </a:rPr>
              <a:t>Steve Jobs</a:t>
            </a: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12.jpg"/>
          <p:cNvPicPr>
            <a:picLocks noChangeAspect="1" noChangeArrowheads="1"/>
          </p:cNvPicPr>
          <p:nvPr/>
        </p:nvPicPr>
        <p:blipFill rotWithShape="1">
          <a:blip r:embed="rId3">
            <a:extLst>
              <a:ext uri="{28A0092B-C50C-407E-A947-70E740481C1C}">
                <a14:useLocalDpi xmlns:a14="http://schemas.microsoft.com/office/drawing/2010/main" val="0"/>
              </a:ext>
            </a:extLst>
          </a:blip>
          <a:srcRect l="1373" t="2188" r="1314" b="2577"/>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179390" y="486212"/>
            <a:ext cx="8785220" cy="923330"/>
          </a:xfrm>
          <a:prstGeom prst="rect">
            <a:avLst/>
          </a:prstGeom>
        </p:spPr>
        <p:txBody>
          <a:bodyPr wrap="square">
            <a:spAutoFit/>
          </a:bodyPr>
          <a:lstStyle/>
          <a:p>
            <a:pPr algn="ctr"/>
            <a:r>
              <a:rPr lang="es-CO" sz="2000" b="1" dirty="0" smtClean="0">
                <a:latin typeface="+mj-lt"/>
              </a:rPr>
              <a:t>“No </a:t>
            </a:r>
            <a:r>
              <a:rPr lang="es-CO" sz="2000" b="1" dirty="0">
                <a:latin typeface="+mj-lt"/>
              </a:rPr>
              <a:t>importa que tan lejos hayas llegado por el camino equivocado, en el momento en que te des cuenta, </a:t>
            </a:r>
            <a:r>
              <a:rPr lang="es-CO" sz="2000" b="1" dirty="0" smtClean="0">
                <a:latin typeface="+mj-lt"/>
              </a:rPr>
              <a:t>detente </a:t>
            </a:r>
            <a:r>
              <a:rPr lang="es-CO" sz="2000" b="1" dirty="0">
                <a:latin typeface="+mj-lt"/>
              </a:rPr>
              <a:t>y toma el camino </a:t>
            </a:r>
            <a:r>
              <a:rPr lang="es-CO" sz="2000" b="1" dirty="0" smtClean="0">
                <a:latin typeface="+mj-lt"/>
              </a:rPr>
              <a:t>correcto”.</a:t>
            </a:r>
          </a:p>
          <a:p>
            <a:pPr algn="ctr"/>
            <a:r>
              <a:rPr lang="es-CO" sz="1400" b="1" i="1" dirty="0" smtClean="0">
                <a:latin typeface="+mj-lt"/>
              </a:rPr>
              <a:t>(Anónimo)</a:t>
            </a:r>
            <a:endParaRPr lang="es-CO" sz="1400" b="1" i="1" dirty="0">
              <a:latin typeface="+mj-lt"/>
            </a:endParaRPr>
          </a:p>
        </p:txBody>
      </p:sp>
      <p:sp>
        <p:nvSpPr>
          <p:cNvPr id="13" name="12 Rectángulo"/>
          <p:cNvSpPr/>
          <p:nvPr/>
        </p:nvSpPr>
        <p:spPr>
          <a:xfrm>
            <a:off x="1011692" y="1956197"/>
            <a:ext cx="7128990" cy="615553"/>
          </a:xfrm>
          <a:prstGeom prst="rect">
            <a:avLst/>
          </a:prstGeom>
        </p:spPr>
        <p:txBody>
          <a:bodyPr wrap="square">
            <a:spAutoFit/>
          </a:bodyPr>
          <a:lstStyle/>
          <a:p>
            <a:pPr algn="ctr"/>
            <a:r>
              <a:rPr lang="es-CO" sz="2000" b="1" dirty="0">
                <a:latin typeface="+mj-lt"/>
              </a:rPr>
              <a:t>“Nunca es demasiado tarde para ser lo que podrías haber sido</a:t>
            </a:r>
            <a:r>
              <a:rPr lang="es-CO" sz="2000" b="1" dirty="0" smtClean="0">
                <a:latin typeface="+mj-lt"/>
              </a:rPr>
              <a:t>”.  </a:t>
            </a:r>
            <a:r>
              <a:rPr lang="es-CO" sz="1400" b="1" i="1" dirty="0">
                <a:latin typeface="+mj-lt"/>
              </a:rPr>
              <a:t>George Eliot</a:t>
            </a:r>
          </a:p>
        </p:txBody>
      </p:sp>
      <p:sp>
        <p:nvSpPr>
          <p:cNvPr id="14" name="13 CuadroTexto"/>
          <p:cNvSpPr txBox="1"/>
          <p:nvPr/>
        </p:nvSpPr>
        <p:spPr>
          <a:xfrm>
            <a:off x="2771750" y="3075820"/>
            <a:ext cx="3606565" cy="1384995"/>
          </a:xfrm>
          <a:prstGeom prst="rect">
            <a:avLst/>
          </a:prstGeom>
          <a:noFill/>
        </p:spPr>
        <p:txBody>
          <a:bodyPr wrap="none" rtlCol="0">
            <a:spAutoFit/>
          </a:bodyPr>
          <a:lstStyle/>
          <a:p>
            <a:pPr algn="ctr"/>
            <a:r>
              <a:rPr lang="es-CO" sz="1400" b="1" dirty="0" smtClean="0">
                <a:latin typeface="+mj-lt"/>
              </a:rPr>
              <a:t>Texto tomado de: </a:t>
            </a:r>
            <a:r>
              <a:rPr lang="es-CO" sz="1400" b="1" i="1" dirty="0" smtClean="0">
                <a:latin typeface="+mj-lt"/>
              </a:rPr>
              <a:t>vidaextraordinaria.com</a:t>
            </a:r>
          </a:p>
          <a:p>
            <a:pPr algn="ctr"/>
            <a:endParaRPr lang="es-CO" sz="1400" b="1" dirty="0">
              <a:latin typeface="+mj-lt"/>
            </a:endParaRPr>
          </a:p>
          <a:p>
            <a:pPr algn="ctr"/>
            <a:r>
              <a:rPr lang="es-CO" sz="1400" b="1" dirty="0" smtClean="0">
                <a:latin typeface="+mj-lt"/>
              </a:rPr>
              <a:t>Música</a:t>
            </a:r>
            <a:r>
              <a:rPr lang="es-CO" sz="1400" b="1" dirty="0">
                <a:latin typeface="+mj-lt"/>
              </a:rPr>
              <a:t>: </a:t>
            </a:r>
            <a:r>
              <a:rPr lang="es-CO" sz="1400" b="1" dirty="0" err="1">
                <a:latin typeface="+mj-lt"/>
              </a:rPr>
              <a:t>Tefilah</a:t>
            </a:r>
            <a:r>
              <a:rPr lang="es-CO" sz="1400" b="1" dirty="0">
                <a:latin typeface="+mj-lt"/>
              </a:rPr>
              <a:t> </a:t>
            </a:r>
            <a:r>
              <a:rPr lang="es-CO" sz="1400" b="1" dirty="0" err="1">
                <a:latin typeface="+mj-lt"/>
              </a:rPr>
              <a:t>le'ani</a:t>
            </a:r>
            <a:r>
              <a:rPr lang="es-CO" sz="1400" b="1" dirty="0">
                <a:latin typeface="+mj-lt"/>
              </a:rPr>
              <a:t> - </a:t>
            </a:r>
            <a:r>
              <a:rPr lang="es-CO" sz="1400" b="1" i="1" dirty="0" err="1">
                <a:latin typeface="+mj-lt"/>
              </a:rPr>
              <a:t>Meir</a:t>
            </a:r>
            <a:r>
              <a:rPr lang="es-CO" sz="1400" b="1" i="1" dirty="0">
                <a:latin typeface="+mj-lt"/>
              </a:rPr>
              <a:t> </a:t>
            </a:r>
            <a:r>
              <a:rPr lang="es-CO" sz="1400" b="1" i="1" dirty="0" err="1">
                <a:latin typeface="+mj-lt"/>
              </a:rPr>
              <a:t>Halevi</a:t>
            </a:r>
            <a:r>
              <a:rPr lang="es-CO" sz="1400" b="1" i="1" dirty="0">
                <a:latin typeface="+mj-lt"/>
              </a:rPr>
              <a:t> </a:t>
            </a:r>
            <a:r>
              <a:rPr lang="es-CO" sz="1400" b="1" i="1" dirty="0" err="1">
                <a:latin typeface="+mj-lt"/>
              </a:rPr>
              <a:t>Eshel</a:t>
            </a:r>
            <a:endParaRPr lang="es-CO" sz="1400" b="1" i="1" dirty="0" smtClean="0">
              <a:latin typeface="+mj-lt"/>
            </a:endParaRPr>
          </a:p>
          <a:p>
            <a:pPr algn="ctr"/>
            <a:endParaRPr lang="es-CO" sz="1400" b="1" dirty="0">
              <a:latin typeface="+mj-lt"/>
            </a:endParaRPr>
          </a:p>
          <a:p>
            <a:pPr algn="ctr"/>
            <a:r>
              <a:rPr lang="es-CO" sz="1400" b="1" dirty="0" smtClean="0">
                <a:latin typeface="+mj-lt"/>
              </a:rPr>
              <a:t>Realización general: </a:t>
            </a: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361469372"/>
      </p:ext>
    </p:extLst>
  </p:cSld>
  <p:clrMapOvr>
    <a:masterClrMapping/>
  </p:clrMapOvr>
  <mc:AlternateContent xmlns:mc="http://schemas.openxmlformats.org/markup-compatibility/2006" xmlns:p14="http://schemas.microsoft.com/office/powerpoint/2010/main">
    <mc:Choice Requires="p14">
      <p:transition spd="slow" p14:dur="25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4458</TotalTime>
  <Words>1243</Words>
  <Application>Microsoft Office PowerPoint</Application>
  <PresentationFormat>Presentación en pantalla (16:9)</PresentationFormat>
  <Paragraphs>31</Paragraphs>
  <Slides>14</Slides>
  <Notes>9</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257</cp:revision>
  <dcterms:created xsi:type="dcterms:W3CDTF">2013-05-29T02:56:16Z</dcterms:created>
  <dcterms:modified xsi:type="dcterms:W3CDTF">2015-06-29T16:30:52Z</dcterms:modified>
</cp:coreProperties>
</file>