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7"/>
  </p:notesMasterIdLst>
  <p:sldIdLst>
    <p:sldId id="380" r:id="rId3"/>
    <p:sldId id="391" r:id="rId4"/>
    <p:sldId id="385" r:id="rId5"/>
    <p:sldId id="386" r:id="rId6"/>
    <p:sldId id="387" r:id="rId7"/>
    <p:sldId id="392" r:id="rId8"/>
    <p:sldId id="393" r:id="rId9"/>
    <p:sldId id="394" r:id="rId10"/>
    <p:sldId id="395" r:id="rId11"/>
    <p:sldId id="396" r:id="rId12"/>
    <p:sldId id="404" r:id="rId13"/>
    <p:sldId id="397" r:id="rId14"/>
    <p:sldId id="398" r:id="rId15"/>
    <p:sldId id="405" r:id="rId16"/>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Vl0sTrGwYAX2C7JKr5YpEw==" hashData="aqMDFiN4jWvUiWJ/L6qlGSGf8e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0012"/>
    <a:srgbClr val="4C0019"/>
    <a:srgbClr val="FFC1FF"/>
    <a:srgbClr val="FFA3FF"/>
    <a:srgbClr val="FF99FF"/>
    <a:srgbClr val="5C0000"/>
    <a:srgbClr val="531E1D"/>
    <a:srgbClr val="441918"/>
    <a:srgbClr val="713605"/>
    <a:srgbClr val="FFE08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71" d="100"/>
          <a:sy n="71" d="100"/>
        </p:scale>
        <p:origin x="-90" y="-54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20/06/2015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6</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9</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13</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20/06/2015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20/06/2015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20/06/2015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20/06/2015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20/06/2015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20/06/2015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20/06/2015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20/06/2015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20/06/2015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20/06/2015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20/06/2015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29646063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20/06/2015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image" Target="../media/image6.png"/><Relationship Id="rId3" Type="http://schemas.openxmlformats.org/officeDocument/2006/relationships/slideLayout" Target="../slideLayouts/slideLayout2.xml"/><Relationship Id="rId7" Type="http://schemas.openxmlformats.org/officeDocument/2006/relationships/image" Target="../media/image3.png"/><Relationship Id="rId12" Type="http://schemas.microsoft.com/office/2007/relationships/hdphoto" Target="../media/hdphoto4.wdp"/><Relationship Id="rId2" Type="http://schemas.openxmlformats.org/officeDocument/2006/relationships/audio" Target="../media/media1.wma"/><Relationship Id="rId1" Type="http://schemas.microsoft.com/office/2007/relationships/media" Target="../media/media1.wma"/><Relationship Id="rId6" Type="http://schemas.microsoft.com/office/2007/relationships/hdphoto" Target="../media/hdphoto1.wdp"/><Relationship Id="rId11" Type="http://schemas.openxmlformats.org/officeDocument/2006/relationships/image" Target="../media/image5.png"/><Relationship Id="rId5" Type="http://schemas.openxmlformats.org/officeDocument/2006/relationships/image" Target="../media/image2.png"/><Relationship Id="rId10" Type="http://schemas.microsoft.com/office/2007/relationships/hdphoto" Target="../media/hdphoto3.wdp"/><Relationship Id="rId4" Type="http://schemas.openxmlformats.org/officeDocument/2006/relationships/image" Target="../media/image1.jpeg"/><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vk.com/mispps" TargetMode="External"/><Relationship Id="rId3" Type="http://schemas.openxmlformats.org/officeDocument/2006/relationships/image" Target="../media/image18.png"/><Relationship Id="rId7" Type="http://schemas.openxmlformats.org/officeDocument/2006/relationships/hyperlink" Target="https://www.facebook.com/mispps" TargetMode="External"/><Relationship Id="rId12" Type="http://schemas.openxmlformats.org/officeDocument/2006/relationships/image" Target="../media/image2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0.png"/><Relationship Id="rId11" Type="http://schemas.openxmlformats.org/officeDocument/2006/relationships/hyperlink" Target="https://plus.google.com/+Mispps/" TargetMode="External"/><Relationship Id="rId5" Type="http://schemas.openxmlformats.org/officeDocument/2006/relationships/image" Target="../media/image19.png"/><Relationship Id="rId10" Type="http://schemas.openxmlformats.org/officeDocument/2006/relationships/image" Target="../media/image2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7" name="Picture 23"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5477315" y="444960"/>
            <a:ext cx="3343275" cy="4248590"/>
            <a:chOff x="5317687" y="483460"/>
            <a:chExt cx="3343275" cy="4248590"/>
          </a:xfrm>
        </p:grpSpPr>
        <p:pic>
          <p:nvPicPr>
            <p:cNvPr id="1040" name="Picture 16" descr="Rendered Image"/>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5913000" y="3865274"/>
              <a:ext cx="2152650" cy="866776"/>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Rendered Image"/>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5984437" y="483460"/>
              <a:ext cx="2009775" cy="762000"/>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Rendered Image"/>
            <p:cNvPicPr>
              <a:picLocks noChangeAspect="1" noChangeArrowheads="1"/>
            </p:cNvPicPr>
            <p:nvPr/>
          </p:nvPicPr>
          <p:blipFill>
            <a:blip r:embed="rId9">
              <a:extLst>
                <a:ext uri="{BEBA8EAE-BF5A-486C-A8C5-ECC9F3942E4B}">
                  <a14:imgProps xmlns:a14="http://schemas.microsoft.com/office/drawing/2010/main">
                    <a14:imgLayer r:embed="rId10">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6403537" y="1593720"/>
              <a:ext cx="1171575" cy="762000"/>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Rendered Image"/>
            <p:cNvPicPr>
              <a:picLocks noChangeAspect="1" noChangeArrowheads="1"/>
            </p:cNvPicPr>
            <p:nvPr/>
          </p:nvPicPr>
          <p:blipFill>
            <a:blip r:embed="rId11">
              <a:extLst>
                <a:ext uri="{BEBA8EAE-BF5A-486C-A8C5-ECC9F3942E4B}">
                  <a14:imgProps xmlns:a14="http://schemas.microsoft.com/office/drawing/2010/main">
                    <a14:imgLayer r:embed="rId12">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5317687" y="2684539"/>
              <a:ext cx="3343275" cy="895351"/>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Mehdi - Flight of the Butterfly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453582065"/>
      </p:ext>
    </p:extLst>
  </p:cSld>
  <p:clrMapOvr>
    <a:masterClrMapping/>
  </p:clrMapOvr>
  <mc:AlternateContent xmlns:mc="http://schemas.openxmlformats.org/markup-compatibility/2006" xmlns:p14="http://schemas.microsoft.com/office/powerpoint/2010/main">
    <mc:Choice Requires="p14">
      <p:transition spd="slow" p14:dur="20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fltVal val="0"/>
                                          </p:val>
                                        </p:tav>
                                        <p:tav tm="100000">
                                          <p:val>
                                            <p:strVal val="#ppt_w"/>
                                          </p:val>
                                        </p:tav>
                                      </p:tavLst>
                                    </p:anim>
                                    <p:anim calcmode="lin" valueType="num">
                                      <p:cBhvr>
                                        <p:cTn id="12" dur="4000" fill="hold"/>
                                        <p:tgtEl>
                                          <p:spTgt spid="2"/>
                                        </p:tgtEl>
                                        <p:attrNameLst>
                                          <p:attrName>ppt_h</p:attrName>
                                        </p:attrNameLst>
                                      </p:cBhvr>
                                      <p:tavLst>
                                        <p:tav tm="0">
                                          <p:val>
                                            <p:fltVal val="0"/>
                                          </p:val>
                                        </p:tav>
                                        <p:tav tm="100000">
                                          <p:val>
                                            <p:strVal val="#ppt_h"/>
                                          </p:val>
                                        </p:tav>
                                      </p:tavLst>
                                    </p:anim>
                                    <p:animEffect transition="in" filter="fade">
                                      <p:cBhvr>
                                        <p:cTn id="13"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01 Mis docu. Backup\Mis imágenes\00 Para el mensaje haciendo\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143090" y="363680"/>
            <a:ext cx="3672510" cy="4478149"/>
          </a:xfrm>
          <a:prstGeom prst="rect">
            <a:avLst/>
          </a:prstGeom>
        </p:spPr>
        <p:txBody>
          <a:bodyPr wrap="square">
            <a:spAutoFit/>
          </a:bodyPr>
          <a:lstStyle/>
          <a:p>
            <a:pPr algn="ctr"/>
            <a:r>
              <a:rPr lang="es-CO" sz="1900" b="1" dirty="0">
                <a:latin typeface="+mj-lt"/>
              </a:rPr>
              <a:t>Permíteme hacerte una pregunta:  ¿Estás viviendo tu vida de la manera en que realmente quieres vivirla?  Si tu respuesta es afirmativa, te felicito, porque entonces eres de las pocas personas que son verdaderamente exitosas y que tienen el control completo de su vida.  Pero si no es así, déjame decirte que formas parte de un grupo desafortunadamente muy grande de personas que están viviendo la vida que otros les están dictando.  Y ¿vale la pena vivir así?</a:t>
            </a:r>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xmlns:p14="http://schemas.microsoft.com/office/powerpoint/2010/main">
    <mc:Choice Requires="p14">
      <p:transition spd="slow" p14:dur="2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912800" y="354055"/>
            <a:ext cx="3960550" cy="4478149"/>
          </a:xfrm>
          <a:prstGeom prst="rect">
            <a:avLst/>
          </a:prstGeom>
        </p:spPr>
        <p:txBody>
          <a:bodyPr wrap="square">
            <a:spAutoFit/>
          </a:bodyPr>
          <a:lstStyle/>
          <a:p>
            <a:pPr algn="ctr"/>
            <a:r>
              <a:rPr lang="es-CO" sz="1900" b="1" dirty="0">
                <a:latin typeface="+mj-lt"/>
              </a:rPr>
              <a:t>Y lo que sucede es que, en lugar de vivir nuestra propia vida, terminamos viviendo la vida que los demás quieren para nosotros, y ¡ni siquiera somos conscientes de ello!  Por miedo a quedarnos solos, buscamos la aprobación de los demás (padres, hijos, esposos, novios, amigos, jefes, compañeros de escuela o de trabajo, maestros, vecinos, etc., etc.), y nos convertimos en una mezcla extraña de todo lo que los demás esperan de nosotros, lo cual está muy lejos de ser la vida que realmente deseamos vivir, nuestra propia vida.</a:t>
            </a: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xmlns:p14="http://schemas.microsoft.com/office/powerpoint/2010/main">
    <mc:Choice Requires="p14">
      <p:transition spd="slow" p14:dur="2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509615" y="332505"/>
            <a:ext cx="4392610" cy="4524315"/>
          </a:xfrm>
          <a:prstGeom prst="rect">
            <a:avLst/>
          </a:prstGeom>
        </p:spPr>
        <p:txBody>
          <a:bodyPr wrap="square">
            <a:spAutoFit/>
          </a:bodyPr>
          <a:lstStyle/>
          <a:p>
            <a:pPr algn="ctr"/>
            <a:r>
              <a:rPr lang="es-CO" b="1" dirty="0">
                <a:latin typeface="+mj-lt"/>
              </a:rPr>
              <a:t>No hay nada de malo en aceptar la opinión o consejos de los demás, si eso significa una mejoría en nuestras vidas.  No se trata de que nos rehusemos a escuchar las opiniones de los demás, porque eso nos estaría cerrando la puerta a la oportunidad de aprender, o de abrirnos a otros puntos de vista que podrían ser muy útiles.  Pero hay que tener cuidado de no caer en la trampa de una situación en la que te conviertes en el esclavo de las intenciones de los demás.  Sin duda, es tu vida y tienes todo el derecho de vivirla a tu manera, sin la influencia de los demás.  Date a ti </a:t>
            </a:r>
            <a:r>
              <a:rPr lang="es-CO" b="1" dirty="0" smtClean="0">
                <a:latin typeface="+mj-lt"/>
              </a:rPr>
              <a:t>mismo </a:t>
            </a:r>
            <a:r>
              <a:rPr lang="es-CO" b="1" dirty="0">
                <a:latin typeface="+mj-lt"/>
              </a:rPr>
              <a:t>la oportunidad de desarrollar tus cualidades creativas, libre de miedo y de presión.</a:t>
            </a:r>
          </a:p>
        </p:txBody>
      </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xmlns:p14="http://schemas.microsoft.com/office/powerpoint/2010/main">
    <mc:Choice Requires="p14">
      <p:transition spd="slow" p14:dur="2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355970" y="338911"/>
            <a:ext cx="4555880" cy="4524315"/>
          </a:xfrm>
          <a:prstGeom prst="rect">
            <a:avLst/>
          </a:prstGeom>
        </p:spPr>
        <p:txBody>
          <a:bodyPr wrap="square">
            <a:spAutoFit/>
          </a:bodyPr>
          <a:lstStyle/>
          <a:p>
            <a:pPr algn="ctr"/>
            <a:r>
              <a:rPr lang="es-CO" b="1" dirty="0">
                <a:latin typeface="+mj-lt"/>
              </a:rPr>
              <a:t>La razón por la que no vives tu propia vida, es porque crees que entre mejor la gente se sienta acerca de </a:t>
            </a:r>
            <a:r>
              <a:rPr lang="es-CO" b="1" dirty="0" smtClean="0">
                <a:latin typeface="+mj-lt"/>
              </a:rPr>
              <a:t>ti, </a:t>
            </a:r>
            <a:r>
              <a:rPr lang="es-CO" b="1" dirty="0">
                <a:latin typeface="+mj-lt"/>
              </a:rPr>
              <a:t>mejor te sentirás acerca de ti </a:t>
            </a:r>
            <a:r>
              <a:rPr lang="es-CO" b="1" dirty="0" smtClean="0">
                <a:latin typeface="+mj-lt"/>
              </a:rPr>
              <a:t>mismo, </a:t>
            </a:r>
            <a:r>
              <a:rPr lang="es-CO" b="1" dirty="0">
                <a:latin typeface="+mj-lt"/>
              </a:rPr>
              <a:t>y que entre menos seas </a:t>
            </a:r>
            <a:r>
              <a:rPr lang="es-CO" b="1" dirty="0" smtClean="0">
                <a:latin typeface="+mj-lt"/>
              </a:rPr>
              <a:t>aprobado </a:t>
            </a:r>
            <a:r>
              <a:rPr lang="es-CO" b="1" dirty="0">
                <a:latin typeface="+mj-lt"/>
              </a:rPr>
              <a:t>por los demás, más </a:t>
            </a:r>
            <a:r>
              <a:rPr lang="es-CO" b="1" dirty="0" smtClean="0">
                <a:latin typeface="+mj-lt"/>
              </a:rPr>
              <a:t>solo </a:t>
            </a:r>
            <a:r>
              <a:rPr lang="es-CO" b="1" dirty="0">
                <a:latin typeface="+mj-lt"/>
              </a:rPr>
              <a:t>e </a:t>
            </a:r>
            <a:r>
              <a:rPr lang="es-CO" b="1" dirty="0" smtClean="0">
                <a:latin typeface="+mj-lt"/>
              </a:rPr>
              <a:t>inapropiado </a:t>
            </a:r>
            <a:r>
              <a:rPr lang="es-CO" b="1" dirty="0">
                <a:latin typeface="+mj-lt"/>
              </a:rPr>
              <a:t>te sentirás.  Esto ayuda a explicar por qué piensas que siempre tienes que agradar a los demás, y por qué al mismo tiempo estás </a:t>
            </a:r>
            <a:r>
              <a:rPr lang="es-CO" b="1" dirty="0" smtClean="0">
                <a:latin typeface="+mj-lt"/>
              </a:rPr>
              <a:t>resentido </a:t>
            </a:r>
            <a:r>
              <a:rPr lang="es-CO" b="1" dirty="0">
                <a:latin typeface="+mj-lt"/>
              </a:rPr>
              <a:t>con aquellos que sientes que debes agradar.  El tener la aprobación de los demás se ha convertido en un sistema extraño de vida en el que crees inconscientemente que no hay vida sin alguien que apruebe tu existencia.  Y justamente lo contrario es cierto.  Entre más dependes de otros para confirmarte a ti </a:t>
            </a:r>
            <a:r>
              <a:rPr lang="es-CO" b="1" dirty="0" smtClean="0">
                <a:latin typeface="+mj-lt"/>
              </a:rPr>
              <a:t>mismo, </a:t>
            </a:r>
            <a:r>
              <a:rPr lang="es-CO" b="1" dirty="0">
                <a:latin typeface="+mj-lt"/>
              </a:rPr>
              <a:t>menos vida tienes.</a:t>
            </a:r>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xmlns:p14="http://schemas.microsoft.com/office/powerpoint/2010/main">
    <mc:Choice Requires="p14">
      <p:transition spd="slow" p14:dur="2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01 Mis docu. Backup\Mis imágenes\00 Para el mensaje haciendo\0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44010" y="363680"/>
            <a:ext cx="4248590" cy="4478149"/>
          </a:xfrm>
          <a:prstGeom prst="rect">
            <a:avLst/>
          </a:prstGeom>
        </p:spPr>
        <p:txBody>
          <a:bodyPr wrap="square">
            <a:spAutoFit/>
          </a:bodyPr>
          <a:lstStyle/>
          <a:p>
            <a:pPr algn="ctr"/>
            <a:r>
              <a:rPr lang="es-CO" sz="1900" b="1" dirty="0">
                <a:latin typeface="+mj-lt"/>
              </a:rPr>
              <a:t>Es nuestro miedo a quedarnos solos y  el querer tener la certeza de que estamos haciendo lo correcto, lo que nos empuja a buscar la aprobación de los demás. Pero el día que dejes de vivir buscando la aprobación de los demás, comenzarás a vivir realmente tu propia vida, libre de culpas y resentimientos.   Nadie a tu alrededor sospechará que ahora vives en una nueva clase de mundo interior, un mundo que siempre es en tus propios términos, porque tus términos y los términos de este nuevo mundo interior feliz nunca estarán en conflicto.  Habrás recuperado tu propia vida.</a:t>
            </a:r>
          </a:p>
        </p:txBody>
      </p:sp>
    </p:spTree>
    <p:extLst>
      <p:ext uri="{BB962C8B-B14F-4D97-AF65-F5344CB8AC3E}">
        <p14:creationId xmlns:p14="http://schemas.microsoft.com/office/powerpoint/2010/main" val="361469372"/>
      </p:ext>
    </p:extLst>
  </p:cSld>
  <p:clrMapOvr>
    <a:masterClrMapping/>
  </p:clrMapOvr>
  <mc:AlternateContent xmlns:mc="http://schemas.openxmlformats.org/markup-compatibility/2006" xmlns:p14="http://schemas.microsoft.com/office/powerpoint/2010/main">
    <mc:Choice Requires="p14">
      <p:transition spd="slow" p14:dur="2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572000" y="358690"/>
            <a:ext cx="4320600" cy="4478149"/>
          </a:xfrm>
          <a:prstGeom prst="rect">
            <a:avLst/>
          </a:prstGeom>
        </p:spPr>
        <p:txBody>
          <a:bodyPr wrap="square">
            <a:spAutoFit/>
          </a:bodyPr>
          <a:lstStyle/>
          <a:p>
            <a:pPr algn="ctr"/>
            <a:r>
              <a:rPr lang="es-CO" sz="1900" b="1" dirty="0">
                <a:latin typeface="+mj-lt"/>
              </a:rPr>
              <a:t>Esta necesidad de aprobación permea todas las áreas de nuestras vidas, nuestras relaciones en casa y en el trabajo, cómo gastamos nuestro dinero, la manera en que vestimos, la manera en la que nos relacionamos con extraños, hasta los alimentos que comemos y los lugares que frecuentamos.  Esta necesidad de agradar a los demás nos lleva a vivir vidas que en el fondo no nos satisfacen y a permanecer en relaciones que no nos hacen bien.  En casos extremos, esta necesidad de agradar a los demás nos puede causar enfermedades, pobreza y aún la muerte.</a:t>
            </a:r>
          </a:p>
        </p:txBody>
      </p:sp>
    </p:spTree>
    <p:extLst>
      <p:ext uri="{BB962C8B-B14F-4D97-AF65-F5344CB8AC3E}">
        <p14:creationId xmlns:p14="http://schemas.microsoft.com/office/powerpoint/2010/main" val="1191922801"/>
      </p:ext>
    </p:extLst>
  </p:cSld>
  <p:clrMapOvr>
    <a:masterClrMapping/>
  </p:clrMapOvr>
  <mc:AlternateContent xmlns:mc="http://schemas.openxmlformats.org/markup-compatibility/2006" xmlns:p14="http://schemas.microsoft.com/office/powerpoint/2010/main">
    <mc:Choice Requires="p14">
      <p:transition spd="slow" p14:dur="2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416870" y="411450"/>
            <a:ext cx="3456480" cy="4401205"/>
          </a:xfrm>
          <a:prstGeom prst="rect">
            <a:avLst/>
          </a:prstGeom>
        </p:spPr>
        <p:txBody>
          <a:bodyPr wrap="square">
            <a:spAutoFit/>
          </a:bodyPr>
          <a:lstStyle/>
          <a:p>
            <a:pPr algn="ctr"/>
            <a:r>
              <a:rPr lang="es-CO" sz="2000" b="1" dirty="0">
                <a:latin typeface="+mj-lt"/>
              </a:rPr>
              <a:t>Cuando vivimos nuestra vida en base a lo que los demás piensan de nosotros, destruimos nuestro propio ser, nuestra esencia. Si enfocamos nuestra energía en agradar a los demás, no nos queda nada para crear nuestra propia vida.  Si, en nuestro esfuerzo de agradar, permitimos que las ideas de los demás controlen todo lo que hacemos, nuestra vida estará llena de constantes confusiones e insatisfacciones.</a:t>
            </a:r>
          </a:p>
        </p:txBody>
      </p:sp>
    </p:spTree>
    <p:extLst>
      <p:ext uri="{BB962C8B-B14F-4D97-AF65-F5344CB8AC3E}">
        <p14:creationId xmlns:p14="http://schemas.microsoft.com/office/powerpoint/2010/main" val="392379910"/>
      </p:ext>
    </p:extLst>
  </p:cSld>
  <p:clrMapOvr>
    <a:masterClrMapping/>
  </p:clrMapOvr>
  <mc:AlternateContent xmlns:mc="http://schemas.openxmlformats.org/markup-compatibility/2006" xmlns:p14="http://schemas.microsoft.com/office/powerpoint/2010/main">
    <mc:Choice Requires="p14">
      <p:transition spd="slow" p14:dur="2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716020" y="363680"/>
            <a:ext cx="4211950" cy="4478149"/>
          </a:xfrm>
          <a:prstGeom prst="rect">
            <a:avLst/>
          </a:prstGeom>
        </p:spPr>
        <p:txBody>
          <a:bodyPr wrap="square">
            <a:spAutoFit/>
          </a:bodyPr>
          <a:lstStyle/>
          <a:p>
            <a:pPr algn="ctr"/>
            <a:r>
              <a:rPr lang="es-CO" sz="1900" b="1" dirty="0">
                <a:latin typeface="+mj-lt"/>
              </a:rPr>
              <a:t>Es absolutamente imperativo que cada uno de nosotros aprenda a amarse a si mismo.  Cuando nos amamos, podemos ser sinceros con nosotros mismos y podemos escuchar lo que los otros dicen y decidir objetivamente si tiene algún valor o verdad para nosotros.  Esto libera nuestro propio potencial y nuestra capacidad de mejorar cada área de nuestra vida, de acuerdo a nuestros propios valores.  Por supuesto, el ser objetivo no es fácil, pero puede lograrse.  No debemos permitir que los demás reflejen sus propias inseguridades y miedos en nosotros.</a:t>
            </a:r>
          </a:p>
        </p:txBody>
      </p:sp>
    </p:spTree>
    <p:extLst>
      <p:ext uri="{BB962C8B-B14F-4D97-AF65-F5344CB8AC3E}">
        <p14:creationId xmlns:p14="http://schemas.microsoft.com/office/powerpoint/2010/main" val="361469372"/>
      </p:ext>
    </p:extLst>
  </p:cSld>
  <p:clrMapOvr>
    <a:masterClrMapping/>
  </p:clrMapOvr>
  <mc:AlternateContent xmlns:mc="http://schemas.openxmlformats.org/markup-compatibility/2006" xmlns:p14="http://schemas.microsoft.com/office/powerpoint/2010/main">
    <mc:Choice Requires="p14">
      <p:transition spd="slow" p14:dur="2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018675" y="566612"/>
            <a:ext cx="3883550" cy="4093428"/>
          </a:xfrm>
          <a:prstGeom prst="rect">
            <a:avLst/>
          </a:prstGeom>
        </p:spPr>
        <p:txBody>
          <a:bodyPr wrap="square">
            <a:spAutoFit/>
          </a:bodyPr>
          <a:lstStyle/>
          <a:p>
            <a:pPr algn="ctr"/>
            <a:r>
              <a:rPr lang="es-CO" sz="2000" b="1" dirty="0">
                <a:latin typeface="+mj-lt"/>
              </a:rPr>
              <a:t>Recuerda que tú eres responsable de tu propia vida.  Después de todo, ¿quién más puede ser el experto en tu vida?  ¿Quién más puede decir lo que sientes y lo que quieres, lo que te hace feliz y sentirte vivo?  Tú tienes, dentro de ti mismo, todas las respuestas, por eso es que debes aprender a hacerte cargo y tomar la responsabilidad completa de tu vida.  No hay otra persona, lugar, sistema, filosofía, iglesia </a:t>
            </a:r>
            <a:r>
              <a:rPr lang="es-CO" sz="2000" b="1" dirty="0" smtClean="0">
                <a:latin typeface="+mj-lt"/>
              </a:rPr>
              <a:t>u… </a:t>
            </a:r>
            <a:endParaRPr lang="es-CO" sz="2000" b="1" dirty="0">
              <a:latin typeface="+mj-lt"/>
            </a:endParaRPr>
          </a:p>
        </p:txBody>
      </p:sp>
    </p:spTree>
    <p:extLst>
      <p:ext uri="{BB962C8B-B14F-4D97-AF65-F5344CB8AC3E}">
        <p14:creationId xmlns:p14="http://schemas.microsoft.com/office/powerpoint/2010/main" val="1191922801"/>
      </p:ext>
    </p:extLst>
  </p:cSld>
  <p:clrMapOvr>
    <a:masterClrMapping/>
  </p:clrMapOvr>
  <mc:AlternateContent xmlns:mc="http://schemas.openxmlformats.org/markup-compatibility/2006">
    <mc:Choice xmlns:p14="http://schemas.microsoft.com/office/powerpoint/2010/main" Requires="p14">
      <p:transition spd="slow" p14:dur="25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1000"/>
                                        <p:tgtEl>
                                          <p:spTgt spid="4"/>
                                        </p:tgtEl>
                                      </p:cBhvr>
                                    </p:animEffect>
                                    <p:set>
                                      <p:cBhvr>
                                        <p:cTn id="12"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5009050" y="411450"/>
            <a:ext cx="3883550" cy="4401205"/>
          </a:xfrm>
          <a:prstGeom prst="rect">
            <a:avLst/>
          </a:prstGeom>
        </p:spPr>
        <p:txBody>
          <a:bodyPr wrap="square">
            <a:spAutoFit/>
          </a:bodyPr>
          <a:lstStyle/>
          <a:p>
            <a:pPr algn="ctr"/>
            <a:r>
              <a:rPr lang="es-CO" sz="2000" b="1" dirty="0">
                <a:latin typeface="+mj-lt"/>
              </a:rPr>
              <a:t>organización, que sepa más acerca de ti, que tú </a:t>
            </a:r>
            <a:r>
              <a:rPr lang="es-CO" sz="2000" b="1" dirty="0" smtClean="0">
                <a:latin typeface="+mj-lt"/>
              </a:rPr>
              <a:t>mismo.</a:t>
            </a:r>
            <a:endParaRPr lang="es-CO" sz="2000" b="1" dirty="0">
              <a:latin typeface="+mj-lt"/>
            </a:endParaRPr>
          </a:p>
          <a:p>
            <a:pPr algn="ctr"/>
            <a:r>
              <a:rPr lang="es-CO" sz="2000" b="1" dirty="0" smtClean="0">
                <a:latin typeface="+mj-lt"/>
              </a:rPr>
              <a:t>Recuerda </a:t>
            </a:r>
            <a:r>
              <a:rPr lang="es-CO" sz="2000" b="1" dirty="0">
                <a:latin typeface="+mj-lt"/>
              </a:rPr>
              <a:t>que tú estás a cargo de tu vida, y que tú puedes ser tu propio mejor amigo.  Tú eres la única autoridad en tu propia vida.  Eso no significa que no ames y apoyes a los demás o que no escuches lo que tengan que decir.  Acepta que puedes aprender de los demás.  Acepta que tienes el poder de crear tu vida exactamente en la manera que tú quieres.</a:t>
            </a:r>
          </a:p>
        </p:txBody>
      </p:sp>
    </p:spTree>
    <p:extLst>
      <p:ext uri="{BB962C8B-B14F-4D97-AF65-F5344CB8AC3E}">
        <p14:creationId xmlns:p14="http://schemas.microsoft.com/office/powerpoint/2010/main" val="1883404333"/>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009050" y="339440"/>
            <a:ext cx="3883550" cy="4524315"/>
          </a:xfrm>
          <a:prstGeom prst="rect">
            <a:avLst/>
          </a:prstGeom>
        </p:spPr>
        <p:txBody>
          <a:bodyPr wrap="square">
            <a:spAutoFit/>
          </a:bodyPr>
          <a:lstStyle/>
          <a:p>
            <a:pPr algn="ctr"/>
            <a:r>
              <a:rPr lang="es-CO" b="1" dirty="0">
                <a:latin typeface="+mj-lt"/>
              </a:rPr>
              <a:t>Si has renunciado a lo que realmente quieres por temor a lo que van a pensar los demás, es tiempo de dejar de hacerlo.  Hay una fórmula sencilla que te permitirá vivir cualquier cosa que desees:  “Siempre y cuando aquello que hagas sea ético, siempre y cuando no quieras lastimar o quitarle algo a otra persona, entonces la vida que escojas es </a:t>
            </a:r>
            <a:r>
              <a:rPr lang="es-CO" b="1" dirty="0" smtClean="0">
                <a:latin typeface="+mj-lt"/>
              </a:rPr>
              <a:t>buena”.  </a:t>
            </a:r>
            <a:r>
              <a:rPr lang="es-CO" b="1" dirty="0">
                <a:latin typeface="+mj-lt"/>
              </a:rPr>
              <a:t>Determina la vida que elegirías si no hubiera obstáculos.  No te preocupes si suena loco o si significa que tendrás que renunciar a cosas o a personas que están en tu vida ahora.  Sólo ten claridad con respecto a lo que quieres.</a:t>
            </a:r>
          </a:p>
        </p:txBody>
      </p:sp>
    </p:spTree>
    <p:extLst>
      <p:ext uri="{BB962C8B-B14F-4D97-AF65-F5344CB8AC3E}">
        <p14:creationId xmlns:p14="http://schemas.microsoft.com/office/powerpoint/2010/main" val="392379910"/>
      </p:ext>
    </p:extLst>
  </p:cSld>
  <p:clrMapOvr>
    <a:masterClrMapping/>
  </p:clrMapOvr>
  <mc:AlternateContent xmlns:mc="http://schemas.openxmlformats.org/markup-compatibility/2006" xmlns:p14="http://schemas.microsoft.com/office/powerpoint/2010/main">
    <mc:Choice Requires="p14">
      <p:transition spd="slow" p14:dur="2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20090" y="440680"/>
            <a:ext cx="3538114" cy="1323439"/>
          </a:xfrm>
          <a:prstGeom prst="rect">
            <a:avLst/>
          </a:prstGeom>
        </p:spPr>
        <p:txBody>
          <a:bodyPr wrap="square">
            <a:spAutoFit/>
          </a:bodyPr>
          <a:lstStyle/>
          <a:p>
            <a:pPr algn="ctr"/>
            <a:r>
              <a:rPr lang="es-CO" sz="2000" b="1" dirty="0">
                <a:latin typeface="+mj-lt"/>
              </a:rPr>
              <a:t>Cada vez que permites que tu vida sea manejada por los deseos de los demás, renuncias a ti mismo.</a:t>
            </a:r>
          </a:p>
        </p:txBody>
      </p:sp>
      <p:sp>
        <p:nvSpPr>
          <p:cNvPr id="5" name="4 CuadroTexto"/>
          <p:cNvSpPr txBox="1"/>
          <p:nvPr/>
        </p:nvSpPr>
        <p:spPr>
          <a:xfrm>
            <a:off x="5796807" y="2340675"/>
            <a:ext cx="2395656" cy="2031325"/>
          </a:xfrm>
          <a:prstGeom prst="rect">
            <a:avLst/>
          </a:prstGeom>
          <a:noFill/>
        </p:spPr>
        <p:txBody>
          <a:bodyPr wrap="none" rtlCol="0">
            <a:spAutoFit/>
          </a:bodyPr>
          <a:lstStyle/>
          <a:p>
            <a:pPr algn="ctr"/>
            <a:r>
              <a:rPr lang="es-CO" sz="1400" b="1" dirty="0" smtClean="0">
                <a:latin typeface="+mj-lt"/>
              </a:rPr>
              <a:t>Texto tomado de:</a:t>
            </a:r>
          </a:p>
          <a:p>
            <a:pPr algn="ctr"/>
            <a:r>
              <a:rPr lang="es-CO" sz="1400" b="1" i="1" dirty="0" smtClean="0">
                <a:latin typeface="+mj-lt"/>
              </a:rPr>
              <a:t>vidaextraordinaria.com</a:t>
            </a:r>
          </a:p>
          <a:p>
            <a:pPr algn="ctr"/>
            <a:endParaRPr lang="es-CO" sz="1400" b="1" dirty="0">
              <a:latin typeface="+mj-lt"/>
            </a:endParaRPr>
          </a:p>
          <a:p>
            <a:pPr algn="ctr"/>
            <a:r>
              <a:rPr lang="es-CO" sz="1400" b="1" dirty="0" smtClean="0">
                <a:latin typeface="+mj-lt"/>
              </a:rPr>
              <a:t>Música:</a:t>
            </a:r>
          </a:p>
          <a:p>
            <a:pPr algn="ctr"/>
            <a:r>
              <a:rPr lang="en-US" sz="1400" b="1" dirty="0">
                <a:latin typeface="+mj-lt"/>
              </a:rPr>
              <a:t>Flight of the Butterfly - </a:t>
            </a:r>
            <a:r>
              <a:rPr lang="en-US" sz="1400" b="1" i="1" dirty="0">
                <a:latin typeface="+mj-lt"/>
              </a:rPr>
              <a:t>Mehdi</a:t>
            </a:r>
          </a:p>
          <a:p>
            <a:pPr algn="ctr"/>
            <a:endParaRPr lang="es-CO" sz="1400" b="1" dirty="0">
              <a:latin typeface="+mj-lt"/>
            </a:endParaRPr>
          </a:p>
          <a:p>
            <a:pPr algn="ctr"/>
            <a:r>
              <a:rPr lang="es-CO" sz="1400" b="1" dirty="0" smtClean="0">
                <a:latin typeface="+mj-lt"/>
              </a:rPr>
              <a:t>Realización general:</a:t>
            </a:r>
          </a:p>
          <a:p>
            <a:pPr algn="ctr"/>
            <a:r>
              <a:rPr lang="es-CO" sz="1400" b="1" i="1" dirty="0" smtClean="0">
                <a:latin typeface="+mj-lt"/>
              </a:rPr>
              <a:t>Rodrigo Valencia Cardona</a:t>
            </a:r>
          </a:p>
          <a:p>
            <a:pPr algn="ctr"/>
            <a:r>
              <a:rPr lang="es-CO" sz="1400" b="1" dirty="0" smtClean="0">
                <a:latin typeface="+mj-lt"/>
              </a:rPr>
              <a:t>Medellín-Colombia</a:t>
            </a:r>
            <a:endParaRPr lang="es-CO" sz="1400" b="1" dirty="0">
              <a:latin typeface="+mj-lt"/>
            </a:endParaRPr>
          </a:p>
        </p:txBody>
      </p:sp>
    </p:spTree>
    <p:extLst>
      <p:ext uri="{BB962C8B-B14F-4D97-AF65-F5344CB8AC3E}">
        <p14:creationId xmlns:p14="http://schemas.microsoft.com/office/powerpoint/2010/main" val="361469372"/>
      </p:ext>
    </p:extLst>
  </p:cSld>
  <p:clrMapOvr>
    <a:masterClrMapping/>
  </p:clrMapOvr>
  <mc:AlternateContent xmlns:mc="http://schemas.openxmlformats.org/markup-compatibility/2006" xmlns:p14="http://schemas.microsoft.com/office/powerpoint/2010/main">
    <mc:Choice Requires="p14">
      <p:transition spd="slow" p14:dur="2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3000" fill="hold"/>
                                        <p:tgtEl>
                                          <p:spTgt spid="5"/>
                                        </p:tgtEl>
                                        <p:attrNameLst>
                                          <p:attrName>ppt_w</p:attrName>
                                        </p:attrNameLst>
                                      </p:cBhvr>
                                      <p:tavLst>
                                        <p:tav tm="0">
                                          <p:val>
                                            <p:fltVal val="0"/>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animEffect transition="in" filter="fade">
                                      <p:cBhvr>
                                        <p:cTn id="1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4273</TotalTime>
  <Words>1215</Words>
  <Application>Microsoft Office PowerPoint</Application>
  <PresentationFormat>Presentación en pantalla (16:9)</PresentationFormat>
  <Paragraphs>32</Paragraphs>
  <Slides>14</Slides>
  <Notes>8</Notes>
  <HiddenSlides>0</HiddenSlides>
  <MMClips>1</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250</cp:revision>
  <dcterms:created xsi:type="dcterms:W3CDTF">2013-05-29T02:56:16Z</dcterms:created>
  <dcterms:modified xsi:type="dcterms:W3CDTF">2015-06-20T17:34:08Z</dcterms:modified>
</cp:coreProperties>
</file>