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notesMasterIdLst>
    <p:notesMasterId r:id="rId56"/>
  </p:notesMasterIdLst>
  <p:sldIdLst>
    <p:sldId id="410" r:id="rId6"/>
    <p:sldId id="488" r:id="rId7"/>
    <p:sldId id="506" r:id="rId8"/>
    <p:sldId id="481" r:id="rId9"/>
    <p:sldId id="497" r:id="rId10"/>
    <p:sldId id="507" r:id="rId11"/>
    <p:sldId id="508" r:id="rId12"/>
    <p:sldId id="485" r:id="rId13"/>
    <p:sldId id="502" r:id="rId14"/>
    <p:sldId id="503" r:id="rId15"/>
    <p:sldId id="509" r:id="rId16"/>
    <p:sldId id="498" r:id="rId17"/>
    <p:sldId id="495" r:id="rId18"/>
    <p:sldId id="489" r:id="rId19"/>
    <p:sldId id="510" r:id="rId20"/>
    <p:sldId id="484" r:id="rId21"/>
    <p:sldId id="511" r:id="rId22"/>
    <p:sldId id="500" r:id="rId23"/>
    <p:sldId id="501" r:id="rId24"/>
    <p:sldId id="486" r:id="rId25"/>
    <p:sldId id="491" r:id="rId26"/>
    <p:sldId id="504" r:id="rId27"/>
    <p:sldId id="492" r:id="rId28"/>
    <p:sldId id="490" r:id="rId29"/>
    <p:sldId id="493" r:id="rId30"/>
    <p:sldId id="513" r:id="rId31"/>
    <p:sldId id="494" r:id="rId32"/>
    <p:sldId id="499" r:id="rId33"/>
    <p:sldId id="496" r:id="rId34"/>
    <p:sldId id="522" r:id="rId35"/>
    <p:sldId id="514" r:id="rId36"/>
    <p:sldId id="517" r:id="rId37"/>
    <p:sldId id="505" r:id="rId38"/>
    <p:sldId id="537" r:id="rId39"/>
    <p:sldId id="538" r:id="rId40"/>
    <p:sldId id="524" r:id="rId41"/>
    <p:sldId id="525" r:id="rId42"/>
    <p:sldId id="521" r:id="rId43"/>
    <p:sldId id="527" r:id="rId44"/>
    <p:sldId id="534" r:id="rId45"/>
    <p:sldId id="535" r:id="rId46"/>
    <p:sldId id="536" r:id="rId47"/>
    <p:sldId id="528" r:id="rId48"/>
    <p:sldId id="529" r:id="rId49"/>
    <p:sldId id="530" r:id="rId50"/>
    <p:sldId id="532" r:id="rId51"/>
    <p:sldId id="533" r:id="rId52"/>
    <p:sldId id="531" r:id="rId53"/>
    <p:sldId id="411" r:id="rId54"/>
    <p:sldId id="518" r:id="rId55"/>
  </p:sldIdLst>
  <p:sldSz cx="114490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bHOhXX8nlgK+84j3b2+zA==" hashData="v6UV9eXCwzo94VLx6P05Hg5Dkk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40" d="100"/>
          <a:sy n="40" d="100"/>
        </p:scale>
        <p:origin x="-1578" y="-876"/>
      </p:cViewPr>
      <p:guideLst>
        <p:guide orient="horz" pos="2053"/>
        <p:guide pos="360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theme" Target="theme/theme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presProps" Target="presProp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17513" y="685800"/>
            <a:ext cx="60229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6516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12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685800"/>
            <a:ext cx="6022975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20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685800"/>
            <a:ext cx="6022975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24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685800"/>
            <a:ext cx="6022975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28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685800"/>
            <a:ext cx="6022975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32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685800"/>
            <a:ext cx="6022975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EE5F80F-2225-488F-B6CB-84520E7EE0A0}" type="slidenum">
              <a:rPr lang="es-ES" altLang="es-ES">
                <a:solidFill>
                  <a:prstClr val="black"/>
                </a:solidFill>
              </a:rPr>
              <a:pPr/>
              <a:t>36</a:t>
            </a:fld>
            <a:endParaRPr lang="es-ES" altLang="es-ES">
              <a:solidFill>
                <a:prstClr val="black"/>
              </a:solidFill>
            </a:endParaRPr>
          </a:p>
        </p:txBody>
      </p:sp>
      <p:sp>
        <p:nvSpPr>
          <p:cNvPr id="15363" name="1 Marcador de imagen de diapositiva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7513" y="685800"/>
            <a:ext cx="6022975" cy="3429000"/>
          </a:xfrm>
          <a:ln/>
        </p:spPr>
      </p:sp>
      <p:sp>
        <p:nvSpPr>
          <p:cNvPr id="15364" name="2 Marcador de notas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5" name="3 Marcador de número de diapositiva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5F535CF0-E0B0-424D-83DC-9F5697A81977}" type="slidenum">
              <a:rPr lang="es-ES" altLang="es-ES" smtClean="0">
                <a:solidFill>
                  <a:prstClr val="black"/>
                </a:solidFill>
                <a:latin typeface="Calibri" pitchFamily="34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s-ES" altLang="es-ES" smtClean="0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8680" y="2024400"/>
            <a:ext cx="9731693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17360" y="3692790"/>
            <a:ext cx="801433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04396" y="4187579"/>
            <a:ext cx="9731693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04396" y="2762053"/>
            <a:ext cx="9731693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72454" y="1520564"/>
            <a:ext cx="5056665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819935" y="1520564"/>
            <a:ext cx="5056665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2453" y="1458713"/>
            <a:ext cx="505865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453" y="2066637"/>
            <a:ext cx="505865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815963" y="1458713"/>
            <a:ext cx="5060639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815963" y="2066637"/>
            <a:ext cx="5060639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2456" y="259462"/>
            <a:ext cx="3766658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76261" y="259464"/>
            <a:ext cx="6400337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72456" y="1363680"/>
            <a:ext cx="3766658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44094" y="4561682"/>
            <a:ext cx="686943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44094" y="582279"/>
            <a:ext cx="686943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44094" y="5100215"/>
            <a:ext cx="686943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300559" y="260972"/>
            <a:ext cx="2576037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2454" y="260972"/>
            <a:ext cx="7537292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8679" y="2024399"/>
            <a:ext cx="9731693" cy="13968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17360" y="3692790"/>
            <a:ext cx="8014335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F5DB14-C06C-4678-99EB-3FE78E1511E6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899564"/>
      </p:ext>
    </p:extLst>
  </p:cSld>
  <p:clrMapOvr>
    <a:masterClrMapping/>
  </p:clrMapOvr>
  <p:transition spd="slow" advTm="5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F3C168-4BF7-4F8D-ADF1-FFC76DEC3C54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229890"/>
      </p:ext>
    </p:extLst>
  </p:cSld>
  <p:clrMapOvr>
    <a:masterClrMapping/>
  </p:clrMapOvr>
  <p:transition spd="slow" advTm="5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04396" y="4187578"/>
            <a:ext cx="9731693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04396" y="2762053"/>
            <a:ext cx="9731693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E6A2FE-F386-4647-A01F-462029F7DE7C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816362"/>
      </p:ext>
    </p:extLst>
  </p:cSld>
  <p:clrMapOvr>
    <a:masterClrMapping/>
  </p:clrMapOvr>
  <p:transition spd="slow" advTm="5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72453" y="1520563"/>
            <a:ext cx="505666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819934" y="1520563"/>
            <a:ext cx="505666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773327-51EF-40FA-9B3D-5B1FA5D3C976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676229"/>
      </p:ext>
    </p:extLst>
  </p:cSld>
  <p:clrMapOvr>
    <a:masterClrMapping/>
  </p:clrMapOvr>
  <p:transition spd="slow" advTm="5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2453" y="1458713"/>
            <a:ext cx="505865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453" y="2066637"/>
            <a:ext cx="505865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815960" y="1458713"/>
            <a:ext cx="5060639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815960" y="2066637"/>
            <a:ext cx="5060639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2513CF-BDCF-4F60-8E19-C719D56EA152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552054"/>
      </p:ext>
    </p:extLst>
  </p:cSld>
  <p:clrMapOvr>
    <a:masterClrMapping/>
  </p:clrMapOvr>
  <p:transition spd="slow" advTm="5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C2EE43-399A-432C-BA9E-EF79061FBD93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425530"/>
      </p:ext>
    </p:extLst>
  </p:cSld>
  <p:clrMapOvr>
    <a:masterClrMapping/>
  </p:clrMapOvr>
  <p:transition spd="slow" advTm="5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780EF5-B3DF-4650-901D-574D6B4B8001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693199"/>
      </p:ext>
    </p:extLst>
  </p:cSld>
  <p:clrMapOvr>
    <a:masterClrMapping/>
  </p:clrMapOvr>
  <p:transition spd="slow" advTm="5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2454" y="259462"/>
            <a:ext cx="376665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76262" y="259463"/>
            <a:ext cx="6400337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72454" y="1363679"/>
            <a:ext cx="376665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B83414-E86A-401D-A60A-C032A3ADBEB8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127178"/>
      </p:ext>
    </p:extLst>
  </p:cSld>
  <p:clrMapOvr>
    <a:masterClrMapping/>
  </p:clrMapOvr>
  <p:transition spd="slow" advTm="5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44094" y="4561682"/>
            <a:ext cx="686943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44094" y="582279"/>
            <a:ext cx="686943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44094" y="5100215"/>
            <a:ext cx="686943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5B4942-4A12-47D8-BBCA-23EA1FF972C1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415167"/>
      </p:ext>
    </p:extLst>
  </p:cSld>
  <p:clrMapOvr>
    <a:masterClrMapping/>
  </p:clrMapOvr>
  <p:transition spd="slow" advTm="5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00B95C-31B6-45EA-97D0-4C69D21FC32B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096137"/>
      </p:ext>
    </p:extLst>
  </p:cSld>
  <p:clrMapOvr>
    <a:masterClrMapping/>
  </p:clrMapOvr>
  <p:transition spd="slow" advTm="5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300561" y="260970"/>
            <a:ext cx="2576037" cy="55603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2452" y="260970"/>
            <a:ext cx="7537292" cy="556030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3ADB11-BBB7-4658-A24A-DBE79DC9E86C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300569"/>
      </p:ext>
    </p:extLst>
  </p:cSld>
  <p:clrMapOvr>
    <a:masterClrMapping/>
  </p:clrMapOvr>
  <p:transition spd="slow" advTm="5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8679" y="2024400"/>
            <a:ext cx="9731693" cy="13968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17361" y="3692790"/>
            <a:ext cx="8014335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9B1F9-BEB5-4F9C-B71C-FFF4B4FE216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1170167"/>
      </p:ext>
    </p:extLst>
  </p:cSld>
  <p:clrMapOvr>
    <a:masterClrMapping/>
  </p:clrMapOvr>
  <p:transition spd="slow" advTm="5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ACC8C-8E20-4FD6-BBAE-4B0D0A54970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21632206"/>
      </p:ext>
    </p:extLst>
  </p:cSld>
  <p:clrMapOvr>
    <a:masterClrMapping/>
  </p:clrMapOvr>
  <p:transition spd="slow" advTm="5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04396" y="4187579"/>
            <a:ext cx="9731693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04396" y="2762054"/>
            <a:ext cx="9731693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652C5-49EA-40CD-A243-09CF4331D8D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38132426"/>
      </p:ext>
    </p:extLst>
  </p:cSld>
  <p:clrMapOvr>
    <a:masterClrMapping/>
  </p:clrMapOvr>
  <p:transition spd="slow" advTm="5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72453" y="1520564"/>
            <a:ext cx="505666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819934" y="1520564"/>
            <a:ext cx="505666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77A4A2-780C-4A30-8762-18051060416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76572270"/>
      </p:ext>
    </p:extLst>
  </p:cSld>
  <p:clrMapOvr>
    <a:masterClrMapping/>
  </p:clrMapOvr>
  <p:transition spd="slow" advTm="5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2453" y="1458713"/>
            <a:ext cx="505865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453" y="2066638"/>
            <a:ext cx="505865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815963" y="1458713"/>
            <a:ext cx="5060639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815963" y="2066638"/>
            <a:ext cx="5060639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4861D-2A9B-4B6F-BA80-0A5B3C8E075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96697386"/>
      </p:ext>
    </p:extLst>
  </p:cSld>
  <p:clrMapOvr>
    <a:masterClrMapping/>
  </p:clrMapOvr>
  <p:transition spd="slow" advTm="5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021B0-1054-43D7-A3F8-BEE5938262C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44860189"/>
      </p:ext>
    </p:extLst>
  </p:cSld>
  <p:clrMapOvr>
    <a:masterClrMapping/>
  </p:clrMapOvr>
  <p:transition spd="slow" advTm="5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5144D-E246-40C7-918F-497B3B5248C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96454575"/>
      </p:ext>
    </p:extLst>
  </p:cSld>
  <p:clrMapOvr>
    <a:masterClrMapping/>
  </p:clrMapOvr>
  <p:transition spd="slow" advTm="5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2454" y="259462"/>
            <a:ext cx="376665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76264" y="259464"/>
            <a:ext cx="6400337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72454" y="1363680"/>
            <a:ext cx="376665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240E06-30CB-4AB5-9CC9-8D8988CECD9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50756009"/>
      </p:ext>
    </p:extLst>
  </p:cSld>
  <p:clrMapOvr>
    <a:masterClrMapping/>
  </p:clrMapOvr>
  <p:transition spd="slow" advTm="5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44094" y="4561682"/>
            <a:ext cx="686943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44094" y="582279"/>
            <a:ext cx="686943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44094" y="5100215"/>
            <a:ext cx="686943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84517-EA14-43FE-A179-19694198579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83728585"/>
      </p:ext>
    </p:extLst>
  </p:cSld>
  <p:clrMapOvr>
    <a:masterClrMapping/>
  </p:clrMapOvr>
  <p:transition spd="slow" advTm="5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C4300-BB73-4835-ADF3-E75594884C6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42338173"/>
      </p:ext>
    </p:extLst>
  </p:cSld>
  <p:clrMapOvr>
    <a:masterClrMapping/>
  </p:clrMapOvr>
  <p:transition spd="slow" advTm="5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300561" y="260970"/>
            <a:ext cx="2576037" cy="556030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2452" y="260970"/>
            <a:ext cx="7537292" cy="556030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DA033-50BB-4D61-B341-613D3AD7659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16544139"/>
      </p:ext>
    </p:extLst>
  </p:cSld>
  <p:clrMapOvr>
    <a:masterClrMapping/>
  </p:clrMapOvr>
  <p:transition spd="slow" advTm="5000">
    <p:plus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8679" y="2024400"/>
            <a:ext cx="9731693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17361" y="3692790"/>
            <a:ext cx="8014335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7BD92D-CEDF-4FC8-8B73-694E41006B4C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328239"/>
      </p:ext>
    </p:extLst>
  </p:cSld>
  <p:clrMapOvr>
    <a:masterClrMapping/>
  </p:clrMapOvr>
  <p:transition spd="slow" advTm="5000">
    <p:plus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099E44-3420-4C6B-BB6E-4F33B98207C2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726053"/>
      </p:ext>
    </p:extLst>
  </p:cSld>
  <p:clrMapOvr>
    <a:masterClrMapping/>
  </p:clrMapOvr>
  <p:transition spd="slow" advTm="5000">
    <p:plus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04396" y="4187579"/>
            <a:ext cx="9731693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04396" y="2762054"/>
            <a:ext cx="9731693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8F42A8-A241-4001-9926-B46DFB400B8D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784151"/>
      </p:ext>
    </p:extLst>
  </p:cSld>
  <p:clrMapOvr>
    <a:masterClrMapping/>
  </p:clrMapOvr>
  <p:transition spd="slow" advTm="5000">
    <p:plus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72453" y="1520564"/>
            <a:ext cx="505666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819934" y="1520564"/>
            <a:ext cx="5056663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CA0E95-649D-4580-A9D7-00A805DD772A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889464"/>
      </p:ext>
    </p:extLst>
  </p:cSld>
  <p:clrMapOvr>
    <a:masterClrMapping/>
  </p:clrMapOvr>
  <p:transition spd="slow" advTm="5000">
    <p:plus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2453" y="1458713"/>
            <a:ext cx="505865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453" y="2066638"/>
            <a:ext cx="505865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815963" y="1458713"/>
            <a:ext cx="5060639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815963" y="2066638"/>
            <a:ext cx="5060639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731E7C-C388-4F42-A698-04F2BFCD8642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225580"/>
      </p:ext>
    </p:extLst>
  </p:cSld>
  <p:clrMapOvr>
    <a:masterClrMapping/>
  </p:clrMapOvr>
  <p:transition spd="slow" advTm="5000">
    <p:plus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4C72E0-4C8D-42A7-82B9-65B4617CFE7C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873478"/>
      </p:ext>
    </p:extLst>
  </p:cSld>
  <p:clrMapOvr>
    <a:masterClrMapping/>
  </p:clrMapOvr>
  <p:transition spd="slow" advTm="5000">
    <p:plus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07AF0A-D812-4411-917E-2C48E2D893BE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977910"/>
      </p:ext>
    </p:extLst>
  </p:cSld>
  <p:clrMapOvr>
    <a:masterClrMapping/>
  </p:clrMapOvr>
  <p:transition spd="slow" advTm="5000">
    <p:plus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2454" y="259462"/>
            <a:ext cx="376665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76264" y="259464"/>
            <a:ext cx="6400337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72454" y="1363680"/>
            <a:ext cx="376665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9C6FA2-EFDC-4FAD-BC44-918DD9BB1DE7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003445"/>
      </p:ext>
    </p:extLst>
  </p:cSld>
  <p:clrMapOvr>
    <a:masterClrMapping/>
  </p:clrMapOvr>
  <p:transition spd="slow" advTm="5000">
    <p:plus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44094" y="4561682"/>
            <a:ext cx="686943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44094" y="582279"/>
            <a:ext cx="686943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44094" y="5100215"/>
            <a:ext cx="686943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8D88DC-390A-430B-B634-BFFC42A44F58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49390"/>
      </p:ext>
    </p:extLst>
  </p:cSld>
  <p:clrMapOvr>
    <a:masterClrMapping/>
  </p:clrMapOvr>
  <p:transition spd="slow" advTm="5000">
    <p:plus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240C3B-B508-4B67-AF6B-E42A0032654D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128642"/>
      </p:ext>
    </p:extLst>
  </p:cSld>
  <p:clrMapOvr>
    <a:masterClrMapping/>
  </p:clrMapOvr>
  <p:transition spd="slow" advTm="5000">
    <p:plus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300561" y="260970"/>
            <a:ext cx="2576037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72452" y="260970"/>
            <a:ext cx="7537292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8F649A-2AA1-4C59-BA55-1595EE04E22B}" type="slidenum">
              <a:rPr lang="es-ES" altLang="es-ES">
                <a:solidFill>
                  <a:srgbClr val="000000"/>
                </a:solidFill>
              </a:rPr>
              <a:pPr/>
              <a:t>‹Nº›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624305"/>
      </p:ext>
    </p:extLst>
  </p:cSld>
  <p:clrMapOvr>
    <a:masterClrMapping/>
  </p:clrMapOvr>
  <p:transition spd="slow" advTm="5000">
    <p:plus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8680" y="2024399"/>
            <a:ext cx="9731693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17359" y="3692790"/>
            <a:ext cx="801433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036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72455" y="260971"/>
            <a:ext cx="1030414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72455" y="1520564"/>
            <a:ext cx="1030414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72455" y="6040008"/>
            <a:ext cx="267144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07/11/2019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911760" y="6040008"/>
            <a:ext cx="3625533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05155" y="6040008"/>
            <a:ext cx="267144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2455" y="260971"/>
            <a:ext cx="10304145" cy="1086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2455" y="1520563"/>
            <a:ext cx="10304145" cy="430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84996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2455" y="5934410"/>
            <a:ext cx="267144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4997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11759" y="5934410"/>
            <a:ext cx="3625533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4998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05155" y="5934410"/>
            <a:ext cx="267144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E73D2B-2A45-4097-8011-B0866F2604C9}" type="slidenum">
              <a:rPr lang="es-ES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74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572456" y="260971"/>
            <a:ext cx="10304145" cy="108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572456" y="1520564"/>
            <a:ext cx="10304145" cy="43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2456" y="6040008"/>
            <a:ext cx="267144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4 Marcador de pie de página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11759" y="6040008"/>
            <a:ext cx="3625533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5156" y="6040008"/>
            <a:ext cx="2671445" cy="34695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07E5D4-8196-4536-A88E-6B2657F9C7B3}" type="slidenum">
              <a:rPr lang="es-ES" altLang="es-E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4544444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5000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2456" y="260971"/>
            <a:ext cx="10304145" cy="1086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2456" y="1520564"/>
            <a:ext cx="10304145" cy="430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2456" y="5934410"/>
            <a:ext cx="267144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11759" y="5934410"/>
            <a:ext cx="3625533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05156" y="5934410"/>
            <a:ext cx="267144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D99AF0-0DFD-4823-B310-B51FCA2DC87B}" type="slidenum">
              <a:rPr lang="es-ES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39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2453" y="5934410"/>
            <a:ext cx="267144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6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95829" y="-82386"/>
            <a:ext cx="114490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14769" y="3214772"/>
            <a:ext cx="6516688" cy="8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147131" y="3214772"/>
            <a:ext cx="6516688" cy="8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14490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445718"/>
            <a:ext cx="114490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47200" y="5566363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7197" y="5430592"/>
            <a:ext cx="734023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79571" y="4344475"/>
            <a:ext cx="3370890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54672" y="1581561"/>
            <a:ext cx="8391578" cy="371221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VENECIA</a:t>
            </a:r>
          </a:p>
          <a:p>
            <a:pPr algn="ctr"/>
            <a:r>
              <a:rPr lang="es-ES" sz="1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(Muere del Turismo)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587742" y="5332098"/>
            <a:ext cx="2515231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409" y="726648"/>
            <a:ext cx="1284042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4766" y="179255"/>
            <a:ext cx="977939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00">
    <p:random/>
    <p:sndAc>
      <p:stSnd loop="1">
        <p:snd r:embed="rId2" name="15 Piano Concerto No. 21 (Andant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enecia nos enseña que las ciudades pueden morir de tu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7" y="0"/>
            <a:ext cx="11555923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727696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8" y="0"/>
            <a:ext cx="11423501" cy="648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049976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57" name="WordArt 17"/>
          <p:cNvSpPr>
            <a:spLocks noChangeArrowheads="1" noChangeShapeType="1" noTextEdit="1"/>
          </p:cNvSpPr>
          <p:nvPr/>
        </p:nvSpPr>
        <p:spPr bwMode="auto">
          <a:xfrm>
            <a:off x="2389194" y="3367547"/>
            <a:ext cx="6869430" cy="101370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Rockwell Extra Bold"/>
              </a:rPr>
              <a:t>( Muere del Turismo</a:t>
            </a:r>
            <a:r>
              <a:rPr lang="es-E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Rockwell Extra Bold"/>
              </a:rPr>
              <a:t>)</a:t>
            </a:r>
          </a:p>
        </p:txBody>
      </p:sp>
      <p:sp>
        <p:nvSpPr>
          <p:cNvPr id="87053" name="WordArt 13"/>
          <p:cNvSpPr>
            <a:spLocks noChangeArrowheads="1" noChangeShapeType="1" noTextEdit="1"/>
          </p:cNvSpPr>
          <p:nvPr/>
        </p:nvSpPr>
        <p:spPr bwMode="auto">
          <a:xfrm>
            <a:off x="2208316" y="1822259"/>
            <a:ext cx="6851540" cy="123093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6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Rockwell Extra Bold"/>
              </a:rPr>
              <a:t> </a:t>
            </a:r>
            <a:r>
              <a:rPr lang="es-ES" sz="36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Rockwell Extra Bold"/>
              </a:rPr>
              <a:t>VENECIA</a:t>
            </a:r>
          </a:p>
        </p:txBody>
      </p:sp>
    </p:spTree>
    <p:extLst>
      <p:ext uri="{BB962C8B-B14F-4D97-AF65-F5344CB8AC3E}">
        <p14:creationId xmlns:p14="http://schemas.microsoft.com/office/powerpoint/2010/main" val="1242816535"/>
      </p:ext>
    </p:extLst>
  </p:cSld>
  <p:clrMapOvr>
    <a:masterClrMapping/>
  </p:clrMapOvr>
  <p:transition spd="slow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7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1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7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7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7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870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870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57" grpId="0" animBg="1"/>
      <p:bldP spid="87057" grpId="1" animBg="1"/>
      <p:bldP spid="87053" grpId="0" animBg="1"/>
      <p:bldP spid="8705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32" y="0"/>
            <a:ext cx="11629181" cy="661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501307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venecia masiva de tu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580542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418664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490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994845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331944" y="2755384"/>
            <a:ext cx="108189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b="1" dirty="0" smtClean="0">
              <a:solidFill>
                <a:srgbClr val="D60093"/>
              </a:solidFill>
              <a:latin typeface="Belwe Bd BT" pitchFamily="18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025366" y="1530152"/>
            <a:ext cx="7479941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800" dirty="0" smtClean="0">
                <a:solidFill>
                  <a:srgbClr val="0000FF"/>
                </a:solidFill>
                <a:latin typeface="Ravie" pitchFamily="82" charset="0"/>
              </a:rPr>
              <a:t>Venecia </a:t>
            </a:r>
            <a:r>
              <a:rPr lang="es-ES" altLang="es-ES" sz="4800" dirty="0">
                <a:solidFill>
                  <a:srgbClr val="0000FF"/>
                </a:solidFill>
                <a:latin typeface="Ravie" pitchFamily="82" charset="0"/>
              </a:rPr>
              <a:t>nos enseña que las ciudades pueden morir de </a:t>
            </a:r>
            <a:r>
              <a:rPr lang="es-ES" altLang="es-ES" sz="4800" dirty="0" smtClean="0">
                <a:solidFill>
                  <a:srgbClr val="0000FF"/>
                </a:solidFill>
                <a:latin typeface="Ravie" pitchFamily="82" charset="0"/>
              </a:rPr>
              <a:t>turismo.</a:t>
            </a:r>
          </a:p>
        </p:txBody>
      </p:sp>
    </p:spTree>
    <p:extLst>
      <p:ext uri="{BB962C8B-B14F-4D97-AF65-F5344CB8AC3E}">
        <p14:creationId xmlns:p14="http://schemas.microsoft.com/office/powerpoint/2010/main" val="4279869189"/>
      </p:ext>
    </p:extLst>
  </p:cSld>
  <p:clrMapOvr>
    <a:masterClrMapping/>
  </p:clrMapOvr>
  <p:transition spd="slow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file_201705051745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130" y="0"/>
            <a:ext cx="11468179" cy="644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3712194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veneci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490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6790723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venecia masiva de tu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942452"/>
            <a:ext cx="11449051" cy="7468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767893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99989" y="1458144"/>
            <a:ext cx="9721080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dirty="0" smtClean="0">
                <a:solidFill>
                  <a:srgbClr val="0000FF"/>
                </a:solidFill>
                <a:latin typeface="Rockwell Extra Bold"/>
              </a:rPr>
              <a:t>Las Autoridades </a:t>
            </a:r>
            <a:r>
              <a:rPr lang="es-ES" altLang="es-ES" sz="4000" b="1" dirty="0">
                <a:solidFill>
                  <a:srgbClr val="0000FF"/>
                </a:solidFill>
                <a:latin typeface="Rockwell Extra Bold"/>
              </a:rPr>
              <a:t>locales quieren regular el ingreso de los visitantes. Su elevado número, más de </a:t>
            </a:r>
            <a:r>
              <a:rPr lang="es-ES" altLang="es-ES" sz="4000" b="1" dirty="0" smtClean="0">
                <a:solidFill>
                  <a:srgbClr val="0000FF"/>
                </a:solidFill>
                <a:latin typeface="Rockwell Extra Bold"/>
              </a:rPr>
              <a:t>35</a:t>
            </a:r>
            <a:r>
              <a:rPr lang="es-ES" altLang="es-ES" sz="4000" b="1" dirty="0" smtClean="0">
                <a:solidFill>
                  <a:srgbClr val="0000FF"/>
                </a:solidFill>
                <a:latin typeface="Rockwell Extra Bold"/>
              </a:rPr>
              <a:t> </a:t>
            </a:r>
            <a:r>
              <a:rPr lang="es-ES" altLang="es-ES" sz="4000" b="1" dirty="0">
                <a:solidFill>
                  <a:srgbClr val="0000FF"/>
                </a:solidFill>
                <a:latin typeface="Rockwell Extra Bold"/>
              </a:rPr>
              <a:t>millones al año, ha puesto en peligro la integridad de la histórica ciudad de los canales.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dirty="0" smtClean="0">
              <a:solidFill>
                <a:srgbClr val="0000FF"/>
              </a:solidFill>
              <a:latin typeface="Rockwell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4233399103"/>
      </p:ext>
    </p:extLst>
  </p:cSld>
  <p:clrMapOvr>
    <a:masterClrMapping/>
  </p:clrMapOvr>
  <p:transition spd="slow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0049"/>
            <a:ext cx="11449051" cy="6886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800250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venecia masiva de tu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49050" cy="6771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8937764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veneci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7" y="0"/>
            <a:ext cx="11439943" cy="6788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941920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806058" y="1530152"/>
            <a:ext cx="8166876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dirty="0" smtClean="0">
                <a:solidFill>
                  <a:srgbClr val="0000FF"/>
                </a:solidFill>
                <a:latin typeface="Rockwell Extra Bold" pitchFamily="18" charset="0"/>
              </a:rPr>
              <a:t>La </a:t>
            </a:r>
            <a:r>
              <a:rPr lang="es-ES" altLang="es-ES" sz="4000" b="1" dirty="0">
                <a:solidFill>
                  <a:srgbClr val="0000FF"/>
                </a:solidFill>
                <a:latin typeface="Rockwell Extra Bold" pitchFamily="18" charset="0"/>
              </a:rPr>
              <a:t>ciudad de los canales es un ejemplo claro del daño ambiental y social que provoca la masificación; la respuesta ciudadana no puede </a:t>
            </a:r>
            <a:r>
              <a:rPr lang="es-ES" altLang="es-ES" sz="4000" b="1" dirty="0" smtClean="0">
                <a:solidFill>
                  <a:srgbClr val="0000FF"/>
                </a:solidFill>
                <a:latin typeface="Rockwell Extra Bold" pitchFamily="18" charset="0"/>
              </a:rPr>
              <a:t>esperar. </a:t>
            </a:r>
          </a:p>
        </p:txBody>
      </p:sp>
    </p:spTree>
    <p:extLst>
      <p:ext uri="{BB962C8B-B14F-4D97-AF65-F5344CB8AC3E}">
        <p14:creationId xmlns:p14="http://schemas.microsoft.com/office/powerpoint/2010/main" val="1849341378"/>
      </p:ext>
    </p:extLst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g_lbernaus_20190107-103039_imagenes_lv_terceros_istock-956859654_4_5_3978071650-kBfH-U462251623910TCH-656x437@LaVanguardia-W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455"/>
            <a:ext cx="11449051" cy="654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767113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266" y="55561"/>
            <a:ext cx="11550316" cy="664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461353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n relacion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03"/>
          <a:stretch/>
        </p:blipFill>
        <p:spPr bwMode="auto">
          <a:xfrm>
            <a:off x="-1" y="31340"/>
            <a:ext cx="11770621" cy="648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15542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99989" y="1458144"/>
            <a:ext cx="9721080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dirty="0" smtClean="0">
                <a:solidFill>
                  <a:srgbClr val="0000FF"/>
                </a:solidFill>
                <a:latin typeface="Rockwell Extra Bold"/>
              </a:rPr>
              <a:t>El </a:t>
            </a:r>
            <a:r>
              <a:rPr lang="es-ES" altLang="es-ES" sz="4000" b="1" dirty="0">
                <a:solidFill>
                  <a:srgbClr val="0000FF"/>
                </a:solidFill>
                <a:latin typeface="Rockwell Extra Bold"/>
              </a:rPr>
              <a:t>turismo de masas se ha convertido en la mayor amenaza para la sostenibilidad, el bienestar e incluso la convivencia en las ciudades europeas que acaparan mayor número de visitantes.</a:t>
            </a:r>
            <a:endParaRPr lang="es-ES" altLang="es-ES" sz="4000" b="1" dirty="0" smtClean="0">
              <a:solidFill>
                <a:srgbClr val="0000FF"/>
              </a:solidFill>
              <a:latin typeface="Rockwell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2948450922"/>
      </p:ext>
    </p:extLst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lavanguardia.com/r/GODO/LV/p6/WebSite/2019/05/14/Recortada/img_lbernaus_20190301-095747_imagenes_lv_terceros_istock-865888576_4_6_762136224-kBfH-U462251623910E8B-656x436@LaVanguardia-W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129"/>
            <a:ext cx="11449050" cy="66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309541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449051" cy="6696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0529540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www.lavanguardia.com/r/GODO/LV/p6/WebSite/2019/05/14/Recortada/img_lbernaus_20190107-103039_imagenes_lv_terceros_istock-1027868906-kBfH--656x437@LaVanguardia-W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490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0680742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99989" y="1458144"/>
            <a:ext cx="972108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 smtClean="0">
                <a:solidFill>
                  <a:srgbClr val="0000FF"/>
                </a:solidFill>
                <a:latin typeface="Rockwell Extra Bold"/>
              </a:rPr>
              <a:t>Con </a:t>
            </a:r>
            <a:r>
              <a:rPr lang="es-ES" altLang="es-ES" sz="2800" b="1" dirty="0">
                <a:solidFill>
                  <a:srgbClr val="0000FF"/>
                </a:solidFill>
                <a:latin typeface="Rockwell Extra Bold"/>
              </a:rPr>
              <a:t>un aumento de las pernoctaciones que en la mayoría de los casos dobla e incluso triplica el de hace apenas diez años, las principales ciudades turísticas europeas como Venecia, Amsterdam, Praga, Palma, Barcelona, Lisboa o Dubrovnik hace tiempo que sobrepasaron su capacidad de carga turística y sufren un proceso de deterioro medioambiental que no solo afecta a la calidad de vida de la población local, sino que pone en riesgo la propia sostenibilidad del modelo.</a:t>
            </a:r>
            <a:endParaRPr lang="es-ES" altLang="es-ES" sz="2800" b="1" dirty="0" smtClean="0">
              <a:solidFill>
                <a:srgbClr val="0000FF"/>
              </a:solidFill>
              <a:latin typeface="Rockwell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3393832428"/>
      </p:ext>
    </p:extLst>
  </p:cSld>
  <p:clrMapOvr>
    <a:masterClrMapping/>
  </p:clrMapOvr>
  <p:transition spd="slow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449051" cy="669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068242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venecia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4838" y="-1905000"/>
            <a:ext cx="15240001" cy="1016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461953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5653" y="0"/>
            <a:ext cx="1303020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405545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99989" y="1458144"/>
            <a:ext cx="972108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 smtClean="0">
                <a:solidFill>
                  <a:srgbClr val="0000FF"/>
                </a:solidFill>
                <a:latin typeface="Rockwell Extra Bold"/>
              </a:rPr>
              <a:t>El </a:t>
            </a:r>
            <a:r>
              <a:rPr lang="es-ES" altLang="es-ES" sz="2800" b="1" dirty="0">
                <a:solidFill>
                  <a:srgbClr val="0000FF"/>
                </a:solidFill>
                <a:latin typeface="Rockwell Extra Bold"/>
              </a:rPr>
              <a:t>caso de Venecia evidencia la seria amenaza que representa la masificación turística. Convertida en un parque temático de callejuelas y canales, esta ciudad Patrimonio de la Humanidad recibe actualmente más de </a:t>
            </a:r>
            <a:r>
              <a:rPr lang="es-ES" altLang="es-ES" sz="2800" b="1" dirty="0" smtClean="0">
                <a:solidFill>
                  <a:srgbClr val="0000FF"/>
                </a:solidFill>
                <a:latin typeface="Rockwell Extra Bold"/>
              </a:rPr>
              <a:t>35</a:t>
            </a:r>
            <a:r>
              <a:rPr lang="es-ES" altLang="es-ES" sz="2800" b="1" dirty="0" smtClean="0">
                <a:solidFill>
                  <a:srgbClr val="0000FF"/>
                </a:solidFill>
                <a:latin typeface="Rockwell Extra Bold"/>
              </a:rPr>
              <a:t> </a:t>
            </a:r>
            <a:r>
              <a:rPr lang="es-ES" altLang="es-ES" sz="2800" b="1" dirty="0" smtClean="0">
                <a:solidFill>
                  <a:srgbClr val="0000FF"/>
                </a:solidFill>
                <a:latin typeface="Rockwell Extra Bold"/>
              </a:rPr>
              <a:t>millones </a:t>
            </a:r>
            <a:r>
              <a:rPr lang="es-ES" altLang="es-ES" sz="2800" b="1" dirty="0">
                <a:solidFill>
                  <a:srgbClr val="0000FF"/>
                </a:solidFill>
                <a:latin typeface="Rockwell Extra Bold"/>
              </a:rPr>
              <a:t>de turistas al año: el doble de los que llegaban en los años noventa. Y las perspectivas señalan que en 2025 el número de visitantes podría aumentar hasta los </a:t>
            </a:r>
            <a:r>
              <a:rPr lang="es-ES" altLang="es-ES" sz="2800" b="1" dirty="0" smtClean="0">
                <a:solidFill>
                  <a:srgbClr val="0000FF"/>
                </a:solidFill>
                <a:latin typeface="Rockwell Extra Bold"/>
              </a:rPr>
              <a:t>50 </a:t>
            </a:r>
            <a:r>
              <a:rPr lang="es-ES" altLang="es-ES" sz="2800" b="1" dirty="0">
                <a:solidFill>
                  <a:srgbClr val="0000FF"/>
                </a:solidFill>
                <a:latin typeface="Rockwell Extra Bold"/>
              </a:rPr>
              <a:t>millones anuales..</a:t>
            </a:r>
            <a:endParaRPr lang="es-ES" altLang="es-ES" sz="2800" b="1" dirty="0" smtClean="0">
              <a:solidFill>
                <a:srgbClr val="0000FF"/>
              </a:solidFill>
              <a:latin typeface="Rockwell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4233399103"/>
      </p:ext>
    </p:extLst>
  </p:cSld>
  <p:clrMapOvr>
    <a:masterClrMapping/>
  </p:clrMapOvr>
  <p:transition spd="slow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88" y="-31777"/>
            <a:ext cx="11470538" cy="654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324820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 de PLAZA SAN MARCOS LLENA DE G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449051" cy="6648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430923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venecia masiva de tu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895"/>
            <a:ext cx="11449051" cy="682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5231373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" y="30251"/>
            <a:ext cx="11446838" cy="6432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548061" y="450031"/>
            <a:ext cx="5832648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 smtClean="0">
                <a:solidFill>
                  <a:srgbClr val="0000FF"/>
                </a:solidFill>
                <a:latin typeface="Rockwell Extra Bold"/>
              </a:rPr>
              <a:t>Hasta </a:t>
            </a:r>
            <a:r>
              <a:rPr lang="es-ES" altLang="es-ES" sz="2800" b="1" dirty="0">
                <a:solidFill>
                  <a:srgbClr val="0000FF"/>
                </a:solidFill>
                <a:latin typeface="Rockwell Extra Bold"/>
              </a:rPr>
              <a:t>100.000 turistas visitan cada día la plaza de </a:t>
            </a:r>
            <a:endParaRPr lang="es-ES" altLang="es-ES" sz="2800" b="1" dirty="0" smtClean="0">
              <a:solidFill>
                <a:srgbClr val="0000FF"/>
              </a:solidFill>
              <a:latin typeface="Rockwell Extra Bold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 smtClean="0">
                <a:solidFill>
                  <a:srgbClr val="0000FF"/>
                </a:solidFill>
                <a:latin typeface="Rockwell Extra Bold"/>
              </a:rPr>
              <a:t>San </a:t>
            </a:r>
            <a:r>
              <a:rPr lang="es-ES" altLang="es-ES" sz="2800" b="1" dirty="0">
                <a:solidFill>
                  <a:srgbClr val="0000FF"/>
                </a:solidFill>
                <a:latin typeface="Rockwell Extra Bold"/>
              </a:rPr>
              <a:t>Marcos en </a:t>
            </a:r>
            <a:endParaRPr lang="es-ES" altLang="es-ES" sz="2800" b="1" dirty="0" smtClean="0">
              <a:solidFill>
                <a:srgbClr val="0000FF"/>
              </a:solidFill>
              <a:latin typeface="Rockwell Extra Bold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 smtClean="0">
                <a:solidFill>
                  <a:srgbClr val="0000FF"/>
                </a:solidFill>
                <a:latin typeface="Rockwell Extra Bold"/>
              </a:rPr>
              <a:t>temporada alta.</a:t>
            </a:r>
            <a:endParaRPr lang="es-ES" altLang="es-ES" sz="2800" b="1" dirty="0">
              <a:solidFill>
                <a:srgbClr val="0000FF"/>
              </a:solidFill>
              <a:latin typeface="Rockwell Extra Bold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800" b="1" dirty="0" smtClean="0">
              <a:solidFill>
                <a:srgbClr val="0000FF"/>
              </a:solidFill>
              <a:latin typeface="Rockwell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4116317632"/>
      </p:ext>
    </p:extLst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n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49051" cy="688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438010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When in Ven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44905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632016"/>
      </p:ext>
    </p:extLst>
  </p:cSld>
  <p:clrMapOvr>
    <a:masterClrMapping/>
  </p:clrMapOvr>
  <p:transition spd="slow" advTm="5000">
    <p:plus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4" y="-1"/>
            <a:ext cx="11426586" cy="651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1377275"/>
      </p:ext>
    </p:extLst>
  </p:cSld>
  <p:clrMapOvr>
    <a:masterClrMapping/>
  </p:clrMapOvr>
  <p:transition spd="slow" advTm="5000">
    <p:plus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" y="-31957"/>
            <a:ext cx="11460125" cy="654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11957" y="442864"/>
            <a:ext cx="3816424" cy="954107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dirty="0" smtClean="0">
                <a:solidFill>
                  <a:srgbClr val="0000FF"/>
                </a:solidFill>
                <a:latin typeface="Rockwell Extra Bold"/>
              </a:rPr>
              <a:t>Así nos gusta mucho mas VENECIA</a:t>
            </a:r>
          </a:p>
        </p:txBody>
      </p:sp>
    </p:spTree>
    <p:extLst>
      <p:ext uri="{BB962C8B-B14F-4D97-AF65-F5344CB8AC3E}">
        <p14:creationId xmlns:p14="http://schemas.microsoft.com/office/powerpoint/2010/main" val="1968791220"/>
      </p:ext>
    </p:extLst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de PLAZA SAN MARCOS LLENA DE G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236"/>
            <a:ext cx="11449051" cy="6588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2424652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PLAZA SAN MARCOS LLENA DE G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" y="0"/>
            <a:ext cx="11446839" cy="654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004467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49" y="10544"/>
            <a:ext cx="11467999" cy="778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6541877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idierdescoue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8041"/>
            <a:ext cx="11449051" cy="7173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3112430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alacio Ducal veneciano tras la lluv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4064"/>
            <a:ext cx="11449050" cy="735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2019146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incón precioso en la zona de Castello, Vene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30" y="-342056"/>
            <a:ext cx="11629180" cy="770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706041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449051" cy="6692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9318343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1024_2000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47"/>
            <a:ext cx="11449050" cy="6503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6507823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1024_2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629181" cy="6551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734140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1024_2000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449050" cy="6527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12834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1024_2000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407545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728318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1024_2000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39089"/>
            <a:ext cx="11449051" cy="8586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763911"/>
      </p:ext>
    </p:extLst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-7044"/>
            <a:ext cx="114490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14768" y="3214780"/>
            <a:ext cx="6516688" cy="8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147132" y="3214780"/>
            <a:ext cx="6516688" cy="8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4490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445723"/>
            <a:ext cx="114490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88151" y="5515081"/>
            <a:ext cx="754446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79572" y="4344477"/>
            <a:ext cx="3370889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06609" y="476283"/>
            <a:ext cx="3507401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668003" y="4"/>
            <a:ext cx="4380037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07 de noviembre de 2019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09:56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87742" y="5332098"/>
            <a:ext cx="2515231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14490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1449050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628" y="1"/>
            <a:ext cx="610616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14490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31131" y="4489276"/>
            <a:ext cx="3339306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249" y="3982420"/>
            <a:ext cx="2957671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664" y="4634089"/>
            <a:ext cx="1526540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3899"/>
            <a:ext cx="667861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0751"/>
            <a:ext cx="667861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7606"/>
            <a:ext cx="667861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44458"/>
            <a:ext cx="667861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ENEC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¡¡ REVISTA MUSICAL !!!">
  <a:themeElements>
    <a:clrScheme name="¡¡ REVISTA MUSICAL !!!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¡¡ REVISTA MUSICAL !!!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¡¡ REVISTA MUSICAL !!!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¡¡ REVISTA MUSICAL !!!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¡¡ REVISTA MUSICAL !!!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ZIANO">
  <a:themeElements>
    <a:clrScheme name="TIZIANO 1">
      <a:dk1>
        <a:srgbClr val="1F497D"/>
      </a:dk1>
      <a:lt1>
        <a:srgbClr val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ADADA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IZIANO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IZIANO 1">
        <a:dk1>
          <a:srgbClr val="1F497D"/>
        </a:dk1>
        <a:lt1>
          <a:srgbClr val="FFFFFF"/>
        </a:lt1>
        <a:dk2>
          <a:srgbClr val="000000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AAAAAA"/>
        </a:accent3>
        <a:accent4>
          <a:srgbClr val="DADADA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tizian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VENECIA</Template>
  <TotalTime>315</TotalTime>
  <Words>343</Words>
  <Application>Microsoft Office PowerPoint</Application>
  <PresentationFormat>Personalizado</PresentationFormat>
  <Paragraphs>36</Paragraphs>
  <Slides>50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50</vt:i4>
      </vt:variant>
    </vt:vector>
  </HeadingPairs>
  <TitlesOfParts>
    <vt:vector size="55" baseType="lpstr">
      <vt:lpstr>VENECIA</vt:lpstr>
      <vt:lpstr>¡¡ REVISTA MUSICAL !!!</vt:lpstr>
      <vt:lpstr>TIZIANO</vt:lpstr>
      <vt:lpstr>3_tiziano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2019-11-07T08:56:40Z</dcterms:created>
  <dcterms:modified xsi:type="dcterms:W3CDTF">2019-11-07T14:12:33Z</dcterms:modified>
</cp:coreProperties>
</file>