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321" r:id="rId30"/>
    <p:sldId id="322" r:id="rId31"/>
    <p:sldId id="323" r:id="rId32"/>
    <p:sldId id="324" r:id="rId33"/>
    <p:sldId id="325" r:id="rId34"/>
    <p:sldId id="326" r:id="rId35"/>
    <p:sldId id="327"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91" r:id="rId66"/>
    <p:sldId id="400" r:id="rId67"/>
    <p:sldId id="393" r:id="rId68"/>
    <p:sldId id="394" r:id="rId69"/>
    <p:sldId id="395" r:id="rId70"/>
    <p:sldId id="396" r:id="rId71"/>
    <p:sldId id="397" r:id="rId72"/>
    <p:sldId id="399" r:id="rId7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07h+g4H9fj5UHnp7p1enA==" hashData="4jan4C2rKbGLEMsfmamYAH/c9C0="/>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505" autoAdjust="0"/>
  </p:normalViewPr>
  <p:slideViewPr>
    <p:cSldViewPr>
      <p:cViewPr>
        <p:scale>
          <a:sx n="85" d="100"/>
          <a:sy n="85" d="100"/>
        </p:scale>
        <p:origin x="-624" y="-858"/>
      </p:cViewPr>
      <p:guideLst>
        <p:guide orient="horz" pos="1620"/>
        <p:guide pos="2880"/>
      </p:guideLst>
    </p:cSldViewPr>
  </p:slideViewPr>
  <p:notesTextViewPr>
    <p:cViewPr>
      <p:scale>
        <a:sx n="1" d="1"/>
        <a:sy n="1" d="1"/>
      </p:scale>
      <p:origin x="0" y="0"/>
    </p:cViewPr>
  </p:notesTextViewPr>
  <p:sorterViewPr>
    <p:cViewPr>
      <p:scale>
        <a:sx n="32" d="100"/>
        <a:sy n="32"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0A841F-5FBA-41B5-A539-B22B9FF6AE38}" type="datetimeFigureOut">
              <a:rPr lang="es-ES" smtClean="0"/>
              <a:t>01/04/2017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0DDE84-4B47-4EF2-922D-73F11D7C402A}" type="slidenum">
              <a:rPr lang="es-ES" smtClean="0"/>
              <a:t>‹Nº›</a:t>
            </a:fld>
            <a:endParaRPr lang="es-ES"/>
          </a:p>
        </p:txBody>
      </p:sp>
    </p:spTree>
    <p:extLst>
      <p:ext uri="{BB962C8B-B14F-4D97-AF65-F5344CB8AC3E}">
        <p14:creationId xmlns:p14="http://schemas.microsoft.com/office/powerpoint/2010/main" val="1326650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80DDE84-4B47-4EF2-922D-73F11D7C402A}" type="slidenum">
              <a:rPr lang="es-ES" smtClean="0"/>
              <a:t>10</a:t>
            </a:fld>
            <a:endParaRPr lang="es-ES"/>
          </a:p>
        </p:txBody>
      </p:sp>
    </p:spTree>
    <p:extLst>
      <p:ext uri="{BB962C8B-B14F-4D97-AF65-F5344CB8AC3E}">
        <p14:creationId xmlns:p14="http://schemas.microsoft.com/office/powerpoint/2010/main" val="90828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80DDE84-4B47-4EF2-922D-73F11D7C402A}" type="slidenum">
              <a:rPr lang="es-ES" smtClean="0"/>
              <a:t>31</a:t>
            </a:fld>
            <a:endParaRPr lang="es-ES"/>
          </a:p>
        </p:txBody>
      </p:sp>
    </p:spTree>
    <p:extLst>
      <p:ext uri="{BB962C8B-B14F-4D97-AF65-F5344CB8AC3E}">
        <p14:creationId xmlns:p14="http://schemas.microsoft.com/office/powerpoint/2010/main" val="3200505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80DDE84-4B47-4EF2-922D-73F11D7C402A}" type="slidenum">
              <a:rPr lang="es-ES" smtClean="0"/>
              <a:t>63</a:t>
            </a:fld>
            <a:endParaRPr lang="es-ES"/>
          </a:p>
        </p:txBody>
      </p:sp>
    </p:spTree>
    <p:extLst>
      <p:ext uri="{BB962C8B-B14F-4D97-AF65-F5344CB8AC3E}">
        <p14:creationId xmlns:p14="http://schemas.microsoft.com/office/powerpoint/2010/main" val="2172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70</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251237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2931076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1671248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1600459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156351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2941617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925836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2853835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830037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991321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4DC9445-0BE8-414B-B061-C6FBE7FA5D1C}" type="datetimeFigureOut">
              <a:rPr lang="es-ES" smtClean="0"/>
              <a:t>01/04/2017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3BEE65F-06D4-4A50-BBEA-96791846B034}" type="slidenum">
              <a:rPr lang="es-ES" smtClean="0"/>
              <a:t>‹Nº›</a:t>
            </a:fld>
            <a:endParaRPr lang="es-ES"/>
          </a:p>
        </p:txBody>
      </p:sp>
    </p:spTree>
    <p:extLst>
      <p:ext uri="{BB962C8B-B14F-4D97-AF65-F5344CB8AC3E}">
        <p14:creationId xmlns:p14="http://schemas.microsoft.com/office/powerpoint/2010/main" val="16502949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4DC9445-0BE8-414B-B061-C6FBE7FA5D1C}" type="datetimeFigureOut">
              <a:rPr lang="es-ES" smtClean="0"/>
              <a:t>01/04/2017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3BEE65F-06D4-4A50-BBEA-96791846B034}" type="slidenum">
              <a:rPr lang="es-ES" smtClean="0"/>
              <a:t>‹Nº›</a:t>
            </a:fld>
            <a:endParaRPr lang="es-ES"/>
          </a:p>
        </p:txBody>
      </p:sp>
    </p:spTree>
    <p:extLst>
      <p:ext uri="{BB962C8B-B14F-4D97-AF65-F5344CB8AC3E}">
        <p14:creationId xmlns:p14="http://schemas.microsoft.com/office/powerpoint/2010/main" val="289593425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6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g"/><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78.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78.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78.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3" Type="http://schemas.openxmlformats.org/officeDocument/2006/relationships/image" Target="../media/image78.jpeg"/><Relationship Id="rId7" Type="http://schemas.openxmlformats.org/officeDocument/2006/relationships/hyperlink" Target="http://www.mispps.com/fechas-especiales-66/ex-satanista-habla-acerca-de-halloween-(paloma-roby)/"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5" Type="http://schemas.openxmlformats.org/officeDocument/2006/relationships/hyperlink" Target="http://www.mispps.com/fechas-especiales/es-halloween-un-inocente-juego-de-ninos-(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reconoce-ud-los-tiempos-que-estamos-viviendo-(paloma-roby)/" TargetMode="External"/></Relationships>
</file>

<file path=ppt/slides/_rels/slide71.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267494"/>
            <a:ext cx="4706937"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21341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DIOS CUIDARA DE TI.wav"/>
          </p:stSnd>
        </p:sndAc>
      </p:transition>
    </mc:Choice>
    <mc:Fallback xmlns="">
      <p:transition spd="slow">
        <p:sndAc>
          <p:stSnd loop="1">
            <p:snd r:embed="rId5" name="DIOS CUIDARA DE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34"/>
            <a:ext cx="9144000" cy="5154934"/>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771550"/>
            <a:ext cx="4413250"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179512" y="2859782"/>
            <a:ext cx="8662182" cy="2039018"/>
          </a:xfrm>
          <a:prstGeom prst="rect">
            <a:avLst/>
          </a:prstGeom>
          <a:noFill/>
        </p:spPr>
        <p:txBody>
          <a:bodyPr wrap="square" lIns="68577" tIns="34289" rIns="68577" bIns="34289" rtlCol="0">
            <a:spAutoFit/>
          </a:bodyPr>
          <a:lstStyle/>
          <a:p>
            <a:pPr algn="ctr"/>
            <a:r>
              <a:rPr lang="es-PE" sz="16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En 1980 cuando tenía 24 años me involucré en una aventura que cambiaría mi vida. Había nacido y crecido en Nueva Zelanda. Mis padres eran buenos, gente estable. Ellos eran maestros de escuela.</a:t>
            </a:r>
            <a:r>
              <a:rPr lang="es-PE" sz="16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Tengo 2 hermanos y desde pequeños disfrutábamos yendo de vacaciones a la playa.  Completé un título universitario en agricultura en la Universidad de Lincoln y después trabajé por dos años como un consultor de agricultura con la Directiva Lechera de Nueva Zelanda. Me encantaba la agricultura. Yo era una persona de vida al aire libre, y prosperé mientras trabajaba </a:t>
            </a:r>
            <a:r>
              <a:rPr lang="es-PE" sz="16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en el campo.</a:t>
            </a:r>
            <a:endParaRPr lang="es-PE"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76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0566"/>
            <a:ext cx="9144000" cy="5122934"/>
          </a:xfrm>
          <a:prstGeom prst="rect">
            <a:avLst/>
          </a:prstGeom>
          <a:noFill/>
          <a:ln>
            <a:noFill/>
          </a:ln>
        </p:spPr>
      </p:pic>
      <p:sp>
        <p:nvSpPr>
          <p:cNvPr id="3" name="CuadroTexto 1"/>
          <p:cNvSpPr txBox="1"/>
          <p:nvPr/>
        </p:nvSpPr>
        <p:spPr>
          <a:xfrm>
            <a:off x="242669" y="2912012"/>
            <a:ext cx="8683283" cy="2008242"/>
          </a:xfrm>
          <a:prstGeom prst="rect">
            <a:avLst/>
          </a:prstGeom>
          <a:noFill/>
        </p:spPr>
        <p:txBody>
          <a:bodyPr wrap="square" lIns="68577" tIns="34289" rIns="68577" bIns="34289" rtlCol="0">
            <a:spAutoFit/>
          </a:bodyPr>
          <a:lstStyle/>
          <a:p>
            <a:pPr algn="ct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La mayoría de mis fines de semana los pasé buceando, practicando surf, y </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todo </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tipo de deporte. Había ahorrado algo de dinero y tuve la urgencia de viajar. </a:t>
            </a:r>
            <a:endParaRPr lang="es-PE" sz="15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ct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Viajé por dos años por Australia, Asia del Sur, Bali, Sri Lanka, Malasia y terminamos de navegar a una isla pequeña llamada </a:t>
            </a:r>
            <a:r>
              <a:rPr lang="es-PE" sz="1800"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Mauritius</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En esta isla había grandes surf y buceos, y los practiqué allí con unos pescadores del lugar llamados Simón y Daniel.</a:t>
            </a:r>
            <a:endParaRPr lang="es-PE" sz="15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073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846"/>
            <a:ext cx="9144000" cy="5128654"/>
          </a:xfrm>
          <a:prstGeom prst="rect">
            <a:avLst/>
          </a:prstGeom>
          <a:noFill/>
          <a:ln>
            <a:noFill/>
          </a:ln>
        </p:spPr>
      </p:pic>
      <p:sp>
        <p:nvSpPr>
          <p:cNvPr id="4" name="Rectángulo 1"/>
          <p:cNvSpPr/>
          <p:nvPr/>
        </p:nvSpPr>
        <p:spPr>
          <a:xfrm>
            <a:off x="251520" y="3147814"/>
            <a:ext cx="8704385" cy="1731241"/>
          </a:xfrm>
          <a:prstGeom prst="rect">
            <a:avLst/>
          </a:prstGeom>
        </p:spPr>
        <p:txBody>
          <a:bodyPr wrap="square" lIns="68577" tIns="34289" rIns="68577" bIns="34289">
            <a:spAutoFit/>
          </a:bodyPr>
          <a:lstStyle/>
          <a:p>
            <a:pPr lvl="0" algn="ctr">
              <a:tabLst>
                <a:tab pos="1704975" algn="l"/>
              </a:tabLst>
            </a:pPr>
            <a:r>
              <a:rPr lang="es-PE" sz="1800" dirty="0" err="1"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Mauritius</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es una isla muy hermosa</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s-ES"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Mientras íbamos por allí podías ver la fluorescencia en el agua.</a:t>
            </a:r>
          </a:p>
          <a:p>
            <a:pPr lvl="0" algn="ctr">
              <a:tabLst>
                <a:tab pos="1704975" algn="l"/>
              </a:tabLst>
            </a:pP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s-ES"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En la isla me recomendaron que fuera de noche a bucear y lo hice </a:t>
            </a:r>
            <a:r>
              <a:rPr lang="es-ES"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así.</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s-PE"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B</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ajamos </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al arrecife exterior, nos tiramos y empezamos a agarrar </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cangrejos. </a:t>
            </a:r>
            <a:r>
              <a:rPr lang="es-PE" sz="1800" b="1" dirty="0">
                <a:solidFill>
                  <a:srgbClr val="002060"/>
                </a:solidFill>
                <a:latin typeface="Arial Black" panose="020B0A04020102020204" pitchFamily="34" charset="0"/>
              </a:rPr>
              <a:t>Estaba bastante oscuro pero el resplandor estaba entrando, aunque no había la </a:t>
            </a:r>
            <a:r>
              <a:rPr lang="es-PE" sz="1800" b="1" dirty="0" smtClean="0">
                <a:solidFill>
                  <a:srgbClr val="002060"/>
                </a:solidFill>
                <a:latin typeface="Arial Black" panose="020B0A04020102020204" pitchFamily="34" charset="0"/>
              </a:rPr>
              <a:t>luz </a:t>
            </a:r>
            <a:r>
              <a:rPr lang="es-PE" sz="1800" b="1" dirty="0">
                <a:solidFill>
                  <a:srgbClr val="002060"/>
                </a:solidFill>
                <a:latin typeface="Arial Black" panose="020B0A04020102020204" pitchFamily="34" charset="0"/>
              </a:rPr>
              <a:t>de la </a:t>
            </a:r>
            <a:r>
              <a:rPr lang="es-PE" sz="1800" b="1" dirty="0" smtClean="0">
                <a:solidFill>
                  <a:srgbClr val="002060"/>
                </a:solidFill>
                <a:latin typeface="Arial Black" panose="020B0A04020102020204" pitchFamily="34" charset="0"/>
              </a:rPr>
              <a:t>luna.</a:t>
            </a:r>
            <a:endParaRPr lang="es-PE" sz="18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2875867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68814" y="2985867"/>
            <a:ext cx="8809892"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yo buceaba miraba con unas lámparas de agua porque los cangrejos y los pescados salían y con las lámparas podías cegarlos de modo que pudieras recogerlos con los guantes.</a:t>
            </a:r>
          </a:p>
          <a:p>
            <a:pPr algn="ctr"/>
            <a:r>
              <a:rPr lang="es-PE" sz="1800" b="1" dirty="0">
                <a:solidFill>
                  <a:srgbClr val="002060"/>
                </a:solidFill>
                <a:latin typeface="Arial Black" panose="020B0A04020102020204" pitchFamily="34" charset="0"/>
              </a:rPr>
              <a:t>Entonces miré alrededor del agua y pensé que se aproximaban calamares transparentes, pero luego más tarde me enteraría que eran medusas en forma de caja con tentáculos, así que empecé a tocar a una de ellas.</a:t>
            </a:r>
          </a:p>
        </p:txBody>
      </p:sp>
    </p:spTree>
    <p:extLst>
      <p:ext uri="{BB962C8B-B14F-4D97-AF65-F5344CB8AC3E}">
        <p14:creationId xmlns:p14="http://schemas.microsoft.com/office/powerpoint/2010/main" val="337763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992" y="21710"/>
            <a:ext cx="9144000" cy="5121790"/>
          </a:xfrm>
          <a:prstGeom prst="rect">
            <a:avLst/>
          </a:prstGeom>
          <a:noFill/>
          <a:ln>
            <a:noFill/>
          </a:ln>
        </p:spPr>
      </p:pic>
      <p:sp>
        <p:nvSpPr>
          <p:cNvPr id="3" name="CuadroTexto 1"/>
          <p:cNvSpPr txBox="1"/>
          <p:nvPr/>
        </p:nvSpPr>
        <p:spPr>
          <a:xfrm>
            <a:off x="179512" y="2565388"/>
            <a:ext cx="8809893" cy="2562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nadaba no estaba consciente de lo que había tocado, ya que es uno de los animales más peligrosos y mortíferos conocidos por el hombre. Estas medusas tenían una forma como de campana transparente con sus prominentes tentáculos. </a:t>
            </a:r>
          </a:p>
          <a:p>
            <a:pPr algn="ctr"/>
            <a:r>
              <a:rPr lang="es-PE" sz="1800" b="1" dirty="0">
                <a:solidFill>
                  <a:srgbClr val="002060"/>
                </a:solidFill>
                <a:latin typeface="Arial Black" panose="020B0A04020102020204" pitchFamily="34" charset="0"/>
              </a:rPr>
              <a:t>De pronto algo se estrelló contra mi brazo y me picó. Sentí como miles de rayos de electricidad entraron por mi brazo, por lo que literalmente me sacudió en el agua. </a:t>
            </a:r>
          </a:p>
          <a:p>
            <a:pPr algn="ctr"/>
            <a:r>
              <a:rPr lang="es-PE" sz="1800" b="1" dirty="0">
                <a:solidFill>
                  <a:srgbClr val="002060"/>
                </a:solidFill>
                <a:latin typeface="Arial Black" panose="020B0A04020102020204" pitchFamily="34" charset="0"/>
              </a:rPr>
              <a:t>Mientras nadaba hacia afuera me seguían picando más. Me </a:t>
            </a:r>
            <a:r>
              <a:rPr lang="es-PE" sz="1800" b="1" dirty="0" smtClean="0">
                <a:solidFill>
                  <a:srgbClr val="002060"/>
                </a:solidFill>
                <a:latin typeface="Arial Black" panose="020B0A04020102020204" pitchFamily="34" charset="0"/>
              </a:rPr>
              <a:t>picó</a:t>
            </a:r>
          </a:p>
          <a:p>
            <a:pPr algn="ct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una cuarta vez.</a:t>
            </a:r>
          </a:p>
        </p:txBody>
      </p:sp>
    </p:spTree>
    <p:extLst>
      <p:ext uri="{BB962C8B-B14F-4D97-AF65-F5344CB8AC3E}">
        <p14:creationId xmlns:p14="http://schemas.microsoft.com/office/powerpoint/2010/main" val="125467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14"/>
            <a:ext cx="9144000" cy="5132086"/>
          </a:xfrm>
          <a:prstGeom prst="rect">
            <a:avLst/>
          </a:prstGeom>
          <a:noFill/>
          <a:ln>
            <a:noFill/>
          </a:ln>
        </p:spPr>
      </p:pic>
      <p:sp>
        <p:nvSpPr>
          <p:cNvPr id="4" name="CuadroTexto 1"/>
          <p:cNvSpPr txBox="1"/>
          <p:nvPr/>
        </p:nvSpPr>
        <p:spPr>
          <a:xfrm>
            <a:off x="179512" y="2715766"/>
            <a:ext cx="8723520" cy="2285239"/>
          </a:xfrm>
          <a:prstGeom prst="rect">
            <a:avLst/>
          </a:prstGeom>
          <a:noFill/>
          <a:scene3d>
            <a:camera prst="orthographicFront"/>
            <a:lightRig rig="threePt" dir="t"/>
          </a:scene3d>
          <a:sp3d extrusionH="76200">
            <a:extrusionClr>
              <a:srgbClr val="00FFFF"/>
            </a:extrusionClr>
          </a:sp3d>
        </p:spPr>
        <p:txBody>
          <a:bodyPr wrap="square" lIns="68577" tIns="34289" rIns="68577" bIns="34289" rtlCol="0">
            <a:spAutoFit/>
            <a:sp3d extrusionH="38100">
              <a:extrusionClr>
                <a:srgbClr val="00FFFF"/>
              </a:extrusionClr>
            </a:sp3d>
          </a:bodyPr>
          <a:lstStyle/>
          <a:p>
            <a:pPr algn="ctr"/>
            <a:r>
              <a:rPr lang="es-PE" sz="1800" b="1" dirty="0">
                <a:solidFill>
                  <a:srgbClr val="002060"/>
                </a:solidFill>
                <a:latin typeface="Arial Black" panose="020B0A04020102020204" pitchFamily="34" charset="0"/>
              </a:rPr>
              <a:t>Mi brazo derecho estaba paralizado, mientras yo seguía luchando en el agua, hasta que fui picado por quinta vez y </a:t>
            </a:r>
            <a:r>
              <a:rPr lang="es-PE" b="1" dirty="0" smtClean="0">
                <a:solidFill>
                  <a:srgbClr val="002060"/>
                </a:solidFill>
                <a:latin typeface="Arial Black" panose="020B0A04020102020204" pitchFamily="34" charset="0"/>
              </a:rPr>
              <a:t>apurado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subí al bote.</a:t>
            </a:r>
          </a:p>
          <a:p>
            <a:pPr algn="ctr"/>
            <a:r>
              <a:rPr lang="es-PE" sz="1800" b="1" dirty="0">
                <a:solidFill>
                  <a:srgbClr val="002060"/>
                </a:solidFill>
                <a:latin typeface="Arial Black" panose="020B0A04020102020204" pitchFamily="34" charset="0"/>
              </a:rPr>
              <a:t>Cuando sentí la </a:t>
            </a:r>
            <a:r>
              <a:rPr lang="es-PE" sz="1800" b="1" dirty="0" smtClean="0">
                <a:solidFill>
                  <a:srgbClr val="002060"/>
                </a:solidFill>
                <a:latin typeface="Arial Black" panose="020B0A04020102020204" pitchFamily="34" charset="0"/>
              </a:rPr>
              <a:t>5ª </a:t>
            </a:r>
            <a:r>
              <a:rPr lang="es-PE" sz="1800" b="1" dirty="0">
                <a:solidFill>
                  <a:srgbClr val="002060"/>
                </a:solidFill>
                <a:latin typeface="Arial Black" panose="020B0A04020102020204" pitchFamily="34" charset="0"/>
              </a:rPr>
              <a:t>picadura </a:t>
            </a:r>
            <a:r>
              <a:rPr lang="es-PE" sz="1800" b="1" dirty="0" smtClean="0">
                <a:solidFill>
                  <a:srgbClr val="002060"/>
                </a:solidFill>
                <a:latin typeface="Arial Black" panose="020B0A04020102020204" pitchFamily="34" charset="0"/>
              </a:rPr>
              <a:t>me </a:t>
            </a:r>
            <a:r>
              <a:rPr lang="es-PE" sz="1800" b="1" dirty="0">
                <a:solidFill>
                  <a:srgbClr val="002060"/>
                </a:solidFill>
                <a:latin typeface="Arial Black" panose="020B0A04020102020204" pitchFamily="34" charset="0"/>
              </a:rPr>
              <a:t>pregunté “¿Qué es lo que hiciste para recibir este castigo o recompensa?” </a:t>
            </a:r>
          </a:p>
          <a:p>
            <a:pPr algn="ctr"/>
            <a:r>
              <a:rPr lang="es-PE" sz="1800" b="1" dirty="0">
                <a:solidFill>
                  <a:srgbClr val="002060"/>
                </a:solidFill>
                <a:latin typeface="Arial Black" panose="020B0A04020102020204" pitchFamily="34" charset="0"/>
              </a:rPr>
              <a:t>Al instante me vino un montón de memorias de cosas malas que yo había hecho en mi </a:t>
            </a:r>
            <a:r>
              <a:rPr lang="es-PE" sz="1800" b="1" dirty="0" smtClean="0">
                <a:solidFill>
                  <a:srgbClr val="002060"/>
                </a:solidFill>
                <a:latin typeface="Arial Black" panose="020B0A04020102020204" pitchFamily="34" charset="0"/>
              </a:rPr>
              <a:t>vida, </a:t>
            </a:r>
            <a:r>
              <a:rPr lang="es-PE" b="1" dirty="0">
                <a:solidFill>
                  <a:srgbClr val="002060"/>
                </a:solidFill>
                <a:latin typeface="Arial Black" panose="020B0A04020102020204" pitchFamily="34" charset="0"/>
              </a:rPr>
              <a:t>y</a:t>
            </a:r>
            <a:r>
              <a:rPr lang="es-PE" sz="1800" b="1" dirty="0" smtClean="0">
                <a:solidFill>
                  <a:srgbClr val="002060"/>
                </a:solidFill>
                <a:latin typeface="Arial Black" panose="020B0A04020102020204" pitchFamily="34" charset="0"/>
              </a:rPr>
              <a:t> </a:t>
            </a:r>
            <a:r>
              <a:rPr lang="es-PE" b="1" dirty="0" smtClean="0">
                <a:solidFill>
                  <a:srgbClr val="002060"/>
                </a:solidFill>
                <a:latin typeface="Arial Black" panose="020B0A04020102020204" pitchFamily="34" charset="0"/>
              </a:rPr>
              <a:t>empecé a pensar</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si me lo merecía o no, pero la realidad es que me </a:t>
            </a:r>
            <a:r>
              <a:rPr lang="es-PE" sz="1800" b="1" dirty="0" smtClean="0">
                <a:solidFill>
                  <a:srgbClr val="002060"/>
                </a:solidFill>
                <a:latin typeface="Arial Black" panose="020B0A04020102020204" pitchFamily="34" charset="0"/>
              </a:rPr>
              <a:t>estaba </a:t>
            </a:r>
            <a:r>
              <a:rPr lang="es-PE" sz="1800" b="1" dirty="0">
                <a:solidFill>
                  <a:srgbClr val="002060"/>
                </a:solidFill>
                <a:latin typeface="Arial Black" panose="020B0A04020102020204" pitchFamily="34" charset="0"/>
              </a:rPr>
              <a:t>muriendo y dije para mí que mis días no podían acabar aquí. </a:t>
            </a:r>
          </a:p>
        </p:txBody>
      </p:sp>
    </p:spTree>
    <p:extLst>
      <p:ext uri="{BB962C8B-B14F-4D97-AF65-F5344CB8AC3E}">
        <p14:creationId xmlns:p14="http://schemas.microsoft.com/office/powerpoint/2010/main" val="411802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6278"/>
            <a:ext cx="9144000" cy="5117222"/>
          </a:xfrm>
          <a:prstGeom prst="rect">
            <a:avLst/>
          </a:prstGeom>
          <a:noFill/>
          <a:ln>
            <a:noFill/>
          </a:ln>
        </p:spPr>
      </p:pic>
      <p:sp>
        <p:nvSpPr>
          <p:cNvPr id="5" name="CuadroTexto 1"/>
          <p:cNvSpPr txBox="1"/>
          <p:nvPr/>
        </p:nvSpPr>
        <p:spPr>
          <a:xfrm>
            <a:off x="107504" y="2715766"/>
            <a:ext cx="8820443" cy="2285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De pronto vi </a:t>
            </a:r>
            <a:r>
              <a:rPr lang="es-PE" sz="1800" b="1" dirty="0" smtClean="0">
                <a:latin typeface="Arial Black" panose="020B0A04020102020204" pitchFamily="34" charset="0"/>
              </a:rPr>
              <a:t> </a:t>
            </a:r>
            <a:r>
              <a:rPr lang="es-PE" sz="1800" b="1" dirty="0" smtClean="0">
                <a:solidFill>
                  <a:srgbClr val="002060"/>
                </a:solidFill>
                <a:latin typeface="Arial Black" panose="020B0A04020102020204" pitchFamily="34" charset="0"/>
              </a:rPr>
              <a:t>a un </a:t>
            </a:r>
            <a:r>
              <a:rPr lang="es-PE" sz="1800" b="1" dirty="0">
                <a:solidFill>
                  <a:srgbClr val="002060"/>
                </a:solidFill>
                <a:latin typeface="Arial Black" panose="020B0A04020102020204" pitchFamily="34" charset="0"/>
              </a:rPr>
              <a:t>muchacho llamándome por la laguna y yo estaba sentado lo más tranquilo que pude, sin embargo podía sentir el veneno moviéndose hasta mis riñones, </a:t>
            </a:r>
            <a:r>
              <a:rPr lang="es-PE" sz="1800" b="1" dirty="0" smtClean="0">
                <a:solidFill>
                  <a:srgbClr val="002060"/>
                </a:solidFill>
                <a:latin typeface="Arial Black" panose="020B0A04020102020204" pitchFamily="34" charset="0"/>
              </a:rPr>
              <a:t>como </a:t>
            </a:r>
            <a:r>
              <a:rPr lang="es-PE" sz="1800" b="1" dirty="0">
                <a:solidFill>
                  <a:srgbClr val="002060"/>
                </a:solidFill>
                <a:latin typeface="Arial Black" panose="020B0A04020102020204" pitchFamily="34" charset="0"/>
              </a:rPr>
              <a:t>si alguien me hubiera dado un puñetazo por la espalda. El veneno continuó avanzando por el lado derecho de mi cuerpo.</a:t>
            </a:r>
          </a:p>
          <a:p>
            <a:pPr algn="ctr"/>
            <a:r>
              <a:rPr lang="es-PE" sz="1800" b="1" dirty="0">
                <a:solidFill>
                  <a:srgbClr val="002060"/>
                </a:solidFill>
                <a:latin typeface="Arial Black" panose="020B0A04020102020204" pitchFamily="34" charset="0"/>
              </a:rPr>
              <a:t>Cuando llegué a la playa el muchacho me ayudó a salir del </a:t>
            </a:r>
            <a:r>
              <a:rPr lang="es-PE" sz="1800" b="1" dirty="0" smtClean="0">
                <a:solidFill>
                  <a:srgbClr val="002060"/>
                </a:solidFill>
                <a:latin typeface="Arial Black" panose="020B0A04020102020204" pitchFamily="34" charset="0"/>
              </a:rPr>
              <a:t>bote, y al poner un pie delante,</a:t>
            </a:r>
            <a:r>
              <a:rPr lang="es-PE" b="1" dirty="0">
                <a:solidFill>
                  <a:srgbClr val="002060"/>
                </a:solidFill>
                <a:latin typeface="Arial Black" panose="020B0A04020102020204" pitchFamily="34" charset="0"/>
              </a:rPr>
              <a:t> </a:t>
            </a:r>
            <a:r>
              <a:rPr lang="es-PE" sz="1800" b="1" dirty="0" smtClean="0">
                <a:solidFill>
                  <a:srgbClr val="002060"/>
                </a:solidFill>
                <a:latin typeface="Arial Black" panose="020B0A04020102020204" pitchFamily="34" charset="0"/>
              </a:rPr>
              <a:t>mi </a:t>
            </a:r>
            <a:r>
              <a:rPr lang="es-PE" sz="1800" b="1" dirty="0">
                <a:solidFill>
                  <a:srgbClr val="002060"/>
                </a:solidFill>
                <a:latin typeface="Arial Black" panose="020B0A04020102020204" pitchFamily="34" charset="0"/>
              </a:rPr>
              <a:t>rodilla derecha </a:t>
            </a:r>
            <a:r>
              <a:rPr lang="es-PE" sz="1800" b="1" dirty="0" smtClean="0">
                <a:solidFill>
                  <a:srgbClr val="002060"/>
                </a:solidFill>
                <a:latin typeface="Arial Black" panose="020B0A04020102020204" pitchFamily="34" charset="0"/>
              </a:rPr>
              <a:t>cayó </a:t>
            </a:r>
            <a:r>
              <a:rPr lang="es-PE" sz="1800" b="1" dirty="0">
                <a:solidFill>
                  <a:srgbClr val="002060"/>
                </a:solidFill>
                <a:latin typeface="Arial Black" panose="020B0A04020102020204" pitchFamily="34" charset="0"/>
              </a:rPr>
              <a:t>debajo de </a:t>
            </a:r>
            <a:r>
              <a:rPr lang="es-PE" sz="1800" b="1" dirty="0" smtClean="0">
                <a:solidFill>
                  <a:srgbClr val="002060"/>
                </a:solidFill>
                <a:latin typeface="Arial Black" panose="020B0A04020102020204" pitchFamily="34" charset="0"/>
              </a:rPr>
              <a:t>mí, </a:t>
            </a:r>
            <a:r>
              <a:rPr lang="es-PE" sz="1800" b="1" dirty="0">
                <a:solidFill>
                  <a:srgbClr val="002060"/>
                </a:solidFill>
                <a:latin typeface="Arial Black" panose="020B0A04020102020204" pitchFamily="34" charset="0"/>
              </a:rPr>
              <a:t>y me di cuenta que el veneno </a:t>
            </a:r>
            <a:r>
              <a:rPr lang="es-PE" b="1" dirty="0" smtClean="0">
                <a:solidFill>
                  <a:srgbClr val="002060"/>
                </a:solidFill>
                <a:latin typeface="Arial Black" panose="020B0A04020102020204" pitchFamily="34" charset="0"/>
              </a:rPr>
              <a:t>había paralizado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el lado derecho de mi cuerpo.</a:t>
            </a:r>
          </a:p>
        </p:txBody>
      </p:sp>
    </p:spTree>
    <p:extLst>
      <p:ext uri="{BB962C8B-B14F-4D97-AF65-F5344CB8AC3E}">
        <p14:creationId xmlns:p14="http://schemas.microsoft.com/office/powerpoint/2010/main" val="158481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34"/>
            <a:ext cx="9144000" cy="5126366"/>
          </a:xfrm>
          <a:prstGeom prst="rect">
            <a:avLst/>
          </a:prstGeom>
          <a:noFill/>
          <a:ln>
            <a:noFill/>
          </a:ln>
        </p:spPr>
      </p:pic>
      <p:sp>
        <p:nvSpPr>
          <p:cNvPr id="3" name="CuadroTexto 1"/>
          <p:cNvSpPr txBox="1"/>
          <p:nvPr/>
        </p:nvSpPr>
        <p:spPr>
          <a:xfrm>
            <a:off x="251520" y="3507854"/>
            <a:ext cx="8767689" cy="1454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Este muchacho me condujo hacía arriba de la playa arenosa y fue muy difícil el trayecto hasta que finalmente caí en la arena y me di cuenta que él tuvo mucho miedo por sus hermanos que estaban en el arrecife y se fue en el bote tras de ellos.</a:t>
            </a:r>
          </a:p>
          <a:p>
            <a:pPr algn="ctr"/>
            <a:endParaRPr lang="es-PE" sz="18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44266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2862"/>
            <a:ext cx="9144000" cy="5120638"/>
          </a:xfrm>
          <a:prstGeom prst="rect">
            <a:avLst/>
          </a:prstGeom>
          <a:noFill/>
          <a:ln>
            <a:noFill/>
          </a:ln>
        </p:spPr>
      </p:pic>
      <p:sp>
        <p:nvSpPr>
          <p:cNvPr id="3" name="CuadroTexto 1"/>
          <p:cNvSpPr txBox="1"/>
          <p:nvPr/>
        </p:nvSpPr>
        <p:spPr>
          <a:xfrm>
            <a:off x="107504" y="3507854"/>
            <a:ext cx="8767689" cy="1454242"/>
          </a:xfrm>
          <a:prstGeom prst="rect">
            <a:avLst/>
          </a:prstGeom>
          <a:noFill/>
        </p:spPr>
        <p:txBody>
          <a:bodyPr wrap="square" lIns="68577" tIns="34289" rIns="68577" bIns="34289" rtlCol="0">
            <a:spAutoFit/>
          </a:bodyPr>
          <a:lstStyle/>
          <a:p>
            <a:pPr algn="ctr"/>
            <a:r>
              <a:rPr lang="es-PE" sz="1800" b="1" dirty="0" smtClean="0">
                <a:solidFill>
                  <a:srgbClr val="002060"/>
                </a:solidFill>
                <a:latin typeface="Arial Black" panose="020B0A04020102020204" pitchFamily="34" charset="0"/>
              </a:rPr>
              <a:t>Estando </a:t>
            </a:r>
            <a:r>
              <a:rPr lang="es-PE" sz="1800" b="1" dirty="0">
                <a:solidFill>
                  <a:srgbClr val="002060"/>
                </a:solidFill>
                <a:latin typeface="Arial Black" panose="020B0A04020102020204" pitchFamily="34" charset="0"/>
              </a:rPr>
              <a:t>recostado en el suelo, empecé a sentirme débil y cansado.</a:t>
            </a:r>
          </a:p>
          <a:p>
            <a:pPr algn="ctr"/>
            <a:r>
              <a:rPr lang="es-PE" sz="1800" b="1" dirty="0">
                <a:solidFill>
                  <a:srgbClr val="002060"/>
                </a:solidFill>
                <a:latin typeface="Arial Black" panose="020B0A04020102020204" pitchFamily="34" charset="0"/>
              </a:rPr>
              <a:t>Sentí que mis ojos se empezaron a cerrar y </a:t>
            </a:r>
            <a:r>
              <a:rPr lang="es-PE" sz="1800" b="1" dirty="0" smtClean="0">
                <a:solidFill>
                  <a:srgbClr val="002060"/>
                </a:solidFill>
                <a:latin typeface="Arial Black" panose="020B0A04020102020204" pitchFamily="34" charset="0"/>
              </a:rPr>
              <a:t>oí </a:t>
            </a:r>
            <a:r>
              <a:rPr lang="es-PE" sz="1800" b="1" dirty="0">
                <a:solidFill>
                  <a:srgbClr val="002060"/>
                </a:solidFill>
                <a:latin typeface="Arial Black" panose="020B0A04020102020204" pitchFamily="34" charset="0"/>
              </a:rPr>
              <a:t>una voz que me hablaba: “Tú decides hijo, si cierras tus ojos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no </a:t>
            </a:r>
            <a:r>
              <a:rPr lang="es-PE" sz="1800" b="1" dirty="0">
                <a:solidFill>
                  <a:srgbClr val="002060"/>
                </a:solidFill>
                <a:latin typeface="Arial Black" panose="020B0A04020102020204" pitchFamily="34" charset="0"/>
              </a:rPr>
              <a:t>te volverás a levantar otra vez”.</a:t>
            </a:r>
          </a:p>
          <a:p>
            <a:pPr algn="ctr"/>
            <a:r>
              <a:rPr lang="es-PE" sz="1800" b="1" dirty="0">
                <a:solidFill>
                  <a:srgbClr val="002060"/>
                </a:solidFill>
                <a:latin typeface="Arial Black" panose="020B0A04020102020204" pitchFamily="34" charset="0"/>
              </a:rPr>
              <a:t>Yo dije, “¿Qué? ¿Quién dijo eso?</a:t>
            </a:r>
          </a:p>
        </p:txBody>
      </p:sp>
    </p:spTree>
    <p:extLst>
      <p:ext uri="{BB962C8B-B14F-4D97-AF65-F5344CB8AC3E}">
        <p14:creationId xmlns:p14="http://schemas.microsoft.com/office/powerpoint/2010/main" val="345177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126"/>
            <a:ext cx="9144000" cy="5134374"/>
          </a:xfrm>
          <a:prstGeom prst="rect">
            <a:avLst/>
          </a:prstGeom>
          <a:noFill/>
          <a:ln>
            <a:noFill/>
          </a:ln>
        </p:spPr>
      </p:pic>
      <p:sp>
        <p:nvSpPr>
          <p:cNvPr id="3" name="CuadroTexto 1"/>
          <p:cNvSpPr txBox="1"/>
          <p:nvPr/>
        </p:nvSpPr>
        <p:spPr>
          <a:xfrm>
            <a:off x="221567" y="2488703"/>
            <a:ext cx="8757138" cy="2562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Cuando miré hacia mi derecha podía ver un hombre parado al lado mío, pero nadie había allí. ¡Qué raro!</a:t>
            </a:r>
          </a:p>
          <a:p>
            <a:pPr algn="ctr"/>
            <a:r>
              <a:rPr lang="es-PE" sz="1800" b="1" dirty="0">
                <a:solidFill>
                  <a:srgbClr val="002060"/>
                </a:solidFill>
                <a:latin typeface="Arial Black" panose="020B0A04020102020204" pitchFamily="34" charset="0"/>
              </a:rPr>
              <a:t>Entonces me paré y luché con la muerte que venía hacía mi e hice lo mejor que pude y me fijé que mi pierna izquierda estaba fuerte para poder apoyar mi peso. Usé mi rodilla derecha como muleta.</a:t>
            </a:r>
          </a:p>
          <a:p>
            <a:pPr algn="ctr"/>
            <a:r>
              <a:rPr lang="es-PE" sz="1800" b="1" dirty="0">
                <a:solidFill>
                  <a:srgbClr val="002060"/>
                </a:solidFill>
                <a:latin typeface="Arial Black" panose="020B0A04020102020204" pitchFamily="34" charset="0"/>
              </a:rPr>
              <a:t>Y puse mi peso en el lado izquierdo de mi cuerpo. Cojeando por el camino fui por ayuda.</a:t>
            </a:r>
          </a:p>
          <a:p>
            <a:pPr algn="ctr"/>
            <a:r>
              <a:rPr lang="es-PE" sz="1800" b="1" dirty="0">
                <a:solidFill>
                  <a:srgbClr val="002060"/>
                </a:solidFill>
                <a:latin typeface="Arial Black" panose="020B0A04020102020204" pitchFamily="34" charset="0"/>
              </a:rPr>
              <a:t>Y en el camino </a:t>
            </a:r>
            <a:r>
              <a:rPr lang="es-PE" b="1" dirty="0" smtClean="0">
                <a:solidFill>
                  <a:srgbClr val="002060"/>
                </a:solidFill>
                <a:latin typeface="Arial Black" panose="020B0A04020102020204" pitchFamily="34" charset="0"/>
              </a:rPr>
              <a:t>escuchaba</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la voz que me decía “Si cierras tus ojos no te volverás a levantar”.</a:t>
            </a:r>
          </a:p>
        </p:txBody>
      </p:sp>
    </p:spTree>
    <p:extLst>
      <p:ext uri="{BB962C8B-B14F-4D97-AF65-F5344CB8AC3E}">
        <p14:creationId xmlns:p14="http://schemas.microsoft.com/office/powerpoint/2010/main" val="2084390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931790"/>
            <a:ext cx="8630530"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De pronto unos hombres me divisan y alcanzo a </a:t>
            </a:r>
            <a:r>
              <a:rPr lang="es-PE" sz="1800" b="1" dirty="0" smtClean="0">
                <a:solidFill>
                  <a:srgbClr val="002060"/>
                </a:solidFill>
                <a:latin typeface="Arial Black" panose="020B0A04020102020204" pitchFamily="34" charset="0"/>
              </a:rPr>
              <a:t>escuchar lo </a:t>
            </a:r>
            <a:r>
              <a:rPr lang="es-PE" sz="1800" b="1" dirty="0">
                <a:solidFill>
                  <a:srgbClr val="002060"/>
                </a:solidFill>
                <a:latin typeface="Arial Black" panose="020B0A04020102020204" pitchFamily="34" charset="0"/>
              </a:rPr>
              <a:t>que dicen burlándose de mi “Mira a este hombre, un surfista borracho”.</a:t>
            </a:r>
          </a:p>
          <a:p>
            <a:pPr algn="ctr"/>
            <a:r>
              <a:rPr lang="es-PE" sz="1800" b="1" dirty="0">
                <a:solidFill>
                  <a:srgbClr val="002060"/>
                </a:solidFill>
                <a:latin typeface="Arial Black" panose="020B0A04020102020204" pitchFamily="34" charset="0"/>
              </a:rPr>
              <a:t>Yo les dije: “Ayúdenme por favor, llévenme a un hospital”.</a:t>
            </a:r>
          </a:p>
          <a:p>
            <a:pPr algn="ctr"/>
            <a:r>
              <a:rPr lang="es-PE" sz="1800" b="1" dirty="0">
                <a:solidFill>
                  <a:srgbClr val="002060"/>
                </a:solidFill>
                <a:latin typeface="Arial Black" panose="020B0A04020102020204" pitchFamily="34" charset="0"/>
              </a:rPr>
              <a:t>Me preguntaron que si tenía dinero y les dije que si, que les iba a pagar 50 </a:t>
            </a:r>
            <a:r>
              <a:rPr lang="es-PE" sz="1800" b="1" dirty="0" err="1" smtClean="0">
                <a:solidFill>
                  <a:srgbClr val="002060"/>
                </a:solidFill>
                <a:latin typeface="Arial Black" panose="020B0A04020102020204" pitchFamily="34" charset="0"/>
              </a:rPr>
              <a:t>ó</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100 dólares, lo que sea.</a:t>
            </a:r>
          </a:p>
          <a:p>
            <a:pPr algn="ctr"/>
            <a:r>
              <a:rPr lang="es-PE" sz="1800" b="1" dirty="0">
                <a:solidFill>
                  <a:srgbClr val="002060"/>
                </a:solidFill>
                <a:latin typeface="Arial Black" panose="020B0A04020102020204" pitchFamily="34" charset="0"/>
              </a:rPr>
              <a:t>Entonces </a:t>
            </a:r>
            <a:r>
              <a:rPr lang="es-PE" sz="1800" b="1" dirty="0" smtClean="0">
                <a:solidFill>
                  <a:srgbClr val="002060"/>
                </a:solidFill>
                <a:latin typeface="Arial Black" panose="020B0A04020102020204" pitchFamily="34" charset="0"/>
              </a:rPr>
              <a:t>aquellos </a:t>
            </a:r>
            <a:r>
              <a:rPr lang="es-PE" sz="1800" b="1" dirty="0">
                <a:solidFill>
                  <a:srgbClr val="002060"/>
                </a:solidFill>
                <a:latin typeface="Arial Black" panose="020B0A04020102020204" pitchFamily="34" charset="0"/>
              </a:rPr>
              <a:t>hombres burlándose y retirándose del lugar </a:t>
            </a:r>
            <a:r>
              <a:rPr lang="es-PE" sz="1800" b="1" dirty="0" smtClean="0">
                <a:solidFill>
                  <a:srgbClr val="002060"/>
                </a:solidFill>
                <a:latin typeface="Arial Black" panose="020B0A04020102020204" pitchFamily="34" charset="0"/>
              </a:rPr>
              <a:t>me dicen </a:t>
            </a:r>
            <a:r>
              <a:rPr lang="es-PE" sz="1800" b="1" dirty="0">
                <a:solidFill>
                  <a:srgbClr val="002060"/>
                </a:solidFill>
                <a:latin typeface="Arial Black" panose="020B0A04020102020204" pitchFamily="34" charset="0"/>
              </a:rPr>
              <a:t>“Has </a:t>
            </a:r>
            <a:r>
              <a:rPr lang="es-PE" b="1" dirty="0" smtClean="0">
                <a:solidFill>
                  <a:srgbClr val="002060"/>
                </a:solidFill>
                <a:latin typeface="Arial Black" panose="020B0A04020102020204" pitchFamily="34" charset="0"/>
              </a:rPr>
              <a:t>bebi</a:t>
            </a:r>
            <a:r>
              <a:rPr lang="es-PE" sz="1800" b="1" dirty="0" smtClean="0">
                <a:solidFill>
                  <a:srgbClr val="002060"/>
                </a:solidFill>
                <a:latin typeface="Arial Black" panose="020B0A04020102020204" pitchFamily="34" charset="0"/>
              </a:rPr>
              <a:t>do </a:t>
            </a:r>
            <a:r>
              <a:rPr lang="es-PE" sz="1800" b="1" dirty="0">
                <a:solidFill>
                  <a:srgbClr val="002060"/>
                </a:solidFill>
                <a:latin typeface="Arial Black" panose="020B0A04020102020204" pitchFamily="34" charset="0"/>
              </a:rPr>
              <a:t>demasiado”.</a:t>
            </a:r>
          </a:p>
        </p:txBody>
      </p:sp>
    </p:spTree>
    <p:extLst>
      <p:ext uri="{BB962C8B-B14F-4D97-AF65-F5344CB8AC3E}">
        <p14:creationId xmlns:p14="http://schemas.microsoft.com/office/powerpoint/2010/main" val="350877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11016" y="2194562"/>
            <a:ext cx="8757138" cy="2839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Al ver que ellos me ignoraban, me desanimé mucho y mientras iba caminando encendí un cigarrillo y de pronto volví a oír la voz que me dijo: “¿Hijo, estás dispuesto a pagar por tu vida? </a:t>
            </a:r>
          </a:p>
          <a:p>
            <a:pPr algn="ctr"/>
            <a:r>
              <a:rPr lang="es-PE" sz="1800" b="1" dirty="0">
                <a:solidFill>
                  <a:srgbClr val="002060"/>
                </a:solidFill>
                <a:latin typeface="Arial Black" panose="020B0A04020102020204" pitchFamily="34" charset="0"/>
              </a:rPr>
              <a:t>De pronto un hombre aparece en escena y le pido que por favor me ayude que yo le iba a pagar bien. Él decide llevarme en su auto rumbo al hospital, pero me exigía que le dé el dinero y como se dio cuenta que no lo tenía (lo tenía en mi casa) me pide que me baje de su vehículo, mientras yo le </a:t>
            </a:r>
            <a:r>
              <a:rPr lang="es-PE" sz="1800" b="1" dirty="0" smtClean="0">
                <a:solidFill>
                  <a:srgbClr val="002060"/>
                </a:solidFill>
                <a:latin typeface="Arial Black" panose="020B0A04020102020204" pitchFamily="34" charset="0"/>
              </a:rPr>
              <a:t>rogaba que </a:t>
            </a:r>
            <a:r>
              <a:rPr lang="es-PE" sz="1800" b="1" dirty="0">
                <a:solidFill>
                  <a:srgbClr val="002060"/>
                </a:solidFill>
                <a:latin typeface="Arial Black" panose="020B0A04020102020204" pitchFamily="34" charset="0"/>
              </a:rPr>
              <a:t>por favor que me llevara al hospital, pero él exigía que me bajara de su coche y al final, él me lanzó por la puerta y no podía creer lo que me estaba pasando.</a:t>
            </a:r>
          </a:p>
        </p:txBody>
      </p:sp>
    </p:spTree>
    <p:extLst>
      <p:ext uri="{BB962C8B-B14F-4D97-AF65-F5344CB8AC3E}">
        <p14:creationId xmlns:p14="http://schemas.microsoft.com/office/powerpoint/2010/main" val="86585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3772" y="3429000"/>
            <a:ext cx="8598877" cy="1454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estaba tirado en el </a:t>
            </a:r>
            <a:r>
              <a:rPr lang="es-PE" b="1" dirty="0" smtClean="0">
                <a:solidFill>
                  <a:srgbClr val="002060"/>
                </a:solidFill>
                <a:latin typeface="Arial Black" panose="020B0A04020102020204" pitchFamily="34" charset="0"/>
              </a:rPr>
              <a:t>suelo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escuché la voz del pescador del pueblo llamado Daniel, quien me reconoce y me dice: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¿Qué te pasó? Y yo estando casi sin </a:t>
            </a:r>
            <a:r>
              <a:rPr lang="es-PE" sz="1800" b="1" dirty="0" smtClean="0">
                <a:solidFill>
                  <a:srgbClr val="002060"/>
                </a:solidFill>
                <a:latin typeface="Arial Black" panose="020B0A04020102020204" pitchFamily="34" charset="0"/>
              </a:rPr>
              <a:t>fuerzas, le </a:t>
            </a:r>
            <a:r>
              <a:rPr lang="es-PE" sz="1800" b="1" dirty="0">
                <a:solidFill>
                  <a:srgbClr val="002060"/>
                </a:solidFill>
                <a:latin typeface="Arial Black" panose="020B0A04020102020204" pitchFamily="34" charset="0"/>
              </a:rPr>
              <a:t>dije que </a:t>
            </a:r>
            <a:r>
              <a:rPr lang="es-PE" b="1" dirty="0" smtClean="0">
                <a:solidFill>
                  <a:srgbClr val="002060"/>
                </a:solidFill>
                <a:latin typeface="Arial Black" panose="020B0A04020102020204" pitchFamily="34" charset="0"/>
              </a:rPr>
              <a:t>una</a:t>
            </a:r>
            <a:r>
              <a:rPr lang="es-PE" sz="1800" b="1" dirty="0" smtClean="0">
                <a:solidFill>
                  <a:srgbClr val="FF0000"/>
                </a:solidFill>
                <a:latin typeface="Arial Black" panose="020B0A04020102020204" pitchFamily="34" charset="0"/>
              </a:rPr>
              <a:t> </a:t>
            </a:r>
            <a:r>
              <a:rPr lang="es-PE" sz="1800" b="1" dirty="0">
                <a:solidFill>
                  <a:srgbClr val="002060"/>
                </a:solidFill>
                <a:latin typeface="Arial Black" panose="020B0A04020102020204" pitchFamily="34" charset="0"/>
              </a:rPr>
              <a:t>medusa me había picado y Daniel decide llevarme al hotel, cargándome </a:t>
            </a:r>
            <a:r>
              <a:rPr lang="es-PE" sz="1800" b="1" dirty="0" smtClean="0">
                <a:solidFill>
                  <a:srgbClr val="002060"/>
                </a:solidFill>
                <a:latin typeface="Arial Black" panose="020B0A04020102020204" pitchFamily="34" charset="0"/>
              </a:rPr>
              <a:t>en </a:t>
            </a:r>
            <a:r>
              <a:rPr lang="es-PE" sz="1800" b="1" dirty="0">
                <a:solidFill>
                  <a:srgbClr val="002060"/>
                </a:solidFill>
                <a:latin typeface="Arial Black" panose="020B0A04020102020204" pitchFamily="34" charset="0"/>
              </a:rPr>
              <a:t>sus brazos.</a:t>
            </a:r>
          </a:p>
        </p:txBody>
      </p:sp>
    </p:spTree>
    <p:extLst>
      <p:ext uri="{BB962C8B-B14F-4D97-AF65-F5344CB8AC3E}">
        <p14:creationId xmlns:p14="http://schemas.microsoft.com/office/powerpoint/2010/main" val="276829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427734"/>
            <a:ext cx="8725486" cy="2562240"/>
          </a:xfrm>
          <a:prstGeom prst="rect">
            <a:avLst/>
          </a:prstGeom>
          <a:noFill/>
        </p:spPr>
        <p:txBody>
          <a:bodyPr wrap="square" lIns="68576" tIns="34289" rIns="68576" bIns="34289" rtlCol="0">
            <a:spAutoFit/>
          </a:bodyPr>
          <a:lstStyle/>
          <a:p>
            <a:pPr algn="ctr"/>
            <a:r>
              <a:rPr lang="es-PE" b="1" dirty="0">
                <a:solidFill>
                  <a:srgbClr val="002060"/>
                </a:solidFill>
                <a:latin typeface="Arial Black" panose="020B0A04020102020204" pitchFamily="34" charset="0"/>
              </a:rPr>
              <a:t>Cuando llegamos, los dueños chinos ya habían cerrado la barra y estaban al lado de la piscina tomando whisky y mientras Daniel se iba a llamar a una ambulancia, me hace sentar en una silla, al frente de los chinos y uno de ellos me dice: ¡hey gringo! ¿Qué te pasa? ¿Estás borracho? </a:t>
            </a:r>
          </a:p>
          <a:p>
            <a:pPr algn="ctr"/>
            <a:r>
              <a:rPr lang="es-PE" b="1" dirty="0">
                <a:solidFill>
                  <a:srgbClr val="002060"/>
                </a:solidFill>
                <a:latin typeface="Arial Black" panose="020B0A04020102020204" pitchFamily="34" charset="0"/>
              </a:rPr>
              <a:t>Les dije que no y que por favor, necesitaba un hospital. De pronto, uno de ellos se </a:t>
            </a:r>
            <a:r>
              <a:rPr lang="es-PE" b="1" dirty="0" smtClean="0">
                <a:solidFill>
                  <a:srgbClr val="002060"/>
                </a:solidFill>
                <a:latin typeface="Arial Black" panose="020B0A04020102020204" pitchFamily="34" charset="0"/>
              </a:rPr>
              <a:t>levanta </a:t>
            </a:r>
            <a:r>
              <a:rPr lang="es-PE" b="1" dirty="0">
                <a:solidFill>
                  <a:srgbClr val="002060"/>
                </a:solidFill>
                <a:latin typeface="Arial Black" panose="020B0A04020102020204" pitchFamily="34" charset="0"/>
              </a:rPr>
              <a:t>de su silla y me dice “Muchacho estúpido ¿por qué te metiste agujas en tu brazo? Y yo le respondí “</a:t>
            </a:r>
            <a:r>
              <a:rPr lang="es-PE" b="1" dirty="0" smtClean="0">
                <a:solidFill>
                  <a:srgbClr val="002060"/>
                </a:solidFill>
                <a:latin typeface="Arial Black" panose="020B0A04020102020204" pitchFamily="34" charset="0"/>
              </a:rPr>
              <a:t>Tengo</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frío, tengo frío. Por favor, necesito una </a:t>
            </a:r>
            <a:r>
              <a:rPr lang="es-PE" b="1" dirty="0" smtClean="0">
                <a:solidFill>
                  <a:srgbClr val="002060"/>
                </a:solidFill>
                <a:latin typeface="Arial Black" panose="020B0A04020102020204" pitchFamily="34" charset="0"/>
              </a:rPr>
              <a:t>manta</a:t>
            </a:r>
            <a:r>
              <a:rPr lang="es-PE" b="1" dirty="0" smtClean="0">
                <a:latin typeface="Arial Black" panose="020B0A04020102020204" pitchFamily="34" charset="0"/>
              </a:rPr>
              <a:t>”.</a:t>
            </a:r>
            <a:endParaRPr lang="es-PE" b="1" dirty="0">
              <a:latin typeface="Arial Black" panose="020B0A04020102020204" pitchFamily="34" charset="0"/>
            </a:endParaRPr>
          </a:p>
        </p:txBody>
      </p:sp>
    </p:spTree>
    <p:extLst>
      <p:ext uri="{BB962C8B-B14F-4D97-AF65-F5344CB8AC3E}">
        <p14:creationId xmlns:p14="http://schemas.microsoft.com/office/powerpoint/2010/main" val="3696674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15766"/>
            <a:ext cx="8598877"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Esos hombres pensaban que yo era un drogadicto y no sabían que me estaba muriendo, ya que me empezaba a dar fuertes convulsiones. De pronto una mujer del hotel me trae una toalla y el chino con quien estuve hablando hacía un momento se me acerca y recibe de la señora un vaso de agua, el cual me lo hace llegar para que beba y es allí que nuevamente le digo que por favor me lleve en su </a:t>
            </a:r>
            <a:r>
              <a:rPr lang="es-PE" b="1" dirty="0" smtClean="0">
                <a:solidFill>
                  <a:srgbClr val="002060"/>
                </a:solidFill>
                <a:latin typeface="Arial Black" panose="020B0A04020102020204" pitchFamily="34" charset="0"/>
              </a:rPr>
              <a:t>auto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y el chino se negó diciendo que era mejor que esperara la ambulancia.</a:t>
            </a:r>
          </a:p>
        </p:txBody>
      </p:sp>
    </p:spTree>
    <p:extLst>
      <p:ext uri="{BB962C8B-B14F-4D97-AF65-F5344CB8AC3E}">
        <p14:creationId xmlns:p14="http://schemas.microsoft.com/office/powerpoint/2010/main" val="2577518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7076" y="3450102"/>
            <a:ext cx="8546123" cy="1454244"/>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De pronto veo a Daniel aparecer de la nada y para mi asombro la ambulancia y una camilla con él, viniendo a toda prisa, diciéndoles a los enfermeros que se apresuren porque una medusa me había picado, mientras Daniel me animaba diciéndome que no me preocupara que todo iba a estar bien.</a:t>
            </a:r>
          </a:p>
        </p:txBody>
      </p:sp>
    </p:spTree>
    <p:extLst>
      <p:ext uri="{BB962C8B-B14F-4D97-AF65-F5344CB8AC3E}">
        <p14:creationId xmlns:p14="http://schemas.microsoft.com/office/powerpoint/2010/main" val="301453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4323" y="3239087"/>
            <a:ext cx="8598877" cy="173124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nos apresurábamos al hospital empecé a ver adentro de la ambulancia un niño pequeño con cabello blanco como la nieve y mientras lo miré fijamente me di cuenta que era yo, pues, estaba viendo fragmentos de mi vida y estando recostado en la camilla pensé dentro de mí que estaba cerca de la muerte y que no iba a sobrevivir. </a:t>
            </a:r>
          </a:p>
        </p:txBody>
      </p:sp>
    </p:spTree>
    <p:extLst>
      <p:ext uri="{BB962C8B-B14F-4D97-AF65-F5344CB8AC3E}">
        <p14:creationId xmlns:p14="http://schemas.microsoft.com/office/powerpoint/2010/main" val="79472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 y="0"/>
            <a:ext cx="9144000" cy="5143500"/>
          </a:xfrm>
          <a:prstGeom prst="rect">
            <a:avLst/>
          </a:prstGeom>
          <a:noFill/>
          <a:ln>
            <a:noFill/>
          </a:ln>
        </p:spPr>
      </p:pic>
      <p:sp>
        <p:nvSpPr>
          <p:cNvPr id="3" name="CuadroTexto 1"/>
          <p:cNvSpPr txBox="1"/>
          <p:nvPr/>
        </p:nvSpPr>
        <p:spPr>
          <a:xfrm>
            <a:off x="284873" y="2954216"/>
            <a:ext cx="8619979"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Luego vi una visión clara de mi mamá. Ella miró hacia mis ojos y me dijo estas palabras: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no importa lo que has hecho en tu vida hijo, no importa </a:t>
            </a:r>
            <a:r>
              <a:rPr lang="es-PE" sz="1800" b="1" dirty="0" smtClean="0">
                <a:solidFill>
                  <a:srgbClr val="002060"/>
                </a:solidFill>
                <a:latin typeface="Arial Black" panose="020B0A04020102020204" pitchFamily="34" charset="0"/>
              </a:rPr>
              <a:t>qué </a:t>
            </a:r>
            <a:r>
              <a:rPr lang="es-PE" sz="1800" b="1" dirty="0">
                <a:solidFill>
                  <a:srgbClr val="002060"/>
                </a:solidFill>
                <a:latin typeface="Arial Black" panose="020B0A04020102020204" pitchFamily="34" charset="0"/>
              </a:rPr>
              <a:t>lejos estés de Dios. Si tú clamas a Dios de tu corazón, Él te escuchará y Dios te perdonará, hijo”. </a:t>
            </a:r>
          </a:p>
          <a:p>
            <a:pPr algn="ctr"/>
            <a:r>
              <a:rPr lang="es-PE" sz="1800" b="1" dirty="0">
                <a:solidFill>
                  <a:srgbClr val="002060"/>
                </a:solidFill>
                <a:latin typeface="Arial Black" panose="020B0A04020102020204" pitchFamily="34" charset="0"/>
              </a:rPr>
              <a:t>Yo pensé, si hay un Dios ¿cuál es? He visto miles, he viajado por Java, Sri Lanka, Borneo, he estado en tantos lugares diferentes.</a:t>
            </a:r>
          </a:p>
          <a:p>
            <a:pPr algn="ctr"/>
            <a:r>
              <a:rPr lang="es-PE" sz="1800" b="1" dirty="0">
                <a:solidFill>
                  <a:srgbClr val="002060"/>
                </a:solidFill>
                <a:latin typeface="Arial Black" panose="020B0A04020102020204" pitchFamily="34" charset="0"/>
              </a:rPr>
              <a:t>Yo estaba acostado allí diciendo: “Dios, si eres real, muéstrate”.</a:t>
            </a:r>
          </a:p>
        </p:txBody>
      </p:sp>
    </p:spTree>
    <p:extLst>
      <p:ext uri="{BB962C8B-B14F-4D97-AF65-F5344CB8AC3E}">
        <p14:creationId xmlns:p14="http://schemas.microsoft.com/office/powerpoint/2010/main" val="28758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50"/>
            <a:ext cx="9144000" cy="5126350"/>
          </a:xfrm>
          <a:prstGeom prst="rect">
            <a:avLst/>
          </a:prstGeom>
          <a:noFill/>
          <a:ln>
            <a:noFill/>
          </a:ln>
        </p:spPr>
      </p:pic>
      <p:sp>
        <p:nvSpPr>
          <p:cNvPr id="3" name="CuadroTexto 1"/>
          <p:cNvSpPr txBox="1"/>
          <p:nvPr/>
        </p:nvSpPr>
        <p:spPr>
          <a:xfrm>
            <a:off x="295422" y="2922563"/>
            <a:ext cx="8588327"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decía si por lo menos veo a Dios, yo oraré; yo pensé que Él se iba a dejar mostrar para yo orar, pero ninguna cara apareció.</a:t>
            </a:r>
          </a:p>
          <a:p>
            <a:pPr algn="ctr"/>
            <a:r>
              <a:rPr lang="es-PE" sz="1800" b="1" dirty="0">
                <a:solidFill>
                  <a:srgbClr val="002060"/>
                </a:solidFill>
                <a:latin typeface="Arial Black" panose="020B0A04020102020204" pitchFamily="34" charset="0"/>
              </a:rPr>
              <a:t>Sin embargo mi mamá, en la visión, seguía diciendo</a:t>
            </a:r>
            <a:r>
              <a:rPr lang="es-PE" sz="1800" b="1" dirty="0" smtClean="0">
                <a:solidFill>
                  <a:srgbClr val="002060"/>
                </a:solidFill>
                <a:latin typeface="Arial Black" panose="020B0A04020102020204" pitchFamily="34" charset="0"/>
              </a:rPr>
              <a:t>:</a:t>
            </a:r>
          </a:p>
          <a:p>
            <a:pPr algn="ct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a:t>
            </a:r>
            <a:r>
              <a:rPr lang="es-PE" sz="1800" b="1" dirty="0" smtClean="0">
                <a:solidFill>
                  <a:srgbClr val="002060"/>
                </a:solidFill>
                <a:latin typeface="Arial Black" panose="020B0A04020102020204" pitchFamily="34" charset="0"/>
              </a:rPr>
              <a:t>Ora, clamando de </a:t>
            </a:r>
            <a:r>
              <a:rPr lang="es-PE" sz="1800" b="1" dirty="0">
                <a:solidFill>
                  <a:srgbClr val="002060"/>
                </a:solidFill>
                <a:latin typeface="Arial Black" panose="020B0A04020102020204" pitchFamily="34" charset="0"/>
              </a:rPr>
              <a:t>corazón”.</a:t>
            </a:r>
          </a:p>
          <a:p>
            <a:pPr algn="ctr"/>
            <a:r>
              <a:rPr lang="es-PE" sz="1800" b="1" dirty="0">
                <a:solidFill>
                  <a:srgbClr val="002060"/>
                </a:solidFill>
                <a:latin typeface="Arial Black" panose="020B0A04020102020204" pitchFamily="34" charset="0"/>
              </a:rPr>
              <a:t>Yo dije: “Dios, si eres real y si esto es real ayúdame a orar cualquier oración que yo haya aprendido. Ayúdame a recordar la oración, Señor”.</a:t>
            </a:r>
          </a:p>
        </p:txBody>
      </p:sp>
    </p:spTree>
    <p:extLst>
      <p:ext uri="{BB962C8B-B14F-4D97-AF65-F5344CB8AC3E}">
        <p14:creationId xmlns:p14="http://schemas.microsoft.com/office/powerpoint/2010/main" val="2672694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134"/>
            <a:ext cx="9144000" cy="5134366"/>
          </a:xfrm>
          <a:prstGeom prst="rect">
            <a:avLst/>
          </a:prstGeom>
          <a:noFill/>
          <a:ln>
            <a:noFill/>
          </a:ln>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3748"/>
          <a:stretch/>
        </p:blipFill>
        <p:spPr bwMode="auto">
          <a:xfrm>
            <a:off x="1115616" y="267494"/>
            <a:ext cx="6827837"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uadroTexto 1"/>
          <p:cNvSpPr txBox="1"/>
          <p:nvPr/>
        </p:nvSpPr>
        <p:spPr>
          <a:xfrm>
            <a:off x="327076" y="2679896"/>
            <a:ext cx="8588327"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estaba acostado allí, palabras empezaron a aparecer ante mis ojos, tales como “Perdona nuestras ofensas y pecados”. </a:t>
            </a:r>
          </a:p>
          <a:p>
            <a:pPr algn="ctr"/>
            <a:r>
              <a:rPr lang="es-PE" sz="1800" b="1" dirty="0">
                <a:solidFill>
                  <a:srgbClr val="002060"/>
                </a:solidFill>
                <a:latin typeface="Arial Black" panose="020B0A04020102020204" pitchFamily="34" charset="0"/>
              </a:rPr>
              <a:t>Yo pensé, ¿cómo me puede perdonar Dios? </a:t>
            </a:r>
          </a:p>
          <a:p>
            <a:pPr algn="ctr"/>
            <a:r>
              <a:rPr lang="es-PE" sz="1800" b="1" dirty="0">
                <a:solidFill>
                  <a:srgbClr val="002060"/>
                </a:solidFill>
                <a:latin typeface="Arial Black" panose="020B0A04020102020204" pitchFamily="34" charset="0"/>
              </a:rPr>
              <a:t>Es muy tarde. Yo he hecho tantas cosas malas.</a:t>
            </a:r>
          </a:p>
          <a:p>
            <a:pPr algn="ctr"/>
            <a:r>
              <a:rPr lang="es-PE" sz="1800" b="1" dirty="0">
                <a:solidFill>
                  <a:srgbClr val="002060"/>
                </a:solidFill>
                <a:latin typeface="Arial Black" panose="020B0A04020102020204" pitchFamily="34" charset="0"/>
              </a:rPr>
              <a:t>Entonces me dirigí a Dios diciendo: “Dios, si eres real y me puedes escuchar, por favor, perdóname”</a:t>
            </a:r>
          </a:p>
          <a:p>
            <a:pPr algn="ctr"/>
            <a:r>
              <a:rPr lang="es-PE" sz="1800" b="1" dirty="0">
                <a:solidFill>
                  <a:srgbClr val="002060"/>
                </a:solidFill>
                <a:latin typeface="Arial Black" panose="020B0A04020102020204" pitchFamily="34" charset="0"/>
              </a:rPr>
              <a:t>Más palabras aparecieron tales como: “</a:t>
            </a:r>
            <a:r>
              <a:rPr lang="es-PE" sz="1800" b="1" dirty="0" smtClean="0">
                <a:solidFill>
                  <a:srgbClr val="002060"/>
                </a:solidFill>
                <a:latin typeface="Arial Black" panose="020B0A04020102020204" pitchFamily="34" charset="0"/>
              </a:rPr>
              <a:t>Perdona </a:t>
            </a:r>
            <a:r>
              <a:rPr lang="es-PE" b="1" dirty="0" smtClean="0">
                <a:solidFill>
                  <a:srgbClr val="002060"/>
                </a:solidFill>
                <a:latin typeface="Arial Black" panose="020B0A04020102020204" pitchFamily="34" charset="0"/>
              </a:rPr>
              <a:t>a todos aquellos que</a:t>
            </a:r>
            <a:r>
              <a:rPr lang="es-PE" sz="1800" b="1" dirty="0" smtClean="0">
                <a:solidFill>
                  <a:srgbClr val="002060"/>
                </a:solidFill>
                <a:latin typeface="Arial Black" panose="020B0A04020102020204" pitchFamily="34" charset="0"/>
              </a:rPr>
              <a:t> te </a:t>
            </a:r>
            <a:r>
              <a:rPr lang="es-PE" sz="1800" b="1" dirty="0">
                <a:solidFill>
                  <a:srgbClr val="002060"/>
                </a:solidFill>
                <a:latin typeface="Arial Black" panose="020B0A04020102020204" pitchFamily="34" charset="0"/>
              </a:rPr>
              <a:t>ofendieron y que han pecado contra ti.”</a:t>
            </a:r>
          </a:p>
        </p:txBody>
      </p:sp>
    </p:spTree>
    <p:extLst>
      <p:ext uri="{BB962C8B-B14F-4D97-AF65-F5344CB8AC3E}">
        <p14:creationId xmlns:p14="http://schemas.microsoft.com/office/powerpoint/2010/main" val="3075437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3220" y="3640016"/>
            <a:ext cx="8651631" cy="1177245"/>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por naturaleza no soy una persona vengativa y creo que puedo perdonar a aquellos que me ofendieron y dije: “Dios, yo puedo perdonar a cualquiera, no importa lo que la gente me ha hecho.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Yo </a:t>
            </a:r>
            <a:r>
              <a:rPr lang="es-PE" sz="1800" b="1" dirty="0">
                <a:solidFill>
                  <a:srgbClr val="002060"/>
                </a:solidFill>
                <a:latin typeface="Arial Black" panose="020B0A04020102020204" pitchFamily="34" charset="0"/>
              </a:rPr>
              <a:t>puedo perdonar a </a:t>
            </a:r>
            <a:r>
              <a:rPr lang="es-PE" sz="1800" b="1" dirty="0" smtClean="0">
                <a:solidFill>
                  <a:srgbClr val="002060"/>
                </a:solidFill>
                <a:latin typeface="Arial Black" panose="020B0A04020102020204" pitchFamily="34" charset="0"/>
              </a:rPr>
              <a:t>esos </a:t>
            </a:r>
            <a:r>
              <a:rPr lang="es-PE" sz="1800" b="1" dirty="0">
                <a:solidFill>
                  <a:srgbClr val="002060"/>
                </a:solidFill>
                <a:latin typeface="Arial Black" panose="020B0A04020102020204" pitchFamily="34" charset="0"/>
              </a:rPr>
              <a:t>que pecaron contra mí”.</a:t>
            </a:r>
          </a:p>
        </p:txBody>
      </p:sp>
    </p:spTree>
    <p:extLst>
      <p:ext uri="{BB962C8B-B14F-4D97-AF65-F5344CB8AC3E}">
        <p14:creationId xmlns:p14="http://schemas.microsoft.com/office/powerpoint/2010/main" val="268737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48" y="4574"/>
            <a:ext cx="9144000" cy="5138926"/>
          </a:xfrm>
          <a:prstGeom prst="rect">
            <a:avLst/>
          </a:prstGeom>
          <a:noFill/>
          <a:ln>
            <a:noFill/>
          </a:ln>
        </p:spPr>
      </p:pic>
      <p:sp>
        <p:nvSpPr>
          <p:cNvPr id="3" name="CuadroTexto 1"/>
          <p:cNvSpPr txBox="1"/>
          <p:nvPr/>
        </p:nvSpPr>
        <p:spPr>
          <a:xfrm>
            <a:off x="323528" y="2931790"/>
            <a:ext cx="8556674"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dije eso, de pronto, la cara del hombre que me echó de su auto </a:t>
            </a:r>
            <a:r>
              <a:rPr lang="es-PE" sz="1800" b="1" dirty="0" smtClean="0">
                <a:solidFill>
                  <a:srgbClr val="002060"/>
                </a:solidFill>
                <a:latin typeface="Arial Black" panose="020B0A04020102020204" pitchFamily="34" charset="0"/>
              </a:rPr>
              <a:t>negándose a </a:t>
            </a:r>
            <a:r>
              <a:rPr lang="es-PE" sz="1800" b="1" dirty="0">
                <a:solidFill>
                  <a:srgbClr val="002060"/>
                </a:solidFill>
                <a:latin typeface="Arial Black" panose="020B0A04020102020204" pitchFamily="34" charset="0"/>
              </a:rPr>
              <a:t>llevarme al hospital, se apareció delante de mí y dije: “¿qué hace este hombre aquí? </a:t>
            </a:r>
          </a:p>
          <a:p>
            <a:pPr algn="ctr"/>
            <a:r>
              <a:rPr lang="es-PE" sz="1800" b="1" dirty="0">
                <a:solidFill>
                  <a:srgbClr val="002060"/>
                </a:solidFill>
                <a:latin typeface="Arial Black" panose="020B0A04020102020204" pitchFamily="34" charset="0"/>
              </a:rPr>
              <a:t>De pronto una voz me dijo: “¿Puedes perdonar a este hombre que te tiró de su taxi esta noche </a:t>
            </a:r>
            <a:r>
              <a:rPr lang="es-PE" b="1" dirty="0" smtClean="0">
                <a:solidFill>
                  <a:srgbClr val="002060"/>
                </a:solidFill>
                <a:latin typeface="Arial Black" panose="020B0A04020102020204" pitchFamily="34" charset="0"/>
              </a:rPr>
              <a:t>dejándote</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al lado de la calle? Y yo respondí: “¡Oh, no! tienes que estar jugando. Y volví a decir “Yo no voy a perdonar a ese hombre, pues estaba furioso con él”.</a:t>
            </a:r>
          </a:p>
        </p:txBody>
      </p:sp>
    </p:spTree>
    <p:extLst>
      <p:ext uri="{BB962C8B-B14F-4D97-AF65-F5344CB8AC3E}">
        <p14:creationId xmlns:p14="http://schemas.microsoft.com/office/powerpoint/2010/main" val="67087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32" y="0"/>
            <a:ext cx="9144000" cy="5143500"/>
          </a:xfrm>
          <a:prstGeom prst="rect">
            <a:avLst/>
          </a:prstGeom>
          <a:noFill/>
          <a:ln>
            <a:noFill/>
          </a:ln>
        </p:spPr>
      </p:pic>
      <p:sp>
        <p:nvSpPr>
          <p:cNvPr id="3" name="CuadroTexto 1"/>
          <p:cNvSpPr txBox="1"/>
          <p:nvPr/>
        </p:nvSpPr>
        <p:spPr>
          <a:xfrm>
            <a:off x="211018" y="3112478"/>
            <a:ext cx="8683283" cy="173124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 </a:t>
            </a:r>
            <a:r>
              <a:rPr lang="es-PE" sz="1800" b="1" dirty="0" smtClean="0">
                <a:solidFill>
                  <a:srgbClr val="002060"/>
                </a:solidFill>
                <a:latin typeface="Arial Black" panose="020B0A04020102020204" pitchFamily="34" charset="0"/>
              </a:rPr>
              <a:t>en el </a:t>
            </a:r>
            <a:r>
              <a:rPr lang="es-PE" sz="1800" b="1" dirty="0">
                <a:solidFill>
                  <a:srgbClr val="002060"/>
                </a:solidFill>
                <a:latin typeface="Arial Black" panose="020B0A04020102020204" pitchFamily="34" charset="0"/>
              </a:rPr>
              <a:t>próximo minuto apareció la cara del hombre chino que estaba en el hotel y que me había tratado como un drogadicto y que también se negó a llevarme al hospital. Y yo dije “¿qué hace él aquí? Y la voz me dijo: ¿Puedes perdonar a este hombre por no llevarte en su auto esta noche y no dejarte morir en el hotel?      Dije “No”.</a:t>
            </a:r>
          </a:p>
        </p:txBody>
      </p:sp>
    </p:spTree>
    <p:extLst>
      <p:ext uri="{BB962C8B-B14F-4D97-AF65-F5344CB8AC3E}">
        <p14:creationId xmlns:p14="http://schemas.microsoft.com/office/powerpoint/2010/main" val="3744121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3770" y="2859260"/>
            <a:ext cx="8577776"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vi las caras de estos dos hombres, yo pensé: ¿Qué está pasando? Esto no es cualquier cosa. De hecho puedo estar hablando con alguien que puede ser Dios. Esta voz está personalizando una oración hacia mí.</a:t>
            </a:r>
          </a:p>
          <a:p>
            <a:pPr algn="ctr"/>
            <a:r>
              <a:rPr lang="es-PE" sz="1800" b="1" dirty="0">
                <a:solidFill>
                  <a:srgbClr val="002060"/>
                </a:solidFill>
                <a:latin typeface="Arial Black" panose="020B0A04020102020204" pitchFamily="34" charset="0"/>
              </a:rPr>
              <a:t>Entonces dije: “Dios, ¿me puedes perdonar por mis pecados? Yo perdono a esos hombres por todo lo que me hicieron”.</a:t>
            </a:r>
          </a:p>
          <a:p>
            <a:pPr algn="ctr"/>
            <a:r>
              <a:rPr lang="es-PE" b="1" dirty="0" smtClean="0">
                <a:solidFill>
                  <a:srgbClr val="002060"/>
                </a:solidFill>
                <a:latin typeface="Arial Black" panose="020B0A04020102020204" pitchFamily="34" charset="0"/>
              </a:rPr>
              <a:t>Después</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de esta oración, sus caras desaparecieron.</a:t>
            </a:r>
          </a:p>
        </p:txBody>
      </p:sp>
    </p:spTree>
    <p:extLst>
      <p:ext uri="{BB962C8B-B14F-4D97-AF65-F5344CB8AC3E}">
        <p14:creationId xmlns:p14="http://schemas.microsoft.com/office/powerpoint/2010/main" val="1841720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850225"/>
            <a:ext cx="8609428"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Las </a:t>
            </a:r>
            <a:r>
              <a:rPr lang="es-PE" sz="1800" b="1" dirty="0" smtClean="0">
                <a:solidFill>
                  <a:srgbClr val="002060"/>
                </a:solidFill>
                <a:latin typeface="Arial Black" panose="020B0A04020102020204" pitchFamily="34" charset="0"/>
              </a:rPr>
              <a:t>siguientes</a:t>
            </a:r>
            <a:r>
              <a:rPr lang="es-PE" sz="1800" b="1" dirty="0" smtClean="0">
                <a:solidFill>
                  <a:srgbClr val="FF0000"/>
                </a:solidFill>
                <a:latin typeface="Arial Black" panose="020B0A04020102020204" pitchFamily="34" charset="0"/>
              </a:rPr>
              <a:t> </a:t>
            </a:r>
            <a:r>
              <a:rPr lang="es-PE" sz="1800" b="1" dirty="0">
                <a:solidFill>
                  <a:srgbClr val="002060"/>
                </a:solidFill>
                <a:latin typeface="Arial Black" panose="020B0A04020102020204" pitchFamily="34" charset="0"/>
              </a:rPr>
              <a:t>palabras que escuché fueron: “Hágase tu voluntad en el cielo, así también en la tierra”.</a:t>
            </a:r>
          </a:p>
          <a:p>
            <a:pPr algn="ctr"/>
            <a:r>
              <a:rPr lang="es-PE" sz="1800" b="1" dirty="0">
                <a:solidFill>
                  <a:srgbClr val="002060"/>
                </a:solidFill>
                <a:latin typeface="Arial Black" panose="020B0A04020102020204" pitchFamily="34" charset="0"/>
              </a:rPr>
              <a:t>Yo pensé: “tu voluntad” y ¿qué con mi voluntad?</a:t>
            </a:r>
          </a:p>
          <a:p>
            <a:pPr algn="ctr"/>
            <a:r>
              <a:rPr lang="es-PE" sz="1800" b="1" dirty="0">
                <a:solidFill>
                  <a:srgbClr val="002060"/>
                </a:solidFill>
                <a:latin typeface="Arial Black" panose="020B0A04020102020204" pitchFamily="34" charset="0"/>
              </a:rPr>
              <a:t>Entonces, yo dije, “Dios, yo necesito saber tu voluntad y si me puedes ayudar yo te buscaré hasta encontrarte y te seguiré, honrándote todos los días de mi vida”. Mientras dije eso, la oración entera del Señor apareció ante mí y por primera vez tuve una revelación.</a:t>
            </a:r>
          </a:p>
        </p:txBody>
      </p:sp>
    </p:spTree>
    <p:extLst>
      <p:ext uri="{BB962C8B-B14F-4D97-AF65-F5344CB8AC3E}">
        <p14:creationId xmlns:p14="http://schemas.microsoft.com/office/powerpoint/2010/main" val="3664730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084" t="17498" r="11196" b="36227"/>
          <a:stretch/>
        </p:blipFill>
        <p:spPr bwMode="auto">
          <a:xfrm>
            <a:off x="1835696" y="267494"/>
            <a:ext cx="5202936" cy="2350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74322" y="3658481"/>
            <a:ext cx="8683283" cy="1177245"/>
          </a:xfrm>
          <a:prstGeom prst="rect">
            <a:avLst/>
          </a:prstGeom>
          <a:noFill/>
        </p:spPr>
        <p:txBody>
          <a:bodyPr wrap="square" lIns="68577" tIns="34289" rIns="68577" bIns="34289" rtlCol="0">
            <a:spAutoFit/>
            <a:scene3d>
              <a:camera prst="obliqueBottomLeft"/>
              <a:lightRig rig="threePt" dir="t"/>
            </a:scene3d>
            <a:sp3d>
              <a:extrusionClr>
                <a:srgbClr val="002060"/>
              </a:extrusionClr>
            </a:sp3d>
          </a:bodyPr>
          <a:lstStyle/>
          <a:p>
            <a:pPr algn="ctr"/>
            <a:r>
              <a:rPr lang="es-PE" sz="1800" b="1" dirty="0">
                <a:solidFill>
                  <a:srgbClr val="002060"/>
                </a:solidFill>
                <a:latin typeface="Arial Black" panose="020B0A04020102020204" pitchFamily="34" charset="0"/>
              </a:rPr>
              <a:t>Luego leí en la revelación: “Venga tu reino. Hágase tu voluntad”.</a:t>
            </a:r>
          </a:p>
          <a:p>
            <a:pPr algn="ctr"/>
            <a:r>
              <a:rPr lang="es-PE" sz="1800" b="1" dirty="0">
                <a:solidFill>
                  <a:srgbClr val="002060"/>
                </a:solidFill>
                <a:latin typeface="Arial Black" panose="020B0A04020102020204" pitchFamily="34" charset="0"/>
              </a:rPr>
              <a:t>Y mientras estaba acostado sentí una maravillosa paz. Yo sabía que de alguna forma, dentro de mi corazón esa oración cambió mi ser. Me cambió dramáticamente y después oré por mi hombre interior.</a:t>
            </a:r>
          </a:p>
        </p:txBody>
      </p:sp>
    </p:spTree>
    <p:extLst>
      <p:ext uri="{BB962C8B-B14F-4D97-AF65-F5344CB8AC3E}">
        <p14:creationId xmlns:p14="http://schemas.microsoft.com/office/powerpoint/2010/main" val="269953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78"/>
            <a:ext cx="9144000" cy="5141222"/>
          </a:xfrm>
          <a:prstGeom prst="rect">
            <a:avLst/>
          </a:prstGeom>
          <a:noFill/>
          <a:ln>
            <a:noFill/>
          </a:ln>
        </p:spPr>
      </p:pic>
      <p:sp>
        <p:nvSpPr>
          <p:cNvPr id="3" name="CuadroTexto 1"/>
          <p:cNvSpPr txBox="1"/>
          <p:nvPr/>
        </p:nvSpPr>
        <p:spPr>
          <a:xfrm>
            <a:off x="251520" y="3003798"/>
            <a:ext cx="8598877"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Luego, la ambulancia se detiene en el hospital y me bajan en la camilla y anuncian a los doctores que me había picado una medusa y uno de ellos me dice: “Señor, ¿me puede escuchar? </a:t>
            </a:r>
          </a:p>
          <a:p>
            <a:pPr algn="ctr"/>
            <a:r>
              <a:rPr lang="es-PE" sz="1800" b="1" dirty="0">
                <a:solidFill>
                  <a:srgbClr val="002060"/>
                </a:solidFill>
                <a:latin typeface="Arial Black" panose="020B0A04020102020204" pitchFamily="34" charset="0"/>
              </a:rPr>
              <a:t>Yo estaba </a:t>
            </a:r>
            <a:r>
              <a:rPr lang="es-PE" sz="1800" b="1" dirty="0" smtClean="0">
                <a:solidFill>
                  <a:srgbClr val="002060"/>
                </a:solidFill>
                <a:latin typeface="Arial Black" panose="020B0A04020102020204" pitchFamily="34" charset="0"/>
              </a:rPr>
              <a:t>semiinconsciente</a:t>
            </a:r>
            <a:r>
              <a:rPr lang="es-PE" sz="1800" b="1" dirty="0">
                <a:solidFill>
                  <a:srgbClr val="002060"/>
                </a:solidFill>
                <a:latin typeface="Arial Black" panose="020B0A04020102020204" pitchFamily="34" charset="0"/>
              </a:rPr>
              <a:t>, pero sabía que me estaba suministrando un antídoto para contrarrestar el veneno, mientras el doctor me instaba a quedarme despierto y me decía: “Esto es todo lo que podemos hacer por ti, luchar contra el veneno”.</a:t>
            </a:r>
          </a:p>
        </p:txBody>
      </p:sp>
    </p:spTree>
    <p:extLst>
      <p:ext uri="{BB962C8B-B14F-4D97-AF65-F5344CB8AC3E}">
        <p14:creationId xmlns:p14="http://schemas.microsoft.com/office/powerpoint/2010/main" val="155651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440" y="22854"/>
            <a:ext cx="9144000" cy="5120646"/>
          </a:xfrm>
          <a:prstGeom prst="rect">
            <a:avLst/>
          </a:prstGeom>
          <a:noFill/>
          <a:ln>
            <a:noFill/>
          </a:ln>
        </p:spPr>
      </p:pic>
      <p:sp>
        <p:nvSpPr>
          <p:cNvPr id="3" name="CuadroTexto 1"/>
          <p:cNvSpPr txBox="1"/>
          <p:nvPr/>
        </p:nvSpPr>
        <p:spPr>
          <a:xfrm>
            <a:off x="305975" y="3154682"/>
            <a:ext cx="8546123" cy="173124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podía sentir que me iba. Tuve miedo. Mientras estaba acostado podía escuchar a los doctores y enfermeras hablando, pero me era muy difícil mantener mis ojos abiertos. Recuerdo que los cerré un momento porque quería sentir una sensación de alivio. Cuando hice eso sentí una sensación de liberación. La batalla por mantenerme vivo se había terminado.</a:t>
            </a:r>
          </a:p>
        </p:txBody>
      </p:sp>
    </p:spTree>
    <p:extLst>
      <p:ext uri="{BB962C8B-B14F-4D97-AF65-F5344CB8AC3E}">
        <p14:creationId xmlns:p14="http://schemas.microsoft.com/office/powerpoint/2010/main" val="62611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16" y="0"/>
            <a:ext cx="9144000" cy="5143500"/>
          </a:xfrm>
          <a:prstGeom prst="rect">
            <a:avLst/>
          </a:prstGeom>
          <a:noFill/>
          <a:ln>
            <a:noFill/>
          </a:ln>
        </p:spPr>
      </p:pic>
      <p:sp>
        <p:nvSpPr>
          <p:cNvPr id="4" name="CuadroTexto 2"/>
          <p:cNvSpPr txBox="1"/>
          <p:nvPr/>
        </p:nvSpPr>
        <p:spPr>
          <a:xfrm>
            <a:off x="295423" y="2732651"/>
            <a:ext cx="8535572"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De repente, yo me encontré en una posición parado y sabía que estaba despierto. El problema era que aquél lugar estaba</a:t>
            </a:r>
            <a:r>
              <a:rPr lang="es-PE" sz="1800" b="1" dirty="0">
                <a:solidFill>
                  <a:srgbClr val="FF0000"/>
                </a:solidFill>
                <a:latin typeface="Arial Black" panose="020B0A04020102020204" pitchFamily="34" charset="0"/>
              </a:rPr>
              <a:t> </a:t>
            </a:r>
            <a:r>
              <a:rPr lang="es-PE" b="1" dirty="0" smtClean="0">
                <a:solidFill>
                  <a:srgbClr val="002060"/>
                </a:solidFill>
                <a:latin typeface="Arial Black" panose="020B0A04020102020204" pitchFamily="34" charset="0"/>
              </a:rPr>
              <a:t>muy</a:t>
            </a:r>
            <a:r>
              <a:rPr lang="es-PE" sz="1800" b="1" dirty="0" smtClean="0">
                <a:solidFill>
                  <a:srgbClr val="FF0000"/>
                </a:solidFill>
                <a:latin typeface="Arial Black" panose="020B0A04020102020204" pitchFamily="34" charset="0"/>
              </a:rPr>
              <a:t> </a:t>
            </a:r>
            <a:r>
              <a:rPr lang="es-PE" sz="1800" b="1" dirty="0">
                <a:solidFill>
                  <a:srgbClr val="002060"/>
                </a:solidFill>
                <a:latin typeface="Arial Black" panose="020B0A04020102020204" pitchFamily="34" charset="0"/>
              </a:rPr>
              <a:t>oscuro. Mi pregunta era: “¿por qué estos doctores no encienden las luces aquí abajo? ¿Qué clase de hospital es éste?</a:t>
            </a:r>
          </a:p>
          <a:p>
            <a:pPr algn="ctr"/>
            <a:r>
              <a:rPr lang="es-PE" sz="1800" b="1" dirty="0">
                <a:solidFill>
                  <a:srgbClr val="002060"/>
                </a:solidFill>
                <a:latin typeface="Arial Black" panose="020B0A04020102020204" pitchFamily="34" charset="0"/>
              </a:rPr>
              <a:t>Mientras estaba parado allí pensando cuanto tiempo </a:t>
            </a:r>
            <a:r>
              <a:rPr lang="es-PE" b="1" dirty="0" smtClean="0">
                <a:solidFill>
                  <a:srgbClr val="002060"/>
                </a:solidFill>
                <a:latin typeface="Arial Black" panose="020B0A04020102020204" pitchFamily="34" charset="0"/>
              </a:rPr>
              <a:t>había estado</a:t>
            </a:r>
            <a:r>
              <a:rPr lang="es-PE" sz="1800" b="1" dirty="0" smtClean="0">
                <a:solidFill>
                  <a:srgbClr val="002060"/>
                </a:solidFill>
                <a:latin typeface="Arial Black" panose="020B0A04020102020204" pitchFamily="34" charset="0"/>
              </a:rPr>
              <a:t> dormido y por qué </a:t>
            </a:r>
            <a:r>
              <a:rPr lang="es-PE" sz="1800" b="1" dirty="0">
                <a:solidFill>
                  <a:srgbClr val="002060"/>
                </a:solidFill>
                <a:latin typeface="Arial Black" panose="020B0A04020102020204" pitchFamily="34" charset="0"/>
              </a:rPr>
              <a:t>las luces estaban apagadas, yo dije: “Voy a dejar que mis ojos se acostumbren a la oscuridad, tal vez me levanté muy rápido”.</a:t>
            </a:r>
          </a:p>
        </p:txBody>
      </p:sp>
    </p:spTree>
    <p:extLst>
      <p:ext uri="{BB962C8B-B14F-4D97-AF65-F5344CB8AC3E}">
        <p14:creationId xmlns:p14="http://schemas.microsoft.com/office/powerpoint/2010/main" val="2285132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7134"/>
            <a:ext cx="9144000" cy="5126366"/>
          </a:xfrm>
          <a:prstGeom prst="rect">
            <a:avLst/>
          </a:prstGeom>
          <a:noFill/>
          <a:ln>
            <a:noFill/>
          </a:ln>
        </p:spPr>
      </p:pic>
      <p:sp>
        <p:nvSpPr>
          <p:cNvPr id="3" name="CuadroTexto 1"/>
          <p:cNvSpPr txBox="1"/>
          <p:nvPr/>
        </p:nvSpPr>
        <p:spPr>
          <a:xfrm>
            <a:off x="179512" y="2499742"/>
            <a:ext cx="8725486" cy="2562238"/>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Seguí mirando pensando que las pupilas se estaban dilatando pero no podía ver nada, todo estaba </a:t>
            </a:r>
            <a:r>
              <a:rPr lang="es-PE" b="1" dirty="0" smtClean="0">
                <a:solidFill>
                  <a:srgbClr val="002060"/>
                </a:solidFill>
                <a:latin typeface="Arial Black" panose="020B0A04020102020204" pitchFamily="34" charset="0"/>
              </a:rPr>
              <a:t>demasiado</a:t>
            </a:r>
            <a:r>
              <a:rPr lang="es-PE" sz="1800" b="1" dirty="0" smtClean="0">
                <a:solidFill>
                  <a:srgbClr val="002060"/>
                </a:solidFill>
                <a:latin typeface="Arial Black" panose="020B0A04020102020204" pitchFamily="34" charset="0"/>
              </a:rPr>
              <a:t> oscuro.</a:t>
            </a:r>
            <a:endParaRPr lang="es-PE" sz="1800" b="1" dirty="0">
              <a:solidFill>
                <a:srgbClr val="FF0000"/>
              </a:solidFill>
              <a:latin typeface="Arial Black" panose="020B0A04020102020204" pitchFamily="34" charset="0"/>
            </a:endParaRPr>
          </a:p>
          <a:p>
            <a:pPr algn="ctr"/>
            <a:r>
              <a:rPr lang="es-PE" sz="1800" b="1" dirty="0">
                <a:solidFill>
                  <a:srgbClr val="002060"/>
                </a:solidFill>
                <a:latin typeface="Arial Black" panose="020B0A04020102020204" pitchFamily="34" charset="0"/>
              </a:rPr>
              <a:t>Yo </a:t>
            </a:r>
            <a:r>
              <a:rPr lang="es-PE" b="1" dirty="0" smtClean="0">
                <a:solidFill>
                  <a:srgbClr val="002060"/>
                </a:solidFill>
                <a:latin typeface="Arial Black" panose="020B0A04020102020204" pitchFamily="34" charset="0"/>
              </a:rPr>
              <a:t>pensaba</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que debería de haber luz en algún lado. Entonces me di vuelta 360º para ver si había luz pero no vi nada. Cuando me moví hacia mi derecha no pude encontrar la pared. Yo dije: “</a:t>
            </a:r>
            <a:r>
              <a:rPr lang="es-PE" sz="1800" b="1" dirty="0" smtClean="0">
                <a:solidFill>
                  <a:srgbClr val="002060"/>
                </a:solidFill>
                <a:latin typeface="Arial Black" panose="020B0A04020102020204" pitchFamily="34" charset="0"/>
              </a:rPr>
              <a:t>qué </a:t>
            </a:r>
            <a:r>
              <a:rPr lang="es-PE" sz="1800" b="1" dirty="0">
                <a:solidFill>
                  <a:srgbClr val="002060"/>
                </a:solidFill>
                <a:latin typeface="Arial Black" panose="020B0A04020102020204" pitchFamily="34" charset="0"/>
              </a:rPr>
              <a:t>raro ¿será que me movieron?”</a:t>
            </a:r>
          </a:p>
          <a:p>
            <a:pPr algn="ctr"/>
            <a:r>
              <a:rPr lang="es-PE" sz="1800" b="1" dirty="0">
                <a:solidFill>
                  <a:srgbClr val="002060"/>
                </a:solidFill>
                <a:latin typeface="Arial Black" panose="020B0A04020102020204" pitchFamily="34" charset="0"/>
              </a:rPr>
              <a:t>Entonces me empecé a mover a mi izquierda tanteando y buscando mi cama y no la pude encontrar y el próximo pensamiento que se me vino es que todo era tan oscuro que ni mi mano podía ver. </a:t>
            </a:r>
          </a:p>
        </p:txBody>
      </p:sp>
    </p:spTree>
    <p:extLst>
      <p:ext uri="{BB962C8B-B14F-4D97-AF65-F5344CB8AC3E}">
        <p14:creationId xmlns:p14="http://schemas.microsoft.com/office/powerpoint/2010/main" val="3709555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60" y="0"/>
            <a:ext cx="9144000" cy="5143500"/>
          </a:xfrm>
          <a:prstGeom prst="rect">
            <a:avLst/>
          </a:prstGeom>
          <a:noFill/>
          <a:ln>
            <a:noFill/>
          </a:ln>
        </p:spPr>
      </p:pic>
      <p:sp>
        <p:nvSpPr>
          <p:cNvPr id="3" name="Rectángulo 1"/>
          <p:cNvSpPr/>
          <p:nvPr/>
        </p:nvSpPr>
        <p:spPr>
          <a:xfrm>
            <a:off x="251520" y="3219822"/>
            <a:ext cx="8630530" cy="1454242"/>
          </a:xfrm>
          <a:prstGeom prst="rect">
            <a:avLst/>
          </a:prstGeom>
        </p:spPr>
        <p:txBody>
          <a:bodyPr wrap="square" lIns="68577" tIns="34289" rIns="68577" bIns="34289">
            <a:spAutoFit/>
          </a:bodyPr>
          <a:lstStyle/>
          <a:p>
            <a:pPr lvl="0" algn="ctr"/>
            <a:r>
              <a:rPr lang="es-PE" sz="1800" b="1" dirty="0">
                <a:solidFill>
                  <a:srgbClr val="002060"/>
                </a:solidFill>
                <a:latin typeface="Arial Black" panose="020B0A04020102020204" pitchFamily="34" charset="0"/>
              </a:rPr>
              <a:t>Entonces puse mi mano por donde está mi cara y parecía como que mi mano la traspasaba. Yo pensé: “Esto es imposible, no puedes perder tu cabeza</a:t>
            </a:r>
            <a:r>
              <a:rPr lang="es-PE" sz="1800" b="1" dirty="0" smtClean="0">
                <a:solidFill>
                  <a:srgbClr val="002060"/>
                </a:solidFill>
                <a:latin typeface="Arial Black" panose="020B0A04020102020204" pitchFamily="34" charset="0"/>
              </a:rPr>
              <a:t>”. Mi cuerpo físico no era palpable </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Qué está pasando? </a:t>
            </a:r>
            <a:r>
              <a:rPr lang="es-PE" sz="1800" dirty="0" smtClean="0">
                <a:solidFill>
                  <a:srgbClr val="002060"/>
                </a:solidFill>
                <a:latin typeface="Arial Black" panose="020B0A04020102020204" pitchFamily="34" charset="0"/>
                <a:ea typeface="Calibri" panose="020F0502020204030204" pitchFamily="34" charset="0"/>
                <a:cs typeface="Times New Roman" panose="02020603050405020304" pitchFamily="18" charset="0"/>
              </a:rPr>
              <a:t>Es </a:t>
            </a:r>
            <a:r>
              <a:rPr lang="es-PE" sz="1800"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como que soy transparente, pero tengo la sensación de ser un total ser humano parado aquí. Dije ¿Qué pasó? </a:t>
            </a:r>
            <a:r>
              <a:rPr lang="es-PE" sz="1800" b="1" dirty="0">
                <a:solidFill>
                  <a:srgbClr val="002060"/>
                </a:solidFill>
                <a:latin typeface="Arial Black" panose="020B0A04020102020204" pitchFamily="34" charset="0"/>
              </a:rPr>
              <a:t>                                       </a:t>
            </a:r>
          </a:p>
        </p:txBody>
      </p:sp>
    </p:spTree>
    <p:extLst>
      <p:ext uri="{BB962C8B-B14F-4D97-AF65-F5344CB8AC3E}">
        <p14:creationId xmlns:p14="http://schemas.microsoft.com/office/powerpoint/2010/main" val="318341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0862"/>
            <a:ext cx="9144000" cy="5112638"/>
          </a:xfrm>
          <a:prstGeom prst="rect">
            <a:avLst/>
          </a:prstGeom>
          <a:noFill/>
          <a:ln>
            <a:noFill/>
          </a:ln>
        </p:spPr>
      </p:pic>
      <p:sp>
        <p:nvSpPr>
          <p:cNvPr id="3" name="CuadroTexto 1"/>
          <p:cNvSpPr txBox="1"/>
          <p:nvPr/>
        </p:nvSpPr>
        <p:spPr>
          <a:xfrm>
            <a:off x="251520" y="2858259"/>
            <a:ext cx="8725486" cy="2285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 mientras estaba parado allí empecé a ver </a:t>
            </a:r>
            <a:r>
              <a:rPr lang="es-PE" sz="1800" b="1" dirty="0" smtClean="0">
                <a:solidFill>
                  <a:srgbClr val="002060"/>
                </a:solidFill>
                <a:latin typeface="Arial Black" panose="020B0A04020102020204" pitchFamily="34" charset="0"/>
              </a:rPr>
              <a:t>algo a mi derecha </a:t>
            </a:r>
            <a:r>
              <a:rPr lang="es-PE" sz="1800" b="1" dirty="0">
                <a:solidFill>
                  <a:srgbClr val="002060"/>
                </a:solidFill>
                <a:latin typeface="Arial Black" panose="020B0A04020102020204" pitchFamily="34" charset="0"/>
              </a:rPr>
              <a:t>que me estaba </a:t>
            </a:r>
            <a:r>
              <a:rPr lang="es-PE" b="1" dirty="0" smtClean="0">
                <a:solidFill>
                  <a:srgbClr val="002060"/>
                </a:solidFill>
                <a:latin typeface="Arial Black" panose="020B0A04020102020204" pitchFamily="34" charset="0"/>
              </a:rPr>
              <a:t>mirando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y </a:t>
            </a:r>
            <a:r>
              <a:rPr lang="es-PE" sz="1800" b="1" dirty="0" smtClean="0">
                <a:solidFill>
                  <a:srgbClr val="002060"/>
                </a:solidFill>
                <a:latin typeface="Arial Black" panose="020B0A04020102020204" pitchFamily="34" charset="0"/>
              </a:rPr>
              <a:t>enfrente </a:t>
            </a:r>
            <a:r>
              <a:rPr lang="es-PE" sz="1800" b="1" dirty="0">
                <a:solidFill>
                  <a:srgbClr val="002060"/>
                </a:solidFill>
                <a:latin typeface="Arial Black" panose="020B0A04020102020204" pitchFamily="34" charset="0"/>
              </a:rPr>
              <a:t>de mi sentí unos ojos invisibles. Alguien o algo me estaban mirando. La oscuridad tenía una presencia de maldad fría e invasora. Yo me decía: “¿Dónde estoy?”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y </a:t>
            </a:r>
            <a:r>
              <a:rPr lang="es-PE" sz="1800" b="1" dirty="0">
                <a:solidFill>
                  <a:srgbClr val="002060"/>
                </a:solidFill>
                <a:latin typeface="Arial Black" panose="020B0A04020102020204" pitchFamily="34" charset="0"/>
              </a:rPr>
              <a:t>luego oigo una voz que me dice: “Cállate, tú mereces estar aquí”,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y respondí:</a:t>
            </a:r>
            <a:endParaRPr lang="es-PE" sz="1800" b="1" dirty="0">
              <a:solidFill>
                <a:srgbClr val="002060"/>
              </a:solidFill>
              <a:latin typeface="Arial Black" panose="020B0A04020102020204" pitchFamily="34" charset="0"/>
            </a:endParaRPr>
          </a:p>
          <a:p>
            <a:pPr algn="ctr"/>
            <a:r>
              <a:rPr lang="es-PE" sz="1800" b="1" dirty="0">
                <a:solidFill>
                  <a:srgbClr val="002060"/>
                </a:solidFill>
                <a:latin typeface="Arial Black" panose="020B0A04020102020204" pitchFamily="34" charset="0"/>
              </a:rPr>
              <a:t>¿Qué? ¿Merezco estar en dónde? Y una voz tétrica me </a:t>
            </a:r>
            <a:r>
              <a:rPr lang="es-PE" sz="1800" b="1" dirty="0" smtClean="0">
                <a:solidFill>
                  <a:srgbClr val="002060"/>
                </a:solidFill>
                <a:latin typeface="Arial Black" panose="020B0A04020102020204" pitchFamily="34" charset="0"/>
              </a:rPr>
              <a:t>dice</a:t>
            </a:r>
          </a:p>
          <a:p>
            <a:pPr algn="ct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“Ven y cállate” </a:t>
            </a:r>
          </a:p>
        </p:txBody>
      </p:sp>
    </p:spTree>
    <p:extLst>
      <p:ext uri="{BB962C8B-B14F-4D97-AF65-F5344CB8AC3E}">
        <p14:creationId xmlns:p14="http://schemas.microsoft.com/office/powerpoint/2010/main" val="380682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442"/>
            <a:ext cx="9144000" cy="5162942"/>
          </a:xfrm>
          <a:prstGeom prst="rect">
            <a:avLst/>
          </a:prstGeom>
          <a:noFill/>
          <a:ln>
            <a:noFill/>
          </a:ln>
        </p:spPr>
      </p:pic>
      <p:sp>
        <p:nvSpPr>
          <p:cNvPr id="3" name="Rectángulo 1"/>
          <p:cNvSpPr/>
          <p:nvPr/>
        </p:nvSpPr>
        <p:spPr>
          <a:xfrm>
            <a:off x="245707" y="2705904"/>
            <a:ext cx="8641080" cy="2562240"/>
          </a:xfrm>
          <a:prstGeom prst="rect">
            <a:avLst/>
          </a:prstGeom>
        </p:spPr>
        <p:txBody>
          <a:bodyPr wrap="square" lIns="68577" tIns="34289" rIns="68577" bIns="34289">
            <a:spAutoFit/>
          </a:bodyPr>
          <a:lstStyle/>
          <a:p>
            <a:pPr algn="ctr"/>
            <a:r>
              <a:rPr lang="es-PE" sz="1800" b="1" dirty="0">
                <a:solidFill>
                  <a:srgbClr val="002060"/>
                </a:solidFill>
                <a:latin typeface="Arial Black" panose="020B0A04020102020204" pitchFamily="34" charset="0"/>
              </a:rPr>
              <a:t>Mientras estaba allí parado me di cuenta que tal vez estaba en la antesala del infierno y de repente un rayo de luz apareció en la oscuridad por encima de mí.                                                                  </a:t>
            </a:r>
            <a:r>
              <a:rPr lang="es-PE" sz="18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Cuando la luz tocó mi cara sentí una maravillosa presencia en mí y mi cuerpo entero se levantó del piso y fui trasladado con esta luz y resplandor. Mientras que fui levantado yo podía ver que la luz venía de una forma circular lejos de mí. Me sentía como un grano de polvo siendo llevado a esa luz.</a:t>
            </a:r>
          </a:p>
          <a:p>
            <a:pPr lvl="0" algn="ctr"/>
            <a:r>
              <a:rPr lang="es-PE" sz="1800" b="1" dirty="0">
                <a:solidFill>
                  <a:srgbClr val="002060"/>
                </a:solidFill>
                <a:latin typeface="Arial Black" panose="020B0A04020102020204" pitchFamily="34" charset="0"/>
              </a:rPr>
              <a:t> </a:t>
            </a:r>
          </a:p>
        </p:txBody>
      </p:sp>
    </p:spTree>
    <p:extLst>
      <p:ext uri="{BB962C8B-B14F-4D97-AF65-F5344CB8AC3E}">
        <p14:creationId xmlns:p14="http://schemas.microsoft.com/office/powerpoint/2010/main" val="363667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323528" y="2931790"/>
            <a:ext cx="8588327" cy="2008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a:t>
            </a:r>
            <a:r>
              <a:rPr lang="es-PE" b="1" dirty="0" smtClean="0">
                <a:solidFill>
                  <a:srgbClr val="002060"/>
                </a:solidFill>
                <a:latin typeface="Arial Black" panose="020B0A04020102020204" pitchFamily="34" charset="0"/>
              </a:rPr>
              <a:t>era</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llevado, yo pensé: “¿puede ser real esto? Yo miré atrás sobre mi hombro y muy por debajo de mí, yo podía ver la oscuridad. Todavía no entendía qué era </a:t>
            </a:r>
            <a:r>
              <a:rPr lang="es-PE" sz="1800" b="1" dirty="0" smtClean="0">
                <a:solidFill>
                  <a:srgbClr val="002060"/>
                </a:solidFill>
                <a:latin typeface="Arial Black" panose="020B0A04020102020204" pitchFamily="34" charset="0"/>
              </a:rPr>
              <a:t>esa </a:t>
            </a:r>
            <a:r>
              <a:rPr lang="es-PE" sz="1800" b="1" dirty="0">
                <a:solidFill>
                  <a:srgbClr val="002060"/>
                </a:solidFill>
                <a:latin typeface="Arial Black" panose="020B0A04020102020204" pitchFamily="34" charset="0"/>
              </a:rPr>
              <a:t>luz. Empecé a moverme hacia la abertura hacia adentro. Mientras estaba siendo llevado </a:t>
            </a:r>
            <a:r>
              <a:rPr lang="es-PE" sz="1800" b="1" dirty="0" smtClean="0">
                <a:solidFill>
                  <a:srgbClr val="002060"/>
                </a:solidFill>
                <a:latin typeface="Arial Black" panose="020B0A04020102020204" pitchFamily="34" charset="0"/>
              </a:rPr>
              <a:t>pude </a:t>
            </a:r>
            <a:r>
              <a:rPr lang="es-PE" sz="1800" b="1" dirty="0">
                <a:solidFill>
                  <a:srgbClr val="002060"/>
                </a:solidFill>
                <a:latin typeface="Arial Black" panose="020B0A04020102020204" pitchFamily="34" charset="0"/>
              </a:rPr>
              <a:t>ver que era un </a:t>
            </a:r>
            <a:r>
              <a:rPr lang="es-PE" sz="1800" b="1" dirty="0" smtClean="0">
                <a:solidFill>
                  <a:srgbClr val="002060"/>
                </a:solidFill>
                <a:latin typeface="Arial Black" panose="020B0A04020102020204" pitchFamily="34" charset="0"/>
              </a:rPr>
              <a:t>túnel largo y al final del mismo se veía la fuente del resplandor.</a:t>
            </a:r>
            <a:r>
              <a:rPr lang="es-PE" sz="1800" b="1" dirty="0" smtClean="0">
                <a:solidFill>
                  <a:srgbClr val="00B0F0"/>
                </a:solidFill>
                <a:latin typeface="Arial Black" panose="020B0A04020102020204" pitchFamily="34" charset="0"/>
              </a:rPr>
              <a:t> </a:t>
            </a:r>
            <a:r>
              <a:rPr lang="es-PE" sz="1800" b="1" dirty="0" smtClean="0">
                <a:solidFill>
                  <a:srgbClr val="002060"/>
                </a:solidFill>
                <a:latin typeface="Arial Black" panose="020B0A04020102020204" pitchFamily="34" charset="0"/>
              </a:rPr>
              <a:t>Mi </a:t>
            </a:r>
            <a:r>
              <a:rPr lang="es-PE" sz="1800" b="1" dirty="0">
                <a:solidFill>
                  <a:srgbClr val="002060"/>
                </a:solidFill>
                <a:latin typeface="Arial Black" panose="020B0A04020102020204" pitchFamily="34" charset="0"/>
              </a:rPr>
              <a:t>pensamiento fue que era el centro del universo. </a:t>
            </a:r>
            <a:r>
              <a:rPr lang="es-PE" sz="1800" b="1" dirty="0" smtClean="0">
                <a:solidFill>
                  <a:srgbClr val="002060"/>
                </a:solidFill>
                <a:latin typeface="Arial Black" panose="020B0A04020102020204" pitchFamily="34" charset="0"/>
              </a:rPr>
              <a:t>Esa </a:t>
            </a:r>
            <a:r>
              <a:rPr lang="es-PE" sz="1800" b="1" dirty="0">
                <a:solidFill>
                  <a:srgbClr val="002060"/>
                </a:solidFill>
                <a:latin typeface="Arial Black" panose="020B0A04020102020204" pitchFamily="34" charset="0"/>
              </a:rPr>
              <a:t>luz tenía poder. </a:t>
            </a:r>
          </a:p>
        </p:txBody>
      </p:sp>
    </p:spTree>
    <p:extLst>
      <p:ext uri="{BB962C8B-B14F-4D97-AF65-F5344CB8AC3E}">
        <p14:creationId xmlns:p14="http://schemas.microsoft.com/office/powerpoint/2010/main" val="2905496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4" y="0"/>
            <a:ext cx="9144000" cy="5143500"/>
          </a:xfrm>
          <a:prstGeom prst="rect">
            <a:avLst/>
          </a:prstGeom>
          <a:noFill/>
          <a:ln>
            <a:noFill/>
          </a:ln>
        </p:spPr>
      </p:pic>
      <p:sp>
        <p:nvSpPr>
          <p:cNvPr id="4" name="CuadroTexto 1"/>
          <p:cNvSpPr txBox="1"/>
          <p:nvPr/>
        </p:nvSpPr>
        <p:spPr>
          <a:xfrm>
            <a:off x="179512" y="2858261"/>
            <a:ext cx="8784976" cy="2285239"/>
          </a:xfrm>
          <a:prstGeom prst="rect">
            <a:avLst/>
          </a:prstGeom>
          <a:noFill/>
        </p:spPr>
        <p:txBody>
          <a:bodyPr wrap="square" lIns="68577" tIns="34289" rIns="68577" bIns="34289" rtlCol="0">
            <a:spAutoFit/>
          </a:bodyPr>
          <a:lstStyle/>
          <a:p>
            <a:pPr algn="ctr"/>
            <a:r>
              <a:rPr lang="es-PE" b="1" dirty="0" smtClean="0">
                <a:solidFill>
                  <a:srgbClr val="002060"/>
                </a:solidFill>
                <a:latin typeface="Arial Black" panose="020B0A04020102020204" pitchFamily="34" charset="0"/>
              </a:rPr>
              <a:t>Mientras estaba siendo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llevado hacia la luz, </a:t>
            </a:r>
            <a:r>
              <a:rPr lang="es-PE" b="1" dirty="0" smtClean="0">
                <a:solidFill>
                  <a:srgbClr val="002060"/>
                </a:solidFill>
                <a:latin typeface="Arial Black" panose="020B0A04020102020204" pitchFamily="34" charset="0"/>
              </a:rPr>
              <a:t>vi</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unas olas de </a:t>
            </a:r>
            <a:r>
              <a:rPr lang="es-PE" sz="1800" b="1" dirty="0" smtClean="0">
                <a:solidFill>
                  <a:srgbClr val="002060"/>
                </a:solidFill>
                <a:latin typeface="Arial Black" panose="020B0A04020102020204" pitchFamily="34" charset="0"/>
              </a:rPr>
              <a:t>resplandor </a:t>
            </a:r>
            <a:r>
              <a:rPr lang="es-PE" b="1" dirty="0" smtClean="0">
                <a:solidFill>
                  <a:srgbClr val="002060"/>
                </a:solidFill>
                <a:latin typeface="Arial Black" panose="020B0A04020102020204" pitchFamily="34" charset="0"/>
              </a:rPr>
              <a:t>que eran</a:t>
            </a:r>
            <a:r>
              <a:rPr lang="es-PE" sz="1800" b="1" dirty="0" smtClean="0">
                <a:solidFill>
                  <a:srgbClr val="002060"/>
                </a:solidFill>
                <a:latin typeface="Arial Black" panose="020B0A04020102020204" pitchFamily="34" charset="0"/>
              </a:rPr>
              <a:t> </a:t>
            </a:r>
            <a:r>
              <a:rPr lang="es-PE" b="1" dirty="0" smtClean="0">
                <a:solidFill>
                  <a:srgbClr val="002060"/>
                </a:solidFill>
                <a:latin typeface="Arial Black" panose="020B0A04020102020204" pitchFamily="34" charset="0"/>
              </a:rPr>
              <a:t>desplazadas</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hacia afuera de la </a:t>
            </a:r>
            <a:r>
              <a:rPr lang="es-PE" sz="1800" b="1" dirty="0" smtClean="0">
                <a:solidFill>
                  <a:srgbClr val="002060"/>
                </a:solidFill>
                <a:latin typeface="Arial Black" panose="020B0A04020102020204" pitchFamily="34" charset="0"/>
              </a:rPr>
              <a:t>fuente; una de ellas </a:t>
            </a:r>
            <a:r>
              <a:rPr lang="es-PE" sz="1800" b="1" dirty="0">
                <a:solidFill>
                  <a:srgbClr val="002060"/>
                </a:solidFill>
                <a:latin typeface="Arial Black" panose="020B0A04020102020204" pitchFamily="34" charset="0"/>
              </a:rPr>
              <a:t>me tocó y sentí </a:t>
            </a:r>
            <a:r>
              <a:rPr lang="es-PE" sz="1800" b="1" dirty="0" smtClean="0">
                <a:solidFill>
                  <a:srgbClr val="002060"/>
                </a:solidFill>
                <a:latin typeface="Arial Black" panose="020B0A04020102020204" pitchFamily="34" charset="0"/>
              </a:rPr>
              <a:t>una sensación de comodidad</a:t>
            </a:r>
            <a:r>
              <a:rPr lang="es-PE" sz="1800" b="1" dirty="0">
                <a:solidFill>
                  <a:srgbClr val="002060"/>
                </a:solidFill>
                <a:latin typeface="Arial Black" panose="020B0A04020102020204" pitchFamily="34" charset="0"/>
              </a:rPr>
              <a:t>. De pronto, todo el temor y la angustia salieron fuera de mí </a:t>
            </a:r>
            <a:r>
              <a:rPr lang="es-PE" sz="1800" b="1" dirty="0" smtClean="0">
                <a:solidFill>
                  <a:srgbClr val="002060"/>
                </a:solidFill>
                <a:latin typeface="Arial Black" panose="020B0A04020102020204" pitchFamily="34" charset="0"/>
              </a:rPr>
              <a:t>y sentí </a:t>
            </a:r>
            <a:r>
              <a:rPr lang="es-PE" sz="1800" b="1" dirty="0">
                <a:solidFill>
                  <a:srgbClr val="002060"/>
                </a:solidFill>
                <a:latin typeface="Arial Black" panose="020B0A04020102020204" pitchFamily="34" charset="0"/>
              </a:rPr>
              <a:t>una luz </a:t>
            </a:r>
            <a:r>
              <a:rPr lang="es-PE" sz="1800" b="1" dirty="0" smtClean="0">
                <a:solidFill>
                  <a:srgbClr val="002060"/>
                </a:solidFill>
                <a:latin typeface="Arial Black" panose="020B0A04020102020204" pitchFamily="34" charset="0"/>
              </a:rPr>
              <a:t>viva que me envolvía.</a:t>
            </a:r>
            <a:endParaRPr lang="es-PE" sz="1800" b="1" dirty="0">
              <a:solidFill>
                <a:srgbClr val="002060"/>
              </a:solidFill>
              <a:latin typeface="Arial Black" panose="020B0A04020102020204" pitchFamily="34" charset="0"/>
            </a:endParaRPr>
          </a:p>
          <a:p>
            <a:pPr algn="ctr"/>
            <a:r>
              <a:rPr lang="es-PE" sz="1800" b="1" dirty="0">
                <a:solidFill>
                  <a:srgbClr val="002060"/>
                </a:solidFill>
                <a:latin typeface="Arial Black" panose="020B0A04020102020204" pitchFamily="34" charset="0"/>
              </a:rPr>
              <a:t>Rayos de resplandor entró por el núcleo central como un fuego blanco. De allí yo miré una luz </a:t>
            </a:r>
            <a:r>
              <a:rPr lang="es-PE" sz="1800" b="1" dirty="0" smtClean="0">
                <a:solidFill>
                  <a:srgbClr val="002060"/>
                </a:solidFill>
                <a:latin typeface="Arial Black" panose="020B0A04020102020204" pitchFamily="34" charset="0"/>
              </a:rPr>
              <a:t>brillante y </a:t>
            </a:r>
            <a:r>
              <a:rPr lang="es-PE" sz="1800" b="1" dirty="0">
                <a:solidFill>
                  <a:srgbClr val="002060"/>
                </a:solidFill>
                <a:latin typeface="Arial Black" panose="020B0A04020102020204" pitchFamily="34" charset="0"/>
              </a:rPr>
              <a:t>penetrante hacia fuera, hasta las estrellas en el universo, hasta las constelaciones.</a:t>
            </a:r>
          </a:p>
        </p:txBody>
      </p:sp>
    </p:spTree>
    <p:extLst>
      <p:ext uri="{BB962C8B-B14F-4D97-AF65-F5344CB8AC3E}">
        <p14:creationId xmlns:p14="http://schemas.microsoft.com/office/powerpoint/2010/main" val="68691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1728" y="0"/>
            <a:ext cx="9144000" cy="5143500"/>
          </a:xfrm>
          <a:prstGeom prst="rect">
            <a:avLst/>
          </a:prstGeom>
          <a:noFill/>
          <a:ln>
            <a:noFill/>
          </a:ln>
        </p:spPr>
      </p:pic>
      <p:sp>
        <p:nvSpPr>
          <p:cNvPr id="3" name="CuadroTexto 1"/>
          <p:cNvSpPr txBox="1"/>
          <p:nvPr/>
        </p:nvSpPr>
        <p:spPr>
          <a:xfrm>
            <a:off x="253221" y="3344594"/>
            <a:ext cx="8662181" cy="1454244"/>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Dije: ¿Qué será esta luz? ¿Será que alguien está allí rodeado de este resplandor? Mientras me pregunté eso, en mi mente una voz me habló del centro de la luz. El momento en que escuché su voz, yo reconocí que era la misma voz que me habló en la ambulancia diciéndome la oración del Señor y si iba a perdonar. </a:t>
            </a:r>
          </a:p>
        </p:txBody>
      </p:sp>
    </p:spTree>
    <p:extLst>
      <p:ext uri="{BB962C8B-B14F-4D97-AF65-F5344CB8AC3E}">
        <p14:creationId xmlns:p14="http://schemas.microsoft.com/office/powerpoint/2010/main" val="2265633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56" y="0"/>
            <a:ext cx="9144000" cy="5143500"/>
          </a:xfrm>
          <a:prstGeom prst="rect">
            <a:avLst/>
          </a:prstGeom>
          <a:noFill/>
          <a:ln>
            <a:noFill/>
          </a:ln>
        </p:spPr>
      </p:pic>
      <p:sp>
        <p:nvSpPr>
          <p:cNvPr id="3" name="CuadroTexto 1"/>
          <p:cNvSpPr txBox="1"/>
          <p:nvPr/>
        </p:nvSpPr>
        <p:spPr>
          <a:xfrm>
            <a:off x="323528" y="3135258"/>
            <a:ext cx="8588326"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La voz dijo: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¿deseas regresar? Si deseas regresar tienes que ver una nueva luz y de pronto palabras empezaron a aparecer en frente de mis ojos que decían: “Dios es luz y en Él no hay oscuridad”.</a:t>
            </a:r>
          </a:p>
          <a:p>
            <a:pPr algn="ctr"/>
            <a:r>
              <a:rPr lang="es-PE" sz="1800" b="1" dirty="0">
                <a:solidFill>
                  <a:srgbClr val="002060"/>
                </a:solidFill>
                <a:latin typeface="Arial Black" panose="020B0A04020102020204" pitchFamily="34" charset="0"/>
              </a:rPr>
              <a:t>Yo pensé Dios es luz. Posiblemente puede ser Dios. Aquí no hay nada de oscuridad, pero acabo de venir de la oscuridad. Quien sea que es este ser, Él es completamente separado de la oscuridad.    </a:t>
            </a:r>
          </a:p>
        </p:txBody>
      </p:sp>
    </p:spTree>
    <p:extLst>
      <p:ext uri="{BB962C8B-B14F-4D97-AF65-F5344CB8AC3E}">
        <p14:creationId xmlns:p14="http://schemas.microsoft.com/office/powerpoint/2010/main" val="3631755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982"/>
            <a:ext cx="9144000" cy="5127518"/>
          </a:xfrm>
          <a:prstGeom prst="rect">
            <a:avLst/>
          </a:prstGeom>
          <a:noFill/>
          <a:ln>
            <a:noFill/>
          </a:ln>
        </p:spPr>
      </p:pic>
      <p:sp>
        <p:nvSpPr>
          <p:cNvPr id="3" name="Rectángulo 1"/>
          <p:cNvSpPr/>
          <p:nvPr/>
        </p:nvSpPr>
        <p:spPr>
          <a:xfrm>
            <a:off x="251520" y="2581260"/>
            <a:ext cx="8683283" cy="2562240"/>
          </a:xfrm>
          <a:prstGeom prst="rect">
            <a:avLst/>
          </a:prstGeom>
        </p:spPr>
        <p:txBody>
          <a:bodyPr wrap="square" lIns="68577" tIns="34289" rIns="68577" bIns="34289">
            <a:spAutoFit/>
          </a:bodyPr>
          <a:lstStyle/>
          <a:p>
            <a:pPr lvl="0" algn="ctr"/>
            <a:r>
              <a:rPr lang="es-PE" sz="1800" b="1" dirty="0">
                <a:solidFill>
                  <a:srgbClr val="002060"/>
                </a:solidFill>
                <a:latin typeface="Arial Black" panose="020B0A04020102020204" pitchFamily="34" charset="0"/>
              </a:rPr>
              <a:t>No veo ninguna sombra, no veo ninguna maldad, solamente un resplandor blanco y puro y Él sabe mi nombre. ¿Será posible que yo estoy parado en la presencia de Dios y hablando con Él?                               Si es Él, tal vez ve mi espíritu absolutamente desnudo. Él debe ver todo. Luego, yo empecé a </a:t>
            </a:r>
            <a:r>
              <a:rPr lang="es-PE" b="1" dirty="0" smtClean="0">
                <a:solidFill>
                  <a:srgbClr val="002060"/>
                </a:solidFill>
                <a:latin typeface="Arial Black" panose="020B0A04020102020204" pitchFamily="34" charset="0"/>
              </a:rPr>
              <a:t>irme</a:t>
            </a:r>
            <a:r>
              <a:rPr lang="es-PE" sz="1800" b="1" dirty="0" smtClean="0">
                <a:solidFill>
                  <a:srgbClr val="002060"/>
                </a:solidFill>
                <a:latin typeface="Arial Black" panose="020B0A04020102020204" pitchFamily="34" charset="0"/>
              </a:rPr>
              <a:t> hacia </a:t>
            </a:r>
            <a:r>
              <a:rPr lang="es-PE" sz="1800" b="1" dirty="0">
                <a:solidFill>
                  <a:srgbClr val="002060"/>
                </a:solidFill>
                <a:latin typeface="Arial Black" panose="020B0A04020102020204" pitchFamily="34" charset="0"/>
              </a:rPr>
              <a:t>atrás hasta la oscuridad del túnel y miré la ola de resplandor que venía</a:t>
            </a:r>
            <a:r>
              <a:rPr lang="es-PE" sz="1800" b="1" dirty="0">
                <a:solidFill>
                  <a:prstClr val="white"/>
                </a:solidFill>
                <a:latin typeface="Arial Black" panose="020B0A04020102020204" pitchFamily="34" charset="0"/>
              </a:rPr>
              <a:t> </a:t>
            </a:r>
            <a:r>
              <a:rPr lang="es-PE" b="1" dirty="0" smtClean="0">
                <a:solidFill>
                  <a:srgbClr val="002060"/>
                </a:solidFill>
                <a:latin typeface="Arial Black" panose="020B0A04020102020204" pitchFamily="34" charset="0"/>
              </a:rPr>
              <a:t>muy penetrante.</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Yo esperaba que me tocara y literalmente me llevara a una persona. Pero mientras la ola de la luz emanaba hacia adelante se movió por medio de mí y lo que recibía era amor.</a:t>
            </a:r>
          </a:p>
        </p:txBody>
      </p:sp>
    </p:spTree>
    <p:extLst>
      <p:ext uri="{BB962C8B-B14F-4D97-AF65-F5344CB8AC3E}">
        <p14:creationId xmlns:p14="http://schemas.microsoft.com/office/powerpoint/2010/main" val="393679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144" y="28550"/>
            <a:ext cx="9144000" cy="5114950"/>
          </a:xfrm>
          <a:prstGeom prst="rect">
            <a:avLst/>
          </a:prstGeom>
          <a:noFill/>
          <a:ln>
            <a:noFill/>
          </a:ln>
        </p:spPr>
      </p:pic>
      <p:sp>
        <p:nvSpPr>
          <p:cNvPr id="3" name="CuadroTexto 1"/>
          <p:cNvSpPr txBox="1"/>
          <p:nvPr/>
        </p:nvSpPr>
        <p:spPr>
          <a:xfrm>
            <a:off x="251520" y="2787774"/>
            <a:ext cx="8598877"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El amor causó que literalmente llorara. Yo podía sentir que era aceptado por Dios.</a:t>
            </a:r>
          </a:p>
          <a:p>
            <a:pPr algn="ctr"/>
            <a:r>
              <a:rPr lang="es-PE" sz="1800" b="1" dirty="0">
                <a:solidFill>
                  <a:srgbClr val="002060"/>
                </a:solidFill>
                <a:latin typeface="Arial Black" panose="020B0A04020102020204" pitchFamily="34" charset="0"/>
              </a:rPr>
              <a:t>Yo dije: “Dios, tú no me puedes amar, pues yo muchas veces te he maldecido” y como respuesta recibí más amor.</a:t>
            </a:r>
          </a:p>
          <a:p>
            <a:pPr algn="ctr"/>
            <a:r>
              <a:rPr lang="es-PE" sz="1800" b="1" dirty="0">
                <a:solidFill>
                  <a:srgbClr val="002060"/>
                </a:solidFill>
                <a:latin typeface="Arial Black" panose="020B0A04020102020204" pitchFamily="34" charset="0"/>
              </a:rPr>
              <a:t>“Yo dije: “He cometido pecados, me he deslizado y he tomado drogas”.</a:t>
            </a:r>
          </a:p>
          <a:p>
            <a:pPr algn="ctr"/>
            <a:r>
              <a:rPr lang="es-PE" sz="1800" b="1" dirty="0">
                <a:solidFill>
                  <a:srgbClr val="002060"/>
                </a:solidFill>
                <a:latin typeface="Arial Black" panose="020B0A04020102020204" pitchFamily="34" charset="0"/>
              </a:rPr>
              <a:t>Mientras el amor seguía viniendo, yo seguía literalmente confesando más cosas de mi vida privada a Dios. </a:t>
            </a:r>
          </a:p>
        </p:txBody>
      </p:sp>
    </p:spTree>
    <p:extLst>
      <p:ext uri="{BB962C8B-B14F-4D97-AF65-F5344CB8AC3E}">
        <p14:creationId xmlns:p14="http://schemas.microsoft.com/office/powerpoint/2010/main" val="249412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90"/>
            <a:ext cx="9144000" cy="5135510"/>
          </a:xfrm>
          <a:prstGeom prst="rect">
            <a:avLst/>
          </a:prstGeom>
          <a:noFill/>
          <a:ln>
            <a:noFill/>
          </a:ln>
        </p:spPr>
      </p:pic>
      <p:sp>
        <p:nvSpPr>
          <p:cNvPr id="3" name="CuadroTexto 2"/>
          <p:cNvSpPr txBox="1"/>
          <p:nvPr/>
        </p:nvSpPr>
        <p:spPr>
          <a:xfrm>
            <a:off x="251520" y="2715766"/>
            <a:ext cx="8672732"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Cuando la luz empezó a abrirse me di cuenta de que yo estaba viendo los pies de un hombre. Alrededor de sus tobillos había una vestidura blanca y deslumbrante. Mientras miraba eso, miré hacia arriba y empecé a ver el pecho de un hombre y sus brazos estaban extendidos con una vestidura blanca y resplandeciente, como si me estuviera dando la bienvenida.</a:t>
            </a:r>
          </a:p>
          <a:p>
            <a:pPr algn="ctr"/>
            <a:r>
              <a:rPr lang="es-PE" sz="1800" b="1" dirty="0">
                <a:solidFill>
                  <a:srgbClr val="002060"/>
                </a:solidFill>
                <a:latin typeface="Arial Black" panose="020B0A04020102020204" pitchFamily="34" charset="0"/>
              </a:rPr>
              <a:t>Cuando </a:t>
            </a:r>
            <a:r>
              <a:rPr lang="es-PE" sz="1800" b="1" dirty="0" smtClean="0">
                <a:solidFill>
                  <a:srgbClr val="002060"/>
                </a:solidFill>
                <a:latin typeface="Arial Black" panose="020B0A04020102020204" pitchFamily="34" charset="0"/>
              </a:rPr>
              <a:t>Él </a:t>
            </a:r>
            <a:r>
              <a:rPr lang="es-PE" sz="1800" b="1" dirty="0">
                <a:solidFill>
                  <a:srgbClr val="002060"/>
                </a:solidFill>
                <a:latin typeface="Arial Black" panose="020B0A04020102020204" pitchFamily="34" charset="0"/>
              </a:rPr>
              <a:t>me miró, yo sabía que estaba viendo a Dios. Fue algo impresionante…..Estaba asombrado.</a:t>
            </a:r>
          </a:p>
        </p:txBody>
      </p:sp>
    </p:spTree>
    <p:extLst>
      <p:ext uri="{BB962C8B-B14F-4D97-AF65-F5344CB8AC3E}">
        <p14:creationId xmlns:p14="http://schemas.microsoft.com/office/powerpoint/2010/main" val="403399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UN VISTAZO A LA ETERNIDA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2643758"/>
            <a:ext cx="8609428"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Para este tipo de experiencias, de ninguna manera puedes estar preparado </a:t>
            </a:r>
            <a:r>
              <a:rPr lang="es-PE" b="1" dirty="0" smtClean="0">
                <a:solidFill>
                  <a:srgbClr val="002060"/>
                </a:solidFill>
                <a:latin typeface="Arial Black" panose="020B0A04020102020204" pitchFamily="34" charset="0"/>
              </a:rPr>
              <a:t>ya que se trata de algo sobrenatural.</a:t>
            </a:r>
            <a:endParaRPr lang="es-PE" sz="1800" b="1" dirty="0">
              <a:solidFill>
                <a:srgbClr val="002060"/>
              </a:solidFill>
              <a:latin typeface="Arial Black" panose="020B0A04020102020204" pitchFamily="34" charset="0"/>
            </a:endParaRPr>
          </a:p>
          <a:p>
            <a:pPr algn="ctr"/>
            <a:r>
              <a:rPr lang="es-PE" sz="1800" b="1" dirty="0">
                <a:solidFill>
                  <a:srgbClr val="002060"/>
                </a:solidFill>
                <a:latin typeface="Arial Black" panose="020B0A04020102020204" pitchFamily="34" charset="0"/>
              </a:rPr>
              <a:t>Cuando miré su cabeza, su cabello era blanco y radiante. Su rostro  emanaba una luz que se expandía fuertemente, por lo que no se podía ver los rasgos de su rostro porque la luz era de 7 a 10 veces más brillante que toda la luz que había visto. Luego, empecé a acercarme a </a:t>
            </a:r>
            <a:r>
              <a:rPr lang="es-PE" sz="1800" b="1" dirty="0" smtClean="0">
                <a:solidFill>
                  <a:srgbClr val="002060"/>
                </a:solidFill>
                <a:latin typeface="Arial Black" panose="020B0A04020102020204" pitchFamily="34" charset="0"/>
              </a:rPr>
              <a:t>Él </a:t>
            </a:r>
            <a:r>
              <a:rPr lang="es-PE" sz="1800" b="1" dirty="0">
                <a:solidFill>
                  <a:srgbClr val="002060"/>
                </a:solidFill>
                <a:latin typeface="Arial Black" panose="020B0A04020102020204" pitchFamily="34" charset="0"/>
              </a:rPr>
              <a:t>y yo me preguntaba si podía ver su cara para saber quién es Dios, sin embargo me era imposible. </a:t>
            </a:r>
          </a:p>
        </p:txBody>
      </p:sp>
    </p:spTree>
    <p:extLst>
      <p:ext uri="{BB962C8B-B14F-4D97-AF65-F5344CB8AC3E}">
        <p14:creationId xmlns:p14="http://schemas.microsoft.com/office/powerpoint/2010/main" val="1317574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3769" y="2637692"/>
            <a:ext cx="8609428" cy="2285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Incluso, yo empecé a poner mi cara adentro de la luz y no me dolían los ojos. Era como si podías ver en la luz. Yo empecé a </a:t>
            </a:r>
            <a:r>
              <a:rPr lang="es-PE" sz="1800" b="1" dirty="0" smtClean="0">
                <a:solidFill>
                  <a:srgbClr val="002060"/>
                </a:solidFill>
                <a:latin typeface="Arial Black" panose="020B0A04020102020204" pitchFamily="34" charset="0"/>
              </a:rPr>
              <a:t>acercarme </a:t>
            </a:r>
            <a:r>
              <a:rPr lang="es-PE" sz="1800" b="1" dirty="0">
                <a:solidFill>
                  <a:srgbClr val="002060"/>
                </a:solidFill>
                <a:latin typeface="Arial Black" panose="020B0A04020102020204" pitchFamily="34" charset="0"/>
              </a:rPr>
              <a:t>a la cara de </a:t>
            </a:r>
            <a:r>
              <a:rPr lang="es-PE" sz="1800" b="1" dirty="0" smtClean="0">
                <a:solidFill>
                  <a:srgbClr val="002060"/>
                </a:solidFill>
                <a:latin typeface="Arial Black" panose="020B0A04020102020204" pitchFamily="34" charset="0"/>
              </a:rPr>
              <a:t>Él</a:t>
            </a:r>
            <a:r>
              <a:rPr lang="es-PE" sz="1800" b="1" dirty="0">
                <a:solidFill>
                  <a:srgbClr val="002060"/>
                </a:solidFill>
                <a:latin typeface="Arial Black" panose="020B0A04020102020204" pitchFamily="34" charset="0"/>
              </a:rPr>
              <a:t>, con la esperanza de romper el velo. Cuando mi cara se acercaba, </a:t>
            </a:r>
            <a:r>
              <a:rPr lang="es-PE" sz="1800" b="1" dirty="0" smtClean="0">
                <a:solidFill>
                  <a:srgbClr val="002060"/>
                </a:solidFill>
                <a:latin typeface="Arial Black" panose="020B0A04020102020204" pitchFamily="34" charset="0"/>
              </a:rPr>
              <a:t>Él </a:t>
            </a:r>
            <a:r>
              <a:rPr lang="es-PE" sz="1800" b="1" dirty="0">
                <a:solidFill>
                  <a:srgbClr val="002060"/>
                </a:solidFill>
                <a:latin typeface="Arial Black" panose="020B0A04020102020204" pitchFamily="34" charset="0"/>
              </a:rPr>
              <a:t>de repente se movió. Vi una abertura en forma circular como una ventana o puerta a la eternidad.</a:t>
            </a:r>
          </a:p>
          <a:p>
            <a:pPr algn="ctr"/>
            <a:r>
              <a:rPr lang="es-PE" sz="1800" b="1" dirty="0">
                <a:solidFill>
                  <a:srgbClr val="002060"/>
                </a:solidFill>
                <a:latin typeface="Arial Black" panose="020B0A04020102020204" pitchFamily="34" charset="0"/>
              </a:rPr>
              <a:t>Al mirar a través de esto pude ver panorámicamente una tierra nueva abrirse </a:t>
            </a:r>
            <a:r>
              <a:rPr lang="es-PE" sz="1800" b="1" dirty="0" smtClean="0">
                <a:solidFill>
                  <a:srgbClr val="002060"/>
                </a:solidFill>
                <a:latin typeface="Arial Black" panose="020B0A04020102020204" pitchFamily="34" charset="0"/>
              </a:rPr>
              <a:t>enfrente </a:t>
            </a:r>
            <a:r>
              <a:rPr lang="es-PE" sz="1800" b="1" dirty="0">
                <a:solidFill>
                  <a:srgbClr val="002060"/>
                </a:solidFill>
                <a:latin typeface="Arial Black" panose="020B0A04020102020204" pitchFamily="34" charset="0"/>
              </a:rPr>
              <a:t>de mí.</a:t>
            </a:r>
          </a:p>
        </p:txBody>
      </p:sp>
    </p:spTree>
    <p:extLst>
      <p:ext uri="{BB962C8B-B14F-4D97-AF65-F5344CB8AC3E}">
        <p14:creationId xmlns:p14="http://schemas.microsoft.com/office/powerpoint/2010/main" val="240204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545417"/>
            <a:ext cx="8546123" cy="2562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Cuando estaba mirando, vi la grama con la misma luz y vida que emanaba delante de ella. Yo pude ver flores y campos.</a:t>
            </a:r>
          </a:p>
          <a:p>
            <a:pPr algn="ctr"/>
            <a:r>
              <a:rPr lang="es-PE" sz="1800" b="1" dirty="0">
                <a:solidFill>
                  <a:srgbClr val="002060"/>
                </a:solidFill>
                <a:latin typeface="Arial Black" panose="020B0A04020102020204" pitchFamily="34" charset="0"/>
              </a:rPr>
              <a:t>Yo sabía que si me paraba en la grama, ésta no se iba a dañar. El color y la energía vital que emanaba de ella era maravilloso. Luego, empecé a mirar un río o arroyo cristalino, </a:t>
            </a:r>
            <a:r>
              <a:rPr lang="es-PE" sz="1800" b="1" dirty="0" smtClean="0">
                <a:solidFill>
                  <a:srgbClr val="002060"/>
                </a:solidFill>
                <a:latin typeface="Arial Black" panose="020B0A04020102020204" pitchFamily="34" charset="0"/>
              </a:rPr>
              <a:t>árboles </a:t>
            </a:r>
            <a:r>
              <a:rPr lang="es-PE" sz="1800" b="1" dirty="0">
                <a:solidFill>
                  <a:srgbClr val="002060"/>
                </a:solidFill>
                <a:latin typeface="Arial Black" panose="020B0A04020102020204" pitchFamily="34" charset="0"/>
              </a:rPr>
              <a:t>a lo largo de sus orillas, colinas a la izquierda.</a:t>
            </a:r>
          </a:p>
          <a:p>
            <a:pPr algn="ctr"/>
            <a:r>
              <a:rPr lang="es-PE" sz="1800" b="1" dirty="0">
                <a:solidFill>
                  <a:srgbClr val="002060"/>
                </a:solidFill>
                <a:latin typeface="Arial Black" panose="020B0A04020102020204" pitchFamily="34" charset="0"/>
              </a:rPr>
              <a:t>Miré hacia mi derecha y había montañas, un cielo azul y cristalino.</a:t>
            </a:r>
          </a:p>
          <a:p>
            <a:pPr algn="ctr"/>
            <a:r>
              <a:rPr lang="es-PE" sz="1800" b="1" dirty="0">
                <a:solidFill>
                  <a:srgbClr val="002060"/>
                </a:solidFill>
                <a:latin typeface="Arial Black" panose="020B0A04020102020204" pitchFamily="34" charset="0"/>
              </a:rPr>
              <a:t>Yo estaba parado allí pensando que esto debe ser un paraíso.</a:t>
            </a:r>
          </a:p>
          <a:p>
            <a:pPr algn="ctr"/>
            <a:r>
              <a:rPr lang="es-PE" sz="1800" b="1" dirty="0">
                <a:solidFill>
                  <a:srgbClr val="002060"/>
                </a:solidFill>
                <a:latin typeface="Arial Black" panose="020B0A04020102020204" pitchFamily="34" charset="0"/>
              </a:rPr>
              <a:t>Mientras miraba yo sabía que pertenecía a este lugar. </a:t>
            </a:r>
          </a:p>
        </p:txBody>
      </p:sp>
    </p:spTree>
    <p:extLst>
      <p:ext uri="{BB962C8B-B14F-4D97-AF65-F5344CB8AC3E}">
        <p14:creationId xmlns:p14="http://schemas.microsoft.com/office/powerpoint/2010/main" val="32944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8566"/>
            <a:ext cx="9144000" cy="5114934"/>
          </a:xfrm>
          <a:prstGeom prst="rect">
            <a:avLst/>
          </a:prstGeom>
          <a:noFill/>
          <a:ln>
            <a:noFill/>
          </a:ln>
        </p:spPr>
      </p:pic>
      <p:sp>
        <p:nvSpPr>
          <p:cNvPr id="3" name="CuadroTexto 1"/>
          <p:cNvSpPr txBox="1"/>
          <p:nvPr/>
        </p:nvSpPr>
        <p:spPr>
          <a:xfrm>
            <a:off x="263770" y="3144131"/>
            <a:ext cx="8598878" cy="173124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Era como que yo sabía que fui creado por Dios para vivir allí. Yo me preguntaba “¿por qué no nací aquí en primer lugar? ¿Por qué nací en la otra tierra?”</a:t>
            </a:r>
          </a:p>
          <a:p>
            <a:pPr algn="ctr"/>
            <a:r>
              <a:rPr lang="es-PE" sz="1800" b="1" dirty="0">
                <a:solidFill>
                  <a:srgbClr val="002060"/>
                </a:solidFill>
                <a:latin typeface="Arial Black" panose="020B0A04020102020204" pitchFamily="34" charset="0"/>
              </a:rPr>
              <a:t>Yo sabía que había llegado a casa. Antes, yo había viajado por todo el mundo buscando este paraíso y ahora estaba </a:t>
            </a:r>
            <a:r>
              <a:rPr lang="es-PE" sz="1800" b="1" dirty="0" smtClean="0">
                <a:solidFill>
                  <a:srgbClr val="002060"/>
                </a:solidFill>
                <a:latin typeface="Arial Black" panose="020B0A04020102020204" pitchFamily="34" charset="0"/>
              </a:rPr>
              <a:t>enfrente</a:t>
            </a:r>
            <a:r>
              <a:rPr lang="es-PE" sz="1800" b="1" dirty="0" smtClean="0">
                <a:solidFill>
                  <a:srgbClr val="FF0000"/>
                </a:solidFill>
                <a:latin typeface="Arial Black" panose="020B0A04020102020204" pitchFamily="34" charset="0"/>
              </a:rPr>
              <a:t> </a:t>
            </a:r>
            <a:r>
              <a:rPr lang="es-PE" sz="1800" b="1" dirty="0">
                <a:solidFill>
                  <a:srgbClr val="002060"/>
                </a:solidFill>
                <a:latin typeface="Arial Black" panose="020B0A04020102020204" pitchFamily="34" charset="0"/>
              </a:rPr>
              <a:t>de mí. Yo pensé “Estoy en casa, estoy en casa”.</a:t>
            </a:r>
          </a:p>
        </p:txBody>
      </p:sp>
    </p:spTree>
    <p:extLst>
      <p:ext uri="{BB962C8B-B14F-4D97-AF65-F5344CB8AC3E}">
        <p14:creationId xmlns:p14="http://schemas.microsoft.com/office/powerpoint/2010/main" val="96475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270"/>
            <a:ext cx="9144000" cy="5125230"/>
          </a:xfrm>
          <a:prstGeom prst="rect">
            <a:avLst/>
          </a:prstGeom>
          <a:noFill/>
          <a:ln>
            <a:noFill/>
          </a:ln>
        </p:spPr>
      </p:pic>
      <p:sp>
        <p:nvSpPr>
          <p:cNvPr id="3" name="CuadroTexto 1"/>
          <p:cNvSpPr txBox="1"/>
          <p:nvPr/>
        </p:nvSpPr>
        <p:spPr>
          <a:xfrm>
            <a:off x="251520" y="2853273"/>
            <a:ext cx="8693834"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Mientras empezaba a moverme hacia adentro su presencia regresó hacía mí y bloqueó el camino. </a:t>
            </a:r>
          </a:p>
          <a:p>
            <a:pPr algn="ctr"/>
            <a:r>
              <a:rPr lang="es-PE" sz="1800" b="1" dirty="0">
                <a:solidFill>
                  <a:srgbClr val="002060"/>
                </a:solidFill>
                <a:latin typeface="Arial Black" panose="020B0A04020102020204" pitchFamily="34" charset="0"/>
              </a:rPr>
              <a:t>De pronto, Él me hizo esta pregunta: “Ahora que has visto ¿Deseas entrar o deseas regresar?”  Yo le respondí: “Dios no estoy casado, no tengo hijos, no hay un motivo que yo tenga para regresar.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No </a:t>
            </a:r>
            <a:r>
              <a:rPr lang="es-PE" sz="1800" b="1" dirty="0">
                <a:solidFill>
                  <a:srgbClr val="002060"/>
                </a:solidFill>
                <a:latin typeface="Arial Black" panose="020B0A04020102020204" pitchFamily="34" charset="0"/>
              </a:rPr>
              <a:t>quiero regresar”.</a:t>
            </a:r>
          </a:p>
          <a:p>
            <a:pPr algn="ctr"/>
            <a:r>
              <a:rPr lang="es-PE" sz="1800" b="1" dirty="0">
                <a:solidFill>
                  <a:srgbClr val="002060"/>
                </a:solidFill>
                <a:latin typeface="Arial Black" panose="020B0A04020102020204" pitchFamily="34" charset="0"/>
              </a:rPr>
              <a:t>Cuando miré hacia atrás, para mi asombro Dios me mostró una persona que me amaba. </a:t>
            </a:r>
          </a:p>
        </p:txBody>
      </p:sp>
    </p:spTree>
    <p:extLst>
      <p:ext uri="{BB962C8B-B14F-4D97-AF65-F5344CB8AC3E}">
        <p14:creationId xmlns:p14="http://schemas.microsoft.com/office/powerpoint/2010/main" val="372437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N VISTAZO A LA ETERNIDADDDDDDD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9050" y="2581262"/>
            <a:ext cx="9124950" cy="2562238"/>
          </a:xfrm>
          <a:prstGeom prst="rect">
            <a:avLst/>
          </a:prstGeom>
          <a:noFill/>
        </p:spPr>
        <p:txBody>
          <a:bodyPr wrap="square" lIns="68577" tIns="34289" rIns="68577" bIns="34289" rtlCol="0">
            <a:spAutoFit/>
          </a:bodyPr>
          <a:lstStyle/>
          <a:p>
            <a:pPr algn="ctr"/>
            <a:r>
              <a:rPr lang="es-PE" b="1" dirty="0" smtClean="0">
                <a:solidFill>
                  <a:srgbClr val="002060"/>
                </a:solidFill>
                <a:latin typeface="Arial Black" panose="020B0A04020102020204" pitchFamily="34" charset="0"/>
              </a:rPr>
              <a:t>En el</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momento que vi a mi mamá </a:t>
            </a:r>
            <a:r>
              <a:rPr lang="es-PE" sz="1800" b="1" dirty="0" smtClean="0">
                <a:solidFill>
                  <a:srgbClr val="002060"/>
                </a:solidFill>
                <a:latin typeface="Arial Black" panose="020B0A04020102020204" pitchFamily="34" charset="0"/>
              </a:rPr>
              <a:t>detrás </a:t>
            </a:r>
            <a:r>
              <a:rPr lang="es-PE" sz="1800" b="1" dirty="0">
                <a:solidFill>
                  <a:srgbClr val="002060"/>
                </a:solidFill>
                <a:latin typeface="Arial Black" panose="020B0A04020102020204" pitchFamily="34" charset="0"/>
              </a:rPr>
              <a:t>de mí, me puse a pensar </a:t>
            </a:r>
            <a:r>
              <a:rPr lang="es-PE" sz="1800" b="1" dirty="0" smtClean="0">
                <a:solidFill>
                  <a:srgbClr val="002060"/>
                </a:solidFill>
                <a:latin typeface="Arial Black" panose="020B0A04020102020204" pitchFamily="34" charset="0"/>
              </a:rPr>
              <a:t>que </a:t>
            </a:r>
          </a:p>
          <a:p>
            <a:pPr algn="ctr"/>
            <a:r>
              <a:rPr lang="es-PE" sz="1800" b="1" dirty="0" smtClean="0">
                <a:solidFill>
                  <a:srgbClr val="002060"/>
                </a:solidFill>
                <a:latin typeface="Arial Black" panose="020B0A04020102020204" pitchFamily="34" charset="0"/>
              </a:rPr>
              <a:t>le había mentido a Dios. </a:t>
            </a:r>
            <a:r>
              <a:rPr lang="es-PE" b="1" dirty="0">
                <a:solidFill>
                  <a:srgbClr val="002060"/>
                </a:solidFill>
                <a:latin typeface="Arial Black" panose="020B0A04020102020204" pitchFamily="34" charset="0"/>
              </a:rPr>
              <a:t>T</a:t>
            </a:r>
            <a:r>
              <a:rPr lang="es-PE" sz="1800" b="1" dirty="0" smtClean="0">
                <a:solidFill>
                  <a:srgbClr val="002060"/>
                </a:solidFill>
                <a:latin typeface="Arial Black" panose="020B0A04020102020204" pitchFamily="34" charset="0"/>
              </a:rPr>
              <a:t>ambién me di cuenta que había </a:t>
            </a:r>
            <a:r>
              <a:rPr lang="es-PE" sz="1800" b="1" dirty="0">
                <a:solidFill>
                  <a:srgbClr val="002060"/>
                </a:solidFill>
                <a:latin typeface="Arial Black" panose="020B0A04020102020204" pitchFamily="34" charset="0"/>
              </a:rPr>
              <a:t>alguien que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me amaba. </a:t>
            </a:r>
            <a:r>
              <a:rPr lang="es-PE" b="1" dirty="0" smtClean="0">
                <a:solidFill>
                  <a:srgbClr val="002060"/>
                </a:solidFill>
                <a:latin typeface="Arial Black" panose="020B0A04020102020204" pitchFamily="34" charset="0"/>
              </a:rPr>
              <a:t>Entonces empecé</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a pensar si estoy muerto y esto está sucediendo y entro al Paraíso y a la presencia de Dios ¿será que mi madre va a tener alguna idea de que su hijo hedonista oró en esa ambulancia, se arrepintió de sus pecados y dio su vida a Dios y Él escuchó a este muchacho y lo llevó al paraíso?  Yo </a:t>
            </a:r>
            <a:r>
              <a:rPr lang="es-PE" b="1" dirty="0" smtClean="0">
                <a:solidFill>
                  <a:srgbClr val="002060"/>
                </a:solidFill>
                <a:latin typeface="Arial Black" panose="020B0A04020102020204" pitchFamily="34" charset="0"/>
              </a:rPr>
              <a:t>sabía</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que mi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mamá no </a:t>
            </a:r>
            <a:r>
              <a:rPr lang="es-PE" sz="1800" b="1" dirty="0">
                <a:solidFill>
                  <a:srgbClr val="002060"/>
                </a:solidFill>
                <a:latin typeface="Arial Black" panose="020B0A04020102020204" pitchFamily="34" charset="0"/>
              </a:rPr>
              <a:t>iba a pensar de esa </a:t>
            </a:r>
            <a:r>
              <a:rPr lang="es-PE" sz="1800" b="1" dirty="0" smtClean="0">
                <a:solidFill>
                  <a:srgbClr val="002060"/>
                </a:solidFill>
                <a:latin typeface="Arial Black" panose="020B0A04020102020204" pitchFamily="34" charset="0"/>
              </a:rPr>
              <a:t>manera, sino </a:t>
            </a:r>
            <a:r>
              <a:rPr lang="es-PE" sz="1800" b="1" dirty="0">
                <a:solidFill>
                  <a:srgbClr val="002060"/>
                </a:solidFill>
                <a:latin typeface="Arial Black" panose="020B0A04020102020204" pitchFamily="34" charset="0"/>
              </a:rPr>
              <a:t>más bien </a:t>
            </a:r>
            <a:r>
              <a:rPr lang="es-PE" b="1" dirty="0" smtClean="0">
                <a:solidFill>
                  <a:srgbClr val="002060"/>
                </a:solidFill>
                <a:latin typeface="Arial Black" panose="020B0A04020102020204" pitchFamily="34" charset="0"/>
              </a:rPr>
              <a:t>creería</a:t>
            </a:r>
            <a:r>
              <a:rPr lang="es-PE" sz="1800" b="1" dirty="0" smtClean="0">
                <a:solidFill>
                  <a:srgbClr val="002060"/>
                </a:solidFill>
                <a:latin typeface="Arial Black" panose="020B0A04020102020204" pitchFamily="34" charset="0"/>
              </a:rPr>
              <a:t> </a:t>
            </a:r>
          </a:p>
          <a:p>
            <a:pPr algn="ctr"/>
            <a:r>
              <a:rPr lang="es-PE" sz="1800" b="1" dirty="0" smtClean="0">
                <a:solidFill>
                  <a:srgbClr val="002060"/>
                </a:solidFill>
                <a:latin typeface="Arial Black" panose="020B0A04020102020204" pitchFamily="34" charset="0"/>
              </a:rPr>
              <a:t>que su hijo </a:t>
            </a:r>
            <a:r>
              <a:rPr lang="es-PE" sz="1800" b="1" dirty="0">
                <a:solidFill>
                  <a:srgbClr val="002060"/>
                </a:solidFill>
                <a:latin typeface="Arial Black" panose="020B0A04020102020204" pitchFamily="34" charset="0"/>
              </a:rPr>
              <a:t>se fue al infierno. </a:t>
            </a:r>
          </a:p>
        </p:txBody>
      </p:sp>
    </p:spTree>
    <p:extLst>
      <p:ext uri="{BB962C8B-B14F-4D97-AF65-F5344CB8AC3E}">
        <p14:creationId xmlns:p14="http://schemas.microsoft.com/office/powerpoint/2010/main" val="298305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152" y="31990"/>
            <a:ext cx="9144000" cy="5111510"/>
          </a:xfrm>
          <a:prstGeom prst="rect">
            <a:avLst/>
          </a:prstGeom>
          <a:noFill/>
          <a:ln>
            <a:noFill/>
          </a:ln>
        </p:spPr>
      </p:pic>
      <p:sp>
        <p:nvSpPr>
          <p:cNvPr id="3" name="CuadroTexto 1"/>
          <p:cNvSpPr txBox="1"/>
          <p:nvPr/>
        </p:nvSpPr>
        <p:spPr>
          <a:xfrm>
            <a:off x="274321" y="2648243"/>
            <a:ext cx="8630529" cy="2285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Me puse a pensar que ella recibiría un telegrama diciendo: “su hijo se murió anoche. ¿Desea que lo enviemos </a:t>
            </a:r>
            <a:r>
              <a:rPr lang="es-PE" sz="1800" b="1" dirty="0" smtClean="0">
                <a:solidFill>
                  <a:srgbClr val="002060"/>
                </a:solidFill>
                <a:latin typeface="Arial Black" panose="020B0A04020102020204" pitchFamily="34" charset="0"/>
              </a:rPr>
              <a:t>en un </a:t>
            </a:r>
            <a:r>
              <a:rPr lang="es-PE" b="1" dirty="0" smtClean="0">
                <a:solidFill>
                  <a:srgbClr val="002060"/>
                </a:solidFill>
                <a:latin typeface="Arial Black" panose="020B0A04020102020204" pitchFamily="34" charset="0"/>
              </a:rPr>
              <a:t>féretro</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o en un cofre lleno de cenizas?</a:t>
            </a:r>
          </a:p>
          <a:p>
            <a:pPr algn="ctr"/>
            <a:r>
              <a:rPr lang="es-PE" sz="1800" b="1" dirty="0">
                <a:solidFill>
                  <a:srgbClr val="002060"/>
                </a:solidFill>
                <a:latin typeface="Arial Black" panose="020B0A04020102020204" pitchFamily="34" charset="0"/>
              </a:rPr>
              <a:t>Yo pensé que si eso </a:t>
            </a:r>
            <a:r>
              <a:rPr lang="es-PE" b="1" dirty="0" smtClean="0">
                <a:solidFill>
                  <a:srgbClr val="002060"/>
                </a:solidFill>
                <a:latin typeface="Arial Black" panose="020B0A04020102020204" pitchFamily="34" charset="0"/>
              </a:rPr>
              <a:t>sucedía quedaría destrozada</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ya que </a:t>
            </a:r>
            <a:r>
              <a:rPr lang="es-PE" sz="1800" b="1" dirty="0" smtClean="0">
                <a:solidFill>
                  <a:srgbClr val="002060"/>
                </a:solidFill>
                <a:latin typeface="Arial Black" panose="020B0A04020102020204" pitchFamily="34" charset="0"/>
              </a:rPr>
              <a:t>ella sufrió mucho </a:t>
            </a:r>
            <a:r>
              <a:rPr lang="es-PE" sz="1800" b="1" dirty="0">
                <a:solidFill>
                  <a:srgbClr val="002060"/>
                </a:solidFill>
                <a:latin typeface="Arial Black" panose="020B0A04020102020204" pitchFamily="34" charset="0"/>
              </a:rPr>
              <a:t>cuando perdió a su familia, y </a:t>
            </a:r>
            <a:r>
              <a:rPr lang="es-PE" b="1" dirty="0" smtClean="0">
                <a:solidFill>
                  <a:srgbClr val="002060"/>
                </a:solidFill>
                <a:latin typeface="Arial Black" panose="020B0A04020102020204" pitchFamily="34" charset="0"/>
              </a:rPr>
              <a:t>sería muy</a:t>
            </a:r>
            <a:r>
              <a:rPr lang="es-PE" sz="1800" b="1" dirty="0" smtClean="0">
                <a:solidFill>
                  <a:srgbClr val="002060"/>
                </a:solidFill>
                <a:latin typeface="Arial Black" panose="020B0A04020102020204" pitchFamily="34" charset="0"/>
              </a:rPr>
              <a:t> egoísta de mi parte el quedarme en el paraíso, </a:t>
            </a:r>
            <a:r>
              <a:rPr lang="es-PE" sz="1800" b="1" dirty="0">
                <a:solidFill>
                  <a:srgbClr val="002060"/>
                </a:solidFill>
                <a:latin typeface="Arial Black" panose="020B0A04020102020204" pitchFamily="34" charset="0"/>
              </a:rPr>
              <a:t>y </a:t>
            </a:r>
            <a:r>
              <a:rPr lang="es-PE" sz="1800" b="1" dirty="0" smtClean="0">
                <a:solidFill>
                  <a:srgbClr val="002060"/>
                </a:solidFill>
                <a:latin typeface="Arial Black" panose="020B0A04020102020204" pitchFamily="34" charset="0"/>
              </a:rPr>
              <a:t>dejar </a:t>
            </a:r>
            <a:r>
              <a:rPr lang="es-PE" sz="1800" b="1" dirty="0">
                <a:solidFill>
                  <a:srgbClr val="002060"/>
                </a:solidFill>
                <a:latin typeface="Arial Black" panose="020B0A04020102020204" pitchFamily="34" charset="0"/>
              </a:rPr>
              <a:t>a mi </a:t>
            </a:r>
            <a:r>
              <a:rPr lang="es-PE" sz="1800" b="1" dirty="0" smtClean="0">
                <a:solidFill>
                  <a:srgbClr val="002060"/>
                </a:solidFill>
                <a:latin typeface="Arial Black" panose="020B0A04020102020204" pitchFamily="34" charset="0"/>
              </a:rPr>
              <a:t>madre </a:t>
            </a:r>
            <a:r>
              <a:rPr lang="es-PE" sz="1800" b="1" dirty="0">
                <a:solidFill>
                  <a:srgbClr val="002060"/>
                </a:solidFill>
                <a:latin typeface="Arial Black" panose="020B0A04020102020204" pitchFamily="34" charset="0"/>
              </a:rPr>
              <a:t>que me </a:t>
            </a:r>
            <a:r>
              <a:rPr lang="es-PE" sz="1800" b="1" dirty="0" smtClean="0">
                <a:solidFill>
                  <a:srgbClr val="002060"/>
                </a:solidFill>
                <a:latin typeface="Arial Black" panose="020B0A04020102020204" pitchFamily="34" charset="0"/>
              </a:rPr>
              <a:t>enterrara con el dolor de  </a:t>
            </a:r>
            <a:r>
              <a:rPr lang="es-PE" sz="1800" b="1" dirty="0">
                <a:solidFill>
                  <a:srgbClr val="002060"/>
                </a:solidFill>
                <a:latin typeface="Arial Black" panose="020B0A04020102020204" pitchFamily="34" charset="0"/>
              </a:rPr>
              <a:t>que yo me fui al infierno.</a:t>
            </a:r>
          </a:p>
          <a:p>
            <a:pPr algn="ctr"/>
            <a:r>
              <a:rPr lang="es-PE" sz="1800" b="1" dirty="0">
                <a:solidFill>
                  <a:srgbClr val="002060"/>
                </a:solidFill>
                <a:latin typeface="Arial Black" panose="020B0A04020102020204" pitchFamily="34" charset="0"/>
              </a:rPr>
              <a:t>Entonces le contesté a Dios: “Quiero regresar”.</a:t>
            </a:r>
          </a:p>
        </p:txBody>
      </p:sp>
    </p:spTree>
    <p:extLst>
      <p:ext uri="{BB962C8B-B14F-4D97-AF65-F5344CB8AC3E}">
        <p14:creationId xmlns:p14="http://schemas.microsoft.com/office/powerpoint/2010/main" val="524296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340000"/>
            <a:ext cx="8799342" cy="283923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De pronto desaparecí de la escena y me encontré en una sala del hospital en una cama con mi misma forma física de siempre y con un doctor que me asistía con un bisturí pinchando la base de mi pie. </a:t>
            </a:r>
          </a:p>
          <a:p>
            <a:pPr algn="ctr"/>
            <a:r>
              <a:rPr lang="es-PE" sz="1800" b="1" dirty="0">
                <a:solidFill>
                  <a:srgbClr val="002060"/>
                </a:solidFill>
                <a:latin typeface="Arial Black" panose="020B0A04020102020204" pitchFamily="34" charset="0"/>
              </a:rPr>
              <a:t>Yo no sentía dolor. </a:t>
            </a:r>
          </a:p>
          <a:p>
            <a:pPr algn="ctr"/>
            <a:r>
              <a:rPr lang="es-PE" sz="1800" b="1" dirty="0">
                <a:solidFill>
                  <a:srgbClr val="002060"/>
                </a:solidFill>
                <a:latin typeface="Arial Black" panose="020B0A04020102020204" pitchFamily="34" charset="0"/>
              </a:rPr>
              <a:t>De </a:t>
            </a:r>
            <a:r>
              <a:rPr lang="es-PE" b="1" dirty="0" smtClean="0">
                <a:solidFill>
                  <a:srgbClr val="002060"/>
                </a:solidFill>
                <a:latin typeface="Arial Black" panose="020B0A04020102020204" pitchFamily="34" charset="0"/>
              </a:rPr>
              <a:t>repente</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escuché la voz de Dios que me dijo: “Hijo, te he regresado a la vida.</a:t>
            </a:r>
          </a:p>
          <a:p>
            <a:pPr algn="ctr"/>
            <a:r>
              <a:rPr lang="es-PE" sz="1800" b="1" dirty="0">
                <a:solidFill>
                  <a:srgbClr val="002060"/>
                </a:solidFill>
                <a:latin typeface="Arial Black" panose="020B0A04020102020204" pitchFamily="34" charset="0"/>
              </a:rPr>
              <a:t>Inmediatamente pensé: “¿qué? Acabo de escuchar a Dios ¿Qué pasó aquí? Yo sentí un maravilloso poder entrar en mí. Era como un rayo de electricidad que entraba por todo mi cuerpo.</a:t>
            </a:r>
          </a:p>
          <a:p>
            <a:pPr algn="ctr"/>
            <a:endParaRPr lang="es-PE" sz="18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7571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11018" y="2722099"/>
            <a:ext cx="8683283"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 </a:t>
            </a:r>
            <a:r>
              <a:rPr lang="es-PE" b="1" dirty="0" smtClean="0">
                <a:solidFill>
                  <a:srgbClr val="002060"/>
                </a:solidFill>
                <a:latin typeface="Arial Black" panose="020B0A04020102020204" pitchFamily="34" charset="0"/>
              </a:rPr>
              <a:t>pasadas</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unas horas yo estaba completamente sanado y dije: “¿Dios, en </a:t>
            </a:r>
            <a:r>
              <a:rPr lang="es-PE" sz="1800" b="1" dirty="0" smtClean="0">
                <a:solidFill>
                  <a:srgbClr val="002060"/>
                </a:solidFill>
                <a:latin typeface="Arial Black" panose="020B0A04020102020204" pitchFamily="34" charset="0"/>
              </a:rPr>
              <a:t>qué me </a:t>
            </a:r>
            <a:r>
              <a:rPr lang="es-PE" sz="1800" b="1" dirty="0">
                <a:solidFill>
                  <a:srgbClr val="002060"/>
                </a:solidFill>
                <a:latin typeface="Arial Black" panose="020B0A04020102020204" pitchFamily="34" charset="0"/>
              </a:rPr>
              <a:t>he convertido yo? Él dijo: “Eres un cristiano que ha nacido de nuevo”. Y yo le dije que nunca antes había escuchado ese término y le </a:t>
            </a:r>
            <a:r>
              <a:rPr lang="es-PE" b="1" dirty="0" smtClean="0">
                <a:solidFill>
                  <a:srgbClr val="002060"/>
                </a:solidFill>
                <a:latin typeface="Arial Black" panose="020B0A04020102020204" pitchFamily="34" charset="0"/>
              </a:rPr>
              <a:t>pregunté</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“¿Qué quiere decir eso?” Él dijo: “Necesitas leer una Biblia”.  Y agregó: “Has regresado porque ya has sido perdonado y la sangre de Jesús te cubrió y limpió de todos tus pecados y caminaste en su presencia como si fueses blanco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como </a:t>
            </a:r>
            <a:r>
              <a:rPr lang="es-PE" sz="1800" b="1" dirty="0">
                <a:solidFill>
                  <a:srgbClr val="002060"/>
                </a:solidFill>
                <a:latin typeface="Arial Black" panose="020B0A04020102020204" pitchFamily="34" charset="0"/>
              </a:rPr>
              <a:t>la nieve.</a:t>
            </a:r>
          </a:p>
        </p:txBody>
      </p:sp>
    </p:spTree>
    <p:extLst>
      <p:ext uri="{BB962C8B-B14F-4D97-AF65-F5344CB8AC3E}">
        <p14:creationId xmlns:p14="http://schemas.microsoft.com/office/powerpoint/2010/main" val="393122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38"/>
            <a:ext cx="9144000" cy="5136662"/>
          </a:xfrm>
          <a:prstGeom prst="rect">
            <a:avLst/>
          </a:prstGeom>
          <a:noFill/>
          <a:ln>
            <a:noFill/>
          </a:ln>
        </p:spPr>
      </p:pic>
      <p:sp>
        <p:nvSpPr>
          <p:cNvPr id="3" name="CuadroTexto 1"/>
          <p:cNvSpPr txBox="1"/>
          <p:nvPr/>
        </p:nvSpPr>
        <p:spPr>
          <a:xfrm>
            <a:off x="284873" y="3154682"/>
            <a:ext cx="8567225" cy="173124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Él se hizo a un lado y dijo: “</a:t>
            </a:r>
            <a:r>
              <a:rPr lang="es-PE" sz="1800" b="1" dirty="0" smtClean="0">
                <a:solidFill>
                  <a:srgbClr val="002060"/>
                </a:solidFill>
                <a:latin typeface="Arial Black" panose="020B0A04020102020204" pitchFamily="34" charset="0"/>
              </a:rPr>
              <a:t>2ª </a:t>
            </a:r>
            <a:r>
              <a:rPr lang="es-PE" sz="1800" b="1" dirty="0">
                <a:solidFill>
                  <a:srgbClr val="002060"/>
                </a:solidFill>
                <a:latin typeface="Arial Black" panose="020B0A04020102020204" pitchFamily="34" charset="0"/>
              </a:rPr>
              <a:t>de Pedro 3:10-18 “Dios ha creado un nuevo cielo y una nueva tierra para </a:t>
            </a:r>
            <a:r>
              <a:rPr lang="es-PE" sz="1800" b="1" dirty="0" smtClean="0">
                <a:solidFill>
                  <a:srgbClr val="002060"/>
                </a:solidFill>
                <a:latin typeface="Arial Black" panose="020B0A04020102020204" pitchFamily="34" charset="0"/>
              </a:rPr>
              <a:t>aquellos </a:t>
            </a:r>
            <a:r>
              <a:rPr lang="es-PE" sz="1800" b="1" dirty="0">
                <a:solidFill>
                  <a:srgbClr val="002060"/>
                </a:solidFill>
                <a:latin typeface="Arial Black" panose="020B0A04020102020204" pitchFamily="34" charset="0"/>
              </a:rPr>
              <a:t>que lo aman”.</a:t>
            </a:r>
          </a:p>
          <a:p>
            <a:pPr algn="ctr"/>
            <a:r>
              <a:rPr lang="es-PE" sz="1800" b="1" dirty="0">
                <a:solidFill>
                  <a:srgbClr val="002060"/>
                </a:solidFill>
                <a:latin typeface="Arial Black" panose="020B0A04020102020204" pitchFamily="34" charset="0"/>
              </a:rPr>
              <a:t>Él dijo: “Todo en la tierra pasará, este cuerpo pasará”. Y agregó:</a:t>
            </a:r>
          </a:p>
          <a:p>
            <a:pPr algn="ctr"/>
            <a:r>
              <a:rPr lang="es-PE" sz="1800" b="1" dirty="0">
                <a:solidFill>
                  <a:srgbClr val="002060"/>
                </a:solidFill>
                <a:latin typeface="Arial Black" panose="020B0A04020102020204" pitchFamily="34" charset="0"/>
              </a:rPr>
              <a:t>“Estar ausente del cuerpo es estar presente con el Señor. La muerte no pudo retener a Jesús y por eso resucitó derrotando al pecado en la carne.</a:t>
            </a:r>
          </a:p>
        </p:txBody>
      </p:sp>
    </p:spTree>
    <p:extLst>
      <p:ext uri="{BB962C8B-B14F-4D97-AF65-F5344CB8AC3E}">
        <p14:creationId xmlns:p14="http://schemas.microsoft.com/office/powerpoint/2010/main" val="2852390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42668" y="2880361"/>
            <a:ext cx="8641080" cy="201879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El pecado estará allí como un lazo que puede cautivar y atar al hombre, pero el regalo gratis de Dios es para esos que se arrepienten de sus pecados.</a:t>
            </a:r>
          </a:p>
          <a:p>
            <a:pPr algn="ctr"/>
            <a:r>
              <a:rPr lang="es-PE" sz="1800" b="1" dirty="0">
                <a:solidFill>
                  <a:srgbClr val="002060"/>
                </a:solidFill>
                <a:latin typeface="Arial Black" panose="020B0A04020102020204" pitchFamily="34" charset="0"/>
              </a:rPr>
              <a:t>Tus pecados serán perdonados y Él estará contigo hasta la eternidad. </a:t>
            </a:r>
          </a:p>
          <a:p>
            <a:pPr algn="ctr"/>
            <a:r>
              <a:rPr lang="es-PE" sz="1800" b="1" dirty="0">
                <a:solidFill>
                  <a:srgbClr val="002060"/>
                </a:solidFill>
                <a:latin typeface="Arial Black" panose="020B0A04020102020204" pitchFamily="34" charset="0"/>
              </a:rPr>
              <a:t>Para vivir en Cristo tienes que morir al pecado y eso significa morir por Cristo, cuando rechazas el pecado en tu vida.</a:t>
            </a:r>
          </a:p>
        </p:txBody>
      </p:sp>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26796"/>
          <a:stretch/>
        </p:blipFill>
        <p:spPr bwMode="auto">
          <a:xfrm>
            <a:off x="2195736" y="987574"/>
            <a:ext cx="4749800" cy="1503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902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p:cTn id="15" dur="1800" fill="hold"/>
                                        <p:tgtEl>
                                          <p:spTgt spid="5123"/>
                                        </p:tgtEl>
                                        <p:attrNameLst>
                                          <p:attrName>ppt_w</p:attrName>
                                        </p:attrNameLst>
                                      </p:cBhvr>
                                      <p:tavLst>
                                        <p:tav tm="0">
                                          <p:val>
                                            <p:fltVal val="0"/>
                                          </p:val>
                                        </p:tav>
                                        <p:tav tm="100000">
                                          <p:val>
                                            <p:strVal val="#ppt_w"/>
                                          </p:val>
                                        </p:tav>
                                      </p:tavLst>
                                    </p:anim>
                                    <p:anim calcmode="lin" valueType="num">
                                      <p:cBhvr>
                                        <p:cTn id="16" dur="1800" fill="hold"/>
                                        <p:tgtEl>
                                          <p:spTgt spid="51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UN VISTAZO A LA ETERNIDADDDDDDD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003798"/>
            <a:ext cx="8672732" cy="2018793"/>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Dios dijo: “Una nueva Tierra y un nuevo Cielo, y una nueva Jerusalén, la ciudad de Dios, será enviada desde el nuevo Cielo a la Nueva Tierra”.</a:t>
            </a:r>
          </a:p>
          <a:p>
            <a:pPr algn="ctr"/>
            <a:r>
              <a:rPr lang="es-PE" sz="1800" b="1" dirty="0">
                <a:solidFill>
                  <a:srgbClr val="002060"/>
                </a:solidFill>
                <a:latin typeface="Arial Black" panose="020B0A04020102020204" pitchFamily="34" charset="0"/>
              </a:rPr>
              <a:t>Y ya no habrá enfermedades, no más sufrimiento, no más muerte, y no más guerras y viviremos con Él por toda la eternidad. </a:t>
            </a:r>
          </a:p>
          <a:p>
            <a:pPr algn="ctr"/>
            <a:r>
              <a:rPr lang="es-PE" sz="1800" b="1" dirty="0">
                <a:solidFill>
                  <a:srgbClr val="002060"/>
                </a:solidFill>
                <a:latin typeface="Arial Black" panose="020B0A04020102020204" pitchFamily="34" charset="0"/>
              </a:rPr>
              <a:t>Y hay un río de vida fluyendo del trono de Dios y los que beben de allí son para vida eterna. </a:t>
            </a:r>
          </a:p>
        </p:txBody>
      </p:sp>
    </p:spTree>
    <p:extLst>
      <p:ext uri="{BB962C8B-B14F-4D97-AF65-F5344CB8AC3E}">
        <p14:creationId xmlns:p14="http://schemas.microsoft.com/office/powerpoint/2010/main" val="242151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5974" y="3123029"/>
            <a:ext cx="8588327" cy="1885129"/>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Un día, en casa, leí Juan 3:3, que trata acerca de que un hombre debe nacer de nuevo (en sentido espiritual) a través del Espíritu de Dios y esto ocurre cuando el Espíritu Santo entra literalmente dentro de la persona. Solo así teniendo ese nuevo nacimiento espiritual se podrá entrar en el reino de Dios, de lo contrario </a:t>
            </a:r>
            <a:endParaRPr lang="es-PE" sz="1800" b="1" dirty="0" smtClean="0">
              <a:solidFill>
                <a:srgbClr val="002060"/>
              </a:solidFill>
              <a:latin typeface="Arial Black" panose="020B0A04020102020204" pitchFamily="34" charset="0"/>
            </a:endParaRPr>
          </a:p>
          <a:p>
            <a:pPr algn="ctr"/>
            <a:r>
              <a:rPr lang="es-PE" sz="2800" b="1" dirty="0" smtClean="0">
                <a:solidFill>
                  <a:srgbClr val="002060"/>
                </a:solidFill>
                <a:latin typeface="Arial Black" panose="020B0A04020102020204" pitchFamily="34" charset="0"/>
              </a:rPr>
              <a:t>la </a:t>
            </a:r>
            <a:r>
              <a:rPr lang="es-PE" sz="2800" b="1" dirty="0">
                <a:solidFill>
                  <a:srgbClr val="002060"/>
                </a:solidFill>
                <a:latin typeface="Arial Black" panose="020B0A04020102020204" pitchFamily="34" charset="0"/>
              </a:rPr>
              <a:t>persona se irá al infierno.</a:t>
            </a:r>
          </a:p>
        </p:txBody>
      </p:sp>
    </p:spTree>
    <p:extLst>
      <p:ext uri="{BB962C8B-B14F-4D97-AF65-F5344CB8AC3E}">
        <p14:creationId xmlns:p14="http://schemas.microsoft.com/office/powerpoint/2010/main" val="25404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414"/>
            <a:ext cx="9144000" cy="5140086"/>
          </a:xfrm>
          <a:prstGeom prst="rect">
            <a:avLst/>
          </a:prstGeom>
          <a:noFill/>
          <a:ln>
            <a:noFill/>
          </a:ln>
        </p:spPr>
      </p:pic>
      <p:sp>
        <p:nvSpPr>
          <p:cNvPr id="3" name="CuadroTexto 1"/>
          <p:cNvSpPr txBox="1"/>
          <p:nvPr/>
        </p:nvSpPr>
        <p:spPr>
          <a:xfrm>
            <a:off x="284871" y="2627141"/>
            <a:ext cx="8609428"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Un día orando, le pregunté al Señor acerca de cómo se puede “nacer de nuevo”. Él me contestó: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en esa ambulancia tú viste pasar tu vida </a:t>
            </a:r>
            <a:r>
              <a:rPr lang="es-PE" sz="1800" b="1" dirty="0" smtClean="0">
                <a:solidFill>
                  <a:srgbClr val="002060"/>
                </a:solidFill>
                <a:latin typeface="Arial Black" panose="020B0A04020102020204" pitchFamily="34" charset="0"/>
              </a:rPr>
              <a:t>en </a:t>
            </a:r>
            <a:r>
              <a:rPr lang="es-PE" sz="1800" b="1" dirty="0">
                <a:solidFill>
                  <a:srgbClr val="002060"/>
                </a:solidFill>
                <a:latin typeface="Arial Black" panose="020B0A04020102020204" pitchFamily="34" charset="0"/>
              </a:rPr>
              <a:t>fragmentos y viste a tu madre orando por ti”.  “Y las palabras que escuchaste fue perdona nuestros pecados así como nosotros perdonamos a los que nos han hecho daño y han pecado contra nosotros”. Y cuando tú haces esa oración y le entregas tu corazón a Jesucristo, en ese momento “yo te perdono, te limpio y lavo tu espíritu y lo pongo blanco como la nieve”.</a:t>
            </a:r>
          </a:p>
        </p:txBody>
      </p:sp>
    </p:spTree>
    <p:extLst>
      <p:ext uri="{BB962C8B-B14F-4D97-AF65-F5344CB8AC3E}">
        <p14:creationId xmlns:p14="http://schemas.microsoft.com/office/powerpoint/2010/main" val="228933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42670" y="2711549"/>
            <a:ext cx="8662181" cy="2285241"/>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Dios agregó: “Entonces hay una batalla espiritual para nuestra alma, entre el reino de oscuridad contra el reino de la luz”. </a:t>
            </a:r>
          </a:p>
          <a:p>
            <a:pPr algn="ctr"/>
            <a:r>
              <a:rPr lang="es-PE" sz="1800" b="1" dirty="0">
                <a:solidFill>
                  <a:srgbClr val="002060"/>
                </a:solidFill>
                <a:latin typeface="Arial Black" panose="020B0A04020102020204" pitchFamily="34" charset="0"/>
              </a:rPr>
              <a:t>Dios dijo también: “Cuando tú </a:t>
            </a:r>
            <a:r>
              <a:rPr lang="es-PE" b="1" dirty="0" smtClean="0">
                <a:solidFill>
                  <a:srgbClr val="002060"/>
                </a:solidFill>
                <a:latin typeface="Arial Black" panose="020B0A04020102020204" pitchFamily="34" charset="0"/>
              </a:rPr>
              <a:t>me entregas tu corazón</a:t>
            </a: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toda la oscuridad será limpiada de tu espíritu en ese </a:t>
            </a:r>
            <a:r>
              <a:rPr lang="es-PE" sz="1800" b="1" dirty="0" smtClean="0">
                <a:solidFill>
                  <a:srgbClr val="002060"/>
                </a:solidFill>
                <a:latin typeface="Arial Black" panose="020B0A04020102020204" pitchFamily="34" charset="0"/>
              </a:rPr>
              <a:t>momento, </a:t>
            </a:r>
            <a:r>
              <a:rPr lang="es-PE" sz="1800" b="1" dirty="0">
                <a:solidFill>
                  <a:srgbClr val="002060"/>
                </a:solidFill>
                <a:latin typeface="Arial Black" panose="020B0A04020102020204" pitchFamily="34" charset="0"/>
              </a:rPr>
              <a:t>y la sangre de Jesús lavará tu alma y la dejará limpia”.</a:t>
            </a:r>
          </a:p>
          <a:p>
            <a:pPr algn="ctr"/>
            <a:r>
              <a:rPr lang="es-PE" sz="1800" b="1" dirty="0">
                <a:solidFill>
                  <a:srgbClr val="002060"/>
                </a:solidFill>
                <a:latin typeface="Arial Black" panose="020B0A04020102020204" pitchFamily="34" charset="0"/>
              </a:rPr>
              <a:t>Él dijo: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hay un reino de oscuridad gobernado por Satanás pero también hay un reino de luz gobernado por Jesús. Entonces, en el reino espiritual, hay un reino de oscuridad separado de toda luz.”</a:t>
            </a:r>
          </a:p>
        </p:txBody>
      </p:sp>
    </p:spTree>
    <p:extLst>
      <p:ext uri="{BB962C8B-B14F-4D97-AF65-F5344CB8AC3E}">
        <p14:creationId xmlns:p14="http://schemas.microsoft.com/office/powerpoint/2010/main" val="144633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288" y="0"/>
            <a:ext cx="9144000" cy="51435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9068"/>
          <a:stretch/>
        </p:blipFill>
        <p:spPr bwMode="auto">
          <a:xfrm>
            <a:off x="2195736" y="1275606"/>
            <a:ext cx="4572000"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337625" y="3397349"/>
            <a:ext cx="8514471" cy="1464795"/>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dije: “Dios ¿por qué me llevaste por allí? Él respondió: “</a:t>
            </a:r>
            <a:r>
              <a:rPr lang="es-PE" sz="1800" b="1" dirty="0" err="1">
                <a:solidFill>
                  <a:srgbClr val="002060"/>
                </a:solidFill>
                <a:latin typeface="Arial Black" panose="020B0A04020102020204" pitchFamily="34" charset="0"/>
              </a:rPr>
              <a:t>Ian</a:t>
            </a:r>
            <a:r>
              <a:rPr lang="es-PE" sz="1800" b="1" dirty="0">
                <a:solidFill>
                  <a:srgbClr val="002060"/>
                </a:solidFill>
                <a:latin typeface="Arial Black" panose="020B0A04020102020204" pitchFamily="34" charset="0"/>
              </a:rPr>
              <a:t>, si no hubieras orado en la ambulancia te hubiera dejado en la oscuridad hasta el día del juicio, pero escogí enseñarte el camino de la sombra de muerte, pero la maldad no te podía tocar, porque yo estaba contigo”.</a:t>
            </a:r>
          </a:p>
        </p:txBody>
      </p:sp>
    </p:spTree>
    <p:extLst>
      <p:ext uri="{BB962C8B-B14F-4D97-AF65-F5344CB8AC3E}">
        <p14:creationId xmlns:p14="http://schemas.microsoft.com/office/powerpoint/2010/main" val="109352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846"/>
            <a:ext cx="9144000" cy="5128654"/>
          </a:xfrm>
          <a:prstGeom prst="rect">
            <a:avLst/>
          </a:prstGeom>
          <a:noFill/>
          <a:ln>
            <a:noFill/>
          </a:ln>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987574"/>
            <a:ext cx="4572000"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uadroTexto 1"/>
          <p:cNvSpPr txBox="1"/>
          <p:nvPr/>
        </p:nvSpPr>
        <p:spPr>
          <a:xfrm>
            <a:off x="251520" y="2931790"/>
            <a:ext cx="8641080" cy="200824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dije: “Dios, yo pasé por un túnel de luz”. Y Él me dijo: “Mateo 7:13-14, Angosto es el camino que te lleva al reino de Dios si lo encuentras. Espacioso y ancho es el camino que te lleva a la destrucción de oscuridad”.</a:t>
            </a:r>
          </a:p>
          <a:p>
            <a:pPr algn="ctr"/>
            <a:r>
              <a:rPr lang="es-PE" sz="1800" b="1" dirty="0">
                <a:solidFill>
                  <a:srgbClr val="002060"/>
                </a:solidFill>
                <a:latin typeface="Arial Black" panose="020B0A04020102020204" pitchFamily="34" charset="0"/>
              </a:rPr>
              <a:t>Dios me dijo que hay un camino de santidad y yo dije: “Encontré amor, gozo y paz”. Él dijo: “Mi Espíritu Santo trae amor, gozo, paz y tranquilidad a </a:t>
            </a:r>
            <a:r>
              <a:rPr lang="es-PE" b="1" dirty="0">
                <a:solidFill>
                  <a:srgbClr val="002060"/>
                </a:solidFill>
                <a:latin typeface="Arial Black" panose="020B0A04020102020204" pitchFamily="34" charset="0"/>
              </a:rPr>
              <a:t>e</a:t>
            </a:r>
            <a:r>
              <a:rPr lang="es-PE" sz="1800" b="1" dirty="0" smtClean="0">
                <a:solidFill>
                  <a:srgbClr val="002060"/>
                </a:solidFill>
                <a:latin typeface="Arial Black" panose="020B0A04020102020204" pitchFamily="34" charset="0"/>
              </a:rPr>
              <a:t>sos </a:t>
            </a:r>
            <a:r>
              <a:rPr lang="es-PE" sz="1800" b="1" dirty="0">
                <a:solidFill>
                  <a:srgbClr val="002060"/>
                </a:solidFill>
                <a:latin typeface="Arial Black" panose="020B0A04020102020204" pitchFamily="34" charset="0"/>
              </a:rPr>
              <a:t>que me aman”.</a:t>
            </a:r>
          </a:p>
        </p:txBody>
      </p:sp>
    </p:spTree>
    <p:extLst>
      <p:ext uri="{BB962C8B-B14F-4D97-AF65-F5344CB8AC3E}">
        <p14:creationId xmlns:p14="http://schemas.microsoft.com/office/powerpoint/2010/main" val="375657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1800" fill="hold"/>
                                        <p:tgtEl>
                                          <p:spTgt spid="7170"/>
                                        </p:tgtEl>
                                        <p:attrNameLst>
                                          <p:attrName>ppt_w</p:attrName>
                                        </p:attrNameLst>
                                      </p:cBhvr>
                                      <p:tavLst>
                                        <p:tav tm="0">
                                          <p:val>
                                            <p:fltVal val="0"/>
                                          </p:val>
                                        </p:tav>
                                        <p:tav tm="100000">
                                          <p:val>
                                            <p:strVal val="#ppt_w"/>
                                          </p:val>
                                        </p:tav>
                                      </p:tavLst>
                                    </p:anim>
                                    <p:anim calcmode="lin" valueType="num">
                                      <p:cBhvr>
                                        <p:cTn id="12" dur="1800" fill="hold"/>
                                        <p:tgtEl>
                                          <p:spTgt spid="717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5972" y="2753753"/>
            <a:ext cx="8503920" cy="2377572"/>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Luego le dije a Dios: “Dios, yo vi que mi brazo era transparente”.</a:t>
            </a:r>
          </a:p>
          <a:p>
            <a:pPr algn="ctr"/>
            <a:r>
              <a:rPr lang="es-PE" sz="1800" b="1" dirty="0">
                <a:solidFill>
                  <a:srgbClr val="002060"/>
                </a:solidFill>
                <a:latin typeface="Arial Black" panose="020B0A04020102020204" pitchFamily="34" charset="0"/>
              </a:rPr>
              <a:t>Él dijo: “En un abrir y cerrar de ojos, tu cuerpo corruptible se irá y la muerte hará que se pudra, pero tu alma y espíritu tomará inmortalidad, ya que el regalo de Dios es vida eterna en </a:t>
            </a:r>
            <a:endParaRPr lang="es-PE" sz="1800" b="1" dirty="0" smtClean="0">
              <a:solidFill>
                <a:srgbClr val="002060"/>
              </a:solidFill>
              <a:latin typeface="Arial Black" panose="020B0A04020102020204" pitchFamily="34" charset="0"/>
            </a:endParaRPr>
          </a:p>
          <a:p>
            <a:pPr algn="ctr"/>
            <a:r>
              <a:rPr lang="es-PE" sz="2400" b="1" dirty="0" smtClean="0">
                <a:solidFill>
                  <a:srgbClr val="002060"/>
                </a:solidFill>
                <a:latin typeface="Arial Black" panose="020B0A04020102020204" pitchFamily="34" charset="0"/>
              </a:rPr>
              <a:t>Cristo </a:t>
            </a:r>
            <a:r>
              <a:rPr lang="es-PE" sz="2400" b="1" dirty="0">
                <a:solidFill>
                  <a:srgbClr val="002060"/>
                </a:solidFill>
                <a:latin typeface="Arial Black" panose="020B0A04020102020204" pitchFamily="34" charset="0"/>
              </a:rPr>
              <a:t>Jesús”.  </a:t>
            </a:r>
          </a:p>
          <a:p>
            <a:pPr algn="ctr"/>
            <a:r>
              <a:rPr lang="es-PE" sz="1800" b="1" dirty="0">
                <a:solidFill>
                  <a:srgbClr val="002060"/>
                </a:solidFill>
                <a:latin typeface="Arial Black" panose="020B0A04020102020204" pitchFamily="34" charset="0"/>
              </a:rPr>
              <a:t>Le dije: “Dios, yo entré a una luz que parecía llenar el cielo”.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Él </a:t>
            </a:r>
            <a:r>
              <a:rPr lang="es-PE" sz="1800" b="1" dirty="0">
                <a:solidFill>
                  <a:srgbClr val="002060"/>
                </a:solidFill>
                <a:latin typeface="Arial Black" panose="020B0A04020102020204" pitchFamily="34" charset="0"/>
              </a:rPr>
              <a:t>dijo: “Mi hijo Jesús es glorificado y rodeado de una luz inaccesible”.</a:t>
            </a:r>
          </a:p>
        </p:txBody>
      </p:sp>
    </p:spTree>
    <p:extLst>
      <p:ext uri="{BB962C8B-B14F-4D97-AF65-F5344CB8AC3E}">
        <p14:creationId xmlns:p14="http://schemas.microsoft.com/office/powerpoint/2010/main" val="32759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02"/>
            <a:ext cx="9144000" cy="5137798"/>
          </a:xfrm>
          <a:prstGeom prst="rect">
            <a:avLst/>
          </a:prstGeom>
          <a:noFill/>
          <a:ln>
            <a:noFill/>
          </a:ln>
        </p:spPr>
      </p:pic>
      <p:sp>
        <p:nvSpPr>
          <p:cNvPr id="3" name="CuadroTexto 1"/>
          <p:cNvSpPr txBox="1"/>
          <p:nvPr/>
        </p:nvSpPr>
        <p:spPr>
          <a:xfrm>
            <a:off x="211018" y="2500532"/>
            <a:ext cx="8736037" cy="2562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Yo dije: “Entonces, ¿cómo yo entré a esa luz? Él dijo: “El velo fue roto por el Santo de Santos”. Por ello, tenemos entrada por la sangre del cordero en el lugar Santo. </a:t>
            </a:r>
          </a:p>
          <a:p>
            <a:pPr algn="ctr"/>
            <a:r>
              <a:rPr lang="es-PE" sz="1800" b="1" dirty="0">
                <a:solidFill>
                  <a:srgbClr val="002060"/>
                </a:solidFill>
                <a:latin typeface="Arial Black" panose="020B0A04020102020204" pitchFamily="34" charset="0"/>
              </a:rPr>
              <a:t>Yo dije: “Vi un hombre con una vestidura blanca que brillaba cual resplandor, como si llenara el </a:t>
            </a:r>
            <a:r>
              <a:rPr lang="es-PE" sz="1800" b="1" dirty="0" smtClean="0">
                <a:solidFill>
                  <a:srgbClr val="002060"/>
                </a:solidFill>
                <a:latin typeface="Arial Black" panose="020B0A04020102020204" pitchFamily="34" charset="0"/>
              </a:rPr>
              <a:t>universo</a:t>
            </a:r>
            <a:r>
              <a:rPr lang="es-PE" sz="1800" b="1" dirty="0">
                <a:solidFill>
                  <a:srgbClr val="002060"/>
                </a:solidFill>
                <a:latin typeface="Arial Black" panose="020B0A04020102020204" pitchFamily="34" charset="0"/>
              </a:rPr>
              <a:t>”.</a:t>
            </a:r>
          </a:p>
          <a:p>
            <a:pPr algn="ctr"/>
            <a:r>
              <a:rPr lang="es-PE" sz="1800" b="1" dirty="0">
                <a:solidFill>
                  <a:srgbClr val="002060"/>
                </a:solidFill>
                <a:latin typeface="Arial Black" panose="020B0A04020102020204" pitchFamily="34" charset="0"/>
              </a:rPr>
              <a:t>Él dijo: “Ese era mi hijo Jesús en su forma glorificada”. </a:t>
            </a:r>
          </a:p>
          <a:p>
            <a:pPr algn="ctr"/>
            <a:r>
              <a:rPr lang="es-PE" sz="1800" b="1" dirty="0">
                <a:solidFill>
                  <a:srgbClr val="002060"/>
                </a:solidFill>
                <a:latin typeface="Arial Black" panose="020B0A04020102020204" pitchFamily="34" charset="0"/>
              </a:rPr>
              <a:t>Él dijo: “Mi hijo murió en la cruz por tus pecados. El cordero de Dios que se llevó los pecados del mundo y resucitó entre los muertos</a:t>
            </a:r>
            <a:r>
              <a:rPr lang="es-PE" sz="1800" b="1" dirty="0" smtClean="0">
                <a:solidFill>
                  <a:srgbClr val="002060"/>
                </a:solidFill>
                <a:latin typeface="Arial Black" panose="020B0A04020102020204" pitchFamily="34" charset="0"/>
              </a:rPr>
              <a:t>,</a:t>
            </a:r>
          </a:p>
          <a:p>
            <a:pPr algn="ctr"/>
            <a:r>
              <a:rPr lang="es-PE" sz="1800" b="1" dirty="0" smtClean="0">
                <a:solidFill>
                  <a:srgbClr val="002060"/>
                </a:solidFill>
                <a:latin typeface="Arial Black" panose="020B0A04020102020204" pitchFamily="34" charset="0"/>
              </a:rPr>
              <a:t> </a:t>
            </a:r>
            <a:r>
              <a:rPr lang="es-PE" sz="1800" b="1" dirty="0">
                <a:solidFill>
                  <a:srgbClr val="002060"/>
                </a:solidFill>
                <a:latin typeface="Arial Black" panose="020B0A04020102020204" pitchFamily="34" charset="0"/>
              </a:rPr>
              <a:t>Él es glorificado”.</a:t>
            </a:r>
          </a:p>
        </p:txBody>
      </p:sp>
    </p:spTree>
    <p:extLst>
      <p:ext uri="{BB962C8B-B14F-4D97-AF65-F5344CB8AC3E}">
        <p14:creationId xmlns:p14="http://schemas.microsoft.com/office/powerpoint/2010/main" val="321071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422"/>
            <a:ext cx="9144000" cy="5140078"/>
          </a:xfrm>
          <a:prstGeom prst="rect">
            <a:avLst/>
          </a:prstGeom>
          <a:noFill/>
          <a:ln>
            <a:noFill/>
          </a:ln>
        </p:spPr>
      </p:pic>
      <p:sp>
        <p:nvSpPr>
          <p:cNvPr id="3" name="CuadroTexto 1"/>
          <p:cNvSpPr txBox="1"/>
          <p:nvPr/>
        </p:nvSpPr>
        <p:spPr>
          <a:xfrm>
            <a:off x="251520" y="2355726"/>
            <a:ext cx="8598877" cy="293157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Lo que yo sé, es que Dios me ama. Yo he tenido 19 años experimentando la sensible presencia del Espíritu de Dios. Él me ha sanado completamente y me ha hecho libre. Tengo esperanza para el futuro y yo sé que no importa </a:t>
            </a:r>
            <a:r>
              <a:rPr lang="es-PE" sz="1800" b="1" dirty="0" smtClean="0">
                <a:solidFill>
                  <a:srgbClr val="002060"/>
                </a:solidFill>
                <a:latin typeface="Arial Black" panose="020B0A04020102020204" pitchFamily="34" charset="0"/>
              </a:rPr>
              <a:t>qué </a:t>
            </a:r>
            <a:r>
              <a:rPr lang="es-PE" sz="1800" b="1" dirty="0">
                <a:solidFill>
                  <a:srgbClr val="002060"/>
                </a:solidFill>
                <a:latin typeface="Arial Black" panose="020B0A04020102020204" pitchFamily="34" charset="0"/>
              </a:rPr>
              <a:t>desesperación o angustia tienes en tu corazón, o si tu matrimonio está destruido. Dios puede restaurar tu matrimonio. No importa cuántas personas te han rechazado y te han aplastado. Dios te ama y te puede volver </a:t>
            </a:r>
            <a:endParaRPr lang="es-PE" sz="1800" b="1" dirty="0" smtClean="0">
              <a:solidFill>
                <a:srgbClr val="002060"/>
              </a:solidFill>
              <a:latin typeface="Arial Black" panose="020B0A04020102020204" pitchFamily="34" charset="0"/>
            </a:endParaRPr>
          </a:p>
          <a:p>
            <a:pPr algn="ctr"/>
            <a:r>
              <a:rPr lang="es-PE" sz="1800" b="1" dirty="0" smtClean="0">
                <a:solidFill>
                  <a:srgbClr val="002060"/>
                </a:solidFill>
                <a:latin typeface="Arial Black" panose="020B0A04020102020204" pitchFamily="34" charset="0"/>
              </a:rPr>
              <a:t>a </a:t>
            </a:r>
            <a:r>
              <a:rPr lang="es-PE" sz="1800" b="1" dirty="0">
                <a:solidFill>
                  <a:srgbClr val="002060"/>
                </a:solidFill>
                <a:latin typeface="Arial Black" panose="020B0A04020102020204" pitchFamily="34" charset="0"/>
              </a:rPr>
              <a:t>levantar a un lugar lleno y con vida. </a:t>
            </a:r>
            <a:endParaRPr lang="es-PE" sz="1800" b="1" dirty="0" smtClean="0">
              <a:solidFill>
                <a:srgbClr val="002060"/>
              </a:solidFill>
              <a:latin typeface="Arial Black" panose="020B0A04020102020204" pitchFamily="34" charset="0"/>
            </a:endParaRPr>
          </a:p>
          <a:p>
            <a:pPr algn="ctr"/>
            <a:r>
              <a:rPr lang="es-PE" sz="2400" b="1" dirty="0" smtClean="0">
                <a:solidFill>
                  <a:srgbClr val="002060"/>
                </a:solidFill>
                <a:latin typeface="Arial Black" panose="020B0A04020102020204" pitchFamily="34" charset="0"/>
              </a:rPr>
              <a:t>Jesús </a:t>
            </a:r>
            <a:r>
              <a:rPr lang="es-PE" sz="2400" b="1" dirty="0">
                <a:solidFill>
                  <a:srgbClr val="002060"/>
                </a:solidFill>
                <a:latin typeface="Arial Black" panose="020B0A04020102020204" pitchFamily="34" charset="0"/>
              </a:rPr>
              <a:t>es la vida del mundo. </a:t>
            </a:r>
          </a:p>
          <a:p>
            <a:pPr algn="ctr"/>
            <a:endParaRPr lang="es-PE" sz="18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9359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4320" y="2416126"/>
            <a:ext cx="8641080" cy="2562240"/>
          </a:xfrm>
          <a:prstGeom prst="rect">
            <a:avLst/>
          </a:prstGeom>
          <a:noFill/>
        </p:spPr>
        <p:txBody>
          <a:bodyPr wrap="square" lIns="68577" tIns="34289" rIns="68577" bIns="34289" rtlCol="0">
            <a:spAutoFit/>
          </a:bodyPr>
          <a:lstStyle/>
          <a:p>
            <a:pPr algn="ctr"/>
            <a:r>
              <a:rPr lang="es-PE" sz="1800" b="1" dirty="0">
                <a:solidFill>
                  <a:srgbClr val="002060"/>
                </a:solidFill>
                <a:latin typeface="Arial Black" panose="020B0A04020102020204" pitchFamily="34" charset="0"/>
              </a:rPr>
              <a:t>Quiero que abras tu corazón en este momento y de verdad ores y busques el rostro de Dios.</a:t>
            </a:r>
          </a:p>
          <a:p>
            <a:pPr algn="ctr"/>
            <a:r>
              <a:rPr lang="es-PE" sz="1800" b="1" dirty="0">
                <a:solidFill>
                  <a:srgbClr val="002060"/>
                </a:solidFill>
                <a:latin typeface="Arial Black" panose="020B0A04020102020204" pitchFamily="34" charset="0"/>
              </a:rPr>
              <a:t>Yo oré en la ambulancia en una cama de muerte y le di mi vida a Jesús. Él escucha el clamor del corazón de un hombre, mujer o niño, que diga, Dios entra en mi corazón, perdóname y ten misericordia de mí y Él lo hará.</a:t>
            </a:r>
          </a:p>
          <a:p>
            <a:pPr algn="ctr"/>
            <a:r>
              <a:rPr lang="es-PE" sz="1800" b="1" dirty="0">
                <a:solidFill>
                  <a:srgbClr val="002060"/>
                </a:solidFill>
                <a:latin typeface="Arial Black" panose="020B0A04020102020204" pitchFamily="34" charset="0"/>
              </a:rPr>
              <a:t>Me gustaría orar contigo y hacer una oración que la hagas tuya. Si puedes clamar a Dios de tu propio corazón, Él llegará a tu vida y nacerás de nuevo.</a:t>
            </a:r>
          </a:p>
        </p:txBody>
      </p:sp>
    </p:spTree>
    <p:extLst>
      <p:ext uri="{BB962C8B-B14F-4D97-AF65-F5344CB8AC3E}">
        <p14:creationId xmlns:p14="http://schemas.microsoft.com/office/powerpoint/2010/main" val="2711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819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336" r="2774" b="27381"/>
          <a:stretch/>
        </p:blipFill>
        <p:spPr bwMode="auto">
          <a:xfrm>
            <a:off x="755576" y="380220"/>
            <a:ext cx="7632848" cy="2158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3147814"/>
            <a:ext cx="8556674" cy="1577353"/>
          </a:xfrm>
          <a:prstGeom prst="rect">
            <a:avLst/>
          </a:prstGeom>
          <a:noFill/>
        </p:spPr>
        <p:txBody>
          <a:bodyPr wrap="square" lIns="68577" tIns="34289" rIns="68577" bIns="34289" rtlCol="0">
            <a:spAutoFit/>
          </a:bodyPr>
          <a:lstStyle/>
          <a:p>
            <a:pPr algn="ctr"/>
            <a:r>
              <a:rPr lang="es-PE" sz="1400" b="1" dirty="0">
                <a:solidFill>
                  <a:srgbClr val="002060"/>
                </a:solidFill>
                <a:latin typeface="Arial Black" panose="020B0A04020102020204" pitchFamily="34" charset="0"/>
              </a:rPr>
              <a:t>Jesús dijo que todos los que clamen su nombre serán salvos. Solo la sangre de Jesús te puede limpiar de todos tus pecados. Muchas personas han visto ese túnel de luz, pero muy pocos han podido ver que es Jesús en el centro. Jesús es la verdadera luz que vino al mundo. Es maravilloso tener a Cristo en tu corazón y si lo recibes en este momento, la oscuridad será eliminada de tu </a:t>
            </a:r>
            <a:r>
              <a:rPr lang="es-PE" sz="1400" b="1" dirty="0" smtClean="0">
                <a:solidFill>
                  <a:srgbClr val="002060"/>
                </a:solidFill>
                <a:latin typeface="Arial Black" panose="020B0A04020102020204" pitchFamily="34" charset="0"/>
              </a:rPr>
              <a:t>vida</a:t>
            </a:r>
          </a:p>
          <a:p>
            <a:pPr algn="ctr"/>
            <a:r>
              <a:rPr lang="es-PE" sz="1400" b="1" dirty="0" smtClean="0">
                <a:solidFill>
                  <a:srgbClr val="002060"/>
                </a:solidFill>
                <a:latin typeface="Arial Black" panose="020B0A04020102020204" pitchFamily="34" charset="0"/>
              </a:rPr>
              <a:t> </a:t>
            </a:r>
            <a:r>
              <a:rPr lang="es-PE" sz="1400" b="1" dirty="0">
                <a:solidFill>
                  <a:srgbClr val="002060"/>
                </a:solidFill>
                <a:latin typeface="Arial Black" panose="020B0A04020102020204" pitchFamily="34" charset="0"/>
              </a:rPr>
              <a:t>y la luz y la vida de Jesucristo vendrá a ti.</a:t>
            </a:r>
          </a:p>
          <a:p>
            <a:pPr algn="ctr"/>
            <a:r>
              <a:rPr lang="es-PE" sz="1400" b="1" dirty="0" smtClean="0">
                <a:solidFill>
                  <a:srgbClr val="002060"/>
                </a:solidFill>
                <a:latin typeface="Arial Black" panose="020B0A04020102020204" pitchFamily="34" charset="0"/>
              </a:rPr>
              <a:t>Te invitamos a que repitas </a:t>
            </a:r>
            <a:r>
              <a:rPr lang="es-PE" sz="1400" b="1" dirty="0">
                <a:solidFill>
                  <a:srgbClr val="002060"/>
                </a:solidFill>
                <a:latin typeface="Arial Black" panose="020B0A04020102020204" pitchFamily="34" charset="0"/>
              </a:rPr>
              <a:t>en voz alta </a:t>
            </a:r>
            <a:r>
              <a:rPr lang="es-PE" sz="1400" b="1" dirty="0" smtClean="0">
                <a:solidFill>
                  <a:srgbClr val="002060"/>
                </a:solidFill>
                <a:latin typeface="Arial Black" panose="020B0A04020102020204" pitchFamily="34" charset="0"/>
              </a:rPr>
              <a:t>la siguiente </a:t>
            </a:r>
            <a:r>
              <a:rPr lang="es-PE" sz="1400" b="1" dirty="0">
                <a:solidFill>
                  <a:srgbClr val="002060"/>
                </a:solidFill>
                <a:latin typeface="Arial Black" panose="020B0A04020102020204" pitchFamily="34" charset="0"/>
              </a:rPr>
              <a:t>oración. </a:t>
            </a:r>
          </a:p>
        </p:txBody>
      </p:sp>
    </p:spTree>
    <p:extLst>
      <p:ext uri="{BB962C8B-B14F-4D97-AF65-F5344CB8AC3E}">
        <p14:creationId xmlns:p14="http://schemas.microsoft.com/office/powerpoint/2010/main" val="144387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1800" fill="hold"/>
                                        <p:tgtEl>
                                          <p:spTgt spid="8194"/>
                                        </p:tgtEl>
                                        <p:attrNameLst>
                                          <p:attrName>ppt_w</p:attrName>
                                        </p:attrNameLst>
                                      </p:cBhvr>
                                      <p:tavLst>
                                        <p:tav tm="0">
                                          <p:val>
                                            <p:fltVal val="0"/>
                                          </p:val>
                                        </p:tav>
                                        <p:tav tm="100000">
                                          <p:val>
                                            <p:strVal val="#ppt_w"/>
                                          </p:val>
                                        </p:tav>
                                      </p:tavLst>
                                    </p:anim>
                                    <p:anim calcmode="lin" valueType="num">
                                      <p:cBhvr>
                                        <p:cTn id="12" dur="1800" fill="hold"/>
                                        <p:tgtEl>
                                          <p:spTgt spid="819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UN VISTAZO A LA ETERNIDA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678" y="0"/>
            <a:ext cx="9144000" cy="5143500"/>
          </a:xfrm>
          <a:prstGeom prst="rect">
            <a:avLst/>
          </a:prstGeom>
          <a:noFill/>
          <a:ln>
            <a:noFill/>
          </a:ln>
        </p:spPr>
      </p:pic>
      <p:sp>
        <p:nvSpPr>
          <p:cNvPr id="8" name="CuadroTexto 1"/>
          <p:cNvSpPr txBox="1"/>
          <p:nvPr/>
        </p:nvSpPr>
        <p:spPr>
          <a:xfrm>
            <a:off x="251520" y="195486"/>
            <a:ext cx="8586096" cy="4470455"/>
          </a:xfrm>
          <a:prstGeom prst="rect">
            <a:avLst/>
          </a:prstGeom>
          <a:noFill/>
        </p:spPr>
        <p:txBody>
          <a:bodyPr wrap="square" lIns="68580" tIns="34290" rIns="68580" bIns="34290" rtlCol="0">
            <a:spAutoFit/>
            <a:scene3d>
              <a:camera prst="obliqueBottomLeft"/>
              <a:lightRig rig="threePt" dir="t"/>
            </a:scene3d>
            <a:sp3d extrusionH="57150">
              <a:extrusionClr>
                <a:schemeClr val="bg2">
                  <a:lumMod val="20000"/>
                  <a:lumOff val="80000"/>
                </a:schemeClr>
              </a:extrusionClr>
            </a:sp3d>
          </a:bodyPr>
          <a:lstStyle/>
          <a:p>
            <a:pPr algn="ctr"/>
            <a:r>
              <a:rPr lang="es-PE" b="1" i="1" dirty="0" smtClean="0">
                <a:solidFill>
                  <a:srgbClr val="002060"/>
                </a:solidFill>
                <a:latin typeface="Arial Black" panose="020B0A04020102020204" pitchFamily="34" charset="0"/>
              </a:rPr>
              <a:t> </a:t>
            </a:r>
            <a:r>
              <a:rPr lang="es-ES" b="1" i="1" dirty="0" smtClean="0">
                <a:gradFill>
                  <a:gsLst>
                    <a:gs pos="41000">
                      <a:srgbClr val="00559B"/>
                    </a:gs>
                    <a:gs pos="0">
                      <a:srgbClr val="21D6E0"/>
                    </a:gs>
                    <a:gs pos="3000">
                      <a:srgbClr val="0087E6"/>
                    </a:gs>
                    <a:gs pos="100000">
                      <a:srgbClr val="005CBF">
                        <a:lumMod val="54000"/>
                      </a:srgbClr>
                    </a:gs>
                  </a:gsLst>
                  <a:lin ang="5400000" scaled="0"/>
                </a:gradFill>
                <a:latin typeface="Bookman Old Style" panose="02050604050505020204" pitchFamily="18" charset="0"/>
              </a:rPr>
              <a:t>“Señor Jesús, me humillo ante ti en estos momentos. Te pido que perdones todos mis pecados. Yo creo que tú moriste en la cruz por mí y que solo tu sangre me puede limpiar de todas mis culpas.</a:t>
            </a:r>
          </a:p>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latin typeface="Bookman Old Style" panose="02050604050505020204" pitchFamily="18" charset="0"/>
              </a:rPr>
              <a:t>Dios, mientras me perdonas de todo lo malo que he hecho en mi vida, yo decido perdonar a aquellos que pecaron contra mí. Yo decido perdonar a esos que han abusado de mí, esos que me han lastimado y decido rendir mi corazón a la luz del mundo, Jesucristo. Yo no solo creo que Él murió por mis pecados sino que también resucitó de entre los muertos.</a:t>
            </a:r>
          </a:p>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latin typeface="Bookman Old Style" panose="02050604050505020204" pitchFamily="18" charset="0"/>
              </a:rPr>
              <a:t>Y yo vengo ante ti con un corazón humillado. Jesús quiero que seas mi Señor, mi Salvador, mi Príncipe, mi Rey y deja que el poder de tu resurrección, el poder de tu Espíritu Santo, entre en mi corazón y se quede. Yo decido caminar en la luz de tu santidad, la luz de tu verdad desde ahora en adelante y todos los días de mi vida. Esto te lo pido en el nombre precioso de Jesús. Amén”.</a:t>
            </a:r>
          </a:p>
          <a:p>
            <a:pPr algn="ctr"/>
            <a:endParaRPr lang="es-PE" sz="1600" b="1" i="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816496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800" fill="hold"/>
                                        <p:tgtEl>
                                          <p:spTgt spid="8"/>
                                        </p:tgtEl>
                                        <p:attrNameLst>
                                          <p:attrName>ppt_w</p:attrName>
                                        </p:attrNameLst>
                                      </p:cBhvr>
                                      <p:tavLst>
                                        <p:tav tm="0">
                                          <p:val>
                                            <p:fltVal val="0"/>
                                          </p:val>
                                        </p:tav>
                                        <p:tav tm="100000">
                                          <p:val>
                                            <p:strVal val="#ppt_w"/>
                                          </p:val>
                                        </p:tav>
                                      </p:tavLst>
                                    </p:anim>
                                    <p:anim calcmode="lin" valueType="num">
                                      <p:cBhvr>
                                        <p:cTn id="8" dur="1800" fill="hold"/>
                                        <p:tgtEl>
                                          <p:spTgt spid="8"/>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strVal val="4/3*#ppt_w"/>
                                          </p:val>
                                        </p:tav>
                                        <p:tav tm="100000">
                                          <p:val>
                                            <p:strVal val="#ppt_w"/>
                                          </p:val>
                                        </p:tav>
                                      </p:tavLst>
                                    </p:anim>
                                    <p:anim calcmode="lin" valueType="num">
                                      <p:cBhvr>
                                        <p:cTn id="12"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 VISTAZO A LA ETERNIDA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23528" y="339502"/>
            <a:ext cx="8676456" cy="4247317"/>
          </a:xfrm>
          <a:prstGeom prst="rect">
            <a:avLst/>
          </a:prstGeom>
        </p:spPr>
        <p:txBody>
          <a:bodyPr wrap="square">
            <a:spAutoFit/>
            <a:scene3d>
              <a:camera prst="obliqueBottomLeft"/>
              <a:lightRig rig="chilly" dir="t"/>
            </a:scene3d>
            <a:sp3d extrusionH="50800" prstMaterial="dkEdge">
              <a:extrusionClr>
                <a:schemeClr val="tx1"/>
              </a:extrusionClr>
            </a:sp3d>
          </a:bodyPr>
          <a:lstStyle/>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El </a:t>
            </a:r>
            <a:r>
              <a:rPr lang="es-ES" b="1" i="1" dirty="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que venciere será vestido de vestiduras blancas; y no borraré su nombre del libro de la vida, y confesaré su nombre delante de mi Padre, y delante de sus </a:t>
            </a: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ángeles. </a:t>
            </a:r>
          </a:p>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Apocalipsis 3:5</a:t>
            </a:r>
          </a:p>
          <a:p>
            <a:pPr algn="ctr"/>
            <a:endPar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endParaRPr>
          </a:p>
          <a:p>
            <a:pPr algn="ctr"/>
            <a:r>
              <a:rPr lang="es-ES" b="1" i="1" dirty="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Mas vosotros no vivís según la carne, sino según el Espíritu, si es que el Espíritu de Dios mora en vosotros. Y si alguno no tiene el Espíritu de Cristo, no es de él. </a:t>
            </a:r>
            <a:endPar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endParaRPr>
          </a:p>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Romanos 8:9</a:t>
            </a:r>
          </a:p>
          <a:p>
            <a:pPr algn="ctr"/>
            <a:endPar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endParaRPr>
          </a:p>
          <a:p>
            <a:pPr algn="ctr"/>
            <a:r>
              <a:rPr lang="es-ES" b="1" i="1" dirty="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Al que venciere, yo lo haré columna en el templo de mi Dios, y nunca más saldrá de allí; y escribiré sobre él el nombre de mi Dios, y el nombre de la ciudad de mi Dios, la nueva Jerusalén, la cual desciende del cielo, de mi Dios, y mi nombre </a:t>
            </a: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nuevo. </a:t>
            </a:r>
          </a:p>
          <a:p>
            <a:pPr algn="ctr"/>
            <a:r>
              <a:rPr lang="es-ES" b="1" i="1" dirty="0" smtClean="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rPr>
              <a:t>Apocalipsis 3:12</a:t>
            </a:r>
            <a:endParaRPr lang="es-ES" b="1" i="1" dirty="0">
              <a:gradFill>
                <a:gsLst>
                  <a:gs pos="41000">
                    <a:srgbClr val="00559B"/>
                  </a:gs>
                  <a:gs pos="0">
                    <a:srgbClr val="21D6E0"/>
                  </a:gs>
                  <a:gs pos="3000">
                    <a:srgbClr val="0087E6"/>
                  </a:gs>
                  <a:gs pos="100000">
                    <a:srgbClr val="005CBF">
                      <a:lumMod val="54000"/>
                    </a:srgbClr>
                  </a:gs>
                </a:gsLst>
                <a:lin ang="5400000" scaled="0"/>
              </a:gradFill>
              <a:effectLst>
                <a:outerShdw blurRad="50800" dist="25400" algn="ctr" rotWithShape="0">
                  <a:schemeClr val="tx1"/>
                </a:outerShdw>
              </a:effectLst>
              <a:latin typeface="Bookman Old Style" panose="02050604050505020204" pitchFamily="18" charset="0"/>
            </a:endParaRPr>
          </a:p>
        </p:txBody>
      </p:sp>
    </p:spTree>
    <p:extLst>
      <p:ext uri="{BB962C8B-B14F-4D97-AF65-F5344CB8AC3E}">
        <p14:creationId xmlns:p14="http://schemas.microsoft.com/office/powerpoint/2010/main" val="287593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8" name="1 CuadroTexto"/>
          <p:cNvSpPr txBox="1"/>
          <p:nvPr/>
        </p:nvSpPr>
        <p:spPr>
          <a:xfrm>
            <a:off x="2483768" y="4058602"/>
            <a:ext cx="4174529" cy="1084898"/>
          </a:xfrm>
          <a:prstGeom prst="rect">
            <a:avLst/>
          </a:prstGeom>
          <a:noFill/>
        </p:spPr>
        <p:txBody>
          <a:bodyPr wrap="square" lIns="68565" tIns="34283" rIns="68565" bIns="34283" rtlCol="0">
            <a:spAutoFit/>
            <a:scene3d>
              <a:camera prst="obliqueBottomLeft"/>
              <a:lightRig rig="threePt" dir="t"/>
            </a:scene3d>
            <a:sp3d extrusionH="101600">
              <a:extrusionClr>
                <a:srgbClr val="3333CC"/>
              </a:extrusionClr>
            </a:sp3d>
          </a:bodyPr>
          <a:lstStyle/>
          <a:p>
            <a:pPr algn="ctr"/>
            <a:r>
              <a:rPr lang="es-ES" sz="16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A continuación les mostramos una relación de trabajos cristianos por si alguno </a:t>
            </a:r>
            <a:r>
              <a:rPr lang="es-ES" sz="1600" b="1" i="1" dirty="0">
                <a:gradFill flip="none" rotWithShape="1">
                  <a:gsLst>
                    <a:gs pos="0">
                      <a:srgbClr val="85C2FF">
                        <a:lumMod val="55000"/>
                        <a:lumOff val="45000"/>
                      </a:srgbClr>
                    </a:gs>
                    <a:gs pos="10000">
                      <a:srgbClr val="C4D6EB"/>
                    </a:gs>
                    <a:gs pos="100000">
                      <a:srgbClr val="FFEBFA">
                        <a:lumMod val="0"/>
                        <a:lumOff val="100000"/>
                      </a:srgbClr>
                    </a:gs>
                  </a:gsLst>
                  <a:lin ang="16200000" scaled="1"/>
                  <a:tileRect/>
                </a:gradFill>
                <a:latin typeface="Hobo Std" pitchFamily="34" charset="0"/>
              </a:rPr>
              <a:t>despierta</a:t>
            </a:r>
            <a:r>
              <a:rPr lang="es-ES" sz="16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 su interés.</a:t>
            </a:r>
          </a:p>
          <a:p>
            <a:pPr algn="ctr"/>
            <a:endParaRPr lang="en-US" sz="16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endParaRPr>
          </a:p>
        </p:txBody>
      </p:sp>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239" t="16811" r="3951" b="31125"/>
          <a:stretch/>
        </p:blipFill>
        <p:spPr bwMode="auto">
          <a:xfrm>
            <a:off x="1085850" y="555526"/>
            <a:ext cx="7153275"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9986" t="18103" r="12644" b="36332"/>
          <a:stretch/>
        </p:blipFill>
        <p:spPr bwMode="auto">
          <a:xfrm>
            <a:off x="1475656" y="2067694"/>
            <a:ext cx="2419350"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6669" t="14191" r="4814" b="22049"/>
          <a:stretch/>
        </p:blipFill>
        <p:spPr bwMode="auto">
          <a:xfrm>
            <a:off x="5364088" y="2499742"/>
            <a:ext cx="3074189" cy="648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899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800" fill="hold"/>
                                        <p:tgtEl>
                                          <p:spTgt spid="9218"/>
                                        </p:tgtEl>
                                        <p:attrNameLst>
                                          <p:attrName>ppt_w</p:attrName>
                                        </p:attrNameLst>
                                      </p:cBhvr>
                                      <p:tavLst>
                                        <p:tav tm="0">
                                          <p:val>
                                            <p:fltVal val="0"/>
                                          </p:val>
                                        </p:tav>
                                        <p:tav tm="100000">
                                          <p:val>
                                            <p:strVal val="#ppt_w"/>
                                          </p:val>
                                        </p:tav>
                                      </p:tavLst>
                                    </p:anim>
                                    <p:anim calcmode="lin" valueType="num">
                                      <p:cBhvr>
                                        <p:cTn id="8" dur="1800" fill="hold"/>
                                        <p:tgtEl>
                                          <p:spTgt spid="921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219"/>
                                        </p:tgtEl>
                                        <p:attrNameLst>
                                          <p:attrName>style.visibility</p:attrName>
                                        </p:attrNameLst>
                                      </p:cBhvr>
                                      <p:to>
                                        <p:strVal val="visible"/>
                                      </p:to>
                                    </p:set>
                                    <p:anim calcmode="lin" valueType="num">
                                      <p:cBhvr>
                                        <p:cTn id="11" dur="1800" fill="hold"/>
                                        <p:tgtEl>
                                          <p:spTgt spid="9219"/>
                                        </p:tgtEl>
                                        <p:attrNameLst>
                                          <p:attrName>ppt_w</p:attrName>
                                        </p:attrNameLst>
                                      </p:cBhvr>
                                      <p:tavLst>
                                        <p:tav tm="0">
                                          <p:val>
                                            <p:fltVal val="0"/>
                                          </p:val>
                                        </p:tav>
                                        <p:tav tm="100000">
                                          <p:val>
                                            <p:strVal val="#ppt_w"/>
                                          </p:val>
                                        </p:tav>
                                      </p:tavLst>
                                    </p:anim>
                                    <p:anim calcmode="lin" valueType="num">
                                      <p:cBhvr>
                                        <p:cTn id="12" dur="1800" fill="hold"/>
                                        <p:tgtEl>
                                          <p:spTgt spid="9219"/>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9220"/>
                                        </p:tgtEl>
                                        <p:attrNameLst>
                                          <p:attrName>style.visibility</p:attrName>
                                        </p:attrNameLst>
                                      </p:cBhvr>
                                      <p:to>
                                        <p:strVal val="visible"/>
                                      </p:to>
                                    </p:set>
                                    <p:anim calcmode="lin" valueType="num">
                                      <p:cBhvr>
                                        <p:cTn id="15" dur="1800" fill="hold"/>
                                        <p:tgtEl>
                                          <p:spTgt spid="9220"/>
                                        </p:tgtEl>
                                        <p:attrNameLst>
                                          <p:attrName>ppt_w</p:attrName>
                                        </p:attrNameLst>
                                      </p:cBhvr>
                                      <p:tavLst>
                                        <p:tav tm="0">
                                          <p:val>
                                            <p:fltVal val="0"/>
                                          </p:val>
                                        </p:tav>
                                        <p:tav tm="100000">
                                          <p:val>
                                            <p:strVal val="#ppt_w"/>
                                          </p:val>
                                        </p:tav>
                                      </p:tavLst>
                                    </p:anim>
                                    <p:anim calcmode="lin" valueType="num">
                                      <p:cBhvr>
                                        <p:cTn id="16" dur="1800" fill="hold"/>
                                        <p:tgtEl>
                                          <p:spTgt spid="922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650" fill="hold"/>
                                        <p:tgtEl>
                                          <p:spTgt spid="5"/>
                                        </p:tgtEl>
                                        <p:attrNameLst>
                                          <p:attrName>ppt_w</p:attrName>
                                        </p:attrNameLst>
                                      </p:cBhvr>
                                      <p:tavLst>
                                        <p:tav tm="0">
                                          <p:val>
                                            <p:strVal val="4/3*#ppt_w"/>
                                          </p:val>
                                        </p:tav>
                                        <p:tav tm="100000">
                                          <p:val>
                                            <p:strVal val="#ppt_w"/>
                                          </p:val>
                                        </p:tav>
                                      </p:tavLst>
                                    </p:anim>
                                    <p:anim calcmode="lin" valueType="num">
                                      <p:cBhvr>
                                        <p:cTn id="24"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3393659953"/>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419605592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391218463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539552" y="156363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Con Un Mensaje 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4932042" y="156364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3" y="264375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4932040" y="242773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De 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539552" y="357986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11" name="13 CuadroTexto">
            <a:hlinkClick r:id="rId9"/>
          </p:cNvPr>
          <p:cNvSpPr txBox="1"/>
          <p:nvPr/>
        </p:nvSpPr>
        <p:spPr>
          <a:xfrm>
            <a:off x="4932040" y="32918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16888908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1041</TotalTime>
  <Words>6376</Words>
  <Application>Microsoft Office PowerPoint</Application>
  <PresentationFormat>Presentación en pantalla (16:9)</PresentationFormat>
  <Paragraphs>246</Paragraphs>
  <Slides>71</Slides>
  <Notes>4</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Roberto</dc:creator>
  <cp:lastModifiedBy>Paloma</cp:lastModifiedBy>
  <cp:revision>11</cp:revision>
  <dcterms:created xsi:type="dcterms:W3CDTF">2017-03-30T18:28:09Z</dcterms:created>
  <dcterms:modified xsi:type="dcterms:W3CDTF">2017-04-01T00:30:50Z</dcterms:modified>
</cp:coreProperties>
</file>