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16" r:id="rId3"/>
    <p:sldId id="430" r:id="rId4"/>
    <p:sldId id="452" r:id="rId5"/>
    <p:sldId id="497" r:id="rId6"/>
    <p:sldId id="453" r:id="rId7"/>
    <p:sldId id="455" r:id="rId8"/>
    <p:sldId id="456" r:id="rId9"/>
    <p:sldId id="458" r:id="rId10"/>
    <p:sldId id="483" r:id="rId11"/>
    <p:sldId id="459" r:id="rId12"/>
    <p:sldId id="460" r:id="rId13"/>
    <p:sldId id="461" r:id="rId14"/>
    <p:sldId id="462" r:id="rId15"/>
    <p:sldId id="463" r:id="rId16"/>
    <p:sldId id="464" r:id="rId17"/>
    <p:sldId id="465" r:id="rId18"/>
    <p:sldId id="466" r:id="rId19"/>
    <p:sldId id="467" r:id="rId20"/>
    <p:sldId id="468" r:id="rId21"/>
    <p:sldId id="469" r:id="rId22"/>
    <p:sldId id="487" r:id="rId23"/>
    <p:sldId id="470" r:id="rId24"/>
    <p:sldId id="471" r:id="rId25"/>
    <p:sldId id="472" r:id="rId26"/>
    <p:sldId id="473" r:id="rId27"/>
    <p:sldId id="475" r:id="rId28"/>
    <p:sldId id="498" r:id="rId29"/>
    <p:sldId id="486" r:id="rId30"/>
    <p:sldId id="476" r:id="rId31"/>
    <p:sldId id="477" r:id="rId32"/>
    <p:sldId id="478" r:id="rId33"/>
    <p:sldId id="479" r:id="rId34"/>
    <p:sldId id="480" r:id="rId35"/>
    <p:sldId id="454" r:id="rId36"/>
    <p:sldId id="481" r:id="rId37"/>
    <p:sldId id="504" r:id="rId38"/>
    <p:sldId id="474" r:id="rId39"/>
    <p:sldId id="503" r:id="rId40"/>
    <p:sldId id="502" r:id="rId41"/>
    <p:sldId id="501" r:id="rId42"/>
    <p:sldId id="457" r:id="rId43"/>
    <p:sldId id="485" r:id="rId44"/>
    <p:sldId id="482" r:id="rId45"/>
    <p:sldId id="484" r:id="rId46"/>
    <p:sldId id="508" r:id="rId47"/>
    <p:sldId id="509" r:id="rId48"/>
    <p:sldId id="499" r:id="rId49"/>
    <p:sldId id="495" r:id="rId50"/>
    <p:sldId id="489" r:id="rId51"/>
    <p:sldId id="488" r:id="rId52"/>
    <p:sldId id="490" r:id="rId53"/>
    <p:sldId id="492" r:id="rId54"/>
    <p:sldId id="491" r:id="rId55"/>
    <p:sldId id="510" r:id="rId56"/>
    <p:sldId id="505" r:id="rId57"/>
    <p:sldId id="494" r:id="rId58"/>
    <p:sldId id="506" r:id="rId59"/>
    <p:sldId id="493" r:id="rId60"/>
    <p:sldId id="507" r:id="rId61"/>
    <p:sldId id="317" r:id="rId62"/>
    <p:sldId id="500" r:id="rId63"/>
  </p:sldIdLst>
  <p:sldSz cx="104775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oj8whQAtOv89DZiIR0Ovw==" hashData="FD9+mxSd97yjUK9ini3/j7QOLu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0000FF"/>
    <a:srgbClr val="CCFF66"/>
    <a:srgbClr val="9933FF"/>
    <a:srgbClr val="6600FF"/>
    <a:srgbClr val="3B32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70" d="100"/>
          <a:sy n="70" d="100"/>
        </p:scale>
        <p:origin x="-702" y="-180"/>
      </p:cViewPr>
      <p:guideLst>
        <p:guide orient="horz" pos="2160"/>
        <p:guide pos="3301"/>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24/04/2020</a:t>
            </a:fld>
            <a:endParaRPr lang="es-ES"/>
          </a:p>
        </p:txBody>
      </p:sp>
      <p:sp>
        <p:nvSpPr>
          <p:cNvPr id="4" name="3 Marcador de imagen de diapositiva"/>
          <p:cNvSpPr>
            <a:spLocks noGrp="1" noRot="1" noChangeAspect="1"/>
          </p:cNvSpPr>
          <p:nvPr>
            <p:ph type="sldImg" idx="2"/>
          </p:nvPr>
        </p:nvSpPr>
        <p:spPr>
          <a:xfrm>
            <a:off x="809625" y="685800"/>
            <a:ext cx="52387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809625" y="685800"/>
            <a:ext cx="523875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809625" y="685800"/>
            <a:ext cx="523875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26</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809625" y="685800"/>
            <a:ext cx="523875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48</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4" y="2130435"/>
            <a:ext cx="8905875"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5" y="3886200"/>
            <a:ext cx="7334251"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24/04/2020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24/04/2020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7652" y="4406910"/>
            <a:ext cx="8905875"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7652" y="2906713"/>
            <a:ext cx="8905875"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24/04/2020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3876" y="1600206"/>
            <a:ext cx="46275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26063" y="1600206"/>
            <a:ext cx="46275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24/04/2020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9" y="1535113"/>
            <a:ext cx="462938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3879" y="2174875"/>
            <a:ext cx="462938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22430" y="1535113"/>
            <a:ext cx="463119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22430" y="2174875"/>
            <a:ext cx="463119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24/04/2020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24/04/2020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24/04/2020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3879" y="273050"/>
            <a:ext cx="3447025"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96411" y="273060"/>
            <a:ext cx="585721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3879" y="1435103"/>
            <a:ext cx="344702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24/04/2020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53666" y="4800600"/>
            <a:ext cx="62865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53666" y="612775"/>
            <a:ext cx="62865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53666" y="5367338"/>
            <a:ext cx="62865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24/04/2020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24/04/2020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96189" y="274648"/>
            <a:ext cx="2357438"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3879" y="274648"/>
            <a:ext cx="6897687"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24/04/2020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4" y="2130428"/>
            <a:ext cx="8905875"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5" y="3886200"/>
            <a:ext cx="733425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031483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3875" y="274638"/>
            <a:ext cx="9429751"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5" y="1600206"/>
            <a:ext cx="9429751"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3878" y="6356360"/>
            <a:ext cx="24447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24/04/2020</a:t>
            </a:fld>
            <a:endParaRPr lang="es-ES"/>
          </a:p>
        </p:txBody>
      </p:sp>
      <p:sp>
        <p:nvSpPr>
          <p:cNvPr id="5" name="4 Marcador de pie de página"/>
          <p:cNvSpPr>
            <a:spLocks noGrp="1"/>
          </p:cNvSpPr>
          <p:nvPr>
            <p:ph type="ftr" sz="quarter" idx="3"/>
          </p:nvPr>
        </p:nvSpPr>
        <p:spPr>
          <a:xfrm>
            <a:off x="3579814" y="6356360"/>
            <a:ext cx="33178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508876" y="6356360"/>
            <a:ext cx="24447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3875" y="6245225"/>
            <a:ext cx="244475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 Id="rId6" Type="http://schemas.openxmlformats.org/officeDocument/2006/relationships/image" Target="../media/image1.gif"/><Relationship Id="rId5" Type="http://schemas.openxmlformats.org/officeDocument/2006/relationships/image" Target="../media/image57.jpeg"/><Relationship Id="rId4" Type="http://schemas.openxmlformats.org/officeDocument/2006/relationships/image" Target="../media/image56.jpeg"/></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image" Target="../media/image64.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66.jpeg"/><Relationship Id="rId4" Type="http://schemas.openxmlformats.org/officeDocument/2006/relationships/image" Target="../media/image2.gif"/></Relationships>
</file>

<file path=ppt/slides/_rels/slide61.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1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71926" y="-138905"/>
            <a:ext cx="10709314" cy="7188201"/>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9124" y="3389125"/>
            <a:ext cx="6858000" cy="7975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008624" y="3389125"/>
            <a:ext cx="6858000" cy="7975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4775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0477500" cy="74688"/>
          </a:xfrm>
          <a:prstGeom prst="rect">
            <a:avLst/>
          </a:prstGeom>
          <a:noFill/>
          <a:ln w="9525">
            <a:noFill/>
            <a:miter lim="800000"/>
            <a:headEnd/>
            <a:tailEnd/>
          </a:ln>
        </p:spPr>
      </p:pic>
      <p:sp>
        <p:nvSpPr>
          <p:cNvPr id="155665" name="Rectangle 17"/>
          <p:cNvSpPr>
            <a:spLocks noChangeArrowheads="1"/>
          </p:cNvSpPr>
          <p:nvPr/>
        </p:nvSpPr>
        <p:spPr bwMode="auto">
          <a:xfrm>
            <a:off x="409252" y="5857909"/>
            <a:ext cx="125879"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09248" y="5715019"/>
            <a:ext cx="801046" cy="766986"/>
          </a:xfrm>
          <a:prstGeom prst="rect">
            <a:avLst/>
          </a:prstGeom>
          <a:noFill/>
          <a:ln w="38100">
            <a:solidFill>
              <a:srgbClr val="1CDEF8"/>
            </a:solidFill>
            <a:miter lim="800000"/>
            <a:headEnd/>
            <a:tailEnd/>
          </a:ln>
        </p:spPr>
      </p:pic>
      <p:sp>
        <p:nvSpPr>
          <p:cNvPr id="19" name="18 Rectángulo"/>
          <p:cNvSpPr/>
          <p:nvPr/>
        </p:nvSpPr>
        <p:spPr>
          <a:xfrm>
            <a:off x="2269161" y="4572026"/>
            <a:ext cx="30848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210294" y="928670"/>
            <a:ext cx="8204920" cy="4357718"/>
          </a:xfrm>
          <a:prstGeom prst="rect">
            <a:avLst/>
          </a:prstGeom>
        </p:spPr>
        <p:txBody>
          <a:bodyPr wrap="none" lIns="81272" tIns="40636" rIns="81272" bIns="40636" fromWordArt="1">
            <a:prstTxWarp prst="textPlain">
              <a:avLst>
                <a:gd name="adj" fmla="val 50000"/>
              </a:avLst>
            </a:prstTxWarp>
          </a:bodyPr>
          <a:lstStyle/>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Old English Text MT" pitchFamily="66" charset="0"/>
              </a:rPr>
              <a:t>Un  Mundo  de</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Old English Text MT" pitchFamily="66" charset="0"/>
              </a:rPr>
              <a:t> Calles  </a:t>
            </a:r>
            <a:r>
              <a:rPr lang="es-ES" sz="3200" b="1" kern="10" dirty="0">
                <a:ln w="19050">
                  <a:solidFill>
                    <a:srgbClr val="0000FF"/>
                  </a:solidFill>
                  <a:round/>
                  <a:headEnd/>
                  <a:tailEnd/>
                </a:ln>
                <a:solidFill>
                  <a:srgbClr val="FFFF00"/>
                </a:solidFill>
                <a:effectLst>
                  <a:outerShdw dist="35921" dir="2700000" algn="ctr" rotWithShape="0">
                    <a:srgbClr val="990000"/>
                  </a:outerShdw>
                </a:effectLst>
                <a:latin typeface="Old English Text MT" pitchFamily="66" charset="0"/>
              </a:rPr>
              <a:t>V</a:t>
            </a: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Old English Text MT" pitchFamily="66" charset="0"/>
              </a:rPr>
              <a:t>acías</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53014" y="5611366"/>
            <a:ext cx="2301790" cy="934064"/>
          </a:xfrm>
          <a:prstGeom prst="rect">
            <a:avLst/>
          </a:prstGeom>
          <a:noFill/>
        </p:spPr>
      </p:pic>
      <p:sp>
        <p:nvSpPr>
          <p:cNvPr id="13" name="12 Rectángulo"/>
          <p:cNvSpPr/>
          <p:nvPr/>
        </p:nvSpPr>
        <p:spPr>
          <a:xfrm>
            <a:off x="-5238749" y="-642966"/>
            <a:ext cx="5238751"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4000" advTm="14000">
        <p14:vortex dir="r"/>
        <p:sndAc>
          <p:stSnd loop="1">
            <p:snd r:embed="rId2" name="DuodinamicoResistire.wav"/>
          </p:stSnd>
        </p:sndAc>
      </p:transition>
    </mc:Choice>
    <mc:Fallback xmlns="">
      <p:transition spd="slow" advTm="14000">
        <p:fade/>
        <p:sndAc>
          <p:stSnd loop="1">
            <p:snd r:embed="rId7" name="DuodinamicoResistir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8" presetClass="exit" presetSubtype="32" fill="hold" nodeType="withEffect">
                                  <p:stCondLst>
                                    <p:cond delay="4750"/>
                                  </p:stCondLst>
                                  <p:childTnLst>
                                    <p:animEffect transition="out" filter="diamond(out)">
                                      <p:cBhvr>
                                        <p:cTn id="17" dur="1750"/>
                                        <p:tgtEl>
                                          <p:spTgt spid="14"/>
                                        </p:tgtEl>
                                      </p:cBhvr>
                                    </p:animEffect>
                                    <p:set>
                                      <p:cBhvr>
                                        <p:cTn id="18" dur="1" fill="hold">
                                          <p:stCondLst>
                                            <p:cond delay="174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12281" y="1902826"/>
            <a:ext cx="7268611"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9600" b="1" i="1" dirty="0">
                <a:solidFill>
                  <a:srgbClr val="00B0F0"/>
                </a:solidFill>
                <a:latin typeface="Old English Text MT" pitchFamily="66" charset="0"/>
                <a:cs typeface="Microsoft Sans Serif" pitchFamily="34" charset="0"/>
              </a:rPr>
              <a:t>Un </a:t>
            </a:r>
            <a:r>
              <a:rPr lang="es-ES" altLang="es-ES" sz="9600" b="1" i="1" dirty="0" smtClean="0">
                <a:solidFill>
                  <a:srgbClr val="00B0F0"/>
                </a:solidFill>
                <a:latin typeface="Old English Text MT" pitchFamily="66" charset="0"/>
                <a:cs typeface="Microsoft Sans Serif" pitchFamily="34" charset="0"/>
              </a:rPr>
              <a:t>mundo  de calles vacías</a:t>
            </a:r>
            <a:endParaRPr lang="es-ES" altLang="es-ES" sz="9600" b="1" i="1" dirty="0">
              <a:solidFill>
                <a:srgbClr val="00B0F0"/>
              </a:solidFill>
              <a:latin typeface="Old English Text MT" pitchFamily="66"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1438" y="5306266"/>
            <a:ext cx="1650843" cy="1366752"/>
          </a:xfrm>
          <a:prstGeom prst="rect">
            <a:avLst/>
          </a:prstGeom>
          <a:noFill/>
        </p:spPr>
      </p:pic>
      <p:pic>
        <p:nvPicPr>
          <p:cNvPr id="4" name="Picture 2" descr="Imagen relacionada"/>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10962" y="0"/>
            <a:ext cx="1048846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5" presetClass="exit" presetSubtype="10" fill="hold" nodeType="withEffect">
                                  <p:stCondLst>
                                    <p:cond delay="4750"/>
                                  </p:stCondLst>
                                  <p:childTnLst>
                                    <p:animEffect transition="out" filter="checkerboard(across)">
                                      <p:cBhvr>
                                        <p:cTn id="11" dur="1000"/>
                                        <p:tgtEl>
                                          <p:spTgt spid="4"/>
                                        </p:tgtEl>
                                      </p:cBhvr>
                                    </p:animEffect>
                                    <p:set>
                                      <p:cBhvr>
                                        <p:cTn id="12"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3002217" y="1196752"/>
            <a:ext cx="6832739"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smtClean="0">
                <a:solidFill>
                  <a:srgbClr val="00B0F0"/>
                </a:solidFill>
                <a:latin typeface="+mj-lt"/>
              </a:rPr>
              <a:t>La </a:t>
            </a:r>
            <a:r>
              <a:rPr lang="es-ES" altLang="es-ES" sz="2400" b="1" i="1" dirty="0">
                <a:solidFill>
                  <a:srgbClr val="00B0F0"/>
                </a:solidFill>
                <a:latin typeface="+mj-lt"/>
              </a:rPr>
              <a:t>pandemia que se ha propagado por el mundo con cientos de miles de afectados ha paralizado la economía mundial y ha vaciado los espacios públicos de las principales capitales del planeta. La primavera de 2020 dejará para la historia las insólitas estampas de lugares icónicos prácticamente vacíos de actividad humana. Los confinamientos generalizados han obligado a millones de personas a abandonar los entornos compartidos, convirtiendo ciudades y lugares de trabajo en escenarios sin </a:t>
            </a:r>
            <a:r>
              <a:rPr lang="es-ES" altLang="es-ES" sz="2400" b="1" i="1" dirty="0" smtClean="0">
                <a:solidFill>
                  <a:srgbClr val="00B0F0"/>
                </a:solidFill>
                <a:latin typeface="+mj-lt"/>
              </a:rPr>
              <a:t>actores.</a:t>
            </a:r>
          </a:p>
          <a:p>
            <a:pPr algn="ctr" fontAlgn="base">
              <a:spcBef>
                <a:spcPct val="0"/>
              </a:spcBef>
              <a:spcAft>
                <a:spcPct val="0"/>
              </a:spcAft>
            </a:pPr>
            <a:r>
              <a:rPr lang="es-ES" altLang="es-ES" sz="2400" b="1" i="1" dirty="0" smtClean="0">
                <a:solidFill>
                  <a:srgbClr val="00B0F0"/>
                </a:solidFill>
                <a:latin typeface="+mj-lt"/>
              </a:rPr>
              <a:t> </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1438" y="5306266"/>
            <a:ext cx="1650843" cy="1366752"/>
          </a:xfrm>
          <a:prstGeom prst="rect">
            <a:avLst/>
          </a:prstGeom>
          <a:noFill/>
        </p:spPr>
      </p:pic>
      <p:pic>
        <p:nvPicPr>
          <p:cNvPr id="6"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90421"/>
            <a:ext cx="10477500" cy="709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403643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2055">
                                            <p:txEl>
                                              <p:pRg st="1" end="1"/>
                                            </p:txEl>
                                          </p:spTgt>
                                        </p:tgtEl>
                                        <p:attrNameLst>
                                          <p:attrName>style.color</p:attrName>
                                        </p:attrNameLst>
                                      </p:cBhvr>
                                      <p:by>
                                        <p:hsl h="-7200000" s="0" l="0"/>
                                      </p:by>
                                    </p:animClr>
                                    <p:animClr clrSpc="hsl" dir="cw">
                                      <p:cBhvr>
                                        <p:cTn id="12" dur="500" fill="hold"/>
                                        <p:tgtEl>
                                          <p:spTgt spid="2055">
                                            <p:txEl>
                                              <p:pRg st="1" end="1"/>
                                            </p:txEl>
                                          </p:spTgt>
                                        </p:tgtEl>
                                        <p:attrNameLst>
                                          <p:attrName>fillcolor</p:attrName>
                                        </p:attrNameLst>
                                      </p:cBhvr>
                                      <p:by>
                                        <p:hsl h="-7200000" s="0" l="0"/>
                                      </p:by>
                                    </p:animClr>
                                    <p:animClr clrSpc="hsl" dir="cw">
                                      <p:cBhvr>
                                        <p:cTn id="13" dur="500" fill="hold"/>
                                        <p:tgtEl>
                                          <p:spTgt spid="2055">
                                            <p:txEl>
                                              <p:pRg st="1" end="1"/>
                                            </p:txEl>
                                          </p:spTgt>
                                        </p:tgtEl>
                                        <p:attrNameLst>
                                          <p:attrName>stroke.color</p:attrName>
                                        </p:attrNameLst>
                                      </p:cBhvr>
                                      <p:by>
                                        <p:hsl h="-7200000" s="0" l="0"/>
                                      </p:by>
                                    </p:animClr>
                                    <p:set>
                                      <p:cBhvr>
                                        <p:cTn id="14" dur="500" fill="hold"/>
                                        <p:tgtEl>
                                          <p:spTgt spid="2055">
                                            <p:txEl>
                                              <p:pRg st="1" end="1"/>
                                            </p:txEl>
                                          </p:spTgt>
                                        </p:tgtEl>
                                        <p:attrNameLst>
                                          <p:attrName>fill.type</p:attrName>
                                        </p:attrNameLst>
                                      </p:cBhvr>
                                      <p:to>
                                        <p:strVal val="solid"/>
                                      </p:to>
                                    </p:set>
                                  </p:childTnLst>
                                </p:cTn>
                              </p:par>
                              <p:par>
                                <p:cTn id="15" presetID="8" presetClass="exit" presetSubtype="32" fill="hold" nodeType="withEffect">
                                  <p:stCondLst>
                                    <p:cond delay="4750"/>
                                  </p:stCondLst>
                                  <p:childTnLst>
                                    <p:animEffect transition="out" filter="diamond(out)">
                                      <p:cBhvr>
                                        <p:cTn id="16" dur="1750"/>
                                        <p:tgtEl>
                                          <p:spTgt spid="6"/>
                                        </p:tgtEl>
                                      </p:cBhvr>
                                    </p:animEffect>
                                    <p:set>
                                      <p:cBhvr>
                                        <p:cTn id="17" dur="1" fill="hold">
                                          <p:stCondLst>
                                            <p:cond delay="174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yo me quedo en ca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2" y="0"/>
            <a:ext cx="1050196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978275"/>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ueva York. Times Squ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887"/>
            <a:ext cx="10750488" cy="689188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678910" y="260648"/>
            <a:ext cx="3751486" cy="1384995"/>
          </a:xfrm>
          <a:prstGeom prst="rect">
            <a:avLst/>
          </a:prstGeom>
          <a:solidFill>
            <a:srgbClr val="CCFF66"/>
          </a:solidFill>
        </p:spPr>
        <p:txBody>
          <a:bodyPr wrap="square">
            <a:spAutoFit/>
          </a:bodyPr>
          <a:lstStyle/>
          <a:p>
            <a:pPr algn="ctr"/>
            <a:r>
              <a:rPr lang="es-ES" sz="1200" dirty="0"/>
              <a:t>“Pocas cosas más difíciles de imaginar que una ciudad tan pletórica de vida como Nueva York vacía, pero así es”, confesaba el 24 de marzo en este periódico el escritor Eduardo Lago. La imagen desierta de la urbe más universal en el imaginario colectivo puede dar una idea inmediata de lo que está pasando en el mundo estos días. En la foto, Times </a:t>
            </a:r>
            <a:r>
              <a:rPr lang="es-ES" sz="1200" dirty="0" err="1"/>
              <a:t>Square</a:t>
            </a:r>
            <a:r>
              <a:rPr lang="es-ES" sz="1200" dirty="0"/>
              <a:t> el jueves 26 de marzo.</a:t>
            </a:r>
          </a:p>
        </p:txBody>
      </p:sp>
    </p:spTree>
    <p:extLst>
      <p:ext uri="{BB962C8B-B14F-4D97-AF65-F5344CB8AC3E}">
        <p14:creationId xmlns:p14="http://schemas.microsoft.com/office/powerpoint/2010/main" val="4160114384"/>
      </p:ext>
    </p:extLst>
  </p:cSld>
  <p:clrMapOvr>
    <a:masterClrMapping/>
  </p:clrMapOvr>
  <mc:AlternateContent xmlns:mc="http://schemas.openxmlformats.org/markup-compatibility/2006" xmlns:p14="http://schemas.microsoft.com/office/powerpoint/2010/main">
    <mc:Choice Requires="p14">
      <p:transition spd="slow" p14:dur="4000" advTm="18000">
        <p14:vortex dir="r"/>
      </p:transition>
    </mc:Choice>
    <mc:Fallback xmlns="">
      <p:transition spd="slow" advTm="1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oma. Piazza Navo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4775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477977" y="181958"/>
            <a:ext cx="3966677" cy="1785104"/>
          </a:xfrm>
          <a:prstGeom prst="rect">
            <a:avLst/>
          </a:prstGeom>
          <a:solidFill>
            <a:srgbClr val="CCFF66"/>
          </a:solidFill>
        </p:spPr>
        <p:txBody>
          <a:bodyPr wrap="square">
            <a:spAutoFit/>
          </a:bodyPr>
          <a:lstStyle/>
          <a:p>
            <a:pPr algn="ctr"/>
            <a:r>
              <a:rPr lang="es-ES" sz="1200" dirty="0"/>
              <a:t>Italia fue el primer gran foco europeo de la crisis del coronavirus en su llegada desde Asia. Desde la región de Lombardía, donde se registró el primer caso a finales de febrero, la Covid-19 se ha extendido por todo el país hasta provocar más de 86.000 contagios y más de 9.000 muertes. Desde el 11 de marzo, a las restricciones para salir de casa se sumó el cierre de todos los negocios menos los de alimentación y las farmacias. En la imagen, la turística Piazza </a:t>
            </a:r>
            <a:r>
              <a:rPr lang="es-ES" sz="1200" dirty="0" err="1"/>
              <a:t>Navona</a:t>
            </a:r>
            <a:r>
              <a:rPr lang="es-ES" sz="1200" dirty="0"/>
              <a:t> de Roma, el pasado lunes</a:t>
            </a:r>
            <a:r>
              <a:rPr lang="es-ES" sz="1400" dirty="0"/>
              <a:t>.</a:t>
            </a:r>
          </a:p>
        </p:txBody>
      </p:sp>
    </p:spTree>
    <p:extLst>
      <p:ext uri="{BB962C8B-B14F-4D97-AF65-F5344CB8AC3E}">
        <p14:creationId xmlns:p14="http://schemas.microsoft.com/office/powerpoint/2010/main" val="1175170897"/>
      </p:ext>
    </p:extLst>
  </p:cSld>
  <p:clrMapOvr>
    <a:masterClrMapping/>
  </p:clrMapOvr>
  <mc:AlternateContent xmlns:mc="http://schemas.openxmlformats.org/markup-compatibility/2006" xmlns:p14="http://schemas.microsoft.com/office/powerpoint/2010/main">
    <mc:Choice Requires="p14">
      <p:transition spd="slow" p14:dur="4000" advTm="18000">
        <p14:vortex dir="r"/>
      </p:transition>
    </mc:Choice>
    <mc:Fallback xmlns="">
      <p:transition spd="slow" advTm="18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Berlín. Columna de la Victo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1" y="0"/>
            <a:ext cx="1069763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520971" y="126804"/>
            <a:ext cx="3956530" cy="1569660"/>
          </a:xfrm>
          <a:prstGeom prst="rect">
            <a:avLst/>
          </a:prstGeom>
          <a:solidFill>
            <a:srgbClr val="CCFF66"/>
          </a:solidFill>
        </p:spPr>
        <p:txBody>
          <a:bodyPr wrap="square">
            <a:spAutoFit/>
          </a:bodyPr>
          <a:lstStyle/>
          <a:p>
            <a:pPr algn="ctr"/>
            <a:r>
              <a:rPr lang="es-ES" sz="1200" dirty="0"/>
              <a:t>En Alemania, el coronavirus ya ha penetrado con fuerza: el viernes había más de 46.000 casos y cerca de 300 fallecidos. Sin embargo, las medidas de confinamiento son algo más laxas que en otros países: se puede salir a pasear o hacer deporte, siempre que se vaya solo o acompañado, como mucho, de otra persona y a una distancia de al menos 1,5 metros. En la imagen, la Columna de la Victoria en el </a:t>
            </a:r>
            <a:r>
              <a:rPr lang="es-ES" sz="1200" dirty="0" err="1"/>
              <a:t>Tiergarten</a:t>
            </a:r>
            <a:r>
              <a:rPr lang="es-ES" sz="1200" dirty="0"/>
              <a:t> de Berlín.</a:t>
            </a:r>
          </a:p>
        </p:txBody>
      </p:sp>
    </p:spTree>
    <p:extLst>
      <p:ext uri="{BB962C8B-B14F-4D97-AF65-F5344CB8AC3E}">
        <p14:creationId xmlns:p14="http://schemas.microsoft.com/office/powerpoint/2010/main" val="357350382"/>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arís. Torre Eiff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51" y="-103572"/>
            <a:ext cx="10814652" cy="720497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062719" y="188640"/>
            <a:ext cx="3928559" cy="1384995"/>
          </a:xfrm>
          <a:prstGeom prst="rect">
            <a:avLst/>
          </a:prstGeom>
          <a:solidFill>
            <a:srgbClr val="CCFF66"/>
          </a:solidFill>
        </p:spPr>
        <p:txBody>
          <a:bodyPr wrap="square">
            <a:spAutoFit/>
          </a:bodyPr>
          <a:lstStyle/>
          <a:p>
            <a:pPr algn="ctr"/>
            <a:r>
              <a:rPr lang="es-ES" sz="1200" dirty="0"/>
              <a:t>El sector del turismo es sin duda uno de los más golpeados por la crisis sanitaria y su desplome ofrece algunas de las imágenes más sorprendentes. Por ejemplo, esta, tomada el domingo 22 de marzo en París, junto a la Torre Eiffel. Francia decretó cinco días antes el confinamiento de la población, que se añadió al cierre de bares, restaurantes y comercios “no indispensables” ordenado un poco antes.</a:t>
            </a:r>
          </a:p>
        </p:txBody>
      </p:sp>
    </p:spTree>
    <p:extLst>
      <p:ext uri="{BB962C8B-B14F-4D97-AF65-F5344CB8AC3E}">
        <p14:creationId xmlns:p14="http://schemas.microsoft.com/office/powerpoint/2010/main" val="567809390"/>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Vene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30"/>
            <a:ext cx="10475556" cy="687323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37778" y="148680"/>
            <a:ext cx="4706635" cy="646331"/>
          </a:xfrm>
          <a:prstGeom prst="rect">
            <a:avLst/>
          </a:prstGeom>
          <a:solidFill>
            <a:srgbClr val="92D050"/>
          </a:solidFill>
        </p:spPr>
        <p:txBody>
          <a:bodyPr wrap="square">
            <a:spAutoFit/>
          </a:bodyPr>
          <a:lstStyle/>
          <a:p>
            <a:pPr algn="ctr"/>
            <a:r>
              <a:rPr lang="es-ES" sz="1200" dirty="0"/>
              <a:t>Una de las consecuencias positivas de la cuarentena en Venecia, Italia, es que ha mejorado la calidad del agua en sus canales. Incluso han regresado muchos peces debido a la ausencia de turistas.</a:t>
            </a:r>
          </a:p>
        </p:txBody>
      </p:sp>
    </p:spTree>
    <p:extLst>
      <p:ext uri="{BB962C8B-B14F-4D97-AF65-F5344CB8AC3E}">
        <p14:creationId xmlns:p14="http://schemas.microsoft.com/office/powerpoint/2010/main" val="4203663748"/>
      </p:ext>
    </p:extLst>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Tel Aviv. Mercado del Carme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5" y="-171400"/>
            <a:ext cx="11158762" cy="734481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750917" y="332656"/>
            <a:ext cx="3800727" cy="1200329"/>
          </a:xfrm>
          <a:prstGeom prst="rect">
            <a:avLst/>
          </a:prstGeom>
          <a:solidFill>
            <a:srgbClr val="CCFF66"/>
          </a:solidFill>
        </p:spPr>
        <p:txBody>
          <a:bodyPr wrap="square">
            <a:spAutoFit/>
          </a:bodyPr>
          <a:lstStyle/>
          <a:p>
            <a:pPr algn="ctr"/>
            <a:r>
              <a:rPr lang="es-ES" sz="1200" dirty="0"/>
              <a:t>El popular mercado del Carmelo de Tel Aviv, que suele estar abarrotado, lucía así de solitario el jueves 26 de marzo. Pero la crisis del coronavirus está consiguiendo en la región algo mucho más insólito que esa imagen: israelíes y palestinos están cooperando estrechamente para contener la propagación de la pandemia.</a:t>
            </a:r>
          </a:p>
        </p:txBody>
      </p:sp>
    </p:spTree>
    <p:extLst>
      <p:ext uri="{BB962C8B-B14F-4D97-AF65-F5344CB8AC3E}">
        <p14:creationId xmlns:p14="http://schemas.microsoft.com/office/powerpoint/2010/main" val="2291314641"/>
      </p:ext>
    </p:extLst>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ong Kong. Lan Kwai F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9762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495454" y="404664"/>
            <a:ext cx="3771503" cy="1200329"/>
          </a:xfrm>
          <a:prstGeom prst="rect">
            <a:avLst/>
          </a:prstGeom>
          <a:solidFill>
            <a:srgbClr val="CCFF66"/>
          </a:solidFill>
        </p:spPr>
        <p:txBody>
          <a:bodyPr wrap="square">
            <a:spAutoFit/>
          </a:bodyPr>
          <a:lstStyle/>
          <a:p>
            <a:pPr algn="ctr"/>
            <a:r>
              <a:rPr lang="es-ES" sz="1200" dirty="0"/>
              <a:t>Los alrededores de la plaza de </a:t>
            </a:r>
            <a:r>
              <a:rPr lang="es-ES" sz="1200" dirty="0" err="1"/>
              <a:t>Lan</a:t>
            </a:r>
            <a:r>
              <a:rPr lang="es-ES" sz="1200" dirty="0"/>
              <a:t> </a:t>
            </a:r>
            <a:r>
              <a:rPr lang="es-ES" sz="1200" dirty="0" err="1"/>
              <a:t>Kwai</a:t>
            </a:r>
            <a:r>
              <a:rPr lang="es-ES" sz="1200" dirty="0"/>
              <a:t> </a:t>
            </a:r>
            <a:r>
              <a:rPr lang="es-ES" sz="1200" dirty="0" err="1"/>
              <a:t>Fong</a:t>
            </a:r>
            <a:r>
              <a:rPr lang="es-ES" sz="1200" dirty="0"/>
              <a:t> son uno de los lugares de ocio nocturno más populares de Hong Kong. La imagen se tomó el martes 24 de marzo, después de que las autoridades anunciasen la prohibición temporal de la venta de alcohol en bares y restaurantes para mitigar la propagación del virus.</a:t>
            </a:r>
          </a:p>
        </p:txBody>
      </p:sp>
    </p:spTree>
    <p:extLst>
      <p:ext uri="{BB962C8B-B14F-4D97-AF65-F5344CB8AC3E}">
        <p14:creationId xmlns:p14="http://schemas.microsoft.com/office/powerpoint/2010/main" val="2922029726"/>
      </p:ext>
    </p:extLst>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Seúl. ‘Call cen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857" y="0"/>
            <a:ext cx="10686206" cy="712023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294" y="188640"/>
            <a:ext cx="3932312" cy="1569660"/>
          </a:xfrm>
          <a:prstGeom prst="rect">
            <a:avLst/>
          </a:prstGeom>
          <a:solidFill>
            <a:srgbClr val="FF00FF"/>
          </a:solidFill>
        </p:spPr>
        <p:txBody>
          <a:bodyPr wrap="square">
            <a:spAutoFit/>
          </a:bodyPr>
          <a:lstStyle/>
          <a:p>
            <a:pPr algn="ctr"/>
            <a:r>
              <a:rPr lang="es-ES" sz="1200" dirty="0"/>
              <a:t>Corea del Sur ha sido uno de los países más afectados por la pandemia, pero también uno de los que la han combatido con más éxito. Lo ha hecho gracias a una reacción muy rápida y decidida a la hora de aislar a la población y al control, seguimiento y estudio pormenorizado de la enfermedad con pruebas masivas a la población. En la imagen, una trabajadora protegida con mascarilla en una oficina casi desierta de Seúl</a:t>
            </a:r>
          </a:p>
        </p:txBody>
      </p:sp>
    </p:spTree>
    <p:extLst>
      <p:ext uri="{BB962C8B-B14F-4D97-AF65-F5344CB8AC3E}">
        <p14:creationId xmlns:p14="http://schemas.microsoft.com/office/powerpoint/2010/main" val="3809213148"/>
      </p:ext>
    </p:extLst>
  </p:cSld>
  <p:clrMapOvr>
    <a:masterClrMapping/>
  </p:clrMapOvr>
  <mc:AlternateContent xmlns:mc="http://schemas.openxmlformats.org/markup-compatibility/2006" xmlns:p14="http://schemas.microsoft.com/office/powerpoint/2010/main">
    <mc:Choice Requires="p14">
      <p:transition spd="slow" p14:dur="4000" advTm="17000">
        <p14:vortex dir="r"/>
      </p:transition>
    </mc:Choice>
    <mc:Fallback xmlns="">
      <p:transition spd="slow" advTm="17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Nueva York. Estación Grand Centr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9666"/>
            <a:ext cx="10477500" cy="698117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174854" y="260648"/>
            <a:ext cx="4158630" cy="1569660"/>
          </a:xfrm>
          <a:prstGeom prst="rect">
            <a:avLst/>
          </a:prstGeom>
          <a:solidFill>
            <a:srgbClr val="FF0000"/>
          </a:solidFill>
        </p:spPr>
        <p:txBody>
          <a:bodyPr wrap="square">
            <a:spAutoFit/>
          </a:bodyPr>
          <a:lstStyle/>
          <a:p>
            <a:pPr algn="ctr"/>
            <a:r>
              <a:rPr lang="es-ES" sz="1200" dirty="0"/>
              <a:t>Estados Unidos, con Nueva York a la cabeza, se ha convertido esta semana en el nuevo epicentro de la pandemia, con más casos registrados de Covid-19 que China. La foto muestra uno de los establecimientos de restauración de la célebre Grand Central </a:t>
            </a:r>
            <a:r>
              <a:rPr lang="es-ES" sz="1200" dirty="0" err="1"/>
              <a:t>Station</a:t>
            </a:r>
            <a:r>
              <a:rPr lang="es-ES" sz="1200" dirty="0"/>
              <a:t>, otro icono neoyorquino enmudecido por la crisis. Aparte de la posición errática del presidente del país, Donald </a:t>
            </a:r>
            <a:r>
              <a:rPr lang="es-ES" sz="1200" dirty="0" err="1"/>
              <a:t>Trump</a:t>
            </a:r>
            <a:r>
              <a:rPr lang="es-ES" sz="1200" dirty="0"/>
              <a:t>, las medidas son bastante desiguales dependiendo del territorio.</a:t>
            </a:r>
          </a:p>
        </p:txBody>
      </p:sp>
    </p:spTree>
    <p:extLst>
      <p:ext uri="{BB962C8B-B14F-4D97-AF65-F5344CB8AC3E}">
        <p14:creationId xmlns:p14="http://schemas.microsoft.com/office/powerpoint/2010/main" val="2176053822"/>
      </p:ext>
    </p:extLst>
  </p:cSld>
  <p:clrMapOvr>
    <a:masterClrMapping/>
  </p:clrMapOvr>
  <mc:AlternateContent xmlns:mc="http://schemas.openxmlformats.org/markup-compatibility/2006" xmlns:p14="http://schemas.microsoft.com/office/powerpoint/2010/main">
    <mc:Choice Requires="p14">
      <p:transition spd="slow" p14:dur="4000" advTm="17000">
        <p14:vortex dir="r"/>
      </p:transition>
    </mc:Choice>
    <mc:Fallback xmlns="">
      <p:transition spd="slow" advTm="17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ão Paulo. Zona comerci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01046"/>
            <a:ext cx="10477500" cy="698117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030838" y="0"/>
            <a:ext cx="4203551" cy="1200329"/>
          </a:xfrm>
          <a:prstGeom prst="rect">
            <a:avLst/>
          </a:prstGeom>
          <a:solidFill>
            <a:srgbClr val="FFFF00"/>
          </a:solidFill>
        </p:spPr>
        <p:txBody>
          <a:bodyPr wrap="square">
            <a:spAutoFit/>
          </a:bodyPr>
          <a:lstStyle/>
          <a:p>
            <a:pPr algn="ctr"/>
            <a:r>
              <a:rPr lang="es-ES" sz="1200" dirty="0"/>
              <a:t>Las medidas contra el avance del coronavirus en Brasil tienen un enemigo feroz nada menos que en el presidente del país, Jair </a:t>
            </a:r>
            <a:r>
              <a:rPr lang="es-ES" sz="1200" dirty="0" err="1"/>
              <a:t>Bolsonaro</a:t>
            </a:r>
            <a:r>
              <a:rPr lang="es-ES" sz="1200" dirty="0"/>
              <a:t>, que llegó a llamar “lunático” al gobernador de São Paulo, João Doria, por decretar dos semanas de cuarentena en su territorio. Esta imagen, de una popular zona comercial del centro de la </a:t>
            </a:r>
            <a:r>
              <a:rPr lang="es-ES" sz="1200" dirty="0" err="1"/>
              <a:t>megaurbe</a:t>
            </a:r>
            <a:r>
              <a:rPr lang="es-ES" sz="1200" dirty="0"/>
              <a:t> de São Paulo, se tomó el 24 de marzo.</a:t>
            </a:r>
          </a:p>
        </p:txBody>
      </p:sp>
    </p:spTree>
    <p:extLst>
      <p:ext uri="{BB962C8B-B14F-4D97-AF65-F5344CB8AC3E}">
        <p14:creationId xmlns:p14="http://schemas.microsoft.com/office/powerpoint/2010/main" val="2321903216"/>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Jerusalén. Ciudad viej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58" y="0"/>
            <a:ext cx="10673308" cy="711163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70199" y="188640"/>
            <a:ext cx="3528392" cy="1569660"/>
          </a:xfrm>
          <a:prstGeom prst="rect">
            <a:avLst/>
          </a:prstGeom>
          <a:solidFill>
            <a:srgbClr val="00B0F0"/>
          </a:solidFill>
        </p:spPr>
        <p:txBody>
          <a:bodyPr wrap="square">
            <a:spAutoFit/>
          </a:bodyPr>
          <a:lstStyle/>
          <a:p>
            <a:pPr algn="ctr"/>
            <a:r>
              <a:rPr lang="es-ES" sz="1200" dirty="0"/>
              <a:t>El Gobierno de Israel volvió a endurecer el 26 de marzo las medidas restrictivas que había ido imponiendo para frenar el avance del coronavirus. La nuevas normas prohíben alejarse de casa más de 100 metros, reducen el transporte público y cierran lugares de culto, escuelas, restaurantes, monumentos, parques y playas. En la imagen, la ciudad vieja de Jerusalén.</a:t>
            </a:r>
          </a:p>
        </p:txBody>
      </p:sp>
    </p:spTree>
    <p:extLst>
      <p:ext uri="{BB962C8B-B14F-4D97-AF65-F5344CB8AC3E}">
        <p14:creationId xmlns:p14="http://schemas.microsoft.com/office/powerpoint/2010/main" val="1752454238"/>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Bruselas. Parlamento Europe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77500" cy="684076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030838" y="428744"/>
            <a:ext cx="4059535" cy="1384995"/>
          </a:xfrm>
          <a:prstGeom prst="rect">
            <a:avLst/>
          </a:prstGeom>
          <a:solidFill>
            <a:srgbClr val="CCFF66"/>
          </a:solidFill>
        </p:spPr>
        <p:txBody>
          <a:bodyPr wrap="square">
            <a:spAutoFit/>
          </a:bodyPr>
          <a:lstStyle/>
          <a:p>
            <a:pPr algn="ctr"/>
            <a:r>
              <a:rPr lang="es-ES" sz="1200" dirty="0"/>
              <a:t>La sesión del 26 de marzo en el Parlamento Europeo (justo antes de la cual se tomó esta fotografía) tuvo una asistencia extremadamente reducida. La inmensa mayoría de los europarlamentarios asistió por videoconferencia debido a la situación de pandemia. La misma que hacía imprescindible la sesión para poder tomar decisiones que mitiguen las consecuencias de la crisis en la Unión.</a:t>
            </a:r>
          </a:p>
        </p:txBody>
      </p:sp>
    </p:spTree>
    <p:extLst>
      <p:ext uri="{BB962C8B-B14F-4D97-AF65-F5344CB8AC3E}">
        <p14:creationId xmlns:p14="http://schemas.microsoft.com/office/powerpoint/2010/main" val="1160231442"/>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Milán. Distrito Porta Nuov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850" y="-8706"/>
            <a:ext cx="10639350" cy="696550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22" y="404664"/>
            <a:ext cx="2952328" cy="1938992"/>
          </a:xfrm>
          <a:prstGeom prst="rect">
            <a:avLst/>
          </a:prstGeom>
          <a:solidFill>
            <a:srgbClr val="CCFF66"/>
          </a:solidFill>
        </p:spPr>
        <p:txBody>
          <a:bodyPr wrap="square">
            <a:spAutoFit/>
          </a:bodyPr>
          <a:lstStyle/>
          <a:p>
            <a:pPr algn="ctr"/>
            <a:r>
              <a:rPr lang="es-ES" sz="1200" dirty="0"/>
              <a:t>El acuerdo sobre el apoyo de la UE a los países más afectados por el coronavirus quedó atascado en un momento crítico, pero la negociación se reanudará en la segunda semana de abril. España e Italia lideran el grupo que defiende una especie de plan Marshall de reactivación económica. En la imagen, el habitualmente bullicioso distrito Porta </a:t>
            </a:r>
            <a:r>
              <a:rPr lang="es-ES" sz="1200" dirty="0" err="1"/>
              <a:t>Nuova</a:t>
            </a:r>
            <a:r>
              <a:rPr lang="es-ES" sz="1200" dirty="0"/>
              <a:t> de Milán, la capital económica de Italia.</a:t>
            </a:r>
          </a:p>
        </p:txBody>
      </p:sp>
    </p:spTree>
    <p:extLst>
      <p:ext uri="{BB962C8B-B14F-4D97-AF65-F5344CB8AC3E}">
        <p14:creationId xmlns:p14="http://schemas.microsoft.com/office/powerpoint/2010/main" val="620366663"/>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Parlamento alemán. Berlí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48"/>
            <a:ext cx="10477500" cy="698117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3164" y="126803"/>
            <a:ext cx="3987527" cy="1569660"/>
          </a:xfrm>
          <a:prstGeom prst="rect">
            <a:avLst/>
          </a:prstGeom>
          <a:solidFill>
            <a:srgbClr val="CCFF66"/>
          </a:solidFill>
        </p:spPr>
        <p:txBody>
          <a:bodyPr wrap="square">
            <a:spAutoFit/>
          </a:bodyPr>
          <a:lstStyle/>
          <a:p>
            <a:pPr algn="ctr"/>
            <a:r>
              <a:rPr lang="es-ES" sz="1200" dirty="0"/>
              <a:t>Aunque las sedes de las instituciones estén casi vacías (en la imagen, las oficinas del Parlamento alemán en Berlín, el 26 de marzo), la actividad política es frenética. Alemania lidera junto a los Países Bajos la oposición a ese nuevo plan Marshall que piden España e Italia. El Gobierno de </a:t>
            </a:r>
            <a:r>
              <a:rPr lang="es-ES" sz="1200" dirty="0" err="1"/>
              <a:t>Merkel</a:t>
            </a:r>
            <a:r>
              <a:rPr lang="es-ES" sz="1200" dirty="0"/>
              <a:t> defiende el uso del mecanismo de rescate (ayudas con condiciones muy estrictas) y el plan del Banco Central Europeo para inyectar liquidez a los Estados.</a:t>
            </a:r>
          </a:p>
        </p:txBody>
      </p:sp>
    </p:spTree>
    <p:extLst>
      <p:ext uri="{BB962C8B-B14F-4D97-AF65-F5344CB8AC3E}">
        <p14:creationId xmlns:p14="http://schemas.microsoft.com/office/powerpoint/2010/main" val="4092832562"/>
      </p:ext>
    </p:extLst>
  </p:cSld>
  <p:clrMapOvr>
    <a:masterClrMapping/>
  </p:clrMapOvr>
  <mc:AlternateContent xmlns:mc="http://schemas.openxmlformats.org/markup-compatibility/2006" xmlns:p14="http://schemas.microsoft.com/office/powerpoint/2010/main">
    <mc:Choice Requires="p14">
      <p:transition spd="slow" p14:dur="4000" advTm="17000">
        <p14:vortex dir="r"/>
      </p:transition>
    </mc:Choice>
    <mc:Fallback xmlns="">
      <p:transition spd="slow" advTm="17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México. Basílica de Guadalup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10477500" cy="71883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670798" y="332656"/>
            <a:ext cx="4302646" cy="1569660"/>
          </a:xfrm>
          <a:prstGeom prst="rect">
            <a:avLst/>
          </a:prstGeom>
          <a:solidFill>
            <a:srgbClr val="CCFF66"/>
          </a:solidFill>
        </p:spPr>
        <p:txBody>
          <a:bodyPr wrap="square">
            <a:spAutoFit/>
          </a:bodyPr>
          <a:lstStyle/>
          <a:p>
            <a:pPr algn="ctr"/>
            <a:r>
              <a:rPr lang="es-ES" sz="1200" dirty="0"/>
              <a:t>La Organización Mundial de la Salud decretó el 24 de marzo la entrada de México en la fase 2 de la pandemia. Esto significa que, junto a los casos llegados de fuera, ya hay contagios locales, con lo que la progresión de la enfermedad, en adelante, será más vertiginosa. El país todavía no ha decretado medidas de aislamiento, pero muchos ciudadanos se están quedando en casa de forma voluntaria. En la imagen, la explanada de la basílica de Guadalupe, en Ciudad de México, vacía.</a:t>
            </a:r>
          </a:p>
        </p:txBody>
      </p:sp>
    </p:spTree>
    <p:extLst>
      <p:ext uri="{BB962C8B-B14F-4D97-AF65-F5344CB8AC3E}">
        <p14:creationId xmlns:p14="http://schemas.microsoft.com/office/powerpoint/2010/main" val="1316622731"/>
      </p:ext>
    </p:extLst>
  </p:cSld>
  <p:clrMapOvr>
    <a:masterClrMapping/>
  </p:clrMapOvr>
  <mc:AlternateContent xmlns:mc="http://schemas.openxmlformats.org/markup-compatibility/2006" xmlns:p14="http://schemas.microsoft.com/office/powerpoint/2010/main">
    <mc:Choice Requires="p14">
      <p:transition spd="slow" p14:dur="4000" advTm="17000">
        <p14:vortex dir="r"/>
      </p:transition>
    </mc:Choice>
    <mc:Fallback xmlns="">
      <p:transition spd="slow" advTm="17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Bolivia. La Pa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684" y="-242895"/>
            <a:ext cx="10657184" cy="710089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26183" y="4725144"/>
            <a:ext cx="3024335" cy="1938992"/>
          </a:xfrm>
          <a:prstGeom prst="rect">
            <a:avLst/>
          </a:prstGeom>
          <a:solidFill>
            <a:srgbClr val="CCFF66"/>
          </a:solidFill>
        </p:spPr>
        <p:txBody>
          <a:bodyPr wrap="square">
            <a:spAutoFit/>
          </a:bodyPr>
          <a:lstStyle/>
          <a:p>
            <a:pPr algn="ctr"/>
            <a:r>
              <a:rPr lang="es-ES" sz="1200" dirty="0"/>
              <a:t>La pandemia ha cogido a Bolivia en un momento política y socialmente muy convulso, tras la renuncia el pasado noviembre del presidente Evo Morales, forzada por los militares, y su posterior exilio. El Ejecutivo interino ha decretado la emergencia sanitaria, con cuarentena nacional y toque de queda entre las 17.00 y las 5.00. En la fotografía, un soldado patrulla el jueves 26 de marzo en una calle de La Paz.</a:t>
            </a:r>
          </a:p>
        </p:txBody>
      </p:sp>
    </p:spTree>
    <p:extLst>
      <p:ext uri="{BB962C8B-B14F-4D97-AF65-F5344CB8AC3E}">
        <p14:creationId xmlns:p14="http://schemas.microsoft.com/office/powerpoint/2010/main" val="2274895936"/>
      </p:ext>
    </p:extLst>
  </p:cSld>
  <p:clrMapOvr>
    <a:masterClrMapping/>
  </p:clrMapOvr>
  <mc:AlternateContent xmlns:mc="http://schemas.openxmlformats.org/markup-compatibility/2006" xmlns:p14="http://schemas.microsoft.com/office/powerpoint/2010/main">
    <mc:Choice Requires="p14">
      <p:transition spd="slow" p14:dur="4000" advTm="17000">
        <p14:vortex dir="r"/>
      </p:transition>
    </mc:Choice>
    <mc:Fallback xmlns="">
      <p:transition spd="slow" advTm="17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hicago, Illinois, EE.U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 y="-171400"/>
            <a:ext cx="10784413" cy="70294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14215" y="5661248"/>
            <a:ext cx="4608511" cy="830997"/>
          </a:xfrm>
          <a:prstGeom prst="rect">
            <a:avLst/>
          </a:prstGeom>
          <a:solidFill>
            <a:srgbClr val="92D050"/>
          </a:solidFill>
        </p:spPr>
        <p:txBody>
          <a:bodyPr wrap="square">
            <a:spAutoFit/>
          </a:bodyPr>
          <a:lstStyle/>
          <a:p>
            <a:pPr algn="ctr"/>
            <a:r>
              <a:rPr lang="es-ES" sz="1200" dirty="0"/>
              <a:t>En Chicago, Illinois, Estados Unidos, un hombre camina solo frente al Hotel Internacional </a:t>
            </a:r>
            <a:r>
              <a:rPr lang="es-ES" sz="1200" dirty="0" err="1"/>
              <a:t>Trump</a:t>
            </a:r>
            <a:r>
              <a:rPr lang="es-ES" sz="1200" dirty="0"/>
              <a:t>. Las autoridades urgieron a la población a trabajar desde su casa y a permanecer puertas adentro todo lo posible. También suspendieron la realización de eventos masivos. </a:t>
            </a:r>
          </a:p>
        </p:txBody>
      </p:sp>
    </p:spTree>
    <p:extLst>
      <p:ext uri="{BB962C8B-B14F-4D97-AF65-F5344CB8AC3E}">
        <p14:creationId xmlns:p14="http://schemas.microsoft.com/office/powerpoint/2010/main" val="2107311624"/>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Egipto. Pirámides de Gi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10" y="-124687"/>
            <a:ext cx="10489009" cy="698883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86222" y="404664"/>
            <a:ext cx="3627487" cy="1200329"/>
          </a:xfrm>
          <a:prstGeom prst="rect">
            <a:avLst/>
          </a:prstGeom>
          <a:solidFill>
            <a:srgbClr val="CCFF66"/>
          </a:solidFill>
        </p:spPr>
        <p:txBody>
          <a:bodyPr wrap="square">
            <a:spAutoFit/>
          </a:bodyPr>
          <a:lstStyle/>
          <a:p>
            <a:pPr algn="ctr"/>
            <a:r>
              <a:rPr lang="es-ES" sz="1200" dirty="0"/>
              <a:t>Entre las medidas que ha puesto en marcha Egipto (que incluyen el toque de queda nocturno), está el cierre de conjuntos patrimoniales como el de las pirámides de </a:t>
            </a:r>
            <a:r>
              <a:rPr lang="es-ES" sz="1200" dirty="0" err="1"/>
              <a:t>Giza</a:t>
            </a:r>
            <a:r>
              <a:rPr lang="es-ES" sz="1200" dirty="0"/>
              <a:t> (en la imagen). El Gobierno está aprovechando el parón para hacer labores de mantenimiento, restauración y fumigado de la zona arqueológica.</a:t>
            </a:r>
          </a:p>
        </p:txBody>
      </p:sp>
    </p:spTree>
    <p:extLst>
      <p:ext uri="{BB962C8B-B14F-4D97-AF65-F5344CB8AC3E}">
        <p14:creationId xmlns:p14="http://schemas.microsoft.com/office/powerpoint/2010/main" val="2046607095"/>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hina. Gran mural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10549884" cy="70294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8190" y="-6012"/>
            <a:ext cx="3960440" cy="1384995"/>
          </a:xfrm>
          <a:prstGeom prst="rect">
            <a:avLst/>
          </a:prstGeom>
          <a:solidFill>
            <a:srgbClr val="CCFF66"/>
          </a:solidFill>
        </p:spPr>
        <p:txBody>
          <a:bodyPr wrap="square">
            <a:spAutoFit/>
          </a:bodyPr>
          <a:lstStyle/>
          <a:p>
            <a:pPr algn="ctr"/>
            <a:r>
              <a:rPr lang="es-ES" sz="1200" dirty="0"/>
              <a:t>El país en el que se inició la pandemia a finales de 2019 sigue luchando contra ella. Una vez logrado el freno de la extensión del virus después de casi tres meses de espectaculares medidas de aislamiento, los residentes ya están recuperando, poco a poco, cierta libertad de movimientos. En la imagen, un turista en la Gran Muralla, recién reabierta, el 25 de marzo.</a:t>
            </a:r>
          </a:p>
        </p:txBody>
      </p:sp>
    </p:spTree>
    <p:extLst>
      <p:ext uri="{BB962C8B-B14F-4D97-AF65-F5344CB8AC3E}">
        <p14:creationId xmlns:p14="http://schemas.microsoft.com/office/powerpoint/2010/main" val="3549763660"/>
      </p:ext>
    </p:extLst>
  </p:cSld>
  <p:clrMapOvr>
    <a:masterClrMapping/>
  </p:clrMapOvr>
  <mc:AlternateContent xmlns:mc="http://schemas.openxmlformats.org/markup-compatibility/2006" xmlns:p14="http://schemas.microsoft.com/office/powerpoint/2010/main">
    <mc:Choice Requires="p14">
      <p:transition spd="slow" p14:dur="4000" advTm="17000">
        <p14:vortex dir="r"/>
      </p:transition>
    </mc:Choice>
    <mc:Fallback xmlns="">
      <p:transition spd="slow" advTm="17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Londres. Picadilly Circ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025"/>
            <a:ext cx="10477500" cy="698117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70198" y="4948386"/>
            <a:ext cx="4104456" cy="1569660"/>
          </a:xfrm>
          <a:prstGeom prst="rect">
            <a:avLst/>
          </a:prstGeom>
          <a:solidFill>
            <a:srgbClr val="CCFF66"/>
          </a:solidFill>
        </p:spPr>
        <p:txBody>
          <a:bodyPr wrap="square">
            <a:spAutoFit/>
          </a:bodyPr>
          <a:lstStyle/>
          <a:p>
            <a:pPr algn="ctr"/>
            <a:r>
              <a:rPr lang="es-ES" sz="1200" dirty="0"/>
              <a:t>Tras la resistencia inicial, el primer ministro británico Boris Johnson acabó rindiéndose a las presiones de científicos y sanitarios y anunció el 23 de marzo la imposición de la cuarentena en todo el país. Durante tres semanas, solo podrán salir de casa para comprar suministros básicos, atender necesidades médicas, ir al trabajo y realizar una vez al día algún tipo de ejercicio básico. En la imagen, acceso a la céntrica estación de metro de </a:t>
            </a:r>
            <a:r>
              <a:rPr lang="es-ES" sz="1200" dirty="0" err="1"/>
              <a:t>Piccadilly</a:t>
            </a:r>
            <a:r>
              <a:rPr lang="es-ES" sz="1200" dirty="0"/>
              <a:t> </a:t>
            </a:r>
            <a:r>
              <a:rPr lang="es-ES" sz="1200" dirty="0" err="1"/>
              <a:t>Circus</a:t>
            </a:r>
            <a:r>
              <a:rPr lang="es-ES" sz="1200" dirty="0"/>
              <a:t> en Londres.</a:t>
            </a:r>
          </a:p>
        </p:txBody>
      </p:sp>
    </p:spTree>
    <p:extLst>
      <p:ext uri="{BB962C8B-B14F-4D97-AF65-F5344CB8AC3E}">
        <p14:creationId xmlns:p14="http://schemas.microsoft.com/office/powerpoint/2010/main" val="948848191"/>
      </p:ext>
    </p:extLst>
  </p:cSld>
  <p:clrMapOvr>
    <a:masterClrMapping/>
  </p:clrMapOvr>
  <mc:AlternateContent xmlns:mc="http://schemas.openxmlformats.org/markup-compatibility/2006" xmlns:p14="http://schemas.microsoft.com/office/powerpoint/2010/main">
    <mc:Choice Requires="p14">
      <p:transition spd="slow" p14:dur="4000" advTm="17000">
        <p14:vortex dir="r"/>
      </p:transition>
    </mc:Choice>
    <mc:Fallback xmlns="">
      <p:transition spd="slow" advTm="17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Kolkata. In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866" y="-752486"/>
            <a:ext cx="11395075" cy="785389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8190" y="-19913"/>
            <a:ext cx="3195439" cy="1384995"/>
          </a:xfrm>
          <a:prstGeom prst="rect">
            <a:avLst/>
          </a:prstGeom>
          <a:solidFill>
            <a:srgbClr val="CCFF66"/>
          </a:solidFill>
        </p:spPr>
        <p:txBody>
          <a:bodyPr wrap="square">
            <a:spAutoFit/>
          </a:bodyPr>
          <a:lstStyle/>
          <a:p>
            <a:pPr algn="ctr"/>
            <a:r>
              <a:rPr lang="es-ES" sz="1200" dirty="0"/>
              <a:t>India, la democracia más poblada del mundo, se sumó a las medidas drásticas de confinamiento el 24 de marzo. Desde ese día y por espacio de tres semanas, 1.300 millones de habitantes están sometidos a estrictas restricciones de movimiento. En la foto, carreteras desiertas en la ciudad de Kolkata.</a:t>
            </a:r>
          </a:p>
        </p:txBody>
      </p:sp>
    </p:spTree>
    <p:extLst>
      <p:ext uri="{BB962C8B-B14F-4D97-AF65-F5344CB8AC3E}">
        <p14:creationId xmlns:p14="http://schemas.microsoft.com/office/powerpoint/2010/main" val="300322453"/>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638349" y="1465327"/>
            <a:ext cx="7268611"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9600" b="1" i="1" dirty="0" smtClean="0">
                <a:solidFill>
                  <a:srgbClr val="00B0F0"/>
                </a:solidFill>
                <a:latin typeface="Old English Text MT" pitchFamily="66" charset="0"/>
                <a:cs typeface="Microsoft Sans Serif" pitchFamily="34" charset="0"/>
              </a:rPr>
              <a:t>España con</a:t>
            </a:r>
          </a:p>
          <a:p>
            <a:pPr algn="ctr" fontAlgn="base">
              <a:spcBef>
                <a:spcPct val="0"/>
              </a:spcBef>
              <a:spcAft>
                <a:spcPct val="0"/>
              </a:spcAft>
            </a:pPr>
            <a:r>
              <a:rPr lang="es-ES" altLang="es-ES" sz="9600" b="1" i="1" dirty="0">
                <a:solidFill>
                  <a:srgbClr val="00B0F0"/>
                </a:solidFill>
                <a:latin typeface="Old English Text MT" pitchFamily="66" charset="0"/>
                <a:cs typeface="Microsoft Sans Serif" pitchFamily="34" charset="0"/>
              </a:rPr>
              <a:t>c</a:t>
            </a:r>
            <a:r>
              <a:rPr lang="es-ES" altLang="es-ES" sz="9600" b="1" i="1" dirty="0" smtClean="0">
                <a:solidFill>
                  <a:srgbClr val="00B0F0"/>
                </a:solidFill>
                <a:latin typeface="Old English Text MT" pitchFamily="66" charset="0"/>
                <a:cs typeface="Microsoft Sans Serif" pitchFamily="34" charset="0"/>
              </a:rPr>
              <a:t>on sus calles vacías</a:t>
            </a:r>
            <a:endParaRPr lang="es-ES" altLang="es-ES" sz="9600" b="1" i="1" dirty="0">
              <a:solidFill>
                <a:srgbClr val="00B0F0"/>
              </a:solidFill>
              <a:latin typeface="Old English Text MT" pitchFamily="66"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1438" y="5306266"/>
            <a:ext cx="1650843" cy="1366752"/>
          </a:xfrm>
          <a:prstGeom prst="rect">
            <a:avLst/>
          </a:prstGeom>
          <a:noFill/>
        </p:spPr>
      </p:pic>
      <p:pic>
        <p:nvPicPr>
          <p:cNvPr id="4" name="Picture 2" descr="Imagen relacionada"/>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0" y="0"/>
            <a:ext cx="1048846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4045692"/>
      </p:ext>
    </p:extLst>
  </p:cSld>
  <p:clrMapOvr>
    <a:masterClrMapping/>
  </p:clrMapOvr>
  <mc:AlternateContent xmlns:mc="http://schemas.openxmlformats.org/markup-compatibility/2006" xmlns:p14="http://schemas.microsoft.com/office/powerpoint/2010/main">
    <mc:Choice Requires="p14">
      <p:transition spd="slow" p14:dur="4000" advTm="11000">
        <p14:vortex dir="r"/>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2055">
                                            <p:txEl>
                                              <p:pRg st="1" end="1"/>
                                            </p:txEl>
                                          </p:spTgt>
                                        </p:tgtEl>
                                        <p:attrNameLst>
                                          <p:attrName>style.color</p:attrName>
                                        </p:attrNameLst>
                                      </p:cBhvr>
                                      <p:by>
                                        <p:hsl h="-7200000" s="0" l="0"/>
                                      </p:by>
                                    </p:animClr>
                                    <p:animClr clrSpc="hsl" dir="cw">
                                      <p:cBhvr>
                                        <p:cTn id="12" dur="500" fill="hold"/>
                                        <p:tgtEl>
                                          <p:spTgt spid="2055">
                                            <p:txEl>
                                              <p:pRg st="1" end="1"/>
                                            </p:txEl>
                                          </p:spTgt>
                                        </p:tgtEl>
                                        <p:attrNameLst>
                                          <p:attrName>fillcolor</p:attrName>
                                        </p:attrNameLst>
                                      </p:cBhvr>
                                      <p:by>
                                        <p:hsl h="-7200000" s="0" l="0"/>
                                      </p:by>
                                    </p:animClr>
                                    <p:animClr clrSpc="hsl" dir="cw">
                                      <p:cBhvr>
                                        <p:cTn id="13" dur="500" fill="hold"/>
                                        <p:tgtEl>
                                          <p:spTgt spid="2055">
                                            <p:txEl>
                                              <p:pRg st="1" end="1"/>
                                            </p:txEl>
                                          </p:spTgt>
                                        </p:tgtEl>
                                        <p:attrNameLst>
                                          <p:attrName>stroke.color</p:attrName>
                                        </p:attrNameLst>
                                      </p:cBhvr>
                                      <p:by>
                                        <p:hsl h="-7200000" s="0" l="0"/>
                                      </p:by>
                                    </p:animClr>
                                    <p:set>
                                      <p:cBhvr>
                                        <p:cTn id="14" dur="500" fill="hold"/>
                                        <p:tgtEl>
                                          <p:spTgt spid="2055">
                                            <p:txEl>
                                              <p:pRg st="1" end="1"/>
                                            </p:txEl>
                                          </p:spTgt>
                                        </p:tgtEl>
                                        <p:attrNameLst>
                                          <p:attrName>fill.type</p:attrName>
                                        </p:attrNameLst>
                                      </p:cBhvr>
                                      <p:to>
                                        <p:strVal val="solid"/>
                                      </p:to>
                                    </p:set>
                                  </p:childTnLst>
                                </p:cTn>
                              </p:par>
                              <p:par>
                                <p:cTn id="15" presetID="5" presetClass="exit" presetSubtype="10" fill="hold" nodeType="withEffect">
                                  <p:stCondLst>
                                    <p:cond delay="4750"/>
                                  </p:stCondLst>
                                  <p:childTnLst>
                                    <p:animEffect transition="out" filter="checkerboard(across)">
                                      <p:cBhvr>
                                        <p:cTn id="16" dur="1000"/>
                                        <p:tgtEl>
                                          <p:spTgt spid="4"/>
                                        </p:tgtEl>
                                      </p:cBhvr>
                                    </p:animEffect>
                                    <p:set>
                                      <p:cBhvr>
                                        <p:cTn id="1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oronavirus en España: Última hora, en direc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28" y="0"/>
            <a:ext cx="1057649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3016648"/>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El paseo de los tristes de Granada desierto con la Alhambra, también vacía, al fo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68523" cy="71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822926" y="544910"/>
            <a:ext cx="3411463" cy="523220"/>
          </a:xfrm>
          <a:prstGeom prst="rect">
            <a:avLst/>
          </a:prstGeom>
          <a:solidFill>
            <a:srgbClr val="FF00FF"/>
          </a:solidFill>
        </p:spPr>
        <p:txBody>
          <a:bodyPr wrap="square">
            <a:spAutoFit/>
          </a:bodyPr>
          <a:lstStyle/>
          <a:p>
            <a:pPr algn="ctr"/>
            <a:r>
              <a:rPr lang="es-ES" sz="1400" dirty="0"/>
              <a:t>El paseo de los tristes de Granada desierto con la Alhambra, también vacía, al fondo</a:t>
            </a:r>
          </a:p>
        </p:txBody>
      </p:sp>
    </p:spTree>
    <p:extLst>
      <p:ext uri="{BB962C8B-B14F-4D97-AF65-F5344CB8AC3E}">
        <p14:creationId xmlns:p14="http://schemas.microsoft.com/office/powerpoint/2010/main" val="3162013499"/>
      </p:ext>
    </p:extLst>
  </p:cSld>
  <p:clrMapOvr>
    <a:masterClrMapping/>
  </p:clrMapOvr>
  <mc:AlternateContent xmlns:mc="http://schemas.openxmlformats.org/markup-compatibility/2006" xmlns:p14="http://schemas.microsoft.com/office/powerpoint/2010/main">
    <mc:Choice Requires="p14">
      <p:transition spd="slow" p14:dur="4000" advTm="9000">
        <p14:vortex dir="r"/>
      </p:transition>
    </mc:Choice>
    <mc:Fallback xmlns="">
      <p:transition spd="slow" advTm="9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laza Mayor vacía tras el estado de alarma decretado por el Gobierno debido a la crisis del coronavi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884"/>
            <a:ext cx="10624385" cy="687588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22326" y="260648"/>
            <a:ext cx="3195439" cy="738664"/>
          </a:xfrm>
          <a:prstGeom prst="rect">
            <a:avLst/>
          </a:prstGeom>
          <a:solidFill>
            <a:srgbClr val="92D050"/>
          </a:solidFill>
        </p:spPr>
        <p:txBody>
          <a:bodyPr wrap="square">
            <a:spAutoFit/>
          </a:bodyPr>
          <a:lstStyle/>
          <a:p>
            <a:pPr algn="ctr"/>
            <a:r>
              <a:rPr lang="es-ES" sz="1400" dirty="0" smtClean="0"/>
              <a:t>Plaza </a:t>
            </a:r>
            <a:r>
              <a:rPr lang="es-ES" sz="1400" dirty="0"/>
              <a:t>Mayor de Palma vacía tras el estado de alarma decretado por el Gobierno debido a la crisis del </a:t>
            </a:r>
            <a:r>
              <a:rPr lang="es-ES" sz="1400" dirty="0" smtClean="0"/>
              <a:t>coronavirus.</a:t>
            </a:r>
            <a:endParaRPr lang="es-ES" sz="1400" dirty="0"/>
          </a:p>
        </p:txBody>
      </p:sp>
    </p:spTree>
    <p:extLst>
      <p:ext uri="{BB962C8B-B14F-4D97-AF65-F5344CB8AC3E}">
        <p14:creationId xmlns:p14="http://schemas.microsoft.com/office/powerpoint/2010/main" val="657829897"/>
      </p:ext>
    </p:extLst>
  </p:cSld>
  <p:clrMapOvr>
    <a:masterClrMapping/>
  </p:clrMapOvr>
  <mc:AlternateContent xmlns:mc="http://schemas.openxmlformats.org/markup-compatibility/2006" xmlns:p14="http://schemas.microsoft.com/office/powerpoint/2010/main">
    <mc:Choice Requires="p14">
      <p:transition spd="slow" p14:dur="4000" advTm="11000">
        <p14:vortex dir="r"/>
      </p:transition>
    </mc:Choice>
    <mc:Fallback xmlns="">
      <p:transition spd="slow" advTm="11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a plaza del Obradoiro vacía durante la mañana del sábad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6435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42206" y="404664"/>
            <a:ext cx="2952328" cy="738664"/>
          </a:xfrm>
          <a:prstGeom prst="rect">
            <a:avLst/>
          </a:prstGeom>
          <a:solidFill>
            <a:srgbClr val="92D050"/>
          </a:solidFill>
        </p:spPr>
        <p:txBody>
          <a:bodyPr wrap="square">
            <a:spAutoFit/>
          </a:bodyPr>
          <a:lstStyle/>
          <a:p>
            <a:pPr algn="ctr"/>
            <a:r>
              <a:rPr lang="es-ES" sz="1400" dirty="0"/>
              <a:t>La plaza del Obradoiro de Santiago vacía durante la puesta en marcha del estado de alarma en España.</a:t>
            </a:r>
          </a:p>
        </p:txBody>
      </p:sp>
    </p:spTree>
    <p:extLst>
      <p:ext uri="{BB962C8B-B14F-4D97-AF65-F5344CB8AC3E}">
        <p14:creationId xmlns:p14="http://schemas.microsoft.com/office/powerpoint/2010/main" val="3551636044"/>
      </p:ext>
    </p:extLst>
  </p:cSld>
  <p:clrMapOvr>
    <a:masterClrMapping/>
  </p:clrMapOvr>
  <mc:AlternateContent xmlns:mc="http://schemas.openxmlformats.org/markup-compatibility/2006" xmlns:p14="http://schemas.microsoft.com/office/powerpoint/2010/main">
    <mc:Choice Requires="p14">
      <p:transition spd="slow" p14:dur="4000" advTm="10000">
        <p14:vortex dir="r"/>
      </p:transition>
    </mc:Choice>
    <mc:Fallback xmlns="">
      <p:transition spd="slow" advTm="10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l Ayuntamiento de Zaragoza, con torre del Pilar al fondo, sin gente en la cal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775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38750" y="260648"/>
            <a:ext cx="2331343" cy="738664"/>
          </a:xfrm>
          <a:prstGeom prst="rect">
            <a:avLst/>
          </a:prstGeom>
          <a:solidFill>
            <a:srgbClr val="92D050"/>
          </a:solidFill>
        </p:spPr>
        <p:txBody>
          <a:bodyPr wrap="square">
            <a:spAutoFit/>
          </a:bodyPr>
          <a:lstStyle/>
          <a:p>
            <a:pPr algn="ctr"/>
            <a:r>
              <a:rPr lang="es-ES" sz="1400" dirty="0"/>
              <a:t>El Ayuntamiento de Zaragoza, con torre del Pilar al fondo, sin gente en la calle.</a:t>
            </a:r>
          </a:p>
        </p:txBody>
      </p:sp>
    </p:spTree>
    <p:extLst>
      <p:ext uri="{BB962C8B-B14F-4D97-AF65-F5344CB8AC3E}">
        <p14:creationId xmlns:p14="http://schemas.microsoft.com/office/powerpoint/2010/main" val="1039763562"/>
      </p:ext>
    </p:extLst>
  </p:cSld>
  <p:clrMapOvr>
    <a:masterClrMapping/>
  </p:clrMapOvr>
  <mc:AlternateContent xmlns:mc="http://schemas.openxmlformats.org/markup-compatibility/2006" xmlns:p14="http://schemas.microsoft.com/office/powerpoint/2010/main">
    <mc:Choice Requires="p14">
      <p:transition spd="slow" p14:dur="4000" advTm="10000">
        <p14:vortex dir="r"/>
      </p:transition>
    </mc:Choice>
    <mc:Fallback xmlns="">
      <p:transition spd="slow" advTm="10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Fachada y exterior del Congreso de los Diputados vacío durante el estado de alarma decretado por el coronavi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12" y="-1538"/>
            <a:ext cx="10482835" cy="685953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70198" y="332656"/>
            <a:ext cx="3699495" cy="738664"/>
          </a:xfrm>
          <a:prstGeom prst="rect">
            <a:avLst/>
          </a:prstGeom>
          <a:solidFill>
            <a:srgbClr val="92D050"/>
          </a:solidFill>
        </p:spPr>
        <p:txBody>
          <a:bodyPr wrap="square">
            <a:spAutoFit/>
          </a:bodyPr>
          <a:lstStyle/>
          <a:p>
            <a:pPr algn="ctr"/>
            <a:r>
              <a:rPr lang="es-ES" sz="1400" dirty="0"/>
              <a:t>Fachada y exterior del Congreso de los Diputados (Madrid) vacío durante el estado de alarma decretado por el coronavirus.</a:t>
            </a:r>
          </a:p>
        </p:txBody>
      </p:sp>
    </p:spTree>
    <p:extLst>
      <p:ext uri="{BB962C8B-B14F-4D97-AF65-F5344CB8AC3E}">
        <p14:creationId xmlns:p14="http://schemas.microsoft.com/office/powerpoint/2010/main" val="813682584"/>
      </p:ext>
    </p:extLst>
  </p:cSld>
  <p:clrMapOvr>
    <a:masterClrMapping/>
  </p:clrMapOvr>
  <mc:AlternateContent xmlns:mc="http://schemas.openxmlformats.org/markup-compatibility/2006" xmlns:p14="http://schemas.microsoft.com/office/powerpoint/2010/main">
    <mc:Choice Requires="p14">
      <p:transition spd="slow" p14:dur="4000" advTm="11000">
        <p14:vortex dir="r"/>
      </p:transition>
    </mc:Choice>
    <mc:Fallback xmlns="">
      <p:transition spd="slow" advTm="11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La turística Puerta del Sol madrileña vacía durante el estado de alarma decretado por el coronavi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77500" cy="690977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8191" y="260648"/>
            <a:ext cx="2880320" cy="738664"/>
          </a:xfrm>
          <a:prstGeom prst="rect">
            <a:avLst/>
          </a:prstGeom>
          <a:solidFill>
            <a:srgbClr val="92D050"/>
          </a:solidFill>
        </p:spPr>
        <p:txBody>
          <a:bodyPr wrap="square">
            <a:spAutoFit/>
          </a:bodyPr>
          <a:lstStyle/>
          <a:p>
            <a:pPr algn="ctr"/>
            <a:r>
              <a:rPr lang="es-ES" sz="1400" dirty="0"/>
              <a:t>La turística Puerta del Sol madrileña vacía durante el estado de alarma decretado por el coronavirus</a:t>
            </a:r>
          </a:p>
        </p:txBody>
      </p:sp>
    </p:spTree>
    <p:extLst>
      <p:ext uri="{BB962C8B-B14F-4D97-AF65-F5344CB8AC3E}">
        <p14:creationId xmlns:p14="http://schemas.microsoft.com/office/powerpoint/2010/main" val="821225926"/>
      </p:ext>
    </p:extLst>
  </p:cSld>
  <p:clrMapOvr>
    <a:masterClrMapping/>
  </p:clrMapOvr>
  <mc:AlternateContent xmlns:mc="http://schemas.openxmlformats.org/markup-compatibility/2006" xmlns:p14="http://schemas.microsoft.com/office/powerpoint/2010/main">
    <mc:Choice Requires="p14">
      <p:transition spd="slow" p14:dur="4000" advTm="11000">
        <p14:vortex dir="r"/>
      </p:transition>
    </mc:Choice>
    <mc:Fallback xmlns="">
      <p:transition spd="slow" advTm="11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adrid. Gran Ví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19" y="0"/>
            <a:ext cx="1050202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3958" y="332656"/>
            <a:ext cx="4266048" cy="1200329"/>
          </a:xfrm>
          <a:prstGeom prst="rect">
            <a:avLst/>
          </a:prstGeom>
          <a:solidFill>
            <a:srgbClr val="CCFF66"/>
          </a:solidFill>
        </p:spPr>
        <p:txBody>
          <a:bodyPr wrap="square">
            <a:spAutoFit/>
          </a:bodyPr>
          <a:lstStyle/>
          <a:p>
            <a:pPr algn="ctr"/>
            <a:r>
              <a:rPr lang="es-ES" sz="1200" dirty="0"/>
              <a:t>La Gran Vía es el corazón comercial y de ocio de la ciudad de Madrid. El año pasado, la consultora TC </a:t>
            </a:r>
            <a:r>
              <a:rPr lang="es-ES" sz="1200" dirty="0" err="1"/>
              <a:t>Group</a:t>
            </a:r>
            <a:r>
              <a:rPr lang="es-ES" sz="1200" dirty="0"/>
              <a:t> </a:t>
            </a:r>
            <a:r>
              <a:rPr lang="es-ES" sz="1200" dirty="0" err="1"/>
              <a:t>Solutions</a:t>
            </a:r>
            <a:r>
              <a:rPr lang="es-ES" sz="1200" dirty="0"/>
              <a:t> calculó en un estudio que por ella transitan cada día una media de 16.741 personas. Esta imagen muestra su aspecto el lunes 23 de marzo, durante la segunda semana de aislamiento decretada por el Gobierno en toda España.</a:t>
            </a:r>
          </a:p>
        </p:txBody>
      </p:sp>
    </p:spTree>
    <p:extLst>
      <p:ext uri="{BB962C8B-B14F-4D97-AF65-F5344CB8AC3E}">
        <p14:creationId xmlns:p14="http://schemas.microsoft.com/office/powerpoint/2010/main" val="1540541189"/>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a Plaza Mayor de Madrid sin turistas ni terrazas durante la primera jornada de restricciones por la crisis del coronavi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39350" cy="70929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70198" y="235546"/>
            <a:ext cx="2664296" cy="738664"/>
          </a:xfrm>
          <a:prstGeom prst="rect">
            <a:avLst/>
          </a:prstGeom>
          <a:solidFill>
            <a:srgbClr val="92D050"/>
          </a:solidFill>
        </p:spPr>
        <p:txBody>
          <a:bodyPr wrap="square">
            <a:spAutoFit/>
          </a:bodyPr>
          <a:lstStyle/>
          <a:p>
            <a:pPr algn="ctr"/>
            <a:r>
              <a:rPr lang="es-ES" sz="1400" dirty="0"/>
              <a:t>La Plaza Mayor de Madrid sin turistas ni terrazas durante la primera jornada de restricciones</a:t>
            </a:r>
          </a:p>
        </p:txBody>
      </p:sp>
    </p:spTree>
    <p:extLst>
      <p:ext uri="{BB962C8B-B14F-4D97-AF65-F5344CB8AC3E}">
        <p14:creationId xmlns:p14="http://schemas.microsoft.com/office/powerpoint/2010/main" val="1492529718"/>
      </p:ext>
    </p:extLst>
  </p:cSld>
  <p:clrMapOvr>
    <a:masterClrMapping/>
  </p:clrMapOvr>
  <mc:AlternateContent xmlns:mc="http://schemas.openxmlformats.org/markup-compatibility/2006" xmlns:p14="http://schemas.microsoft.com/office/powerpoint/2010/main">
    <mc:Choice Requires="p14">
      <p:transition spd="slow" p14:dur="4000" advTm="9000">
        <p14:vortex dir="r"/>
      </p:transition>
    </mc:Choice>
    <mc:Fallback xmlns="">
      <p:transition spd="slow" advTm="9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erraza y piscina sin turistas en un hotel de Benidor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3935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534894" y="404664"/>
            <a:ext cx="3915519" cy="1169551"/>
          </a:xfrm>
          <a:prstGeom prst="rect">
            <a:avLst/>
          </a:prstGeom>
          <a:solidFill>
            <a:srgbClr val="FFFF00"/>
          </a:solidFill>
        </p:spPr>
        <p:txBody>
          <a:bodyPr wrap="square">
            <a:spAutoFit/>
          </a:bodyPr>
          <a:lstStyle/>
          <a:p>
            <a:pPr algn="ctr" fontAlgn="base"/>
            <a:r>
              <a:rPr lang="es-ES" sz="1400" dirty="0" smtClean="0"/>
              <a:t>BENIDORM -Los </a:t>
            </a:r>
            <a:r>
              <a:rPr lang="es-ES" sz="1400" dirty="0"/>
              <a:t>retrasos del Imserso causan una caída de cinco puntos del turismo en Benidorm</a:t>
            </a:r>
          </a:p>
          <a:p>
            <a:pPr algn="ctr" fontAlgn="base"/>
            <a:r>
              <a:rPr lang="es-ES" sz="1400" dirty="0"/>
              <a:t>Los hoteles han perdido 60.000 pernoctaciones y los especializados en este programa de vacaciones de mayores hasta un 20% de su </a:t>
            </a:r>
            <a:r>
              <a:rPr lang="es-ES" sz="1400" dirty="0" smtClean="0"/>
              <a:t>ocupación.</a:t>
            </a:r>
            <a:endParaRPr lang="es-ES" sz="1400" dirty="0"/>
          </a:p>
        </p:txBody>
      </p:sp>
    </p:spTree>
    <p:extLst>
      <p:ext uri="{BB962C8B-B14F-4D97-AF65-F5344CB8AC3E}">
        <p14:creationId xmlns:p14="http://schemas.microsoft.com/office/powerpoint/2010/main" val="4007785296"/>
      </p:ext>
    </p:extLst>
  </p:cSld>
  <p:clrMapOvr>
    <a:masterClrMapping/>
  </p:clrMapOvr>
  <mc:AlternateContent xmlns:mc="http://schemas.openxmlformats.org/markup-compatibility/2006" xmlns:p14="http://schemas.microsoft.com/office/powerpoint/2010/main">
    <mc:Choice Requires="p14">
      <p:transition spd="slow" p14:dur="4000" advTm="13000">
        <p14:vortex dir="r"/>
      </p:transition>
    </mc:Choice>
    <mc:Fallback xmlns="">
      <p:transition spd="slow" advTm="13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imagenes.elpais.com/resizer/rQDj0Vs-9bfAGPjAfZYMa9xLNdA=/1500x0/arc-anglerfish-eu-central-1-prod-prisa.s3.amazonaws.com/public/Y3AIHF4W4VDW7HUD27I3USAJM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0" y="-171400"/>
            <a:ext cx="12055252"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1354846"/>
      </p:ext>
    </p:extLst>
  </p:cSld>
  <p:clrMapOvr>
    <a:masterClrMapping/>
  </p:clrMapOvr>
  <mc:AlternateContent xmlns:mc="http://schemas.openxmlformats.org/markup-compatibility/2006" xmlns:p14="http://schemas.microsoft.com/office/powerpoint/2010/main">
    <mc:Choice Requires="p14">
      <p:transition spd="slow" p14:dur="4000" advTm="9000">
        <p14:vortex dir="r"/>
      </p:transition>
    </mc:Choice>
    <mc:Fallback xmlns="">
      <p:transition spd="slow" advTm="9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s://static4.abc.es/media/espana/2019/12/09/congreso-benidorm-kACF--620x349@ab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396"/>
            <a:ext cx="10503877" cy="6893396"/>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414214" y="303362"/>
            <a:ext cx="3132781" cy="369332"/>
          </a:xfrm>
          <a:prstGeom prst="rect">
            <a:avLst/>
          </a:prstGeom>
          <a:solidFill>
            <a:schemeClr val="accent5">
              <a:lumMod val="60000"/>
              <a:lumOff val="40000"/>
            </a:schemeClr>
          </a:solidFill>
        </p:spPr>
        <p:txBody>
          <a:bodyPr wrap="none" rtlCol="0">
            <a:spAutoFit/>
          </a:bodyPr>
          <a:lstStyle/>
          <a:p>
            <a:r>
              <a:rPr lang="es-ES" dirty="0" smtClean="0"/>
              <a:t>AYUNTAMIENTO DE BENIDORM</a:t>
            </a:r>
            <a:endParaRPr lang="es-ES" dirty="0"/>
          </a:p>
        </p:txBody>
      </p:sp>
    </p:spTree>
    <p:extLst>
      <p:ext uri="{BB962C8B-B14F-4D97-AF65-F5344CB8AC3E}">
        <p14:creationId xmlns:p14="http://schemas.microsoft.com/office/powerpoint/2010/main" val="3693573813"/>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Ximo Puig apuesta por extender los ERTE en el turismo y adviert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0451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14214" y="273646"/>
            <a:ext cx="3183500" cy="369332"/>
          </a:xfrm>
          <a:prstGeom prst="rect">
            <a:avLst/>
          </a:prstGeom>
          <a:solidFill>
            <a:schemeClr val="accent5">
              <a:lumMod val="60000"/>
              <a:lumOff val="40000"/>
            </a:schemeClr>
          </a:solidFill>
        </p:spPr>
        <p:txBody>
          <a:bodyPr wrap="none">
            <a:spAutoFit/>
          </a:bodyPr>
          <a:lstStyle/>
          <a:p>
            <a:r>
              <a:rPr lang="es-ES" dirty="0" smtClean="0"/>
              <a:t>PLAYA DE PONIENTE BENIDORM</a:t>
            </a:r>
            <a:endParaRPr lang="es-ES" dirty="0"/>
          </a:p>
        </p:txBody>
      </p:sp>
    </p:spTree>
    <p:extLst>
      <p:ext uri="{BB962C8B-B14F-4D97-AF65-F5344CB8AC3E}">
        <p14:creationId xmlns:p14="http://schemas.microsoft.com/office/powerpoint/2010/main" val="2724900400"/>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a soledad de la Sagrada Fami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39350" cy="710140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0" y="332656"/>
            <a:ext cx="3200171" cy="369332"/>
          </a:xfrm>
          <a:prstGeom prst="rect">
            <a:avLst/>
          </a:prstGeom>
          <a:solidFill>
            <a:srgbClr val="FF00FF"/>
          </a:solidFill>
        </p:spPr>
        <p:txBody>
          <a:bodyPr wrap="none">
            <a:spAutoFit/>
          </a:bodyPr>
          <a:lstStyle/>
          <a:p>
            <a:r>
              <a:rPr lang="es-ES" dirty="0"/>
              <a:t>La soledad de la Sagrada Familia</a:t>
            </a:r>
          </a:p>
        </p:txBody>
      </p:sp>
    </p:spTree>
    <p:extLst>
      <p:ext uri="{BB962C8B-B14F-4D97-AF65-F5344CB8AC3E}">
        <p14:creationId xmlns:p14="http://schemas.microsoft.com/office/powerpoint/2010/main" val="269111626"/>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Barcelona. Playa de la Barcelone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786" y="-5730"/>
            <a:ext cx="11448108" cy="718378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0" y="205830"/>
            <a:ext cx="3890880" cy="1384995"/>
          </a:xfrm>
          <a:prstGeom prst="rect">
            <a:avLst/>
          </a:prstGeom>
          <a:solidFill>
            <a:srgbClr val="CCFF66"/>
          </a:solidFill>
        </p:spPr>
        <p:txBody>
          <a:bodyPr wrap="square">
            <a:spAutoFit/>
          </a:bodyPr>
          <a:lstStyle/>
          <a:p>
            <a:pPr algn="ctr"/>
            <a:r>
              <a:rPr lang="es-ES" sz="1200" dirty="0" smtClean="0"/>
              <a:t>BARCELONA Entre </a:t>
            </a:r>
            <a:r>
              <a:rPr lang="es-ES" sz="1200" dirty="0"/>
              <a:t>las varias correcciones que el Gobierno español tuvo que hacer al decreto de alarma unos días después de aprobarlo, estaba la mención explícita de que no se puede pasear por las playas. Algunas de ellas se habían llenado hasta los topes de transeúntes el mismo día que se ordenó el confinamiento de la población, a mediados de marzo.</a:t>
            </a:r>
          </a:p>
        </p:txBody>
      </p:sp>
    </p:spTree>
    <p:extLst>
      <p:ext uri="{BB962C8B-B14F-4D97-AF65-F5344CB8AC3E}">
        <p14:creationId xmlns:p14="http://schemas.microsoft.com/office/powerpoint/2010/main" val="289509822"/>
      </p:ext>
    </p:extLst>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Barcelo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346"/>
            <a:ext cx="10477540" cy="687434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33623" y="260648"/>
            <a:ext cx="3569023" cy="738664"/>
          </a:xfrm>
          <a:prstGeom prst="rect">
            <a:avLst/>
          </a:prstGeom>
          <a:solidFill>
            <a:srgbClr val="FF00FF"/>
          </a:solidFill>
        </p:spPr>
        <p:txBody>
          <a:bodyPr wrap="square">
            <a:spAutoFit/>
          </a:bodyPr>
          <a:lstStyle/>
          <a:p>
            <a:pPr algn="ctr"/>
            <a:r>
              <a:rPr lang="es-ES" sz="1400" dirty="0"/>
              <a:t>La Rambla en Barcelona, </a:t>
            </a:r>
            <a:r>
              <a:rPr lang="es-ES" sz="1400" dirty="0" smtClean="0"/>
              <a:t>suele </a:t>
            </a:r>
            <a:r>
              <a:rPr lang="es-ES" sz="1400" dirty="0"/>
              <a:t>ser un lugar muy concurrido. Tras la cuarentena, las calles allí se ven desiertas.</a:t>
            </a:r>
          </a:p>
        </p:txBody>
      </p:sp>
    </p:spTree>
    <p:extLst>
      <p:ext uri="{BB962C8B-B14F-4D97-AF65-F5344CB8AC3E}">
        <p14:creationId xmlns:p14="http://schemas.microsoft.com/office/powerpoint/2010/main" val="1043248027"/>
      </p:ext>
    </p:extLst>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iudad de las Artes y las Ciencias de Valencia, el pasado 27 de marz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850" y="-14114"/>
            <a:ext cx="10639350" cy="708928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110958" y="332656"/>
            <a:ext cx="2907407" cy="523220"/>
          </a:xfrm>
          <a:prstGeom prst="rect">
            <a:avLst/>
          </a:prstGeom>
          <a:solidFill>
            <a:srgbClr val="FF00FF"/>
          </a:solidFill>
        </p:spPr>
        <p:txBody>
          <a:bodyPr wrap="square">
            <a:spAutoFit/>
          </a:bodyPr>
          <a:lstStyle/>
          <a:p>
            <a:pPr algn="ctr"/>
            <a:r>
              <a:rPr lang="es-ES" sz="1400" dirty="0"/>
              <a:t>Ciudad de las Artes y las Ciencias de Valencia, el pasado 27 de marzo.</a:t>
            </a:r>
          </a:p>
        </p:txBody>
      </p:sp>
    </p:spTree>
    <p:extLst>
      <p:ext uri="{BB962C8B-B14F-4D97-AF65-F5344CB8AC3E}">
        <p14:creationId xmlns:p14="http://schemas.microsoft.com/office/powerpoint/2010/main" val="1979415553"/>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aseo de La Concha en San Sebastián sin apenas transeúntes el pasado 13 de marzo. El País vasco suma más de 6.000 contagios confirmad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859" y="-29344"/>
            <a:ext cx="11021595" cy="688734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8190" y="332656"/>
            <a:ext cx="4131543" cy="738664"/>
          </a:xfrm>
          <a:prstGeom prst="rect">
            <a:avLst/>
          </a:prstGeom>
          <a:solidFill>
            <a:srgbClr val="FF00FF"/>
          </a:solidFill>
        </p:spPr>
        <p:txBody>
          <a:bodyPr wrap="square">
            <a:spAutoFit/>
          </a:bodyPr>
          <a:lstStyle/>
          <a:p>
            <a:pPr algn="ctr"/>
            <a:r>
              <a:rPr lang="es-ES" sz="1400" dirty="0"/>
              <a:t>Paseo de La Concha en San Sebastián sin apenas transeúntes el pasado 13 de marzo. El País vasco suma más de 6.000 contagios confirmados.</a:t>
            </a:r>
          </a:p>
        </p:txBody>
      </p:sp>
    </p:spTree>
    <p:extLst>
      <p:ext uri="{BB962C8B-B14F-4D97-AF65-F5344CB8AC3E}">
        <p14:creationId xmlns:p14="http://schemas.microsoft.com/office/powerpoint/2010/main" val="501532816"/>
      </p:ext>
    </p:extLst>
  </p:cSld>
  <p:clrMapOvr>
    <a:masterClrMapping/>
  </p:clrMapOvr>
  <mc:AlternateContent xmlns:mc="http://schemas.openxmlformats.org/markup-compatibility/2006" xmlns:p14="http://schemas.microsoft.com/office/powerpoint/2010/main">
    <mc:Choice Requires="p14">
      <p:transition spd="slow" p14:dur="4000" advTm="11000">
        <p14:vortex dir="r"/>
      </p:transition>
    </mc:Choice>
    <mc:Fallback xmlns="">
      <p:transition spd="slow" advTm="11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l Ayuntamiento de Pamplona declara luto oficial por las víctima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2" y="0"/>
            <a:ext cx="10475168" cy="724542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70198" y="188640"/>
            <a:ext cx="4608511" cy="646331"/>
          </a:xfrm>
          <a:prstGeom prst="rect">
            <a:avLst/>
          </a:prstGeom>
          <a:solidFill>
            <a:schemeClr val="accent6">
              <a:lumMod val="75000"/>
            </a:schemeClr>
          </a:solidFill>
        </p:spPr>
        <p:txBody>
          <a:bodyPr wrap="square">
            <a:spAutoFit/>
          </a:bodyPr>
          <a:lstStyle/>
          <a:p>
            <a:pPr algn="ctr"/>
            <a:r>
              <a:rPr lang="es-ES" dirty="0"/>
              <a:t>El Ayuntamiento de Pamplona declara </a:t>
            </a:r>
            <a:r>
              <a:rPr lang="es-ES" dirty="0" smtClean="0"/>
              <a:t>lut</a:t>
            </a:r>
            <a:r>
              <a:rPr lang="es-ES" dirty="0"/>
              <a:t>o</a:t>
            </a:r>
            <a:r>
              <a:rPr lang="es-ES" dirty="0" smtClean="0"/>
              <a:t>      oficial </a:t>
            </a:r>
            <a:r>
              <a:rPr lang="es-ES" dirty="0"/>
              <a:t>por las víctimas del </a:t>
            </a:r>
            <a:r>
              <a:rPr lang="es-ES" dirty="0" smtClean="0"/>
              <a:t> coronavirus</a:t>
            </a:r>
            <a:r>
              <a:rPr lang="es-ES" dirty="0" smtClean="0">
                <a:solidFill>
                  <a:schemeClr val="accent6">
                    <a:lumMod val="75000"/>
                  </a:schemeClr>
                </a:solidFill>
              </a:rPr>
              <a:t>Covid-</a:t>
            </a:r>
            <a:endParaRPr lang="es-ES" dirty="0">
              <a:solidFill>
                <a:schemeClr val="accent6">
                  <a:lumMod val="75000"/>
                </a:schemeClr>
              </a:solidFill>
            </a:endParaRPr>
          </a:p>
        </p:txBody>
      </p:sp>
    </p:spTree>
    <p:extLst>
      <p:ext uri="{BB962C8B-B14F-4D97-AF65-F5344CB8AC3E}">
        <p14:creationId xmlns:p14="http://schemas.microsoft.com/office/powerpoint/2010/main" val="4058989505"/>
      </p:ext>
    </p:extLst>
  </p:cSld>
  <p:clrMapOvr>
    <a:masterClrMapping/>
  </p:clrMapOvr>
  <mc:AlternateContent xmlns:mc="http://schemas.openxmlformats.org/markup-compatibility/2006" xmlns:p14="http://schemas.microsoft.com/office/powerpoint/2010/main">
    <mc:Choice Requires="p14">
      <p:transition spd="slow" p14:dur="4000" advTm="9000">
        <p14:vortex dir="r"/>
      </p:transition>
    </mc:Choice>
    <mc:Fallback xmlns="">
      <p:transition spd="slow" advTm="9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Vídeo: Calles de Bilbao vacías por el coronavirus el 5 de abril d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3614"/>
            <a:ext cx="10477500" cy="691971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70198" y="332656"/>
            <a:ext cx="3699495" cy="646331"/>
          </a:xfrm>
          <a:prstGeom prst="rect">
            <a:avLst/>
          </a:prstGeom>
          <a:solidFill>
            <a:schemeClr val="accent6">
              <a:lumMod val="75000"/>
            </a:schemeClr>
          </a:solidFill>
        </p:spPr>
        <p:txBody>
          <a:bodyPr wrap="square">
            <a:spAutoFit/>
          </a:bodyPr>
          <a:lstStyle/>
          <a:p>
            <a:r>
              <a:rPr lang="es-ES" dirty="0"/>
              <a:t>Las calles comerciales del centro de Bilbao, vacías por el estado de alarma</a:t>
            </a:r>
          </a:p>
        </p:txBody>
      </p:sp>
    </p:spTree>
    <p:extLst>
      <p:ext uri="{BB962C8B-B14F-4D97-AF65-F5344CB8AC3E}">
        <p14:creationId xmlns:p14="http://schemas.microsoft.com/office/powerpoint/2010/main" val="480275883"/>
      </p:ext>
    </p:extLst>
  </p:cSld>
  <p:clrMapOvr>
    <a:masterClrMapping/>
  </p:clrMapOvr>
  <mc:AlternateContent xmlns:mc="http://schemas.openxmlformats.org/markup-compatibility/2006" xmlns:p14="http://schemas.microsoft.com/office/powerpoint/2010/main">
    <mc:Choice Requires="p14">
      <p:transition spd="slow" p14:dur="4000" advTm="11000">
        <p14:vortex dir="r"/>
      </p:transition>
    </mc:Choice>
    <mc:Fallback xmlns="">
      <p:transition spd="slow" advTm="11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Novel Coronavirus Information Cen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866" y="-171400"/>
            <a:ext cx="13086304"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42767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624086" y="-387424"/>
            <a:ext cx="8079160"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9600" b="1" i="1" dirty="0">
              <a:solidFill>
                <a:srgbClr val="00B0F0"/>
              </a:solidFill>
              <a:latin typeface="Old English Text MT" pitchFamily="66" charset="0"/>
              <a:cs typeface="Microsoft Sans Serif" pitchFamily="34" charset="0"/>
            </a:endParaRPr>
          </a:p>
          <a:p>
            <a:pPr algn="ctr" fontAlgn="base">
              <a:spcBef>
                <a:spcPct val="0"/>
              </a:spcBef>
              <a:spcAft>
                <a:spcPct val="0"/>
              </a:spcAft>
            </a:pPr>
            <a:r>
              <a:rPr lang="es-ES" altLang="es-ES" sz="7200" b="1" i="1" dirty="0" smtClean="0">
                <a:solidFill>
                  <a:srgbClr val="00B0F0"/>
                </a:solidFill>
                <a:latin typeface="Old English Text MT" pitchFamily="66" charset="0"/>
                <a:cs typeface="Microsoft Sans Serif" pitchFamily="34" charset="0"/>
              </a:rPr>
              <a:t>Los </a:t>
            </a:r>
            <a:r>
              <a:rPr lang="es-ES" altLang="es-ES" sz="7200" b="1" i="1" dirty="0">
                <a:solidFill>
                  <a:srgbClr val="00B0F0"/>
                </a:solidFill>
                <a:latin typeface="Old English Text MT" pitchFamily="66" charset="0"/>
                <a:cs typeface="Microsoft Sans Serif" pitchFamily="34" charset="0"/>
              </a:rPr>
              <a:t>logroñeses cumplen con la cuarentena y vacían la ciudad</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1438" y="5306266"/>
            <a:ext cx="1650843" cy="1366752"/>
          </a:xfrm>
          <a:prstGeom prst="rect">
            <a:avLst/>
          </a:prstGeom>
          <a:noFill/>
        </p:spPr>
      </p:pic>
      <p:pic>
        <p:nvPicPr>
          <p:cNvPr id="4" name="Picture 2" descr="Imagen relacionada"/>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44176" y="0"/>
            <a:ext cx="1048846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7460583"/>
      </p:ext>
    </p:extLst>
  </p:cSld>
  <p:clrMapOvr>
    <a:masterClrMapping/>
  </p:clrMapOvr>
  <mc:AlternateContent xmlns:mc="http://schemas.openxmlformats.org/markup-compatibility/2006" xmlns:p14="http://schemas.microsoft.com/office/powerpoint/2010/main">
    <mc:Choice Requires="p14">
      <p:transition spd="slow" p14:dur="4000" advTm="11000">
        <p14:vortex dir="r"/>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par>
                                <p:cTn id="10" presetID="5" presetClass="exit" presetSubtype="10" fill="hold" nodeType="withEffect">
                                  <p:stCondLst>
                                    <p:cond delay="4750"/>
                                  </p:stCondLst>
                                  <p:childTnLst>
                                    <p:animEffect transition="out" filter="checkerboard(across)">
                                      <p:cBhvr>
                                        <p:cTn id="11" dur="1000"/>
                                        <p:tgtEl>
                                          <p:spTgt spid="4"/>
                                        </p:tgtEl>
                                      </p:cBhvr>
                                    </p:animEffect>
                                    <p:set>
                                      <p:cBhvr>
                                        <p:cTn id="12"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Logroño despierta a una nueva rutina de aislamiento soci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77500" cy="69850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999112" y="332657"/>
            <a:ext cx="2004264" cy="523220"/>
          </a:xfrm>
          <a:prstGeom prst="rect">
            <a:avLst/>
          </a:prstGeom>
          <a:solidFill>
            <a:srgbClr val="FF00FF"/>
          </a:solidFill>
        </p:spPr>
        <p:txBody>
          <a:bodyPr wrap="square">
            <a:spAutoFit/>
          </a:bodyPr>
          <a:lstStyle/>
          <a:p>
            <a:pPr algn="ctr"/>
            <a:r>
              <a:rPr lang="es-ES" sz="1400" dirty="0"/>
              <a:t>Las calles de Logroño están totalmente vacías</a:t>
            </a:r>
          </a:p>
        </p:txBody>
      </p:sp>
    </p:spTree>
    <p:extLst>
      <p:ext uri="{BB962C8B-B14F-4D97-AF65-F5344CB8AC3E}">
        <p14:creationId xmlns:p14="http://schemas.microsoft.com/office/powerpoint/2010/main" val="2723680877"/>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Logroño vacío por el coronavirus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474"/>
            <a:ext cx="10477501" cy="702292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534894" y="260648"/>
            <a:ext cx="3339455" cy="954107"/>
          </a:xfrm>
          <a:prstGeom prst="rect">
            <a:avLst/>
          </a:prstGeom>
          <a:solidFill>
            <a:srgbClr val="FF00FF"/>
          </a:solidFill>
        </p:spPr>
        <p:txBody>
          <a:bodyPr wrap="square">
            <a:spAutoFit/>
          </a:bodyPr>
          <a:lstStyle/>
          <a:p>
            <a:pPr algn="ctr"/>
            <a:r>
              <a:rPr lang="es-ES" sz="1400" dirty="0"/>
              <a:t>La ciudad inicia un nuevo tiempo con sus calles escasamente transitadas, gran parte de los comercios cerrados y una Laurel sobrecogedoramente vacía</a:t>
            </a:r>
          </a:p>
        </p:txBody>
      </p:sp>
    </p:spTree>
    <p:extLst>
      <p:ext uri="{BB962C8B-B14F-4D97-AF65-F5344CB8AC3E}">
        <p14:creationId xmlns:p14="http://schemas.microsoft.com/office/powerpoint/2010/main" val="3153084783"/>
      </p:ext>
    </p:extLst>
  </p:cSld>
  <p:clrMapOvr>
    <a:masterClrMapping/>
  </p:clrMapOvr>
  <mc:AlternateContent xmlns:mc="http://schemas.openxmlformats.org/markup-compatibility/2006" xmlns:p14="http://schemas.microsoft.com/office/powerpoint/2010/main">
    <mc:Choice Requires="p14">
      <p:transition spd="slow" p14:dur="4000" advTm="10000">
        <p14:vortex dir="r"/>
      </p:transition>
    </mc:Choice>
    <mc:Fallback xmlns="">
      <p:transition spd="slow" advTm="10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El día que Logroño tomó conciencia: calles, bares y parques vacío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El día que Logroño tomó conciencia: calles, bares y parques vacío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El día que Logroño tomó conciencia: calles, bares y parques vacíos"/>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5" name="AutoShape 9" descr="El día que Logroño tomó conciencia: calles, bares y parques vacíos"/>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6" name="AutoShape 11" descr="El día que Logroño tomó conciencia: calles, bares y parques vacíos"/>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7" name="AutoShape 13" descr="El día que Logroño tomó conciencia: calles, bares y parques vacíos"/>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6399" name="Picture 15" descr="https://nuevecuatrouno.com/wp-content/uploads/2020/03/mascarilla-coronavirus.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96" y="-695325"/>
            <a:ext cx="11344275" cy="755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3226115"/>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nuevecuatrouno.com/wp-content/uploads/2020/03/12_03-Terrazas-vacias-LogronoDSC09096-1024x57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590"/>
            <a:ext cx="10718005" cy="7108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837731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TVR Rioja Televisión - El coronavirus da al traste con l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82766" y="4057566"/>
            <a:ext cx="4608512" cy="2580766"/>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La Laurel repite fiestas | La Rioja Capital"/>
          <p:cNvPicPr>
            <a:picLocks noChangeAspect="1" noChangeArrowheads="1"/>
          </p:cNvPicPr>
          <p:nvPr/>
        </p:nvPicPr>
        <p:blipFill rotWithShape="1">
          <a:blip r:embed="rId3">
            <a:extLst>
              <a:ext uri="{28A0092B-C50C-407E-A947-70E740481C1C}">
                <a14:useLocalDpi xmlns:a14="http://schemas.microsoft.com/office/drawing/2010/main" val="0"/>
              </a:ext>
            </a:extLst>
          </a:blip>
          <a:srcRect t="7156" b="65110"/>
          <a:stretch/>
        </p:blipFill>
        <p:spPr bwMode="auto">
          <a:xfrm>
            <a:off x="198190" y="260648"/>
            <a:ext cx="2808312" cy="2380106"/>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Se traspasa bar de tapas con terraza en la calle Laurel de Logroñ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6782" y="260648"/>
            <a:ext cx="4800600" cy="3600451"/>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8" descr="La Laurel echa el cierre – Noticias de La Rioj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10" descr="La Laurel echa el cierre – Noticias de La Rioj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7420" name="Picture 12" descr="La Laurel echa el cierre – Noticias de La Rioj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107" y="3390306"/>
            <a:ext cx="4876800" cy="324802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309390" y="419649"/>
            <a:ext cx="2005559" cy="2062103"/>
          </a:xfrm>
          <a:prstGeom prst="rect">
            <a:avLst/>
          </a:prstGeom>
          <a:solidFill>
            <a:srgbClr val="CCFF66"/>
          </a:solidFill>
        </p:spPr>
        <p:txBody>
          <a:bodyPr wrap="square">
            <a:spAutoFit/>
          </a:bodyPr>
          <a:lstStyle/>
          <a:p>
            <a:pPr algn="ctr"/>
            <a:r>
              <a:rPr lang="es-ES" sz="3200" b="1" dirty="0"/>
              <a:t>La </a:t>
            </a:r>
            <a:r>
              <a:rPr lang="es-ES" sz="3200" b="1" dirty="0" smtClean="0"/>
              <a:t>Calle Laurel </a:t>
            </a:r>
            <a:r>
              <a:rPr lang="es-ES" sz="3200" b="1" dirty="0"/>
              <a:t>echa el cierre</a:t>
            </a:r>
          </a:p>
        </p:txBody>
      </p:sp>
      <p:pic>
        <p:nvPicPr>
          <p:cNvPr id="10" name="Picture 2" descr="Imagen relacionada"/>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192447" y="-19472"/>
            <a:ext cx="10703433" cy="7251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9360574"/>
      </p:ext>
    </p:extLst>
  </p:cSld>
  <p:clrMapOvr>
    <a:masterClrMapping/>
  </p:clrMapOvr>
  <mc:AlternateContent xmlns:mc="http://schemas.openxmlformats.org/markup-compatibility/2006" xmlns:p14="http://schemas.microsoft.com/office/powerpoint/2010/main">
    <mc:Choice Requires="p14">
      <p:transition spd="slow" p14:dur="4000" advTm="10000">
        <p14:vortex dir="r"/>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10"/>
                                        </p:tgtEl>
                                      </p:cBhvr>
                                    </p:animEffect>
                                    <p:set>
                                      <p:cBhvr>
                                        <p:cTn id="7" dur="1" fill="hold">
                                          <p:stCondLst>
                                            <p:cond delay="174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lle Laurel - Lugar de interés - La Rioja Turism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5135" y="0"/>
            <a:ext cx="10602635" cy="70609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751769"/>
      </p:ext>
    </p:extLst>
  </p:cSld>
  <p:clrMapOvr>
    <a:masterClrMapping/>
  </p:clrMapOvr>
  <mc:AlternateContent xmlns:mc="http://schemas.openxmlformats.org/markup-compatibility/2006">
    <mc:Choice xmlns:p14="http://schemas.microsoft.com/office/powerpoint/2010/main" Requires="p14">
      <p:transition spd="slow" p14:dur="4000" advTm="5000">
        <p14:vortex dir="r"/>
      </p:transition>
    </mc:Choice>
    <mc:Fallback>
      <p:transition spd="slow" advTm="5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oronavirus en La Rioja: Una calle Laurel sin alma | La Rioj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859" y="0"/>
            <a:ext cx="1080955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425471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nuevecuatrouno.com/wp-content/uploads/2020/03/Centro-Logrono-Vacio-Coronavirus-04.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858" y="-11782"/>
            <a:ext cx="10945216" cy="731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673804"/>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aRiojaVacía: imágenes insólitas de nuestras calles desierta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5751"/>
            <a:ext cx="10477500" cy="7858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8964965"/>
      </p:ext>
    </p:extLst>
  </p:cSld>
  <p:clrMapOvr>
    <a:masterClrMapping/>
  </p:clrMapOvr>
  <mc:AlternateContent xmlns:mc="http://schemas.openxmlformats.org/markup-compatibility/2006">
    <mc:Choice xmlns:p14="http://schemas.microsoft.com/office/powerpoint/2010/main" Requires="p14">
      <p:transition spd="slow" p14:dur="4000" advTm="7000">
        <p14:vortex dir="r"/>
      </p:transition>
    </mc:Choice>
    <mc:Fallback>
      <p:transition spd="slow" advTm="7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Los logroñeses cumplen con la cuarentena y vacían la ciuda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Los logroñeses cumplen con la cuarentena y vacían la ciudad"/>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9462" name="Picture 6" descr="https://nuevecuatrouno.com/wp-content/uploads/2020/03/Centro-Logrono-Vacio-Coronavirus-06.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77500" cy="731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3136876"/>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os bares esclavos | Logroño en sus bares - Blogs larioja.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898"/>
            <a:ext cx="10477500" cy="6987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419088"/>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51806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20282" y="49543"/>
            <a:ext cx="10477501"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9122" y="3389135"/>
            <a:ext cx="6858000" cy="7975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008624" y="3389135"/>
            <a:ext cx="6858000" cy="7975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4775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4775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51381" y="5464910"/>
            <a:ext cx="690424"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04838" y="1067209"/>
            <a:ext cx="4091310"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538122" y="1067210"/>
            <a:ext cx="4008353"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24 de abril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11:44</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53014" y="5210969"/>
            <a:ext cx="2301790"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4775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4775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0125" y="0"/>
            <a:ext cx="55880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4775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09687" y="4724402"/>
            <a:ext cx="3055938"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61125" y="4191000"/>
            <a:ext cx="2706688"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27563" y="4876800"/>
            <a:ext cx="13970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61118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61118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61118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611188"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un mundo de calles vacías 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 mundo de calles vacías 2</Template>
  <TotalTime>22</TotalTime>
  <Words>2092</Words>
  <Application>Microsoft Office PowerPoint</Application>
  <PresentationFormat>Personalizado</PresentationFormat>
  <Paragraphs>65</Paragraphs>
  <Slides>61</Slides>
  <Notes>3</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un mundo de calles vacías 2</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cp:revision>
  <dcterms:created xsi:type="dcterms:W3CDTF">2020-04-24T09:44:49Z</dcterms:created>
  <dcterms:modified xsi:type="dcterms:W3CDTF">2020-04-24T10:07:30Z</dcterms:modified>
</cp:coreProperties>
</file>