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410" r:id="rId3"/>
    <p:sldId id="513" r:id="rId4"/>
    <p:sldId id="458" r:id="rId5"/>
    <p:sldId id="418" r:id="rId6"/>
    <p:sldId id="497" r:id="rId7"/>
    <p:sldId id="511" r:id="rId8"/>
    <p:sldId id="480" r:id="rId9"/>
    <p:sldId id="517" r:id="rId10"/>
    <p:sldId id="515" r:id="rId11"/>
    <p:sldId id="506" r:id="rId12"/>
    <p:sldId id="489" r:id="rId13"/>
    <p:sldId id="505" r:id="rId14"/>
    <p:sldId id="507" r:id="rId15"/>
    <p:sldId id="484" r:id="rId16"/>
    <p:sldId id="508" r:id="rId17"/>
    <p:sldId id="482" r:id="rId18"/>
    <p:sldId id="478" r:id="rId19"/>
    <p:sldId id="481" r:id="rId20"/>
    <p:sldId id="490" r:id="rId21"/>
    <p:sldId id="516" r:id="rId22"/>
    <p:sldId id="509" r:id="rId23"/>
    <p:sldId id="495" r:id="rId24"/>
    <p:sldId id="491" r:id="rId25"/>
    <p:sldId id="493" r:id="rId26"/>
    <p:sldId id="499" r:id="rId27"/>
    <p:sldId id="492" r:id="rId28"/>
    <p:sldId id="479" r:id="rId29"/>
    <p:sldId id="520" r:id="rId30"/>
    <p:sldId id="496" r:id="rId31"/>
    <p:sldId id="519" r:id="rId32"/>
    <p:sldId id="494" r:id="rId33"/>
    <p:sldId id="512" r:id="rId34"/>
    <p:sldId id="411" r:id="rId35"/>
    <p:sldId id="518" r:id="rId36"/>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sRIEXK5Xiq++2OkLu2ouw" hashData="xhTa0XMKbl6PFlrDQreFNync+z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2" autoAdjust="0"/>
    <p:restoredTop sz="99067" autoAdjust="0"/>
  </p:normalViewPr>
  <p:slideViewPr>
    <p:cSldViewPr>
      <p:cViewPr>
        <p:scale>
          <a:sx n="60" d="100"/>
          <a:sy n="60" d="100"/>
        </p:scale>
        <p:origin x="-1338" y="-690"/>
      </p:cViewPr>
      <p:guideLst>
        <p:guide orient="horz" pos="2053"/>
        <p:guide pos="3402"/>
      </p:guideLst>
    </p:cSldViewPr>
  </p:slideViewPr>
  <p:outlineViewPr>
    <p:cViewPr>
      <p:scale>
        <a:sx n="33" d="100"/>
        <a:sy n="33" d="100"/>
      </p:scale>
      <p:origin x="246" y="372"/>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15/07/2019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 xmlns:p14="http://schemas.microsoft.com/office/powerpoint/2010/main" val="3255576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BDCFCD8-AF87-492C-824C-3732A24C4938}" type="slidenum">
              <a:rPr lang="es-ES" smtClean="0"/>
              <a:pPr/>
              <a:t>11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15/07/2019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49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15/07/2019</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1.gif"/></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18.gif"/><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18.gif"/></Relationships>
</file>

<file path=ppt/slides/_rels/slide3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29.jpeg"/><Relationship Id="rId4" Type="http://schemas.openxmlformats.org/officeDocument/2006/relationships/image" Target="../media/image3.gif"/></Relationships>
</file>

<file path=ppt/slides/_rels/slide34.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Jose Luis\Escritorio\cafe\coffee_steam_doodle_by_tohmo-d5sj51c_zpsyavoynr5.gif"/>
          <p:cNvPicPr>
            <a:picLocks noChangeAspect="1" noChangeArrowheads="1" noCrop="1"/>
          </p:cNvPicPr>
          <p:nvPr/>
        </p:nvPicPr>
        <p:blipFill>
          <a:blip r:embed="rId3"/>
          <a:srcRect/>
          <a:stretch>
            <a:fillRect/>
          </a:stretch>
        </p:blipFill>
        <p:spPr bwMode="auto">
          <a:xfrm>
            <a:off x="-1" y="0"/>
            <a:ext cx="10801351" cy="6516688"/>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0" y="0"/>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3089" y="972328"/>
            <a:ext cx="6633508" cy="3712213"/>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café</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pendiente</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49" y="179253"/>
            <a:ext cx="922615" cy="1013707"/>
          </a:xfrm>
          <a:prstGeom prst="rect">
            <a:avLst/>
          </a:prstGeom>
          <a:noFill/>
          <a:ln w="9525">
            <a:noFill/>
            <a:miter lim="800000"/>
            <a:headEnd/>
            <a:tailEnd/>
          </a:ln>
        </p:spPr>
      </p:pic>
    </p:spTree>
  </p:cSld>
  <p:clrMapOvr>
    <a:masterClrMapping/>
  </p:clrMapOvr>
  <p:transition spd="med" advTm="11000">
    <p:random/>
    <p:sndAc>
      <p:stSnd loop="1">
        <p:snd r:embed="rId2" name="Glee Cast-Imagine-(www.TaringaMP3.com) (mp3-pro.r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cafe\anigif_enhanced-21722-1400112551-8.gif"/>
          <p:cNvPicPr>
            <a:picLocks noChangeAspect="1" noChangeArrowheads="1" noCrop="1"/>
          </p:cNvPicPr>
          <p:nvPr/>
        </p:nvPicPr>
        <p:blipFill>
          <a:blip r:embed="rId2"/>
          <a:srcRect/>
          <a:stretch>
            <a:fillRect/>
          </a:stretch>
        </p:blipFill>
        <p:spPr bwMode="auto">
          <a:xfrm>
            <a:off x="0" y="0"/>
            <a:ext cx="11136548"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a:duotone>
              <a:prstClr val="black"/>
              <a:schemeClr val="accent6">
                <a:tint val="45000"/>
                <a:satMod val="400000"/>
              </a:schemeClr>
            </a:duotone>
          </a:blip>
          <a:srcRect/>
          <a:stretch>
            <a:fillRect/>
          </a:stretch>
        </p:blipFill>
        <p:spPr bwMode="auto">
          <a:xfrm>
            <a:off x="-1" y="0"/>
            <a:ext cx="10801351" cy="6516688"/>
          </a:xfrm>
          <a:prstGeom prst="rect">
            <a:avLst/>
          </a:prstGeom>
          <a:noFill/>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8147" y="1329518"/>
            <a:ext cx="9793088" cy="3818874"/>
          </a:xfrm>
          <a:prstGeom prst="rect">
            <a:avLst/>
          </a:prstGeom>
        </p:spPr>
        <p:txBody>
          <a:bodyPr wrap="none" lIns="81272" tIns="40636" rIns="81272" bIns="40636" fromWordArt="1">
            <a:prstTxWarp prst="textPlain">
              <a:avLst>
                <a:gd name="adj" fmla="val 50000"/>
              </a:avLst>
            </a:prstTxWarp>
          </a:bodyPr>
          <a:lstStyle/>
          <a:p>
            <a:pPr algn="ct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
            </a:r>
            <a:r>
              <a:rPr lang="es-ES" sz="10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Café Pendiente"... </a:t>
            </a:r>
            <a:endPar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Una </a:t>
            </a:r>
            <a:r>
              <a:rPr lang="es-ES" sz="10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Historia </a:t>
            </a:r>
            <a:endPar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1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Conmovedora</a:t>
            </a:r>
          </a:p>
        </p:txBody>
      </p:sp>
    </p:spTree>
  </p:cSld>
  <p:clrMapOvr>
    <a:masterClrMapping/>
  </p:clrMapOvr>
  <p:transition spd="med"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57139" y="5217957"/>
            <a:ext cx="1701869" cy="1298731"/>
          </a:xfrm>
          <a:prstGeom prst="rect">
            <a:avLst/>
          </a:prstGeom>
          <a:noFill/>
        </p:spPr>
      </p:pic>
      <p:sp>
        <p:nvSpPr>
          <p:cNvPr id="2" name="1 Rectángulo"/>
          <p:cNvSpPr/>
          <p:nvPr/>
        </p:nvSpPr>
        <p:spPr>
          <a:xfrm>
            <a:off x="2614593" y="1329518"/>
            <a:ext cx="7773570" cy="3785652"/>
          </a:xfrm>
          <a:prstGeom prst="rect">
            <a:avLst/>
          </a:prstGeom>
        </p:spPr>
        <p:txBody>
          <a:bodyPr wrap="square">
            <a:spAutoFit/>
          </a:bodyPr>
          <a:lstStyle/>
          <a:p>
            <a:r>
              <a:rPr lang="es-ES" sz="2400" dirty="0">
                <a:latin typeface="Ravie" pitchFamily="82" charset="0"/>
              </a:rPr>
              <a:t>En un frío y tormentoso día de invierno, un viejo amigo me invitó a salir a tomar una taza de café.</a:t>
            </a:r>
          </a:p>
          <a:p>
            <a:endParaRPr lang="es-ES" sz="2400" dirty="0">
              <a:latin typeface="Ravie" pitchFamily="82" charset="0"/>
            </a:endParaRPr>
          </a:p>
          <a:p>
            <a:r>
              <a:rPr lang="es-ES" sz="2400" dirty="0">
                <a:latin typeface="Ravie" pitchFamily="82" charset="0"/>
              </a:rPr>
              <a:t>Nos reunimos en su casa y, mientras caminábamos por la calle, pasamos junto a un pequeño café con un cartel colgado en la puerta que decía: "Sean bienvenidos, tenemos café pendiente".</a:t>
            </a:r>
          </a:p>
        </p:txBody>
      </p:sp>
      <p:pic>
        <p:nvPicPr>
          <p:cNvPr id="7" name="Picture 1"/>
          <p:cNvPicPr>
            <a:picLocks noChangeAspect="1" noChangeArrowheads="1"/>
          </p:cNvPicPr>
          <p:nvPr/>
        </p:nvPicPr>
        <p:blipFill>
          <a:blip r:embed="rId4">
            <a:extLst>
              <a:ext uri="{28A0092B-C50C-407E-A947-70E740481C1C}">
                <a14:useLocalDpi xmlns="" xmlns:a14="http://schemas.microsoft.com/office/drawing/2010/main" val="0"/>
              </a:ext>
            </a:extLst>
          </a:blip>
          <a:srcRect l="17510" r="12451"/>
          <a:stretch>
            <a:fillRect/>
          </a:stretch>
        </p:blipFill>
        <p:spPr bwMode="auto">
          <a:xfrm>
            <a:off x="328577" y="400824"/>
            <a:ext cx="1667946" cy="16382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Jose Luis\Escritorio\decoracion-cafeteria-pequeña.jpg"/>
          <p:cNvPicPr>
            <a:picLocks noChangeAspect="1" noChangeArrowheads="1"/>
          </p:cNvPicPr>
          <p:nvPr/>
        </p:nvPicPr>
        <p:blipFill>
          <a:blip r:embed="rId2"/>
          <a:srcRect/>
          <a:stretch>
            <a:fillRect/>
          </a:stretch>
        </p:blipFill>
        <p:spPr bwMode="auto">
          <a:xfrm>
            <a:off x="0" y="0"/>
            <a:ext cx="10801350" cy="6547174"/>
          </a:xfrm>
          <a:prstGeom prst="rect">
            <a:avLst/>
          </a:prstGeom>
          <a:noFill/>
        </p:spPr>
      </p:pic>
      <p:sp>
        <p:nvSpPr>
          <p:cNvPr id="13" name="12 Forma libre"/>
          <p:cNvSpPr/>
          <p:nvPr/>
        </p:nvSpPr>
        <p:spPr>
          <a:xfrm rot="5779269" flipH="1">
            <a:off x="5912223" y="374459"/>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542" y="2974581"/>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257051" y="2952476"/>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329565" y="374458"/>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Tree>
    <p:extLst>
      <p:ext uri="{BB962C8B-B14F-4D97-AF65-F5344CB8AC3E}">
        <p14:creationId xmlns="" xmlns:p14="http://schemas.microsoft.com/office/powerpoint/2010/main" val="2171112505"/>
      </p:ext>
    </p:extLst>
  </p:cSld>
  <p:clrMapOvr>
    <a:masterClrMapping/>
  </p:clrMapOvr>
  <mc:AlternateContent xmlns:mc="http://schemas.openxmlformats.org/markup-compatibility/2006">
    <mc:Choice xmlns="" xmlns:p14="http://schemas.microsoft.com/office/powerpoint/2010/main" Requires="p14">
      <p:transition spd="slow" p14:dur="900" advClick="0" advTm="0">
        <p14:flythrough hasBounce="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13314"/>
                                        </p:tgtEl>
                                        <p:attrNameLst>
                                          <p:attrName>style.visibility</p:attrName>
                                        </p:attrNameLst>
                                      </p:cBhvr>
                                      <p:to>
                                        <p:strVal val="visible"/>
                                      </p:to>
                                    </p:set>
                                    <p:anim calcmode="lin" valueType="num">
                                      <p:cBhvr>
                                        <p:cTn id="48" dur="3000" fill="hold"/>
                                        <p:tgtEl>
                                          <p:spTgt spid="13314"/>
                                        </p:tgtEl>
                                        <p:attrNameLst>
                                          <p:attrName>ppt_w</p:attrName>
                                        </p:attrNameLst>
                                      </p:cBhvr>
                                      <p:tavLst>
                                        <p:tav tm="0">
                                          <p:val>
                                            <p:fltVal val="0"/>
                                          </p:val>
                                        </p:tav>
                                        <p:tav tm="100000">
                                          <p:val>
                                            <p:strVal val="#ppt_w"/>
                                          </p:val>
                                        </p:tav>
                                      </p:tavLst>
                                    </p:anim>
                                    <p:anim calcmode="lin" valueType="num">
                                      <p:cBhvr>
                                        <p:cTn id="49" dur="3000" fill="hold"/>
                                        <p:tgtEl>
                                          <p:spTgt spid="133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cafe\tenor.gif"/>
          <p:cNvPicPr>
            <a:picLocks noChangeAspect="1" noChangeArrowheads="1"/>
          </p:cNvPicPr>
          <p:nvPr/>
        </p:nvPicPr>
        <p:blipFill>
          <a:blip r:embed="rId2"/>
          <a:srcRect/>
          <a:stretch>
            <a:fillRect/>
          </a:stretch>
        </p:blipFill>
        <p:spPr bwMode="auto">
          <a:xfrm>
            <a:off x="-1" y="-456432"/>
            <a:ext cx="11058907" cy="721523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0" y="5217957"/>
            <a:ext cx="1701869" cy="1298731"/>
          </a:xfrm>
          <a:prstGeom prst="rect">
            <a:avLst/>
          </a:prstGeom>
          <a:noFill/>
        </p:spPr>
      </p:pic>
      <p:sp>
        <p:nvSpPr>
          <p:cNvPr id="2" name="1 Rectángulo"/>
          <p:cNvSpPr/>
          <p:nvPr/>
        </p:nvSpPr>
        <p:spPr>
          <a:xfrm>
            <a:off x="2543155" y="2186774"/>
            <a:ext cx="7971228" cy="3785652"/>
          </a:xfrm>
          <a:prstGeom prst="rect">
            <a:avLst/>
          </a:prstGeom>
        </p:spPr>
        <p:txBody>
          <a:bodyPr wrap="square">
            <a:spAutoFit/>
          </a:bodyPr>
          <a:lstStyle/>
          <a:p>
            <a:endParaRPr lang="es-ES" sz="2400" dirty="0">
              <a:latin typeface="Ravie" pitchFamily="82" charset="0"/>
            </a:endParaRPr>
          </a:p>
          <a:p>
            <a:r>
              <a:rPr lang="es-ES" sz="2400" dirty="0">
                <a:latin typeface="Ravie" pitchFamily="82" charset="0"/>
              </a:rPr>
              <a:t>"¿Café pendiente?" pregunté a mi amigo "¿Qué significa eso?"</a:t>
            </a:r>
          </a:p>
          <a:p>
            <a:r>
              <a:rPr lang="es-ES" sz="2400" dirty="0">
                <a:latin typeface="Ravie" pitchFamily="82" charset="0"/>
              </a:rPr>
              <a:t>"¿Nunca has oído hablar de ello?" Preguntó mi amigo, y negué con la cabeza. "Sígueme", me dijo, y nos unimos a la fila de personas que estaban frente a la caja registradora.</a:t>
            </a:r>
          </a:p>
          <a:p>
            <a:endParaRPr lang="es-ES" sz="2400" dirty="0">
              <a:latin typeface="Ravie" pitchFamily="82" charset="0"/>
            </a:endParaRPr>
          </a:p>
        </p:txBody>
      </p:sp>
      <p:pic>
        <p:nvPicPr>
          <p:cNvPr id="6" name="Picture 1"/>
          <p:cNvPicPr>
            <a:picLocks noChangeAspect="1" noChangeArrowheads="1"/>
          </p:cNvPicPr>
          <p:nvPr/>
        </p:nvPicPr>
        <p:blipFill>
          <a:blip r:embed="rId4">
            <a:extLst>
              <a:ext uri="{28A0092B-C50C-407E-A947-70E740481C1C}">
                <a14:useLocalDpi xmlns="" xmlns:a14="http://schemas.microsoft.com/office/drawing/2010/main" val="0"/>
              </a:ext>
            </a:extLst>
          </a:blip>
          <a:srcRect l="17510" r="12451"/>
          <a:stretch>
            <a:fillRect/>
          </a:stretch>
        </p:blipFill>
        <p:spPr bwMode="auto">
          <a:xfrm>
            <a:off x="328577" y="400824"/>
            <a:ext cx="1667946" cy="16382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657221987"/>
      </p:ext>
    </p:extLst>
  </p:cSld>
  <p:clrMapOvr>
    <a:masterClrMapping/>
  </p:clrMapOvr>
  <p:transition spd="med"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istoria: La Taza De CafÃ© "/>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10801350" cy="6516688"/>
          </a:xfrm>
          <a:prstGeom prst="rect">
            <a:avLst/>
          </a:prstGeom>
          <a:noFill/>
          <a:extLst>
            <a:ext uri="{909E8E84-426E-40DD-AFC4-6F175D3DCCD1}">
              <a14:hiddenFill xmlns="" xmlns:a14="http://schemas.microsoft.com/office/drawing/2010/main">
                <a:solidFill>
                  <a:srgbClr val="FFFFFF"/>
                </a:solidFill>
              </a14:hiddenFill>
            </a:ext>
          </a:extLst>
        </p:spPr>
      </p:pic>
      <p:sp>
        <p:nvSpPr>
          <p:cNvPr id="13" name="12 Forma libre"/>
          <p:cNvSpPr/>
          <p:nvPr/>
        </p:nvSpPr>
        <p:spPr>
          <a:xfrm rot="5779269" flipH="1">
            <a:off x="5912223" y="374459"/>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542" y="2974581"/>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257051" y="2952476"/>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329565" y="374458"/>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Tree>
    <p:extLst>
      <p:ext uri="{BB962C8B-B14F-4D97-AF65-F5344CB8AC3E}">
        <p14:creationId xmlns="" xmlns:p14="http://schemas.microsoft.com/office/powerpoint/2010/main" val="2171112505"/>
      </p:ext>
    </p:extLst>
  </p:cSld>
  <p:clrMapOvr>
    <a:masterClrMapping/>
  </p:clrMapOvr>
  <mc:AlternateContent xmlns:mc="http://schemas.openxmlformats.org/markup-compatibility/2006">
    <mc:Choice xmlns="" xmlns:p14="http://schemas.microsoft.com/office/powerpoint/2010/main" Requires="p14">
      <p:transition spd="slow" p14:dur="900" advClick="0" advTm="0">
        <p14:flythrough hasBounce="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3000" fill="hold"/>
                                        <p:tgtEl>
                                          <p:spTgt spid="10"/>
                                        </p:tgtEl>
                                        <p:attrNameLst>
                                          <p:attrName>ppt_w</p:attrName>
                                        </p:attrNameLst>
                                      </p:cBhvr>
                                      <p:tavLst>
                                        <p:tav tm="0">
                                          <p:val>
                                            <p:fltVal val="0"/>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0" y="5217957"/>
            <a:ext cx="1701869" cy="1298731"/>
          </a:xfrm>
          <a:prstGeom prst="rect">
            <a:avLst/>
          </a:prstGeom>
          <a:noFill/>
        </p:spPr>
      </p:pic>
      <p:sp>
        <p:nvSpPr>
          <p:cNvPr id="2" name="1 Rectángulo"/>
          <p:cNvSpPr/>
          <p:nvPr/>
        </p:nvSpPr>
        <p:spPr>
          <a:xfrm>
            <a:off x="3043221" y="2401088"/>
            <a:ext cx="7471162" cy="3416320"/>
          </a:xfrm>
          <a:prstGeom prst="rect">
            <a:avLst/>
          </a:prstGeom>
        </p:spPr>
        <p:txBody>
          <a:bodyPr wrap="square">
            <a:spAutoFit/>
          </a:bodyPr>
          <a:lstStyle/>
          <a:p>
            <a:endParaRPr lang="es-ES" sz="2400" dirty="0">
              <a:latin typeface="Ravie" pitchFamily="82" charset="0"/>
            </a:endParaRPr>
          </a:p>
          <a:p>
            <a:r>
              <a:rPr lang="es-ES" sz="2400" dirty="0">
                <a:latin typeface="Ravie" pitchFamily="82" charset="0"/>
              </a:rPr>
              <a:t>"¿Qué puedo ofrecerte hoy?" El cajero le preguntó a un par de abogados jóvenes que estaban mirando el menú.</a:t>
            </a:r>
          </a:p>
          <a:p>
            <a:endParaRPr lang="es-ES" sz="2400" dirty="0">
              <a:latin typeface="Ravie" pitchFamily="82" charset="0"/>
            </a:endParaRPr>
          </a:p>
          <a:p>
            <a:r>
              <a:rPr lang="es-ES" sz="2400" dirty="0">
                <a:latin typeface="Ravie" pitchFamily="82" charset="0"/>
              </a:rPr>
              <a:t>"Creo que tomaremos tres tazas de café", dijo uno de ellos. "2 ahora, y 1 pendiente".</a:t>
            </a:r>
          </a:p>
        </p:txBody>
      </p:sp>
      <p:pic>
        <p:nvPicPr>
          <p:cNvPr id="6" name="Picture 1"/>
          <p:cNvPicPr>
            <a:picLocks noChangeAspect="1" noChangeArrowheads="1"/>
          </p:cNvPicPr>
          <p:nvPr/>
        </p:nvPicPr>
        <p:blipFill>
          <a:blip r:embed="rId4">
            <a:extLst>
              <a:ext uri="{28A0092B-C50C-407E-A947-70E740481C1C}">
                <a14:useLocalDpi xmlns="" xmlns:a14="http://schemas.microsoft.com/office/drawing/2010/main" val="0"/>
              </a:ext>
            </a:extLst>
          </a:blip>
          <a:srcRect l="17510" r="12451"/>
          <a:stretch>
            <a:fillRect/>
          </a:stretch>
        </p:blipFill>
        <p:spPr bwMode="auto">
          <a:xfrm>
            <a:off x="328577" y="400824"/>
            <a:ext cx="1667946" cy="163828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657221987"/>
      </p:ext>
    </p:extLst>
  </p:cSld>
  <p:clrMapOvr>
    <a:masterClrMapping/>
  </p:clrMapOvr>
  <p:transition spd="med"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cafe\AmusedDapperConch-size_restricted.gif"/>
          <p:cNvPicPr>
            <a:picLocks noChangeAspect="1" noChangeArrowheads="1" noCrop="1"/>
          </p:cNvPicPr>
          <p:nvPr/>
        </p:nvPicPr>
        <p:blipFill>
          <a:blip r:embed="rId2"/>
          <a:srcRect/>
          <a:stretch>
            <a:fillRect/>
          </a:stretch>
        </p:blipFill>
        <p:spPr bwMode="auto">
          <a:xfrm>
            <a:off x="0" y="0"/>
            <a:ext cx="10882320" cy="704455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4"/>
          <a:srcRect/>
          <a:stretch>
            <a:fillRect/>
          </a:stretch>
        </p:blipFill>
        <p:spPr bwMode="auto">
          <a:xfrm>
            <a:off x="400015" y="4901418"/>
            <a:ext cx="1701869" cy="1298731"/>
          </a:xfrm>
          <a:prstGeom prst="rect">
            <a:avLst/>
          </a:prstGeom>
          <a:noFill/>
        </p:spPr>
      </p:pic>
      <p:sp>
        <p:nvSpPr>
          <p:cNvPr id="2" name="1 Rectángulo"/>
          <p:cNvSpPr/>
          <p:nvPr/>
        </p:nvSpPr>
        <p:spPr>
          <a:xfrm>
            <a:off x="4686295" y="1972460"/>
            <a:ext cx="5400675" cy="3785652"/>
          </a:xfrm>
          <a:prstGeom prst="rect">
            <a:avLst/>
          </a:prstGeom>
        </p:spPr>
        <p:txBody>
          <a:bodyPr>
            <a:spAutoFit/>
          </a:bodyPr>
          <a:lstStyle/>
          <a:p>
            <a:r>
              <a:rPr lang="es-ES" sz="2400" dirty="0">
                <a:latin typeface="Ravie" pitchFamily="82" charset="0"/>
              </a:rPr>
              <a:t>El cajero asintió, como si fuera un pedido ordinario, tomó el dinero y colocó dos tazas de café caliente en el mostrador. Los dos le dieron las gracias, tomaron las dos tazas y se fueron sin esperar el tercero</a:t>
            </a:r>
          </a:p>
        </p:txBody>
      </p:sp>
      <p:pic>
        <p:nvPicPr>
          <p:cNvPr id="7" name="Picture 2" descr="C:\Documents and Settings\Jose Luis\Escritorio\cafe\cafe.jpg"/>
          <p:cNvPicPr>
            <a:picLocks noChangeAspect="1" noChangeArrowheads="1"/>
          </p:cNvPicPr>
          <p:nvPr/>
        </p:nvPicPr>
        <p:blipFill>
          <a:blip r:embed="rId5"/>
          <a:srcRect r="35039"/>
          <a:stretch>
            <a:fillRect/>
          </a:stretch>
        </p:blipFill>
        <p:spPr bwMode="auto">
          <a:xfrm rot="20671333">
            <a:off x="576886" y="620756"/>
            <a:ext cx="2556513" cy="2743738"/>
          </a:xfrm>
          <a:prstGeom prst="rect">
            <a:avLst/>
          </a:prstGeom>
          <a:noFill/>
        </p:spPr>
      </p:pic>
    </p:spTree>
    <p:extLst>
      <p:ext uri="{BB962C8B-B14F-4D97-AF65-F5344CB8AC3E}">
        <p14:creationId xmlns="" xmlns:p14="http://schemas.microsoft.com/office/powerpoint/2010/main" val="12216263"/>
      </p:ext>
    </p:extLst>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2050" name="Picture 2" descr="C:\Documents and Settings\Jose Luis\Escritorio\cafe\cafe.jpg"/>
          <p:cNvPicPr>
            <a:picLocks noChangeAspect="1" noChangeArrowheads="1"/>
          </p:cNvPicPr>
          <p:nvPr/>
        </p:nvPicPr>
        <p:blipFill>
          <a:blip r:embed="rId4"/>
          <a:srcRect/>
          <a:stretch>
            <a:fillRect/>
          </a:stretch>
        </p:blipFill>
        <p:spPr bwMode="auto">
          <a:xfrm rot="20671333">
            <a:off x="840441" y="622791"/>
            <a:ext cx="5286412" cy="4554543"/>
          </a:xfrm>
          <a:prstGeom prst="rect">
            <a:avLst/>
          </a:prstGeom>
          <a:noFill/>
        </p:spPr>
      </p:pic>
      <p:pic>
        <p:nvPicPr>
          <p:cNvPr id="5" name="Picture 2" descr="C:\Documents and Settings\Jose Luis\Escritorio\cafe\1141787bl4kujfkml.gif"/>
          <p:cNvPicPr>
            <a:picLocks noChangeAspect="1" noChangeArrowheads="1" noCrop="1"/>
          </p:cNvPicPr>
          <p:nvPr/>
        </p:nvPicPr>
        <p:blipFill>
          <a:blip r:embed="rId5"/>
          <a:srcRect/>
          <a:stretch>
            <a:fillRect/>
          </a:stretch>
        </p:blipFill>
        <p:spPr bwMode="auto">
          <a:xfrm>
            <a:off x="5829303" y="1543832"/>
            <a:ext cx="4752440" cy="4584707"/>
          </a:xfrm>
          <a:prstGeom prst="rect">
            <a:avLst/>
          </a:prstGeom>
          <a:noFill/>
        </p:spPr>
      </p:pic>
    </p:spTree>
  </p:cSld>
  <p:clrMapOvr>
    <a:masterClrMapping/>
  </p:clrMapOvr>
  <p:transition spd="med" advTm="6000">
    <p:random/>
    <p:sndAc>
      <p:stSnd>
        <p:snd r:embed="rId2" name="Julio_iglesias_historia_de_un_amor_TaringaMp3.Co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cafe\tomar-veintiocho-cafes-aumenta-riesgo-muerte--644x362.jpg"/>
          <p:cNvPicPr>
            <a:picLocks noChangeAspect="1" noChangeArrowheads="1"/>
          </p:cNvPicPr>
          <p:nvPr/>
        </p:nvPicPr>
        <p:blipFill>
          <a:blip r:embed="rId2"/>
          <a:srcRect/>
          <a:stretch>
            <a:fillRect/>
          </a:stretch>
        </p:blipFill>
        <p:spPr bwMode="auto">
          <a:xfrm>
            <a:off x="0" y="0"/>
            <a:ext cx="11593224"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sp>
        <p:nvSpPr>
          <p:cNvPr id="2" name="1 Rectángulo"/>
          <p:cNvSpPr/>
          <p:nvPr/>
        </p:nvSpPr>
        <p:spPr>
          <a:xfrm>
            <a:off x="3257535" y="2401088"/>
            <a:ext cx="7020817" cy="3416320"/>
          </a:xfrm>
          <a:prstGeom prst="rect">
            <a:avLst/>
          </a:prstGeom>
        </p:spPr>
        <p:txBody>
          <a:bodyPr wrap="square">
            <a:spAutoFit/>
          </a:bodyPr>
          <a:lstStyle/>
          <a:p>
            <a:r>
              <a:rPr lang="es-ES" sz="2400" dirty="0">
                <a:latin typeface="Ravie" pitchFamily="82" charset="0"/>
              </a:rPr>
              <a:t>Los siguientes en la fila eran una pareja mayor.</a:t>
            </a:r>
          </a:p>
          <a:p>
            <a:endParaRPr lang="es-ES" sz="2400" dirty="0">
              <a:latin typeface="Ravie" pitchFamily="82" charset="0"/>
            </a:endParaRPr>
          </a:p>
          <a:p>
            <a:r>
              <a:rPr lang="es-ES" sz="2400" dirty="0">
                <a:latin typeface="Ravie" pitchFamily="82" charset="0"/>
              </a:rPr>
              <a:t>"¿Lo mismo de siempre?" El cajero les sonrió. "Sí, gracias", respondió la mujer. "Pero por favor agrega dos cafés pendientes, no hemos comprado ninguno de esos hace tiempo".</a:t>
            </a:r>
          </a:p>
        </p:txBody>
      </p:sp>
      <p:pic>
        <p:nvPicPr>
          <p:cNvPr id="4" name="Picture 2" descr="C:\Documents and Settings\Jose Luis\Escritorio\cafe\coffee_steam_doodle_by_tohmo-d5sj51c_zpsyavoynr5.gif"/>
          <p:cNvPicPr>
            <a:picLocks noChangeAspect="1" noChangeArrowheads="1" noCrop="1"/>
          </p:cNvPicPr>
          <p:nvPr/>
        </p:nvPicPr>
        <p:blipFill>
          <a:blip r:embed="rId3"/>
          <a:srcRect/>
          <a:stretch>
            <a:fillRect/>
          </a:stretch>
        </p:blipFill>
        <p:spPr bwMode="auto">
          <a:xfrm>
            <a:off x="185701" y="257948"/>
            <a:ext cx="2286016" cy="2234203"/>
          </a:xfrm>
          <a:prstGeom prst="rect">
            <a:avLst/>
          </a:prstGeom>
          <a:noFill/>
        </p:spPr>
      </p:pic>
      <p:pic>
        <p:nvPicPr>
          <p:cNvPr id="6" name="Picture 2" descr="E:\formas montar\2cxx0f8.gif"/>
          <p:cNvPicPr>
            <a:picLocks noChangeAspect="1" noChangeArrowheads="1" noCrop="1"/>
          </p:cNvPicPr>
          <p:nvPr/>
        </p:nvPicPr>
        <p:blipFill>
          <a:blip r:embed="rId4"/>
          <a:srcRect/>
          <a:stretch>
            <a:fillRect/>
          </a:stretch>
        </p:blipFill>
        <p:spPr bwMode="auto">
          <a:xfrm>
            <a:off x="685767" y="4901418"/>
            <a:ext cx="1701869" cy="1298731"/>
          </a:xfrm>
          <a:prstGeom prst="rect">
            <a:avLst/>
          </a:prstGeom>
          <a:noFill/>
        </p:spPr>
      </p:pic>
    </p:spTree>
    <p:extLst>
      <p:ext uri="{BB962C8B-B14F-4D97-AF65-F5344CB8AC3E}">
        <p14:creationId xmlns="" xmlns:p14="http://schemas.microsoft.com/office/powerpoint/2010/main" val="927828947"/>
      </p:ext>
    </p:extLst>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cafe\gifs-cafe-2.gif"/>
          <p:cNvPicPr>
            <a:picLocks noChangeAspect="1" noChangeArrowheads="1" noCrop="1"/>
          </p:cNvPicPr>
          <p:nvPr/>
        </p:nvPicPr>
        <p:blipFill>
          <a:blip r:embed="rId2"/>
          <a:srcRect/>
          <a:stretch>
            <a:fillRect/>
          </a:stretch>
        </p:blipFill>
        <p:spPr bwMode="auto">
          <a:xfrm>
            <a:off x="0" y="0"/>
            <a:ext cx="10882320"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400015" y="4829980"/>
            <a:ext cx="1701869" cy="1298731"/>
          </a:xfrm>
          <a:prstGeom prst="rect">
            <a:avLst/>
          </a:prstGeom>
          <a:noFill/>
        </p:spPr>
      </p:pic>
      <p:sp>
        <p:nvSpPr>
          <p:cNvPr id="2" name="1 Rectángulo"/>
          <p:cNvSpPr/>
          <p:nvPr/>
        </p:nvSpPr>
        <p:spPr>
          <a:xfrm>
            <a:off x="2700338" y="2103388"/>
            <a:ext cx="7236841" cy="3785652"/>
          </a:xfrm>
          <a:prstGeom prst="rect">
            <a:avLst/>
          </a:prstGeom>
        </p:spPr>
        <p:txBody>
          <a:bodyPr wrap="square">
            <a:spAutoFit/>
          </a:bodyPr>
          <a:lstStyle/>
          <a:p>
            <a:r>
              <a:rPr lang="es-ES" sz="2400" dirty="0">
                <a:latin typeface="Ravie" pitchFamily="82" charset="0"/>
              </a:rPr>
              <a:t>Unos minutos más tarde, la pareja recibió su pedido y llegó nuestro turno.</a:t>
            </a:r>
          </a:p>
          <a:p>
            <a:endParaRPr lang="es-ES" sz="2400" dirty="0">
              <a:latin typeface="Ravie" pitchFamily="82" charset="0"/>
            </a:endParaRPr>
          </a:p>
          <a:p>
            <a:r>
              <a:rPr lang="es-ES" sz="2400" dirty="0">
                <a:latin typeface="Ravie" pitchFamily="82" charset="0"/>
              </a:rPr>
              <a:t>"¡Buenos días!" Dijo el cajero. "¿Cómo puedo ayudarte?"</a:t>
            </a:r>
          </a:p>
          <a:p>
            <a:endParaRPr lang="es-ES" sz="2400" dirty="0">
              <a:latin typeface="Ravie" pitchFamily="82" charset="0"/>
            </a:endParaRPr>
          </a:p>
          <a:p>
            <a:r>
              <a:rPr lang="es-ES" sz="2400" dirty="0">
                <a:latin typeface="Ravie" pitchFamily="82" charset="0"/>
              </a:rPr>
              <a:t>"Creo que nos gustaría tomar dos tazas de café", dijo mi amigo. "Las tomaremos aquí".</a:t>
            </a:r>
          </a:p>
        </p:txBody>
      </p:sp>
      <p:pic>
        <p:nvPicPr>
          <p:cNvPr id="7"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2657221987"/>
      </p:ext>
    </p:extLst>
  </p:cSld>
  <p:clrMapOvr>
    <a:masterClrMapping/>
  </p:clrMapOvr>
  <p:transition spd="med" advTm="2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istoria: La Taza De CafÃ© "/>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 y="0"/>
            <a:ext cx="10801351" cy="6663261"/>
          </a:xfrm>
          <a:prstGeom prst="rect">
            <a:avLst/>
          </a:prstGeom>
          <a:noFill/>
          <a:extLst>
            <a:ext uri="{909E8E84-426E-40DD-AFC4-6F175D3DCCD1}">
              <a14:hiddenFill xmlns="" xmlns:a14="http://schemas.microsoft.com/office/drawing/2010/main">
                <a:solidFill>
                  <a:srgbClr val="FFFFFF"/>
                </a:solidFill>
              </a14:hiddenFill>
            </a:ext>
          </a:extLst>
        </p:spPr>
      </p:pic>
      <p:sp>
        <p:nvSpPr>
          <p:cNvPr id="9" name="8 Forma libre"/>
          <p:cNvSpPr/>
          <p:nvPr/>
        </p:nvSpPr>
        <p:spPr>
          <a:xfrm rot="3892753" flipH="1">
            <a:off x="3967405" y="47587"/>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3" name="12 Forma libre"/>
          <p:cNvSpPr/>
          <p:nvPr/>
        </p:nvSpPr>
        <p:spPr>
          <a:xfrm rot="17707247" flipH="1" flipV="1">
            <a:off x="3958810" y="3400377"/>
            <a:ext cx="3030448" cy="3111937"/>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4" name="13 Forma libre"/>
          <p:cNvSpPr/>
          <p:nvPr/>
        </p:nvSpPr>
        <p:spPr>
          <a:xfrm rot="9292753" flipH="1">
            <a:off x="5542829" y="2127019"/>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5" name="14 Forma libre"/>
          <p:cNvSpPr/>
          <p:nvPr/>
        </p:nvSpPr>
        <p:spPr>
          <a:xfrm rot="20092753" flipH="1">
            <a:off x="1390587" y="1952616"/>
            <a:ext cx="3767205" cy="2503332"/>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Tree>
    <p:extLst>
      <p:ext uri="{BB962C8B-B14F-4D97-AF65-F5344CB8AC3E}">
        <p14:creationId xmlns="" xmlns:p14="http://schemas.microsoft.com/office/powerpoint/2010/main" val="73048306"/>
      </p:ext>
    </p:extLst>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750" fill="hold"/>
                                        <p:tgtEl>
                                          <p:spTgt spid="15"/>
                                        </p:tgtEl>
                                        <p:attrNameLst>
                                          <p:attrName>r</p:attrName>
                                        </p:attrNameLst>
                                      </p:cBhvr>
                                    </p:animRot>
                                  </p:childTnLst>
                                </p:cTn>
                              </p:par>
                              <p:par>
                                <p:cTn id="7" presetID="2" presetClass="entr" presetSubtype="2" fill="hold" grpId="1"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ppt_y"/>
                                          </p:val>
                                        </p:tav>
                                        <p:tav tm="100000">
                                          <p:val>
                                            <p:strVal val="#ppt_y"/>
                                          </p:val>
                                        </p:tav>
                                      </p:tavLst>
                                    </p:anim>
                                  </p:childTnLst>
                                </p:cTn>
                              </p:par>
                              <p:par>
                                <p:cTn id="11" presetID="8" presetClass="emph" presetSubtype="0" repeatCount="4000" fill="hold" grpId="0" nodeType="withEffect">
                                  <p:stCondLst>
                                    <p:cond delay="0"/>
                                  </p:stCondLst>
                                  <p:childTnLst>
                                    <p:animRot by="21600000">
                                      <p:cBhvr>
                                        <p:cTn id="12" dur="750" fill="hold"/>
                                        <p:tgtEl>
                                          <p:spTgt spid="9"/>
                                        </p:tgtEl>
                                        <p:attrNameLst>
                                          <p:attrName>r</p:attrName>
                                        </p:attrNameLst>
                                      </p:cBhvr>
                                    </p:animRot>
                                  </p:childTnLst>
                                </p:cTn>
                              </p:par>
                              <p:par>
                                <p:cTn id="13" presetID="2" presetClass="entr" presetSubtype="4"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8" presetClass="emph" presetSubtype="0" repeatCount="4000" fill="hold" grpId="0" nodeType="withEffect">
                                  <p:stCondLst>
                                    <p:cond delay="0"/>
                                  </p:stCondLst>
                                  <p:childTnLst>
                                    <p:animRot by="21600000">
                                      <p:cBhvr>
                                        <p:cTn id="18" dur="750" fill="hold"/>
                                        <p:tgtEl>
                                          <p:spTgt spid="14"/>
                                        </p:tgtEl>
                                        <p:attrNameLst>
                                          <p:attrName>r</p:attrName>
                                        </p:attrNameLst>
                                      </p:cBhvr>
                                    </p:animRot>
                                  </p:childTnLst>
                                </p:cTn>
                              </p:par>
                              <p:par>
                                <p:cTn id="19" presetID="2" presetClass="entr" presetSubtype="8"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ppt_y"/>
                                          </p:val>
                                        </p:tav>
                                        <p:tav tm="100000">
                                          <p:val>
                                            <p:strVal val="#ppt_y"/>
                                          </p:val>
                                        </p:tav>
                                      </p:tavLst>
                                    </p:anim>
                                  </p:childTnLst>
                                </p:cTn>
                              </p:par>
                              <p:par>
                                <p:cTn id="23" presetID="8" presetClass="emph" presetSubtype="0" repeatCount="4000" fill="hold" grpId="0" nodeType="withEffect">
                                  <p:stCondLst>
                                    <p:cond delay="0"/>
                                  </p:stCondLst>
                                  <p:childTnLst>
                                    <p:animRot by="21600000">
                                      <p:cBhvr>
                                        <p:cTn id="24" dur="750" fill="hold"/>
                                        <p:tgtEl>
                                          <p:spTgt spid="13"/>
                                        </p:tgtEl>
                                        <p:attrNameLst>
                                          <p:attrName>r</p:attrName>
                                        </p:attrNameLst>
                                      </p:cBhvr>
                                    </p:animRot>
                                  </p:childTnLst>
                                </p:cTn>
                              </p:par>
                              <p:par>
                                <p:cTn id="25" presetID="2" presetClass="entr" presetSubtype="1"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8" fill="hold" grpId="2" nodeType="afterEffect">
                                  <p:stCondLst>
                                    <p:cond delay="0"/>
                                  </p:stCondLst>
                                  <p:childTnLst>
                                    <p:anim calcmode="lin" valueType="num">
                                      <p:cBhvr additive="base">
                                        <p:cTn id="31" dur="3000"/>
                                        <p:tgtEl>
                                          <p:spTgt spid="14"/>
                                        </p:tgtEl>
                                        <p:attrNameLst>
                                          <p:attrName>ppt_x</p:attrName>
                                        </p:attrNameLst>
                                      </p:cBhvr>
                                      <p:tavLst>
                                        <p:tav tm="0">
                                          <p:val>
                                            <p:strVal val="ppt_x"/>
                                          </p:val>
                                        </p:tav>
                                        <p:tav tm="100000">
                                          <p:val>
                                            <p:strVal val="0-ppt_w/2"/>
                                          </p:val>
                                        </p:tav>
                                      </p:tavLst>
                                    </p:anim>
                                    <p:anim calcmode="lin" valueType="num">
                                      <p:cBhvr additive="base">
                                        <p:cTn id="32" dur="3000"/>
                                        <p:tgtEl>
                                          <p:spTgt spid="14"/>
                                        </p:tgtEl>
                                        <p:attrNameLst>
                                          <p:attrName>ppt_y</p:attrName>
                                        </p:attrNameLst>
                                      </p:cBhvr>
                                      <p:tavLst>
                                        <p:tav tm="0">
                                          <p:val>
                                            <p:strVal val="ppt_y"/>
                                          </p:val>
                                        </p:tav>
                                        <p:tav tm="100000">
                                          <p:val>
                                            <p:strVal val="ppt_y"/>
                                          </p:val>
                                        </p:tav>
                                      </p:tavLst>
                                    </p:anim>
                                    <p:set>
                                      <p:cBhvr>
                                        <p:cTn id="33" dur="1" fill="hold">
                                          <p:stCondLst>
                                            <p:cond delay="2999"/>
                                          </p:stCondLst>
                                        </p:cTn>
                                        <p:tgtEl>
                                          <p:spTgt spid="14"/>
                                        </p:tgtEl>
                                        <p:attrNameLst>
                                          <p:attrName>style.visibility</p:attrName>
                                        </p:attrNameLst>
                                      </p:cBhvr>
                                      <p:to>
                                        <p:strVal val="hidden"/>
                                      </p:to>
                                    </p:set>
                                  </p:childTnLst>
                                </p:cTn>
                              </p:par>
                              <p:par>
                                <p:cTn id="34" presetID="2" presetClass="exit" presetSubtype="1" fill="hold" grpId="2" nodeType="withEffect">
                                  <p:stCondLst>
                                    <p:cond delay="0"/>
                                  </p:stCondLst>
                                  <p:childTnLst>
                                    <p:anim calcmode="lin" valueType="num">
                                      <p:cBhvr additive="base">
                                        <p:cTn id="35" dur="3000"/>
                                        <p:tgtEl>
                                          <p:spTgt spid="13"/>
                                        </p:tgtEl>
                                        <p:attrNameLst>
                                          <p:attrName>ppt_x</p:attrName>
                                        </p:attrNameLst>
                                      </p:cBhvr>
                                      <p:tavLst>
                                        <p:tav tm="0">
                                          <p:val>
                                            <p:strVal val="ppt_x"/>
                                          </p:val>
                                        </p:tav>
                                        <p:tav tm="100000">
                                          <p:val>
                                            <p:strVal val="ppt_x"/>
                                          </p:val>
                                        </p:tav>
                                      </p:tavLst>
                                    </p:anim>
                                    <p:anim calcmode="lin" valueType="num">
                                      <p:cBhvr additive="base">
                                        <p:cTn id="36" dur="3000"/>
                                        <p:tgtEl>
                                          <p:spTgt spid="13"/>
                                        </p:tgtEl>
                                        <p:attrNameLst>
                                          <p:attrName>ppt_y</p:attrName>
                                        </p:attrNameLst>
                                      </p:cBhvr>
                                      <p:tavLst>
                                        <p:tav tm="0">
                                          <p:val>
                                            <p:strVal val="ppt_y"/>
                                          </p:val>
                                        </p:tav>
                                        <p:tav tm="100000">
                                          <p:val>
                                            <p:strVal val="0-ppt_h/2"/>
                                          </p:val>
                                        </p:tav>
                                      </p:tavLst>
                                    </p:anim>
                                    <p:set>
                                      <p:cBhvr>
                                        <p:cTn id="37" dur="1" fill="hold">
                                          <p:stCondLst>
                                            <p:cond delay="2999"/>
                                          </p:stCondLst>
                                        </p:cTn>
                                        <p:tgtEl>
                                          <p:spTgt spid="13"/>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ppt_x"/>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5"/>
                                        </p:tgtEl>
                                        <p:attrNameLst>
                                          <p:attrName>ppt_x</p:attrName>
                                        </p:attrNameLst>
                                      </p:cBhvr>
                                      <p:tavLst>
                                        <p:tav tm="0">
                                          <p:val>
                                            <p:strVal val="ppt_x"/>
                                          </p:val>
                                        </p:tav>
                                        <p:tav tm="100000">
                                          <p:val>
                                            <p:strVal val="1+ppt_w/2"/>
                                          </p:val>
                                        </p:tav>
                                      </p:tavLst>
                                    </p:anim>
                                    <p:anim calcmode="lin" valueType="num">
                                      <p:cBhvr additive="base">
                                        <p:cTn id="44" dur="3000"/>
                                        <p:tgtEl>
                                          <p:spTgt spid="15"/>
                                        </p:tgtEl>
                                        <p:attrNameLst>
                                          <p:attrName>ppt_y</p:attrName>
                                        </p:attrNameLst>
                                      </p:cBhvr>
                                      <p:tavLst>
                                        <p:tav tm="0">
                                          <p:val>
                                            <p:strVal val="ppt_y"/>
                                          </p:val>
                                        </p:tav>
                                        <p:tav tm="100000">
                                          <p:val>
                                            <p:strVal val="ppt_y"/>
                                          </p:val>
                                        </p:tav>
                                      </p:tavLst>
                                    </p:anim>
                                    <p:set>
                                      <p:cBhvr>
                                        <p:cTn id="45" dur="1" fill="hold">
                                          <p:stCondLst>
                                            <p:cond delay="2999"/>
                                          </p:stCondLst>
                                        </p:cTn>
                                        <p:tgtEl>
                                          <p:spTgt spid="15"/>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3000" fill="hold"/>
                                        <p:tgtEl>
                                          <p:spTgt spid="6"/>
                                        </p:tgtEl>
                                        <p:attrNameLst>
                                          <p:attrName>ppt_w</p:attrName>
                                        </p:attrNameLst>
                                      </p:cBhvr>
                                      <p:tavLst>
                                        <p:tav tm="0">
                                          <p:val>
                                            <p:fltVal val="0"/>
                                          </p:val>
                                        </p:tav>
                                        <p:tav tm="100000">
                                          <p:val>
                                            <p:strVal val="#ppt_w"/>
                                          </p:val>
                                        </p:tav>
                                      </p:tavLst>
                                    </p:anim>
                                    <p:anim calcmode="lin" valueType="num">
                                      <p:cBhvr>
                                        <p:cTn id="49"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328577" y="5217957"/>
            <a:ext cx="1701869" cy="1298731"/>
          </a:xfrm>
          <a:prstGeom prst="rect">
            <a:avLst/>
          </a:prstGeom>
          <a:noFill/>
        </p:spPr>
      </p:pic>
      <p:sp>
        <p:nvSpPr>
          <p:cNvPr id="2" name="1 Rectángulo"/>
          <p:cNvSpPr/>
          <p:nvPr/>
        </p:nvSpPr>
        <p:spPr>
          <a:xfrm>
            <a:off x="3614725" y="2186774"/>
            <a:ext cx="6883071" cy="3785652"/>
          </a:xfrm>
          <a:prstGeom prst="rect">
            <a:avLst/>
          </a:prstGeom>
        </p:spPr>
        <p:txBody>
          <a:bodyPr wrap="square">
            <a:spAutoFit/>
          </a:bodyPr>
          <a:lstStyle/>
          <a:p>
            <a:r>
              <a:rPr lang="es-ES" sz="2400" dirty="0">
                <a:latin typeface="Ravie" pitchFamily="82" charset="0"/>
              </a:rPr>
              <a:t>Cuando nuestra orden estuvo lista, tomamos nuestras tazas y nos sentamos a tomarlas juntos.</a:t>
            </a:r>
          </a:p>
          <a:p>
            <a:endParaRPr lang="es-ES" sz="2400" dirty="0">
              <a:latin typeface="Ravie" pitchFamily="82" charset="0"/>
            </a:endParaRPr>
          </a:p>
          <a:p>
            <a:r>
              <a:rPr lang="es-ES" sz="2400" dirty="0">
                <a:latin typeface="Ravie" pitchFamily="82" charset="0"/>
              </a:rPr>
              <a:t>"¿Me dirás de qué se trata?" Le pregunté a mi amigo, pero él solo dijo: "espera y verás".</a:t>
            </a:r>
          </a:p>
          <a:p>
            <a:endParaRPr lang="es-ES" sz="2400" dirty="0">
              <a:latin typeface="Ravie" pitchFamily="82" charset="0"/>
            </a:endParaRPr>
          </a:p>
          <a:p>
            <a:endParaRPr lang="es-ES" sz="2400" dirty="0">
              <a:latin typeface="Ravie" pitchFamily="82" charset="0"/>
            </a:endParaRPr>
          </a:p>
        </p:txBody>
      </p:sp>
      <p:pic>
        <p:nvPicPr>
          <p:cNvPr id="7"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2657221987"/>
      </p:ext>
    </p:extLst>
  </p:cSld>
  <p:clrMapOvr>
    <a:masterClrMapping/>
  </p:clrMapOvr>
  <p:transition spd="med"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432123" y="5577516"/>
            <a:ext cx="1701869" cy="1298731"/>
          </a:xfrm>
          <a:prstGeom prst="rect">
            <a:avLst/>
          </a:prstGeom>
          <a:noFill/>
        </p:spPr>
      </p:pic>
      <p:pic>
        <p:nvPicPr>
          <p:cNvPr id="8194" name="Picture 2"/>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0" y="0"/>
            <a:ext cx="10801350" cy="65166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2216263"/>
      </p:ext>
    </p:extLst>
  </p:cSld>
  <p:clrMapOvr>
    <a:masterClrMapping/>
  </p:clrMapOvr>
  <p:transition spd="med" advTm="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18102"/>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328577" y="5217957"/>
            <a:ext cx="1701869" cy="1298731"/>
          </a:xfrm>
          <a:prstGeom prst="rect">
            <a:avLst/>
          </a:prstGeom>
          <a:noFill/>
        </p:spPr>
      </p:pic>
      <p:sp>
        <p:nvSpPr>
          <p:cNvPr id="2" name="1 Rectángulo"/>
          <p:cNvSpPr/>
          <p:nvPr/>
        </p:nvSpPr>
        <p:spPr>
          <a:xfrm>
            <a:off x="3543287" y="2115336"/>
            <a:ext cx="6844195" cy="4154984"/>
          </a:xfrm>
          <a:prstGeom prst="rect">
            <a:avLst/>
          </a:prstGeom>
        </p:spPr>
        <p:txBody>
          <a:bodyPr wrap="square">
            <a:spAutoFit/>
          </a:bodyPr>
          <a:lstStyle/>
          <a:p>
            <a:endParaRPr lang="es-ES" sz="2400" dirty="0">
              <a:latin typeface="Ravie" pitchFamily="82" charset="0"/>
            </a:endParaRPr>
          </a:p>
          <a:p>
            <a:r>
              <a:rPr lang="es-ES" sz="2400" dirty="0">
                <a:latin typeface="Ravie" pitchFamily="82" charset="0"/>
              </a:rPr>
              <a:t>Nuestra conversación fluyó, y antes de que nos diéramos cuenta, pasaron casi dos horas. Nuestras tazas de café ya estaban vacías, pero nos reímos de historias compartidas, recordamos momentos del pasado y no miramos el reloj ni una sola vez.</a:t>
            </a:r>
          </a:p>
          <a:p>
            <a:endParaRPr lang="es-ES" sz="2400" dirty="0">
              <a:latin typeface="Ravie" pitchFamily="82" charset="0"/>
            </a:endParaRPr>
          </a:p>
        </p:txBody>
      </p:sp>
      <p:pic>
        <p:nvPicPr>
          <p:cNvPr id="7"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2657221987"/>
      </p:ext>
    </p:extLst>
  </p:cSld>
  <p:clrMapOvr>
    <a:masterClrMapping/>
  </p:clrMapOvr>
  <p:transition spd="med"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cafe\cafe-1462207983615.jpg"/>
          <p:cNvPicPr>
            <a:picLocks noChangeAspect="1" noChangeArrowheads="1"/>
          </p:cNvPicPr>
          <p:nvPr/>
        </p:nvPicPr>
        <p:blipFill>
          <a:blip r:embed="rId2"/>
          <a:srcRect/>
          <a:stretch>
            <a:fillRect/>
          </a:stretch>
        </p:blipFill>
        <p:spPr bwMode="auto">
          <a:xfrm>
            <a:off x="-55563" y="-968376"/>
            <a:ext cx="11430001" cy="748506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57139" y="5217957"/>
            <a:ext cx="1701869" cy="1298731"/>
          </a:xfrm>
          <a:prstGeom prst="rect">
            <a:avLst/>
          </a:prstGeom>
          <a:noFill/>
        </p:spPr>
      </p:pic>
      <p:sp>
        <p:nvSpPr>
          <p:cNvPr id="2" name="1 Rectángulo"/>
          <p:cNvSpPr/>
          <p:nvPr/>
        </p:nvSpPr>
        <p:spPr>
          <a:xfrm>
            <a:off x="2757469" y="1829584"/>
            <a:ext cx="7668889" cy="3785652"/>
          </a:xfrm>
          <a:prstGeom prst="rect">
            <a:avLst/>
          </a:prstGeom>
        </p:spPr>
        <p:txBody>
          <a:bodyPr wrap="square">
            <a:spAutoFit/>
          </a:bodyPr>
          <a:lstStyle/>
          <a:p>
            <a:endParaRPr lang="es-ES" sz="2400" dirty="0">
              <a:solidFill>
                <a:prstClr val="black"/>
              </a:solidFill>
              <a:latin typeface="Ravie" pitchFamily="82" charset="0"/>
            </a:endParaRPr>
          </a:p>
          <a:p>
            <a:r>
              <a:rPr lang="es-ES" sz="2400" dirty="0">
                <a:solidFill>
                  <a:prstClr val="black"/>
                </a:solidFill>
                <a:latin typeface="Ravie" pitchFamily="82" charset="0"/>
              </a:rPr>
              <a:t>Esta hermosa historia se basa en una verdadera iniciativa de varios cafés de todo el mundo que decidieron ayudar a aquellos que no pueden comprar una taza de café al principio o al final de su día. No hay duda de que este es un gesto conmovedor que nos gustaría ver mucho más.</a:t>
            </a:r>
          </a:p>
        </p:txBody>
      </p:sp>
      <p:pic>
        <p:nvPicPr>
          <p:cNvPr id="6"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1422231456"/>
      </p:ext>
    </p:extLst>
  </p:cSld>
  <p:clrMapOvr>
    <a:masterClrMapping/>
  </p:clrMapOvr>
  <p:transition spd="med"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432123" y="5577516"/>
            <a:ext cx="1701869" cy="1298731"/>
          </a:xfrm>
          <a:prstGeom prst="rect">
            <a:avLst/>
          </a:prstGeom>
          <a:noFill/>
        </p:spPr>
      </p:pic>
      <p:pic>
        <p:nvPicPr>
          <p:cNvPr id="12290" name="Picture 2" descr="Historia: La Taza De CafÃ© "/>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 y="-360074"/>
            <a:ext cx="10801351" cy="711888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109112581"/>
      </p:ext>
    </p:extLst>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0" y="5217957"/>
            <a:ext cx="1701869" cy="1298731"/>
          </a:xfrm>
          <a:prstGeom prst="rect">
            <a:avLst/>
          </a:prstGeom>
          <a:noFill/>
        </p:spPr>
      </p:pic>
      <p:sp>
        <p:nvSpPr>
          <p:cNvPr id="2" name="1 Rectángulo"/>
          <p:cNvSpPr/>
          <p:nvPr/>
        </p:nvSpPr>
        <p:spPr>
          <a:xfrm>
            <a:off x="2828907" y="900890"/>
            <a:ext cx="7740897" cy="5262979"/>
          </a:xfrm>
          <a:prstGeom prst="rect">
            <a:avLst/>
          </a:prstGeom>
        </p:spPr>
        <p:txBody>
          <a:bodyPr wrap="square">
            <a:spAutoFit/>
          </a:bodyPr>
          <a:lstStyle/>
          <a:p>
            <a:r>
              <a:rPr lang="es-ES" sz="2400" dirty="0">
                <a:latin typeface="Ravie" pitchFamily="82" charset="0"/>
              </a:rPr>
              <a:t>"¿Tienes un café pendiente?"</a:t>
            </a:r>
          </a:p>
          <a:p>
            <a:endParaRPr lang="es-ES" sz="2400" dirty="0">
              <a:latin typeface="Ravie" pitchFamily="82" charset="0"/>
            </a:endParaRPr>
          </a:p>
          <a:p>
            <a:r>
              <a:rPr lang="es-ES" sz="2400" dirty="0">
                <a:latin typeface="Ravie" pitchFamily="82" charset="0"/>
              </a:rPr>
              <a:t>El cajero sonrió y asintió, sirvió una taza de café caliente y la puso delante de él.</a:t>
            </a:r>
          </a:p>
          <a:p>
            <a:endParaRPr lang="es-ES" sz="2400" dirty="0">
              <a:latin typeface="Ravie" pitchFamily="82" charset="0"/>
            </a:endParaRPr>
          </a:p>
          <a:p>
            <a:r>
              <a:rPr lang="es-ES" sz="2400" dirty="0">
                <a:latin typeface="Ravie" pitchFamily="82" charset="0"/>
              </a:rPr>
              <a:t>El hombre le dio las gracias, tomó el vaso y se fue.</a:t>
            </a:r>
          </a:p>
          <a:p>
            <a:endParaRPr lang="es-ES" sz="2400" dirty="0">
              <a:latin typeface="Ravie" pitchFamily="82" charset="0"/>
            </a:endParaRPr>
          </a:p>
          <a:p>
            <a:r>
              <a:rPr lang="es-ES" sz="2400" dirty="0">
                <a:latin typeface="Ravie" pitchFamily="82" charset="0"/>
              </a:rPr>
              <a:t>Nadie más pareció darse cuenta de este momento, que parecía ser normal en este café, pero no pude evitar sentirme conmovido por este pequeño gesto.</a:t>
            </a:r>
          </a:p>
        </p:txBody>
      </p:sp>
      <p:pic>
        <p:nvPicPr>
          <p:cNvPr id="6"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1944833131"/>
      </p:ext>
    </p:extLst>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Jose Luis\Escritorio\cafe\59c0d29098c68.jpeg"/>
          <p:cNvPicPr>
            <a:picLocks noChangeAspect="1" noChangeArrowheads="1"/>
          </p:cNvPicPr>
          <p:nvPr/>
        </p:nvPicPr>
        <p:blipFill>
          <a:blip r:embed="rId3"/>
          <a:srcRect/>
          <a:stretch>
            <a:fillRect/>
          </a:stretch>
        </p:blipFill>
        <p:spPr bwMode="auto">
          <a:xfrm>
            <a:off x="0" y="0"/>
            <a:ext cx="10849229" cy="6516688"/>
          </a:xfrm>
          <a:prstGeom prst="rect">
            <a:avLst/>
          </a:prstGeom>
          <a:noFill/>
        </p:spPr>
      </p:pic>
      <p:sp>
        <p:nvSpPr>
          <p:cNvPr id="13" name="12 Forma libre"/>
          <p:cNvSpPr/>
          <p:nvPr/>
        </p:nvSpPr>
        <p:spPr>
          <a:xfrm rot="5779269" flipH="1">
            <a:off x="5912223" y="374459"/>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542" y="2974581"/>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257051" y="2952476"/>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329565" y="374458"/>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Tree>
    <p:extLst>
      <p:ext uri="{BB962C8B-B14F-4D97-AF65-F5344CB8AC3E}">
        <p14:creationId xmlns="" xmlns:p14="http://schemas.microsoft.com/office/powerpoint/2010/main" val="2171112505"/>
      </p:ext>
    </p:extLst>
  </p:cSld>
  <p:clrMapOvr>
    <a:masterClrMapping/>
  </p:clrMapOvr>
  <p:transition spd="slow" advClick="0" advTm="11000">
    <p:fade/>
    <p:sndAc>
      <p:stSnd>
        <p:snd r:embed="rId2" name="c nostalg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p:cTn id="48" dur="3000" fill="hold"/>
                                        <p:tgtEl>
                                          <p:spTgt spid="6"/>
                                        </p:tgtEl>
                                        <p:attrNameLst>
                                          <p:attrName>ppt_w</p:attrName>
                                        </p:attrNameLst>
                                      </p:cBhvr>
                                      <p:tavLst>
                                        <p:tav tm="0">
                                          <p:val>
                                            <p:fltVal val="0"/>
                                          </p:val>
                                        </p:tav>
                                        <p:tav tm="100000">
                                          <p:val>
                                            <p:strVal val="#ppt_w"/>
                                          </p:val>
                                        </p:tav>
                                      </p:tavLst>
                                    </p:anim>
                                    <p:anim calcmode="lin" valueType="num">
                                      <p:cBhvr>
                                        <p:cTn id="49"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0" y="4829980"/>
            <a:ext cx="1701869" cy="1298731"/>
          </a:xfrm>
          <a:prstGeom prst="rect">
            <a:avLst/>
          </a:prstGeom>
          <a:noFill/>
        </p:spPr>
      </p:pic>
      <p:sp>
        <p:nvSpPr>
          <p:cNvPr id="2" name="1 Rectángulo"/>
          <p:cNvSpPr/>
          <p:nvPr/>
        </p:nvSpPr>
        <p:spPr>
          <a:xfrm>
            <a:off x="2340374" y="1972460"/>
            <a:ext cx="8060962" cy="4154984"/>
          </a:xfrm>
          <a:prstGeom prst="rect">
            <a:avLst/>
          </a:prstGeom>
        </p:spPr>
        <p:txBody>
          <a:bodyPr wrap="square">
            <a:spAutoFit/>
          </a:bodyPr>
          <a:lstStyle/>
          <a:p>
            <a:r>
              <a:rPr lang="es-ES" sz="2400" dirty="0">
                <a:latin typeface="Ravie" pitchFamily="82" charset="0"/>
              </a:rPr>
              <a:t>"Quien quiera puede pagar por adelantado una taza de café para alguien menos afortunado sin hacer que se sienta mal". Mi amigo me dijo cuando vio mi expresión. "La taza de café espera a cualquier persona interesada en ella, y quién sabe mejor que nosotros lo que puede hacer una taza de café caliente por un frío y triste día".</a:t>
            </a:r>
          </a:p>
          <a:p>
            <a:endParaRPr lang="es-ES" sz="2400" dirty="0">
              <a:latin typeface="Ravie" pitchFamily="82" charset="0"/>
            </a:endParaRPr>
          </a:p>
        </p:txBody>
      </p:sp>
      <p:pic>
        <p:nvPicPr>
          <p:cNvPr id="6"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1944833131"/>
      </p:ext>
    </p:extLst>
  </p:cSld>
  <p:clrMapOvr>
    <a:masterClrMapping/>
  </p:clrMapOvr>
  <p:transition spd="med"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900.jpe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
        <p:nvSpPr>
          <p:cNvPr id="13" name="12 Forma libre"/>
          <p:cNvSpPr/>
          <p:nvPr/>
        </p:nvSpPr>
        <p:spPr>
          <a:xfrm rot="5779269" flipH="1">
            <a:off x="5912223" y="374459"/>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542" y="2974581"/>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257051" y="2952476"/>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329565" y="374458"/>
            <a:ext cx="2794583" cy="3219741"/>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Tree>
    <p:extLst>
      <p:ext uri="{BB962C8B-B14F-4D97-AF65-F5344CB8AC3E}">
        <p14:creationId xmlns="" xmlns:p14="http://schemas.microsoft.com/office/powerpoint/2010/main" val="2171112505"/>
      </p:ext>
    </p:extLst>
  </p:cSld>
  <p:clrMapOvr>
    <a:masterClrMapping/>
  </p:clrMapOvr>
  <mc:AlternateContent xmlns:mc="http://schemas.openxmlformats.org/markup-compatibility/2006">
    <mc:Choice xmlns="" xmlns:p14="http://schemas.microsoft.com/office/powerpoint/2010/main" Requires="p14">
      <p:transition spd="slow" p14:dur="900" advClick="0" advTm="0">
        <p14:flythrough hasBounce="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nodeType="withEffect">
                                  <p:stCondLst>
                                    <p:cond delay="0"/>
                                  </p:stCondLst>
                                  <p:childTnLst>
                                    <p:set>
                                      <p:cBhvr>
                                        <p:cTn id="47" dur="1" fill="hold">
                                          <p:stCondLst>
                                            <p:cond delay="0"/>
                                          </p:stCondLst>
                                        </p:cTn>
                                        <p:tgtEl>
                                          <p:spTgt spid="12290"/>
                                        </p:tgtEl>
                                        <p:attrNameLst>
                                          <p:attrName>style.visibility</p:attrName>
                                        </p:attrNameLst>
                                      </p:cBhvr>
                                      <p:to>
                                        <p:strVal val="visible"/>
                                      </p:to>
                                    </p:set>
                                    <p:anim calcmode="lin" valueType="num">
                                      <p:cBhvr>
                                        <p:cTn id="48" dur="3000" fill="hold"/>
                                        <p:tgtEl>
                                          <p:spTgt spid="12290"/>
                                        </p:tgtEl>
                                        <p:attrNameLst>
                                          <p:attrName>ppt_w</p:attrName>
                                        </p:attrNameLst>
                                      </p:cBhvr>
                                      <p:tavLst>
                                        <p:tav tm="0">
                                          <p:val>
                                            <p:fltVal val="0"/>
                                          </p:val>
                                        </p:tav>
                                        <p:tav tm="100000">
                                          <p:val>
                                            <p:strVal val="#ppt_w"/>
                                          </p:val>
                                        </p:tav>
                                      </p:tavLst>
                                    </p:anim>
                                    <p:anim calcmode="lin" valueType="num">
                                      <p:cBhvr>
                                        <p:cTn id="49" dur="3000" fill="hold"/>
                                        <p:tgtEl>
                                          <p:spTgt spid="122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img_1480.jpg"/>
          <p:cNvPicPr>
            <a:picLocks noChangeAspect="1" noChangeArrowheads="1"/>
          </p:cNvPicPr>
          <p:nvPr/>
        </p:nvPicPr>
        <p:blipFill>
          <a:blip r:embed="rId2"/>
          <a:srcRect/>
          <a:stretch>
            <a:fillRect/>
          </a:stretch>
        </p:blipFill>
        <p:spPr bwMode="auto">
          <a:xfrm>
            <a:off x="-1" y="-1"/>
            <a:ext cx="10801351" cy="6518607"/>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432123" y="5577516"/>
            <a:ext cx="1701869" cy="1298731"/>
          </a:xfrm>
          <a:prstGeom prst="rect">
            <a:avLst/>
          </a:prstGeom>
          <a:noFill/>
        </p:spPr>
      </p:pic>
      <p:sp>
        <p:nvSpPr>
          <p:cNvPr id="2" name="1 Rectángulo"/>
          <p:cNvSpPr/>
          <p:nvPr/>
        </p:nvSpPr>
        <p:spPr>
          <a:xfrm>
            <a:off x="2448347" y="654195"/>
            <a:ext cx="8460977" cy="4524315"/>
          </a:xfrm>
          <a:prstGeom prst="rect">
            <a:avLst/>
          </a:prstGeom>
        </p:spPr>
        <p:txBody>
          <a:bodyPr wrap="square">
            <a:spAutoFit/>
          </a:bodyPr>
          <a:lstStyle/>
          <a:p>
            <a:endParaRPr lang="es-ES" sz="2400" dirty="0">
              <a:latin typeface="Ravie" pitchFamily="82" charset="0"/>
            </a:endParaRPr>
          </a:p>
          <a:p>
            <a:r>
              <a:rPr lang="es-ES" sz="2400" dirty="0">
                <a:latin typeface="Ravie" pitchFamily="82" charset="0"/>
              </a:rPr>
              <a:t>Cuando nos levantamos para irnos, me detuve un momento y volví a la caja registradora.</a:t>
            </a:r>
          </a:p>
          <a:p>
            <a:endParaRPr lang="es-ES" sz="2400" dirty="0">
              <a:latin typeface="Ravie" pitchFamily="82" charset="0"/>
            </a:endParaRPr>
          </a:p>
          <a:p>
            <a:r>
              <a:rPr lang="es-ES" sz="2400" dirty="0">
                <a:latin typeface="Ravie" pitchFamily="82" charset="0"/>
              </a:rPr>
              <a:t>"¿Puedo ofrecerte algo más?" Preguntó el cajero.</a:t>
            </a:r>
          </a:p>
          <a:p>
            <a:endParaRPr lang="es-ES" sz="2400" dirty="0">
              <a:latin typeface="Ravie" pitchFamily="82" charset="0"/>
            </a:endParaRPr>
          </a:p>
          <a:p>
            <a:r>
              <a:rPr lang="es-ES" sz="2400" dirty="0">
                <a:latin typeface="Ravie" pitchFamily="82" charset="0"/>
              </a:rPr>
              <a:t>"Sólo quería comprar otra taza de café". Saqué mi billetera del bolsillo y puse un billete en la mesa. "Un café pendiente".</a:t>
            </a:r>
          </a:p>
        </p:txBody>
      </p:sp>
      <p:pic>
        <p:nvPicPr>
          <p:cNvPr id="6"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476408066"/>
      </p:ext>
    </p:extLst>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PN12C12F4.jpg"/>
          <p:cNvPicPr>
            <a:picLocks noChangeAspect="1" noChangeArrowheads="1"/>
          </p:cNvPicPr>
          <p:nvPr/>
        </p:nvPicPr>
        <p:blipFill>
          <a:blip r:embed="rId2"/>
          <a:srcRect/>
          <a:stretch>
            <a:fillRect/>
          </a:stretch>
        </p:blipFill>
        <p:spPr bwMode="auto">
          <a:xfrm>
            <a:off x="0" y="-242118"/>
            <a:ext cx="10801350" cy="714375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57139" y="4972856"/>
            <a:ext cx="1701869" cy="1298731"/>
          </a:xfrm>
          <a:prstGeom prst="rect">
            <a:avLst/>
          </a:prstGeom>
          <a:noFill/>
        </p:spPr>
      </p:pic>
      <p:sp>
        <p:nvSpPr>
          <p:cNvPr id="2" name="1 Rectángulo"/>
          <p:cNvSpPr/>
          <p:nvPr/>
        </p:nvSpPr>
        <p:spPr>
          <a:xfrm>
            <a:off x="2520355" y="820571"/>
            <a:ext cx="7956921" cy="4893647"/>
          </a:xfrm>
          <a:prstGeom prst="rect">
            <a:avLst/>
          </a:prstGeom>
        </p:spPr>
        <p:txBody>
          <a:bodyPr wrap="square">
            <a:spAutoFit/>
          </a:bodyPr>
          <a:lstStyle/>
          <a:p>
            <a:r>
              <a:rPr lang="es-ES" sz="2400" dirty="0">
                <a:latin typeface="Ravie" pitchFamily="82" charset="0"/>
              </a:rPr>
              <a:t>Un pequeño acto de generosidad por parte de una persona puede cambiar el día entero de otra persona, pero a menudo los que lo necesitan pueden sentirse incómodos o avergonzados de pedir algo que les pueda ayudar. Si todos miramos a nuestro alrededor, estoy seguro de que veríamos al menos una persona a la que podemos ayudar. ¡No importa lo poco que creamos que estamos haciendo, las personas que más lo necesitan lo apreciarán!</a:t>
            </a:r>
          </a:p>
        </p:txBody>
      </p:sp>
      <p:pic>
        <p:nvPicPr>
          <p:cNvPr id="6" name="Picture 2" descr="C:\Documents and Settings\Jose Luis\Escritorio\cafe\1141787bl4kujfkml.gif"/>
          <p:cNvPicPr>
            <a:picLocks noChangeAspect="1" noChangeArrowheads="1" noCrop="1"/>
          </p:cNvPicPr>
          <p:nvPr/>
        </p:nvPicPr>
        <p:blipFill>
          <a:blip r:embed="rId4"/>
          <a:srcRect/>
          <a:stretch>
            <a:fillRect/>
          </a:stretch>
        </p:blipFill>
        <p:spPr bwMode="auto">
          <a:xfrm>
            <a:off x="471453" y="329386"/>
            <a:ext cx="1428760" cy="1378333"/>
          </a:xfrm>
          <a:prstGeom prst="rect">
            <a:avLst/>
          </a:prstGeom>
          <a:noFill/>
        </p:spPr>
      </p:pic>
    </p:spTree>
    <p:extLst>
      <p:ext uri="{BB962C8B-B14F-4D97-AF65-F5344CB8AC3E}">
        <p14:creationId xmlns="" xmlns:p14="http://schemas.microsoft.com/office/powerpoint/2010/main" val="864782105"/>
      </p:ext>
    </p:extLst>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5"/>
                                      </p:to>
                                    </p:set>
                                    <p:animEffect filter="image" prLst="opacity: 0.5">
                                      <p:cBhvr rctx="IE">
                                        <p:cTn id="7" dur="indefinite"/>
                                        <p:tgtEl>
                                          <p:spTgt spid="7"/>
                                        </p:tgtEl>
                                      </p:cBhvr>
                                    </p:animEffect>
                                  </p:childTnLst>
                                </p:cTn>
                              </p:par>
                              <p:par>
                                <p:cTn id="8" presetID="6" presetClass="exit" presetSubtype="32" fill="hold" nodeType="withEffect">
                                  <p:stCondLst>
                                    <p:cond delay="0"/>
                                  </p:stCondLst>
                                  <p:childTnLst>
                                    <p:animEffect transition="out" filter="circle(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cafe\coffee_steam_doodle_by_tohmo-d5sj51c_zpsyavoynr5.gif"/>
          <p:cNvPicPr>
            <a:picLocks noChangeAspect="1" noChangeArrowheads="1" noCrop="1"/>
          </p:cNvPicPr>
          <p:nvPr/>
        </p:nvPicPr>
        <p:blipFill>
          <a:blip r:embed="rId2"/>
          <a:srcRect/>
          <a:stretch>
            <a:fillRect/>
          </a:stretch>
        </p:blipFill>
        <p:spPr bwMode="auto">
          <a:xfrm>
            <a:off x="-1" y="0"/>
            <a:ext cx="11585223" cy="651668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Jose Luis\Escritorio\cafe\gifs-cafe-2.gif"/>
          <p:cNvPicPr>
            <a:picLocks noChangeAspect="1" noChangeArrowheads="1" noCrop="1"/>
          </p:cNvPicPr>
          <p:nvPr/>
        </p:nvPicPr>
        <p:blipFill>
          <a:blip r:embed="rId2"/>
          <a:srcRect/>
          <a:stretch>
            <a:fillRect/>
          </a:stretch>
        </p:blipFill>
        <p:spPr bwMode="auto">
          <a:xfrm>
            <a:off x="0" y="0"/>
            <a:ext cx="10882320" cy="6516688"/>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19" y="5515080"/>
            <a:ext cx="711765" cy="650446"/>
          </a:xfrm>
          <a:prstGeom prst="rect">
            <a:avLst/>
          </a:prstGeom>
          <a:noFill/>
          <a:ln w="38100">
            <a:solidFill>
              <a:srgbClr val="1CDEF8"/>
            </a:solidFill>
            <a:miter lim="800000"/>
            <a:headEnd/>
            <a:tailEnd/>
          </a:ln>
        </p:spPr>
      </p:pic>
      <p:sp>
        <p:nvSpPr>
          <p:cNvPr id="19" name="18 Rectángulo"/>
          <p:cNvSpPr/>
          <p:nvPr/>
        </p:nvSpPr>
        <p:spPr>
          <a:xfrm>
            <a:off x="2339296"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85767" y="2115336"/>
            <a:ext cx="3308979" cy="2990187"/>
          </a:xfrm>
          <a:prstGeom prst="rect">
            <a:avLst/>
          </a:prstGeom>
        </p:spPr>
        <p:txBody>
          <a:bodyPr wrap="none" lIns="77777" tIns="38889" rIns="77777" bIns="38889" fromWordArt="1">
            <a:prstTxWarp prst="textPlain">
              <a:avLst>
                <a:gd name="adj" fmla="val 46223"/>
              </a:avLst>
            </a:prstTxWarp>
          </a:bodyPr>
          <a:lstStyle/>
          <a:p>
            <a:pPr algn="ctr"/>
            <a:r>
              <a:rPr lang="es-ES" sz="5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a:t>
            </a: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 FUERTE </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29369" y="972328"/>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15 de julio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22:00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1" y="5332097"/>
            <a:ext cx="2372938" cy="887577"/>
          </a:xfrm>
          <a:prstGeom prst="rect">
            <a:avLst/>
          </a:prstGeom>
          <a:noFill/>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10" presetClass="exit" presetSubtype="0" fill="hold" nodeType="withEffect">
                                  <p:stCondLst>
                                    <p:cond delay="0"/>
                                  </p:stCondLst>
                                  <p:childTnLst>
                                    <p:animEffect transition="out" filter="fade">
                                      <p:cBhvr>
                                        <p:cTn id="9" dur="3000"/>
                                        <p:tgtEl>
                                          <p:spTgt spid="14"/>
                                        </p:tgtEl>
                                      </p:cBhvr>
                                    </p:animEffect>
                                    <p:set>
                                      <p:cBhvr>
                                        <p:cTn id="10"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37783"/>
            <a:ext cx="10801350" cy="477890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0293" y="1"/>
            <a:ext cx="5760720" cy="1484357"/>
          </a:xfrm>
          <a:prstGeom prst="rect">
            <a:avLst/>
          </a:prstGeom>
          <a:noFill/>
        </p:spPr>
      </p:pic>
      <p:sp>
        <p:nvSpPr>
          <p:cNvPr id="4104" name="Text Box 8"/>
          <p:cNvSpPr txBox="1">
            <a:spLocks noChangeArrowheads="1"/>
          </p:cNvSpPr>
          <p:nvPr/>
        </p:nvSpPr>
        <p:spPr bwMode="auto">
          <a:xfrm>
            <a:off x="0" y="1810192"/>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60832" y="3982420"/>
            <a:ext cx="2790349" cy="2244637"/>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70596" y="4634089"/>
            <a:ext cx="1440180" cy="941299"/>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823899"/>
            <a:ext cx="630079" cy="5068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330751"/>
            <a:ext cx="630079" cy="5068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837606"/>
            <a:ext cx="630079" cy="5068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344458"/>
            <a:ext cx="630079" cy="5068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UN CAFE PENDIEN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 CAFE PENDIENTE</Template>
  <TotalTime>18</TotalTime>
  <Words>759</Words>
  <Application>Microsoft Office PowerPoint</Application>
  <PresentationFormat>Personalizado</PresentationFormat>
  <Paragraphs>61</Paragraphs>
  <Slides>34</Slides>
  <Notes>1</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UN CAFE PENDIENTE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2019-07-15T19:44:05Z</dcterms:created>
  <dcterms:modified xsi:type="dcterms:W3CDTF">2019-07-15T20:02:34Z</dcterms:modified>
</cp:coreProperties>
</file>