
<file path=[Content_Types].xml><?xml version="1.0" encoding="utf-8"?>
<Types xmlns="http://schemas.openxmlformats.org/package/2006/content-types">
  <Default Extension="png" ContentType="image/png"/>
  <Default Extension="wma" ContentType="audio/x-ms-wma"/>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83" r:id="rId3"/>
    <p:sldId id="381" r:id="rId4"/>
    <p:sldId id="382" r:id="rId5"/>
    <p:sldId id="391" r:id="rId6"/>
    <p:sldId id="394" r:id="rId7"/>
    <p:sldId id="397" r:id="rId8"/>
    <p:sldId id="392" r:id="rId9"/>
    <p:sldId id="393" r:id="rId10"/>
    <p:sldId id="384" r:id="rId11"/>
    <p:sldId id="388" r:id="rId12"/>
    <p:sldId id="386" r:id="rId13"/>
    <p:sldId id="398" r:id="rId14"/>
  </p:sldIdLst>
  <p:sldSz cx="9144000" cy="5143500" type="screen16x9"/>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VjgDX822yacpA1cEsfECKw==" hashData="MyS8/r0F4Opl/KzqMO6geBrIPH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C4B58"/>
    <a:srgbClr val="00218A"/>
    <a:srgbClr val="6C3600"/>
    <a:srgbClr val="673105"/>
    <a:srgbClr val="525129"/>
    <a:srgbClr val="542A00"/>
    <a:srgbClr val="1F3651"/>
    <a:srgbClr val="57201F"/>
    <a:srgbClr val="9A9ABC"/>
    <a:srgbClr val="9898B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62" autoAdjust="0"/>
    <p:restoredTop sz="94660"/>
  </p:normalViewPr>
  <p:slideViewPr>
    <p:cSldViewPr>
      <p:cViewPr varScale="1">
        <p:scale>
          <a:sx n="71" d="100"/>
          <a:sy n="71" d="100"/>
        </p:scale>
        <p:origin x="-90" y="-540"/>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4D6E4B0-7E68-4060-BA97-C53B3C8C92FF}" type="datetimeFigureOut">
              <a:rPr lang="es-CO" smtClean="0"/>
              <a:t>01/06/2015</a:t>
            </a:fld>
            <a:endParaRPr lang="es-CO"/>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EFAB547-CD5D-47F8-B302-D2879222E2D3}" type="slidenum">
              <a:rPr lang="es-CO" smtClean="0"/>
              <a:t>‹Nº›</a:t>
            </a:fld>
            <a:endParaRPr lang="es-CO"/>
          </a:p>
        </p:txBody>
      </p:sp>
    </p:spTree>
    <p:extLst>
      <p:ext uri="{BB962C8B-B14F-4D97-AF65-F5344CB8AC3E}">
        <p14:creationId xmlns:p14="http://schemas.microsoft.com/office/powerpoint/2010/main" val="34140963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1</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2</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4</a:t>
            </a:fld>
            <a:endParaRPr lang="es-CO"/>
          </a:p>
        </p:txBody>
      </p:sp>
    </p:spTree>
    <p:extLst>
      <p:ext uri="{BB962C8B-B14F-4D97-AF65-F5344CB8AC3E}">
        <p14:creationId xmlns:p14="http://schemas.microsoft.com/office/powerpoint/2010/main" val="3939521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O" dirty="0"/>
          </a:p>
        </p:txBody>
      </p:sp>
      <p:sp>
        <p:nvSpPr>
          <p:cNvPr id="4" name="3 Marcador de número de diapositiva"/>
          <p:cNvSpPr>
            <a:spLocks noGrp="1"/>
          </p:cNvSpPr>
          <p:nvPr>
            <p:ph type="sldNum" sz="quarter" idx="10"/>
          </p:nvPr>
        </p:nvSpPr>
        <p:spPr/>
        <p:txBody>
          <a:bodyPr/>
          <a:lstStyle/>
          <a:p>
            <a:fld id="{CEFAB547-CD5D-47F8-B302-D2879222E2D3}" type="slidenum">
              <a:rPr lang="es-CO" smtClean="0"/>
              <a:t>8</a:t>
            </a:fld>
            <a:endParaRPr lang="es-CO"/>
          </a:p>
        </p:txBody>
      </p:sp>
    </p:spTree>
    <p:extLst>
      <p:ext uri="{BB962C8B-B14F-4D97-AF65-F5344CB8AC3E}">
        <p14:creationId xmlns:p14="http://schemas.microsoft.com/office/powerpoint/2010/main" val="39395212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5ACBFA00-8A59-4A03-ADE8-3AC59A9970ED}" type="datetimeFigureOut">
              <a:rPr lang="es-ES"/>
              <a:pPr>
                <a:defRPr/>
              </a:pPr>
              <a:t>01/06/2015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1FA7AD2-9706-4EB5-A5C6-8D28C68FE8CA}" type="slidenum">
              <a:rPr lang="es-ES"/>
              <a:pPr>
                <a:defRPr/>
              </a:pPr>
              <a:t>‹Nº›</a:t>
            </a:fld>
            <a:endParaRPr lang="es-ES"/>
          </a:p>
        </p:txBody>
      </p:sp>
    </p:spTree>
    <p:extLst>
      <p:ext uri="{BB962C8B-B14F-4D97-AF65-F5344CB8AC3E}">
        <p14:creationId xmlns:p14="http://schemas.microsoft.com/office/powerpoint/2010/main" val="31086150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948A2F4E-4C4B-4370-B368-8292A59C85EE}" type="datetimeFigureOut">
              <a:rPr lang="es-ES"/>
              <a:pPr>
                <a:defRPr/>
              </a:pPr>
              <a:t>01/06/2015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3A38952-8FB5-4CF7-A589-9E2A8E0B3093}" type="slidenum">
              <a:rPr lang="es-ES"/>
              <a:pPr>
                <a:defRPr/>
              </a:pPr>
              <a:t>‹Nº›</a:t>
            </a:fld>
            <a:endParaRPr lang="es-ES"/>
          </a:p>
        </p:txBody>
      </p:sp>
    </p:spTree>
    <p:extLst>
      <p:ext uri="{BB962C8B-B14F-4D97-AF65-F5344CB8AC3E}">
        <p14:creationId xmlns:p14="http://schemas.microsoft.com/office/powerpoint/2010/main" val="28845825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9219EF15-CEBB-456E-91E5-B64C6243AA25}" type="datetimeFigureOut">
              <a:rPr lang="es-ES"/>
              <a:pPr>
                <a:defRPr/>
              </a:pPr>
              <a:t>01/06/2015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8C5ACE2-46D3-45CB-84E3-8D7C6B95A3A8}" type="slidenum">
              <a:rPr lang="es-ES"/>
              <a:pPr>
                <a:defRPr/>
              </a:pPr>
              <a:t>‹Nº›</a:t>
            </a:fld>
            <a:endParaRPr lang="es-ES"/>
          </a:p>
        </p:txBody>
      </p:sp>
    </p:spTree>
    <p:extLst>
      <p:ext uri="{BB962C8B-B14F-4D97-AF65-F5344CB8AC3E}">
        <p14:creationId xmlns:p14="http://schemas.microsoft.com/office/powerpoint/2010/main" val="16578667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12F485A-ADAB-4CDE-A9C2-044A895BA4A8}" type="datetimeFigureOut">
              <a:rPr lang="es-ES"/>
              <a:pPr>
                <a:defRPr/>
              </a:pPr>
              <a:t>01/06/2015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28BFFD1-D388-439A-A83E-91A6FEF2B9C5}" type="slidenum">
              <a:rPr lang="es-ES"/>
              <a:pPr>
                <a:defRPr/>
              </a:pPr>
              <a:t>‹Nº›</a:t>
            </a:fld>
            <a:endParaRPr lang="es-ES"/>
          </a:p>
        </p:txBody>
      </p:sp>
    </p:spTree>
    <p:extLst>
      <p:ext uri="{BB962C8B-B14F-4D97-AF65-F5344CB8AC3E}">
        <p14:creationId xmlns:p14="http://schemas.microsoft.com/office/powerpoint/2010/main" val="816692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AFA7C32B-01A0-4AF5-A33F-3338F4A88963}" type="datetimeFigureOut">
              <a:rPr lang="es-ES"/>
              <a:pPr>
                <a:defRPr/>
              </a:pPr>
              <a:t>01/06/2015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45A0A30A-2059-4B02-96A5-57AC574EC458}" type="slidenum">
              <a:rPr lang="es-ES"/>
              <a:pPr>
                <a:defRPr/>
              </a:pPr>
              <a:t>‹Nº›</a:t>
            </a:fld>
            <a:endParaRPr lang="es-ES"/>
          </a:p>
        </p:txBody>
      </p:sp>
    </p:spTree>
    <p:extLst>
      <p:ext uri="{BB962C8B-B14F-4D97-AF65-F5344CB8AC3E}">
        <p14:creationId xmlns:p14="http://schemas.microsoft.com/office/powerpoint/2010/main" val="4246095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C8116556-6E9A-4A2C-A942-2ABF2CB252B7}" type="datetimeFigureOut">
              <a:rPr lang="es-ES"/>
              <a:pPr>
                <a:defRPr/>
              </a:pPr>
              <a:t>01/06/2015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7127B03-0659-42C5-8E3B-30B7CDA40C55}" type="slidenum">
              <a:rPr lang="es-ES"/>
              <a:pPr>
                <a:defRPr/>
              </a:pPr>
              <a:t>‹Nº›</a:t>
            </a:fld>
            <a:endParaRPr lang="es-ES"/>
          </a:p>
        </p:txBody>
      </p:sp>
    </p:spTree>
    <p:extLst>
      <p:ext uri="{BB962C8B-B14F-4D97-AF65-F5344CB8AC3E}">
        <p14:creationId xmlns:p14="http://schemas.microsoft.com/office/powerpoint/2010/main" val="18068628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140AEB2-90FF-4CE7-A536-159F6C1085BF}" type="datetimeFigureOut">
              <a:rPr lang="es-ES"/>
              <a:pPr>
                <a:defRPr/>
              </a:pPr>
              <a:t>01/06/2015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7768790-4295-4575-BFE9-C2CE957B6ED0}" type="slidenum">
              <a:rPr lang="es-ES"/>
              <a:pPr>
                <a:defRPr/>
              </a:pPr>
              <a:t>‹Nº›</a:t>
            </a:fld>
            <a:endParaRPr lang="es-ES"/>
          </a:p>
        </p:txBody>
      </p:sp>
    </p:spTree>
    <p:extLst>
      <p:ext uri="{BB962C8B-B14F-4D97-AF65-F5344CB8AC3E}">
        <p14:creationId xmlns:p14="http://schemas.microsoft.com/office/powerpoint/2010/main" val="9462996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F5B7ED76-1AE7-4148-A28A-6F1558C7E200}" type="datetimeFigureOut">
              <a:rPr lang="es-ES"/>
              <a:pPr>
                <a:defRPr/>
              </a:pPr>
              <a:t>01/06/2015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F980F65F-49AF-414C-B8B9-4380E94FDCED}" type="slidenum">
              <a:rPr lang="es-ES"/>
              <a:pPr>
                <a:defRPr/>
              </a:pPr>
              <a:t>‹Nº›</a:t>
            </a:fld>
            <a:endParaRPr lang="es-ES"/>
          </a:p>
        </p:txBody>
      </p:sp>
    </p:spTree>
    <p:extLst>
      <p:ext uri="{BB962C8B-B14F-4D97-AF65-F5344CB8AC3E}">
        <p14:creationId xmlns:p14="http://schemas.microsoft.com/office/powerpoint/2010/main" val="6541694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FE4B085-B577-44B4-8BB9-BD1E78EF898A}" type="datetimeFigureOut">
              <a:rPr lang="es-ES"/>
              <a:pPr>
                <a:defRPr/>
              </a:pPr>
              <a:t>01/06/2015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0019407-73D2-4E73-9674-F11D463EEA6A}" type="slidenum">
              <a:rPr lang="es-ES"/>
              <a:pPr>
                <a:defRPr/>
              </a:pPr>
              <a:t>‹Nº›</a:t>
            </a:fld>
            <a:endParaRPr lang="es-ES"/>
          </a:p>
        </p:txBody>
      </p:sp>
    </p:spTree>
    <p:extLst>
      <p:ext uri="{BB962C8B-B14F-4D97-AF65-F5344CB8AC3E}">
        <p14:creationId xmlns:p14="http://schemas.microsoft.com/office/powerpoint/2010/main" val="2046409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E51D33-5820-4A2B-AE72-F4614BC43169}" type="datetimeFigureOut">
              <a:rPr lang="es-ES"/>
              <a:pPr>
                <a:defRPr/>
              </a:pPr>
              <a:t>01/06/2015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68E4C497-5508-4345-82EE-488BE6F59603}" type="slidenum">
              <a:rPr lang="es-ES"/>
              <a:pPr>
                <a:defRPr/>
              </a:pPr>
              <a:t>‹Nº›</a:t>
            </a:fld>
            <a:endParaRPr lang="es-ES"/>
          </a:p>
        </p:txBody>
      </p:sp>
    </p:spTree>
    <p:extLst>
      <p:ext uri="{BB962C8B-B14F-4D97-AF65-F5344CB8AC3E}">
        <p14:creationId xmlns:p14="http://schemas.microsoft.com/office/powerpoint/2010/main" val="20324675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79"/>
            <a:ext cx="2057400" cy="4388644"/>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05979"/>
            <a:ext cx="6019800" cy="4388644"/>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B271A77-A686-4B45-8035-D9BF5B248EC5}" type="datetimeFigureOut">
              <a:rPr lang="es-ES"/>
              <a:pPr>
                <a:defRPr/>
              </a:pPr>
              <a:t>01/06/2015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08E9D595-8E41-422E-A8AB-0D6C3FFD4A2D}" type="slidenum">
              <a:rPr lang="es-ES"/>
              <a:pPr>
                <a:defRPr/>
              </a:pPr>
              <a:t>‹Nº›</a:t>
            </a:fld>
            <a:endParaRPr lang="es-ES"/>
          </a:p>
        </p:txBody>
      </p:sp>
    </p:spTree>
    <p:extLst>
      <p:ext uri="{BB962C8B-B14F-4D97-AF65-F5344CB8AC3E}">
        <p14:creationId xmlns:p14="http://schemas.microsoft.com/office/powerpoint/2010/main" val="1858257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lvl1pPr>
              <a:defRPr/>
            </a:lvl1pPr>
          </a:lstStyle>
          <a:p>
            <a:endParaRPr lang="es-ES" altLang="es-CO">
              <a:solidFill>
                <a:srgbClr val="000000"/>
              </a:solidFill>
            </a:endParaRPr>
          </a:p>
        </p:txBody>
      </p:sp>
    </p:spTree>
    <p:extLst>
      <p:ext uri="{BB962C8B-B14F-4D97-AF65-F5344CB8AC3E}">
        <p14:creationId xmlns:p14="http://schemas.microsoft.com/office/powerpoint/2010/main" val="12516894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2BC5CA8D-A7DD-419A-B4DD-4FD24D35BEFB}" type="datetimeFigureOut">
              <a:rPr lang="es-ES"/>
              <a:pPr>
                <a:defRPr/>
              </a:pPr>
              <a:t>01/06/2015</a:t>
            </a:fld>
            <a:endParaRPr lang="es-ES"/>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2EE753B4-E7C0-4559-A642-A2F16761DCC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CO"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slideLayout" Target="../slideLayouts/slideLayout1.xml"/><Relationship Id="rId7" Type="http://schemas.microsoft.com/office/2007/relationships/hdphoto" Target="../media/hdphoto1.wdp"/><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2.png"/><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hyperlink" Target="https://vk.com/mispps" TargetMode="External"/><Relationship Id="rId3" Type="http://schemas.openxmlformats.org/officeDocument/2006/relationships/image" Target="../media/image14.png"/><Relationship Id="rId7" Type="http://schemas.openxmlformats.org/officeDocument/2006/relationships/hyperlink" Target="https://www.facebook.com/mispps" TargetMode="External"/><Relationship Id="rId12" Type="http://schemas.openxmlformats.org/officeDocument/2006/relationships/image" Target="../media/image1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6.png"/><Relationship Id="rId11" Type="http://schemas.openxmlformats.org/officeDocument/2006/relationships/hyperlink" Target="https://plus.google.com/+Mispps/" TargetMode="External"/><Relationship Id="rId5" Type="http://schemas.openxmlformats.org/officeDocument/2006/relationships/image" Target="../media/image15.png"/><Relationship Id="rId10" Type="http://schemas.openxmlformats.org/officeDocument/2006/relationships/image" Target="../media/image1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3032" b="6968"/>
          <a:stretch/>
        </p:blipFill>
        <p:spPr bwMode="auto">
          <a:xfrm>
            <a:off x="0" y="0"/>
            <a:ext cx="9144000" cy="514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50" name="Picture 6" descr="Rendered Image"/>
          <p:cNvPicPr>
            <a:picLocks noChangeAspect="1" noChangeArrowheads="1"/>
          </p:cNvPicPr>
          <p:nvPr/>
        </p:nvPicPr>
        <p:blipFill>
          <a:blip r:embed="rId6">
            <a:extLst>
              <a:ext uri="{BEBA8EAE-BF5A-486C-A8C5-ECC9F3942E4B}">
                <a14:imgProps xmlns:a14="http://schemas.microsoft.com/office/drawing/2010/main">
                  <a14:imgLayer r:embed="rId7">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357555" y="270499"/>
            <a:ext cx="8439150" cy="1581151"/>
          </a:xfrm>
          <a:prstGeom prst="rect">
            <a:avLst/>
          </a:prstGeom>
          <a:noFill/>
          <a:extLst>
            <a:ext uri="{909E8E84-426E-40DD-AFC4-6F175D3DCCD1}">
              <a14:hiddenFill xmlns:a14="http://schemas.microsoft.com/office/drawing/2010/main">
                <a:solidFill>
                  <a:srgbClr val="FFFFFF"/>
                </a:solidFill>
              </a14:hiddenFill>
            </a:ext>
          </a:extLst>
        </p:spPr>
      </p:pic>
      <p:pic>
        <p:nvPicPr>
          <p:cNvPr id="3" name="Gheorghe Iovu - Armonii  wma.wma">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2266950"/>
            <a:ext cx="609600" cy="609600"/>
          </a:xfrm>
          <a:prstGeom prst="rect">
            <a:avLst/>
          </a:prstGeom>
        </p:spPr>
      </p:pic>
    </p:spTree>
    <p:extLst>
      <p:ext uri="{BB962C8B-B14F-4D97-AF65-F5344CB8AC3E}">
        <p14:creationId xmlns:p14="http://schemas.microsoft.com/office/powerpoint/2010/main" val="2123478016"/>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6150"/>
                                        </p:tgtEl>
                                        <p:attrNameLst>
                                          <p:attrName>style.visibility</p:attrName>
                                        </p:attrNameLst>
                                      </p:cBhvr>
                                      <p:to>
                                        <p:strVal val="visible"/>
                                      </p:to>
                                    </p:set>
                                    <p:animEffect transition="in" filter="fade">
                                      <p:cBhvr>
                                        <p:cTn id="11" dur="2000"/>
                                        <p:tgtEl>
                                          <p:spTgt spid="6150"/>
                                        </p:tgtEl>
                                      </p:cBhvr>
                                    </p:animEffect>
                                    <p:anim calcmode="lin" valueType="num">
                                      <p:cBhvr>
                                        <p:cTn id="12" dur="2000" fill="hold"/>
                                        <p:tgtEl>
                                          <p:spTgt spid="6150"/>
                                        </p:tgtEl>
                                        <p:attrNameLst>
                                          <p:attrName>ppt_x</p:attrName>
                                        </p:attrNameLst>
                                      </p:cBhvr>
                                      <p:tavLst>
                                        <p:tav tm="0">
                                          <p:val>
                                            <p:strVal val="#ppt_x"/>
                                          </p:val>
                                        </p:tav>
                                        <p:tav tm="100000">
                                          <p:val>
                                            <p:strVal val="#ppt_x"/>
                                          </p:val>
                                        </p:tav>
                                      </p:tavLst>
                                    </p:anim>
                                    <p:anim calcmode="lin" valueType="num">
                                      <p:cBhvr>
                                        <p:cTn id="13" dur="2000" fill="hold"/>
                                        <p:tgtEl>
                                          <p:spTgt spid="61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4"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d Father And Son Wallpaper"/>
          <p:cNvPicPr>
            <a:picLocks noChangeAspect="1" noChangeArrowheads="1"/>
          </p:cNvPicPr>
          <p:nvPr/>
        </p:nvPicPr>
        <p:blipFill rotWithShape="1">
          <a:blip r:embed="rId3">
            <a:extLst>
              <a:ext uri="{28A0092B-C50C-407E-A947-70E740481C1C}">
                <a14:useLocalDpi xmlns:a14="http://schemas.microsoft.com/office/drawing/2010/main" val="0"/>
              </a:ext>
            </a:extLst>
          </a:blip>
          <a:srcRect t="22000" b="3000"/>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6520905" y="239099"/>
            <a:ext cx="2520350" cy="4708981"/>
          </a:xfrm>
          <a:prstGeom prst="rect">
            <a:avLst/>
          </a:prstGeom>
          <a:ln w="38100" cmpd="sng">
            <a:solidFill>
              <a:srgbClr val="1C4B58"/>
            </a:solidFill>
          </a:ln>
        </p:spPr>
        <p:txBody>
          <a:bodyPr wrap="square">
            <a:spAutoFit/>
          </a:bodyPr>
          <a:lstStyle/>
          <a:p>
            <a:pPr algn="ctr"/>
            <a:r>
              <a:rPr lang="es-CO" sz="2000" b="1" dirty="0">
                <a:solidFill>
                  <a:schemeClr val="bg1"/>
                </a:solidFill>
                <a:effectLst>
                  <a:glow rad="114300">
                    <a:srgbClr val="1C4B58"/>
                  </a:glow>
                </a:effectLst>
                <a:latin typeface="+mj-lt"/>
              </a:rPr>
              <a:t>Si estamos llenas de rabia, dolor y </a:t>
            </a:r>
            <a:r>
              <a:rPr lang="es-CO" sz="2000" b="1" dirty="0" smtClean="0">
                <a:solidFill>
                  <a:schemeClr val="bg1"/>
                </a:solidFill>
                <a:effectLst>
                  <a:glow rad="114300">
                    <a:srgbClr val="1C4B58"/>
                  </a:glow>
                </a:effectLst>
                <a:latin typeface="+mj-lt"/>
              </a:rPr>
              <a:t>resentimiento, </a:t>
            </a:r>
            <a:r>
              <a:rPr lang="es-CO" sz="2000" b="1" dirty="0">
                <a:solidFill>
                  <a:schemeClr val="bg1"/>
                </a:solidFill>
                <a:effectLst>
                  <a:glow rad="114300">
                    <a:srgbClr val="1C4B58"/>
                  </a:glow>
                </a:effectLst>
                <a:latin typeface="+mj-lt"/>
              </a:rPr>
              <a:t>es fácil lanzar en nuestro niño todas esas emociones negativas acerca de su amado padre. Olvidamos que hablamos de esa figura tan importante para el crecimiento emocional de nuestro pequeño: ese tan nombrado y querido Papá.</a:t>
            </a:r>
          </a:p>
        </p:txBody>
      </p:sp>
    </p:spTree>
    <p:extLst>
      <p:ext uri="{BB962C8B-B14F-4D97-AF65-F5344CB8AC3E}">
        <p14:creationId xmlns:p14="http://schemas.microsoft.com/office/powerpoint/2010/main" val="1729293308"/>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loquetequeriacontar.files.wordpress.com/2015/03/wallpapers-dia-del-padre.jpg"/>
          <p:cNvPicPr>
            <a:picLocks noChangeAspect="1" noChangeArrowheads="1"/>
          </p:cNvPicPr>
          <p:nvPr/>
        </p:nvPicPr>
        <p:blipFill rotWithShape="1">
          <a:blip r:embed="rId2">
            <a:extLst>
              <a:ext uri="{28A0092B-C50C-407E-A947-70E740481C1C}">
                <a14:useLocalDpi xmlns:a14="http://schemas.microsoft.com/office/drawing/2010/main" val="0"/>
              </a:ext>
            </a:extLst>
          </a:blip>
          <a:srcRect t="14334" b="5453"/>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767295" y="555470"/>
            <a:ext cx="3240450" cy="4093428"/>
          </a:xfrm>
          <a:prstGeom prst="rect">
            <a:avLst/>
          </a:prstGeom>
          <a:ln w="38100">
            <a:solidFill>
              <a:srgbClr val="6C3600"/>
            </a:solidFill>
          </a:ln>
        </p:spPr>
        <p:txBody>
          <a:bodyPr wrap="square">
            <a:spAutoFit/>
          </a:bodyPr>
          <a:lstStyle/>
          <a:p>
            <a:pPr algn="ctr"/>
            <a:r>
              <a:rPr lang="es-CO" sz="2000" b="1" dirty="0">
                <a:solidFill>
                  <a:schemeClr val="bg1"/>
                </a:solidFill>
                <a:effectLst>
                  <a:glow rad="114300">
                    <a:srgbClr val="542A00"/>
                  </a:glow>
                </a:effectLst>
                <a:latin typeface="+mj-lt"/>
              </a:rPr>
              <a:t>Las madres que hemos pasado por la dolorosa situación de la ruptura de pareja, nos vemos en el dilema de tener que responder esas preguntitas inocentes de nuestros pequeños: ¿Dónde está mi papá?, ¿Quién es mi papá?, ¿Por qué mi papá no me quiere?, ¿Por qué no vivimos con mi papá? Y muchas más…</a:t>
            </a:r>
          </a:p>
        </p:txBody>
      </p:sp>
    </p:spTree>
    <p:extLst>
      <p:ext uri="{BB962C8B-B14F-4D97-AF65-F5344CB8AC3E}">
        <p14:creationId xmlns:p14="http://schemas.microsoft.com/office/powerpoint/2010/main" val="3520383724"/>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a:stretch>
            <a:fillRect/>
          </a:stretch>
        </p:blipFill>
        <p:spPr bwMode="auto">
          <a:xfrm>
            <a:off x="0" y="0"/>
            <a:ext cx="9153525" cy="5165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251400" y="3932417"/>
            <a:ext cx="4968690" cy="1015663"/>
          </a:xfrm>
          <a:prstGeom prst="rect">
            <a:avLst/>
          </a:prstGeom>
          <a:ln w="38100" cmpd="sng">
            <a:solidFill>
              <a:srgbClr val="6C3600"/>
            </a:solidFill>
          </a:ln>
        </p:spPr>
        <p:txBody>
          <a:bodyPr wrap="square">
            <a:spAutoFit/>
          </a:bodyPr>
          <a:lstStyle/>
          <a:p>
            <a:pPr algn="ctr"/>
            <a:r>
              <a:rPr lang="es-CO" sz="2000" b="1" dirty="0">
                <a:solidFill>
                  <a:schemeClr val="bg1"/>
                </a:solidFill>
                <a:effectLst>
                  <a:glow rad="114300">
                    <a:srgbClr val="6C3600"/>
                  </a:glow>
                </a:effectLst>
                <a:latin typeface="+mj-lt"/>
              </a:rPr>
              <a:t>Por esa razón, les traigo estas reflexiones que debemos tomar en cuenta cuando le hablemos a nuestro hijo de su papá:</a:t>
            </a:r>
          </a:p>
        </p:txBody>
      </p:sp>
    </p:spTree>
    <p:extLst>
      <p:ext uri="{BB962C8B-B14F-4D97-AF65-F5344CB8AC3E}">
        <p14:creationId xmlns:p14="http://schemas.microsoft.com/office/powerpoint/2010/main" val="131652475"/>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ather And Son Love Animals Wallpapers"/>
          <p:cNvPicPr>
            <a:picLocks noChangeAspect="1" noChangeArrowheads="1"/>
          </p:cNvPicPr>
          <p:nvPr/>
        </p:nvPicPr>
        <p:blipFill rotWithShape="1">
          <a:blip r:embed="rId2">
            <a:extLst>
              <a:ext uri="{28A0092B-C50C-407E-A947-70E740481C1C}">
                <a14:useLocalDpi xmlns:a14="http://schemas.microsoft.com/office/drawing/2010/main" val="0"/>
              </a:ext>
            </a:extLst>
          </a:blip>
          <a:srcRect b="15044"/>
          <a:stretch/>
        </p:blipFill>
        <p:spPr bwMode="auto">
          <a:xfrm>
            <a:off x="0" y="1"/>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520350" y="267430"/>
            <a:ext cx="6300240" cy="1631216"/>
          </a:xfrm>
          <a:prstGeom prst="rect">
            <a:avLst/>
          </a:prstGeom>
          <a:ln w="38100" cmpd="sng">
            <a:solidFill>
              <a:srgbClr val="673105"/>
            </a:solidFill>
          </a:ln>
        </p:spPr>
        <p:txBody>
          <a:bodyPr wrap="square">
            <a:spAutoFit/>
          </a:bodyPr>
          <a:lstStyle/>
          <a:p>
            <a:pPr algn="ctr"/>
            <a:r>
              <a:rPr lang="es-CO" sz="2000" b="1" dirty="0">
                <a:solidFill>
                  <a:schemeClr val="bg1"/>
                </a:solidFill>
                <a:effectLst>
                  <a:glow rad="114300">
                    <a:srgbClr val="673105"/>
                  </a:glow>
                </a:effectLst>
                <a:latin typeface="+mj-lt"/>
              </a:rPr>
              <a:t>1. Hablas de su padre, no de tu pareja: Nunca olvides que al responder esas preguntitas de tu hijo, te estás refiriendo a su padre, a esa figura que le sirve de modelo para su crecimiento emocional. Mientras más sana tenga la imagen de su padre, más feliz crecerá tu hijo.</a:t>
            </a: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ather and son fishing | Sheknows.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0" y="0"/>
            <a:ext cx="9146730" cy="5151148"/>
          </a:xfrm>
          <a:prstGeom prst="rect">
            <a:avLst/>
          </a:prstGeom>
          <a:noFill/>
          <a:extLst>
            <a:ext uri="{909E8E84-426E-40DD-AFC4-6F175D3DCCD1}">
              <a14:hiddenFill xmlns:a14="http://schemas.microsoft.com/office/drawing/2010/main">
                <a:solidFill>
                  <a:srgbClr val="FFFFFF"/>
                </a:solidFill>
              </a14:hiddenFill>
            </a:ext>
          </a:extLst>
        </p:spPr>
      </p:pic>
      <p:sp>
        <p:nvSpPr>
          <p:cNvPr id="4" name="3 Rectángulo"/>
          <p:cNvSpPr/>
          <p:nvPr/>
        </p:nvSpPr>
        <p:spPr>
          <a:xfrm>
            <a:off x="4570635" y="195420"/>
            <a:ext cx="4321965" cy="2554545"/>
          </a:xfrm>
          <a:prstGeom prst="rect">
            <a:avLst/>
          </a:prstGeom>
          <a:ln w="38100">
            <a:solidFill>
              <a:srgbClr val="525129"/>
            </a:solidFill>
          </a:ln>
        </p:spPr>
        <p:txBody>
          <a:bodyPr wrap="square">
            <a:spAutoFit/>
          </a:bodyPr>
          <a:lstStyle/>
          <a:p>
            <a:pPr algn="ctr"/>
            <a:r>
              <a:rPr lang="es-CO" sz="2000" b="1" dirty="0">
                <a:solidFill>
                  <a:schemeClr val="bg1"/>
                </a:solidFill>
                <a:effectLst>
                  <a:glow rad="114300">
                    <a:srgbClr val="525129"/>
                  </a:glow>
                </a:effectLst>
                <a:latin typeface="+mj-lt"/>
              </a:rPr>
              <a:t>2. Tu hijo no es parte de tus conflictos de pareja: Los niños nacen de las parejas, pero no son parte de ellas. Tu hijo tiene su propio mundo interior rico en creatividad e imaginación, si se lo llenas de conflictos ajenos crecerá sin sonrisas, buscando un padre querendón en cada esquina.</a:t>
            </a:r>
          </a:p>
        </p:txBody>
      </p:sp>
    </p:spTree>
    <p:extLst>
      <p:ext uri="{BB962C8B-B14F-4D97-AF65-F5344CB8AC3E}">
        <p14:creationId xmlns:p14="http://schemas.microsoft.com/office/powerpoint/2010/main" val="4226542214"/>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ather and Son Wallpaper"/>
          <p:cNvPicPr>
            <a:picLocks noChangeAspect="1" noChangeArrowheads="1"/>
          </p:cNvPicPr>
          <p:nvPr/>
        </p:nvPicPr>
        <p:blipFill rotWithShape="1">
          <a:blip r:embed="rId2">
            <a:extLst>
              <a:ext uri="{28A0092B-C50C-407E-A947-70E740481C1C}">
                <a14:useLocalDpi xmlns:a14="http://schemas.microsoft.com/office/drawing/2010/main" val="0"/>
              </a:ext>
            </a:extLst>
          </a:blip>
          <a:srcRect b="8821"/>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17005" y="239099"/>
            <a:ext cx="3960550" cy="4708981"/>
          </a:xfrm>
          <a:prstGeom prst="rect">
            <a:avLst/>
          </a:prstGeom>
          <a:ln w="38100" cmpd="sng">
            <a:solidFill>
              <a:srgbClr val="542A00"/>
            </a:solidFill>
          </a:ln>
        </p:spPr>
        <p:txBody>
          <a:bodyPr wrap="square">
            <a:spAutoFit/>
          </a:bodyPr>
          <a:lstStyle/>
          <a:p>
            <a:pPr algn="ctr"/>
            <a:r>
              <a:rPr lang="es-CO" sz="2000" b="1" dirty="0">
                <a:solidFill>
                  <a:schemeClr val="bg1"/>
                </a:solidFill>
                <a:effectLst>
                  <a:glow rad="114300">
                    <a:srgbClr val="542A00"/>
                  </a:glow>
                </a:effectLst>
                <a:latin typeface="+mj-lt"/>
              </a:rPr>
              <a:t>3. Tu hijo necesita saber: Si tu niño no conoce aún a su padre llegará el momento en que comience a hacer preguntas sobre él, ¿Yo no tengo papá?, ¿Dónde está mi papá? Te sugiero que le hables de los aspectos positivos de su padre (gustos, hobbies, etc.) y si te es posible le des una foto de él. Tu niño necesita construir su idea de papá para crecer emocionalmente sano. Entiendo que puede resultar incómodo o doloroso para ti pero recuerda ¡Se trata de tu hijo, no de tu ex-pareja!</a:t>
            </a: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rotWithShape="1">
          <a:blip r:embed="rId3">
            <a:extLst>
              <a:ext uri="{28A0092B-C50C-407E-A947-70E740481C1C}">
                <a14:useLocalDpi xmlns:a14="http://schemas.microsoft.com/office/drawing/2010/main" val="0"/>
              </a:ext>
            </a:extLst>
          </a:blip>
          <a:srcRect b="9801"/>
          <a:stretch/>
        </p:blipFill>
        <p:spPr bwMode="auto">
          <a:xfrm>
            <a:off x="0" y="0"/>
            <a:ext cx="9144000"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Rectángulo"/>
          <p:cNvSpPr/>
          <p:nvPr/>
        </p:nvSpPr>
        <p:spPr>
          <a:xfrm>
            <a:off x="179390" y="36785"/>
            <a:ext cx="8785220" cy="1938992"/>
          </a:xfrm>
          <a:prstGeom prst="rect">
            <a:avLst/>
          </a:prstGeom>
          <a:ln w="38100" cmpd="sng">
            <a:solidFill>
              <a:schemeClr val="bg1"/>
            </a:solidFill>
          </a:ln>
        </p:spPr>
        <p:txBody>
          <a:bodyPr wrap="square">
            <a:spAutoFit/>
          </a:bodyPr>
          <a:lstStyle/>
          <a:p>
            <a:pPr algn="ctr"/>
            <a:r>
              <a:rPr lang="es-CO" sz="2000" b="1" dirty="0">
                <a:solidFill>
                  <a:schemeClr val="bg1"/>
                </a:solidFill>
                <a:effectLst>
                  <a:glow rad="114300">
                    <a:srgbClr val="00218A"/>
                  </a:glow>
                </a:effectLst>
                <a:latin typeface="+mj-lt"/>
              </a:rPr>
              <a:t>4. Mejor imagen del padre, niño más feliz: Un niño que tiene una imagen saludable de su padre: amorosa, protectora, tierna, tenderá a sentirse seguro, protegido, amado. Por el contrario, si le creamos una imagen de un padre ausente que nunca lo amó, el niño crecerá sintiéndose inseguro, desprotegido, sin derecho a ser amado ¡Estoy convencida que ninguna madre desea esto para su pequeñito!</a:t>
            </a:r>
          </a:p>
        </p:txBody>
      </p:sp>
    </p:spTree>
    <p:extLst>
      <p:ext uri="{BB962C8B-B14F-4D97-AF65-F5344CB8AC3E}">
        <p14:creationId xmlns:p14="http://schemas.microsoft.com/office/powerpoint/2010/main" val="1039586101"/>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img0.gtsstatic.com/wallpapers/dff38fda2a120085515b49f113f3c7da_large.jpe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15625"/>
          <a:stretch/>
        </p:blipFill>
        <p:spPr bwMode="auto">
          <a:xfrm>
            <a:off x="0" y="0"/>
            <a:ext cx="9144000" cy="51434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4244" y="186150"/>
            <a:ext cx="3754145" cy="4801314"/>
          </a:xfrm>
          <a:prstGeom prst="rect">
            <a:avLst/>
          </a:prstGeom>
          <a:ln w="38100">
            <a:solidFill>
              <a:schemeClr val="accent1">
                <a:lumMod val="50000"/>
              </a:schemeClr>
            </a:solidFill>
          </a:ln>
        </p:spPr>
        <p:txBody>
          <a:bodyPr wrap="square">
            <a:spAutoFit/>
          </a:bodyPr>
          <a:lstStyle/>
          <a:p>
            <a:pPr algn="ctr"/>
            <a:r>
              <a:rPr lang="es-CO" b="1" dirty="0">
                <a:solidFill>
                  <a:schemeClr val="bg1"/>
                </a:solidFill>
                <a:effectLst>
                  <a:glow rad="114300">
                    <a:srgbClr val="1F3651"/>
                  </a:glow>
                </a:effectLst>
                <a:latin typeface="+mj-lt"/>
              </a:rPr>
              <a:t>5. Ruptura de pareja no significa separación padre-hijo: Muchas veces se interrumpe el contacto padre-hijo debido a la ruptura de sus padres. El divorcio o separación de los padres no debería impedir, por ninguna razón, el continuo enriquecimiento del lazo padre-hijo. El estado de la relación de los padres no tiene que ver con el nexo afectivo del papá con su niño. Si deseas que tu hijo crezca feliz, permítele que nutra una relación hermosa con su papá, si esto es posible. Si no es posible, al menos no manches la imagen de su padre con tus palabras y gestos de rencor y dolor.</a:t>
            </a: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christian-wallpaper.org/wallpapers/father_and_son_surfing-1920x1200.jpg"/>
          <p:cNvPicPr>
            <a:picLocks noChangeAspect="1" noChangeArrowheads="1"/>
          </p:cNvPicPr>
          <p:nvPr/>
        </p:nvPicPr>
        <p:blipFill rotWithShape="1">
          <a:blip r:embed="rId2">
            <a:extLst>
              <a:ext uri="{28A0092B-C50C-407E-A947-70E740481C1C}">
                <a14:useLocalDpi xmlns:a14="http://schemas.microsoft.com/office/drawing/2010/main" val="0"/>
              </a:ext>
            </a:extLst>
          </a:blip>
          <a:srcRect t="10000"/>
          <a:stretch/>
        </p:blipFill>
        <p:spPr bwMode="auto">
          <a:xfrm>
            <a:off x="0" y="0"/>
            <a:ext cx="9144000"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5370" y="80275"/>
            <a:ext cx="6696930" cy="1015663"/>
          </a:xfrm>
          <a:prstGeom prst="rect">
            <a:avLst/>
          </a:prstGeom>
          <a:ln w="38100">
            <a:solidFill>
              <a:schemeClr val="tx1"/>
            </a:solidFill>
          </a:ln>
        </p:spPr>
        <p:txBody>
          <a:bodyPr wrap="square">
            <a:spAutoFit/>
          </a:bodyPr>
          <a:lstStyle/>
          <a:p>
            <a:pPr algn="ctr"/>
            <a:r>
              <a:rPr lang="es-CO" sz="2000" b="1" dirty="0">
                <a:effectLst>
                  <a:glow rad="127000">
                    <a:schemeClr val="bg1"/>
                  </a:glow>
                </a:effectLst>
                <a:latin typeface="+mj-lt"/>
              </a:rPr>
              <a:t>No hay duda de que si ayudas a tu hijo a tener una idea bonita de su padre, (aunque él esté ausente del hogar) estarás favoreciendo la autoestima y el éxito de tu pequeñito.</a:t>
            </a:r>
          </a:p>
        </p:txBody>
      </p:sp>
    </p:spTree>
    <p:extLst>
      <p:ext uri="{BB962C8B-B14F-4D97-AF65-F5344CB8AC3E}">
        <p14:creationId xmlns:p14="http://schemas.microsoft.com/office/powerpoint/2010/main" val="701536361"/>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5719" b="9801"/>
          <a:stretch/>
        </p:blipFill>
        <p:spPr bwMode="auto">
          <a:xfrm>
            <a:off x="1" y="0"/>
            <a:ext cx="9143999" cy="5143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384872" y="411450"/>
            <a:ext cx="2109232" cy="1815882"/>
          </a:xfrm>
          <a:prstGeom prst="rect">
            <a:avLst/>
          </a:prstGeom>
          <a:noFill/>
        </p:spPr>
        <p:txBody>
          <a:bodyPr wrap="none" rtlCol="0">
            <a:spAutoFit/>
          </a:bodyPr>
          <a:lstStyle/>
          <a:p>
            <a:pPr algn="ctr"/>
            <a:r>
              <a:rPr lang="es-CO" sz="1400" b="1" dirty="0" smtClean="0">
                <a:solidFill>
                  <a:schemeClr val="bg1"/>
                </a:solidFill>
                <a:effectLst>
                  <a:outerShdw blurRad="38100" dist="38100" dir="2700000" algn="tl">
                    <a:srgbClr val="000000"/>
                  </a:outerShdw>
                </a:effectLst>
                <a:latin typeface="+mj-lt"/>
              </a:rPr>
              <a:t>Texto: </a:t>
            </a:r>
            <a:r>
              <a:rPr lang="es-CO" sz="1400" b="1" i="1" dirty="0" err="1" smtClean="0">
                <a:solidFill>
                  <a:schemeClr val="bg1"/>
                </a:solidFill>
                <a:effectLst>
                  <a:outerShdw blurRad="38100" dist="38100" dir="2700000" algn="tl">
                    <a:srgbClr val="000000"/>
                  </a:outerShdw>
                </a:effectLst>
                <a:latin typeface="+mj-lt"/>
              </a:rPr>
              <a:t>Tiba</a:t>
            </a:r>
            <a:r>
              <a:rPr lang="es-CO" sz="1400" b="1" i="1" dirty="0" smtClean="0">
                <a:solidFill>
                  <a:schemeClr val="bg1"/>
                </a:solidFill>
                <a:effectLst>
                  <a:outerShdw blurRad="38100" dist="38100" dir="2700000" algn="tl">
                    <a:srgbClr val="000000"/>
                  </a:outerShdw>
                </a:effectLst>
                <a:latin typeface="+mj-lt"/>
              </a:rPr>
              <a:t> Araujo</a:t>
            </a:r>
          </a:p>
          <a:p>
            <a:pPr algn="ctr"/>
            <a:endParaRPr lang="es-CO" sz="1400" b="1" dirty="0">
              <a:solidFill>
                <a:schemeClr val="bg1"/>
              </a:solidFill>
              <a:effectLst>
                <a:outerShdw blurRad="38100" dist="38100" dir="2700000" algn="tl">
                  <a:srgbClr val="000000"/>
                </a:outerShdw>
              </a:effectLst>
              <a:latin typeface="+mj-lt"/>
            </a:endParaRPr>
          </a:p>
          <a:p>
            <a:pPr algn="ctr"/>
            <a:r>
              <a:rPr lang="es-CO" sz="1400" b="1" dirty="0" smtClean="0">
                <a:solidFill>
                  <a:schemeClr val="bg1"/>
                </a:solidFill>
                <a:effectLst>
                  <a:outerShdw blurRad="38100" dist="38100" dir="2700000" algn="tl">
                    <a:srgbClr val="000000"/>
                  </a:outerShdw>
                </a:effectLst>
                <a:latin typeface="+mj-lt"/>
              </a:rPr>
              <a:t>Música:</a:t>
            </a:r>
          </a:p>
          <a:p>
            <a:pPr algn="ctr"/>
            <a:r>
              <a:rPr lang="es-CO" sz="1400" b="1" dirty="0" err="1">
                <a:solidFill>
                  <a:schemeClr val="bg1"/>
                </a:solidFill>
                <a:effectLst>
                  <a:outerShdw blurRad="38100" dist="38100" dir="2700000" algn="tl">
                    <a:srgbClr val="000000"/>
                  </a:outerShdw>
                </a:effectLst>
                <a:latin typeface="+mj-lt"/>
              </a:rPr>
              <a:t>Armonii</a:t>
            </a:r>
            <a:r>
              <a:rPr lang="es-CO" sz="1400" b="1" dirty="0">
                <a:solidFill>
                  <a:schemeClr val="bg1"/>
                </a:solidFill>
                <a:effectLst>
                  <a:outerShdw blurRad="38100" dist="38100" dir="2700000" algn="tl">
                    <a:srgbClr val="000000"/>
                  </a:outerShdw>
                </a:effectLst>
                <a:latin typeface="+mj-lt"/>
              </a:rPr>
              <a:t> - </a:t>
            </a:r>
            <a:r>
              <a:rPr lang="es-CO" sz="1400" b="1" i="1" dirty="0" err="1">
                <a:solidFill>
                  <a:schemeClr val="bg1"/>
                </a:solidFill>
                <a:effectLst>
                  <a:outerShdw blurRad="38100" dist="38100" dir="2700000" algn="tl">
                    <a:srgbClr val="000000"/>
                  </a:outerShdw>
                </a:effectLst>
                <a:latin typeface="+mj-lt"/>
              </a:rPr>
              <a:t>Gheorghe</a:t>
            </a:r>
            <a:r>
              <a:rPr lang="es-CO" sz="1400" b="1" i="1" dirty="0">
                <a:solidFill>
                  <a:schemeClr val="bg1"/>
                </a:solidFill>
                <a:effectLst>
                  <a:outerShdw blurRad="38100" dist="38100" dir="2700000" algn="tl">
                    <a:srgbClr val="000000"/>
                  </a:outerShdw>
                </a:effectLst>
                <a:latin typeface="+mj-lt"/>
              </a:rPr>
              <a:t> </a:t>
            </a:r>
            <a:r>
              <a:rPr lang="es-CO" sz="1400" b="1" i="1" dirty="0" err="1">
                <a:solidFill>
                  <a:schemeClr val="bg1"/>
                </a:solidFill>
                <a:effectLst>
                  <a:outerShdw blurRad="38100" dist="38100" dir="2700000" algn="tl">
                    <a:srgbClr val="000000"/>
                  </a:outerShdw>
                </a:effectLst>
                <a:latin typeface="+mj-lt"/>
              </a:rPr>
              <a:t>Iovu</a:t>
            </a:r>
            <a:r>
              <a:rPr lang="es-CO" sz="1400" b="1" i="1" dirty="0">
                <a:solidFill>
                  <a:schemeClr val="bg1"/>
                </a:solidFill>
                <a:effectLst>
                  <a:outerShdw blurRad="38100" dist="38100" dir="2700000" algn="tl">
                    <a:srgbClr val="000000"/>
                  </a:outerShdw>
                </a:effectLst>
                <a:latin typeface="+mj-lt"/>
              </a:rPr>
              <a:t> </a:t>
            </a:r>
          </a:p>
          <a:p>
            <a:pPr algn="ctr"/>
            <a:endParaRPr lang="es-CO" sz="1400" b="1" dirty="0">
              <a:solidFill>
                <a:schemeClr val="bg1"/>
              </a:solidFill>
              <a:effectLst>
                <a:outerShdw blurRad="38100" dist="38100" dir="2700000" algn="tl">
                  <a:srgbClr val="000000"/>
                </a:outerShdw>
              </a:effectLst>
              <a:latin typeface="+mj-lt"/>
            </a:endParaRPr>
          </a:p>
          <a:p>
            <a:pPr algn="ctr"/>
            <a:r>
              <a:rPr lang="es-CO" sz="1400" b="1" dirty="0" smtClean="0">
                <a:solidFill>
                  <a:schemeClr val="bg1"/>
                </a:solidFill>
                <a:effectLst>
                  <a:outerShdw blurRad="38100" dist="38100" dir="2700000" algn="tl">
                    <a:srgbClr val="000000"/>
                  </a:outerShdw>
                </a:effectLst>
                <a:latin typeface="+mj-lt"/>
              </a:rPr>
              <a:t>Realización general:</a:t>
            </a:r>
          </a:p>
          <a:p>
            <a:pPr algn="ctr"/>
            <a:r>
              <a:rPr lang="es-CO" sz="1400" b="1" i="1" dirty="0" smtClean="0">
                <a:solidFill>
                  <a:schemeClr val="bg1"/>
                </a:solidFill>
                <a:effectLst>
                  <a:outerShdw blurRad="38100" dist="38100" dir="2700000" algn="tl">
                    <a:srgbClr val="000000"/>
                  </a:outerShdw>
                </a:effectLst>
                <a:latin typeface="+mj-lt"/>
              </a:rPr>
              <a:t>Rodrigo Valencia Cardona</a:t>
            </a:r>
          </a:p>
          <a:p>
            <a:pPr algn="ctr"/>
            <a:r>
              <a:rPr lang="es-CO" sz="1400" b="1" dirty="0" smtClean="0">
                <a:solidFill>
                  <a:schemeClr val="bg1"/>
                </a:solidFill>
                <a:effectLst>
                  <a:outerShdw blurRad="38100" dist="38100" dir="2700000" algn="tl">
                    <a:srgbClr val="000000"/>
                  </a:outerShdw>
                </a:effectLst>
                <a:latin typeface="+mj-lt"/>
              </a:rPr>
              <a:t>Medellín-Colombia</a:t>
            </a:r>
            <a:endParaRPr lang="es-CO" sz="1400" b="1" dirty="0">
              <a:solidFill>
                <a:schemeClr val="bg1"/>
              </a:solidFill>
              <a:effectLst>
                <a:outerShdw blurRad="38100" dist="38100" dir="2700000" algn="tl">
                  <a:srgbClr val="000000"/>
                </a:outerShdw>
              </a:effectLst>
              <a:latin typeface="+mj-lt"/>
            </a:endParaRPr>
          </a:p>
        </p:txBody>
      </p:sp>
    </p:spTree>
    <p:extLst>
      <p:ext uri="{BB962C8B-B14F-4D97-AF65-F5344CB8AC3E}">
        <p14:creationId xmlns:p14="http://schemas.microsoft.com/office/powerpoint/2010/main" val="1133170130"/>
      </p:ext>
    </p:extLst>
  </p:cSld>
  <p:clrMapOvr>
    <a:masterClrMapping/>
  </p:clrMapOvr>
  <mc:AlternateContent xmlns:mc="http://schemas.openxmlformats.org/markup-compatibility/2006" xmlns:p14="http://schemas.microsoft.com/office/powerpoint/2010/main">
    <mc:Choice Requires="p14">
      <p:transition spd="slow" p14:dur="25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ppt_x</p:attrName>
                                        </p:attrNameLst>
                                      </p:cBhvr>
                                      <p:tavLst>
                                        <p:tav tm="0">
                                          <p:val>
                                            <p:strVal val="#ppt_x"/>
                                          </p:val>
                                        </p:tav>
                                        <p:tav tm="100000">
                                          <p:val>
                                            <p:strVal val="#ppt_x"/>
                                          </p:val>
                                        </p:tav>
                                      </p:tavLst>
                                    </p:anim>
                                    <p:anim calcmode="lin" valueType="num">
                                      <p:cBhvr>
                                        <p:cTn id="9" dur="2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CO" altLang="es-CO"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altLang="es-CO" sz="6000" b="1" smtClean="0">
                <a:solidFill>
                  <a:srgbClr val="000000"/>
                </a:solidFill>
                <a:latin typeface="Kristen ITC" pitchFamily="66" charset="0"/>
              </a:rPr>
              <a:t>¿Te ha gustado?</a:t>
            </a:r>
            <a:r>
              <a:rPr lang="es-ES" altLang="es-CO" sz="4800" smtClean="0">
                <a:solidFill>
                  <a:srgbClr val="000000"/>
                </a:solidFill>
                <a:latin typeface="Kristen ITC" pitchFamily="66" charset="0"/>
              </a:rPr>
              <a:t> </a:t>
            </a:r>
            <a:br>
              <a:rPr lang="es-ES" altLang="es-CO" sz="4800" smtClean="0">
                <a:solidFill>
                  <a:srgbClr val="000000"/>
                </a:solidFill>
                <a:latin typeface="Kristen ITC" pitchFamily="66" charset="0"/>
              </a:rPr>
            </a:br>
            <a:r>
              <a:rPr lang="es-ES" altLang="es-CO" sz="4400" smtClean="0">
                <a:solidFill>
                  <a:srgbClr val="000000"/>
                </a:solidFill>
                <a:latin typeface="Kristen ITC" pitchFamily="66" charset="0"/>
              </a:rPr>
              <a:t>Puedes ver más entrando </a:t>
            </a:r>
            <a:br>
              <a:rPr lang="es-ES" altLang="es-CO" sz="4400" smtClean="0">
                <a:solidFill>
                  <a:srgbClr val="000000"/>
                </a:solidFill>
                <a:latin typeface="Kristen ITC" pitchFamily="66" charset="0"/>
              </a:rPr>
            </a:br>
            <a:r>
              <a:rPr lang="es-ES" altLang="es-CO" sz="4400" b="1" smtClean="0">
                <a:solidFill>
                  <a:srgbClr val="40F903"/>
                </a:solidFill>
                <a:latin typeface="Kristen ITC" pitchFamily="66" charset="0"/>
                <a:hlinkClick r:id="rId2"/>
              </a:rPr>
              <a:t>Aquí</a:t>
            </a:r>
            <a:endParaRPr lang="es-ES" altLang="es-CO"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CO" b="1" smtClean="0">
                <a:solidFill>
                  <a:srgbClr val="000000"/>
                </a:solidFill>
                <a:latin typeface="Kristen ITC" pitchFamily="66" charset="0"/>
              </a:rPr>
              <a:t>Además puedes recibir powerpoints en tu correo electrónico suscribiéndote aquí:</a:t>
            </a:r>
            <a:r>
              <a:rPr lang="es-ES_tradnl" altLang="es-CO" b="1" smtClean="0">
                <a:solidFill>
                  <a:srgbClr val="0066FF"/>
                </a:solidFill>
              </a:rPr>
              <a:t> </a:t>
            </a:r>
          </a:p>
          <a:p>
            <a:pPr>
              <a:spcBef>
                <a:spcPct val="50000"/>
              </a:spcBef>
            </a:pPr>
            <a:endParaRPr lang="es-ES" altLang="es-CO"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4255</TotalTime>
  <Words>633</Words>
  <Application>Microsoft Office PowerPoint</Application>
  <PresentationFormat>Presentación en pantalla (16:9)</PresentationFormat>
  <Paragraphs>23</Paragraphs>
  <Slides>12</Slides>
  <Notes>4</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Windows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Microsoft</dc:creator>
  <cp:lastModifiedBy>RODRIGO VALENCIA</cp:lastModifiedBy>
  <cp:revision>235</cp:revision>
  <dcterms:created xsi:type="dcterms:W3CDTF">2013-05-29T02:56:16Z</dcterms:created>
  <dcterms:modified xsi:type="dcterms:W3CDTF">2015-06-01T17:47:17Z</dcterms:modified>
</cp:coreProperties>
</file>