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6" r:id="rId3"/>
    <p:sldId id="257" r:id="rId4"/>
    <p:sldId id="258" r:id="rId5"/>
    <p:sldId id="259" r:id="rId6"/>
    <p:sldId id="260" r:id="rId7"/>
    <p:sldId id="261" r:id="rId8"/>
    <p:sldId id="273" r:id="rId9"/>
    <p:sldId id="262" r:id="rId10"/>
    <p:sldId id="263" r:id="rId11"/>
    <p:sldId id="264" r:id="rId12"/>
    <p:sldId id="265" r:id="rId13"/>
    <p:sldId id="266" r:id="rId14"/>
    <p:sldId id="267" r:id="rId15"/>
    <p:sldId id="268" r:id="rId16"/>
    <p:sldId id="269" r:id="rId17"/>
    <p:sldId id="270" r:id="rId18"/>
    <p:sldId id="271" r:id="rId19"/>
    <p:sldId id="277" r:id="rId20"/>
  </p:sldIdLst>
  <p:sldSz cx="12192000" cy="6858000"/>
  <p:notesSz cx="6858000" cy="9144000"/>
  <p:embeddedFontLst>
    <p:embeddedFont>
      <p:font typeface="CAC Pinafore" panose="00000400000000000000" pitchFamily="2" charset="0"/>
      <p:regular r:id="rId21"/>
    </p:embeddedFont>
    <p:embeddedFont>
      <p:font typeface="Calibri" panose="020F0502020204030204" pitchFamily="34" charset="0"/>
      <p:regular r:id="rId22"/>
      <p:bold r:id="rId23"/>
      <p:italic r:id="rId24"/>
      <p:boldItalic r:id="rId25"/>
    </p:embeddedFont>
    <p:embeddedFont>
      <p:font typeface="Kristen ITC" panose="03050502040202030202" pitchFamily="66" charset="0"/>
      <p:regular r:id="rId26"/>
    </p:embeddedFont>
    <p:embeddedFont>
      <p:font typeface="Tempus Sans ITC" panose="04020404030D07020202" pitchFamily="82" charset="0"/>
      <p:regular r:id="rId27"/>
    </p:embeddedFont>
    <p:embeddedFont>
      <p:font typeface="Calibri Light" panose="020F0302020204030204" pitchFamily="34" charset="0"/>
      <p:regular r:id="rId28"/>
      <p:italic r:id="rId29"/>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Ks6L3ynJyUAYuCdeh2syA==" hashData="nh5EsBd/vZd77nzCYqPqxnpjuCbRkARcMYMlSdEh3j7QyIMtw9JSJ0o/dfqKjv0JazarpVG6GmMzffrjFSBj1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FFFFCC"/>
    <a:srgbClr val="FF66CC"/>
    <a:srgbClr val="FF99CC"/>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3" Type="http://schemas.openxmlformats.org/officeDocument/2006/relationships/slide" Target="slides/slide1.xml"/><Relationship Id="rId21" Type="http://schemas.openxmlformats.org/officeDocument/2006/relationships/font" Target="fonts/font1.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0D0ACE59-5C34-4966-AE10-53DF836FED8D}" type="datetimeFigureOut">
              <a:rPr lang="es-MX" smtClean="0"/>
              <a:t>10/06/2015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18627383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D0ACE59-5C34-4966-AE10-53DF836FED8D}" type="datetimeFigureOut">
              <a:rPr lang="es-MX" smtClean="0"/>
              <a:t>10/06/2015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41239110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D0ACE59-5C34-4966-AE10-53DF836FED8D}" type="datetimeFigureOut">
              <a:rPr lang="es-MX" smtClean="0"/>
              <a:t>10/06/2015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22318047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0D0ACE59-5C34-4966-AE10-53DF836FED8D}" type="datetimeFigureOut">
              <a:rPr lang="es-MX" smtClean="0"/>
              <a:t>10/06/2015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3924184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0D0ACE59-5C34-4966-AE10-53DF836FED8D}" type="datetimeFigureOut">
              <a:rPr lang="es-MX" smtClean="0"/>
              <a:t>10/06/2015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554973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0D0ACE59-5C34-4966-AE10-53DF836FED8D}" type="datetimeFigureOut">
              <a:rPr lang="es-MX" smtClean="0"/>
              <a:t>10/06/2015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3608288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D0ACE59-5C34-4966-AE10-53DF836FED8D}" type="datetimeFigureOut">
              <a:rPr lang="es-MX" smtClean="0"/>
              <a:t>10/06/2015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4209882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D0ACE59-5C34-4966-AE10-53DF836FED8D}" type="datetimeFigureOut">
              <a:rPr lang="es-MX" smtClean="0"/>
              <a:t>10/06/2015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7715613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D0ACE59-5C34-4966-AE10-53DF836FED8D}" type="datetimeFigureOut">
              <a:rPr lang="es-MX" smtClean="0"/>
              <a:t>10/06/2015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17114950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D0ACE59-5C34-4966-AE10-53DF836FED8D}" type="datetimeFigureOut">
              <a:rPr lang="es-MX" smtClean="0"/>
              <a:t>10/06/2015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413280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0D0ACE59-5C34-4966-AE10-53DF836FED8D}" type="datetimeFigureOut">
              <a:rPr lang="es-MX" smtClean="0"/>
              <a:t>10/06/2015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D0E41FE8-6706-4C90-884C-239ABC222C11}" type="slidenum">
              <a:rPr lang="es-MX" smtClean="0"/>
              <a:t>‹Nº›</a:t>
            </a:fld>
            <a:endParaRPr lang="es-MX"/>
          </a:p>
        </p:txBody>
      </p:sp>
    </p:spTree>
    <p:extLst>
      <p:ext uri="{BB962C8B-B14F-4D97-AF65-F5344CB8AC3E}">
        <p14:creationId xmlns:p14="http://schemas.microsoft.com/office/powerpoint/2010/main" val="2056912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51888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0ACE59-5C34-4966-AE10-53DF836FED8D}" type="datetimeFigureOut">
              <a:rPr lang="es-MX" smtClean="0"/>
              <a:t>10/06/2015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E41FE8-6706-4C90-884C-239ABC222C11}" type="slidenum">
              <a:rPr lang="es-MX" smtClean="0"/>
              <a:t>‹Nº›</a:t>
            </a:fld>
            <a:endParaRPr lang="es-MX"/>
          </a:p>
        </p:txBody>
      </p:sp>
    </p:spTree>
    <p:extLst>
      <p:ext uri="{BB962C8B-B14F-4D97-AF65-F5344CB8AC3E}">
        <p14:creationId xmlns:p14="http://schemas.microsoft.com/office/powerpoint/2010/main" val="1967355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62526219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1999"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8449" y="431849"/>
            <a:ext cx="10575101" cy="5994302"/>
          </a:xfrm>
          <a:prstGeom prst="rect">
            <a:avLst/>
          </a:prstGeom>
          <a:ln w="38100" cap="sq">
            <a:solidFill>
              <a:srgbClr val="000000"/>
            </a:solidFill>
            <a:prstDash val="solid"/>
            <a:miter lim="800000"/>
          </a:ln>
          <a:effectLst>
            <a:outerShdw blurRad="50800" dist="38100" algn="l" rotWithShape="0">
              <a:prstClr val="black">
                <a:alpha val="40000"/>
              </a:prstClr>
            </a:outerShdw>
          </a:effectLst>
        </p:spPr>
      </p:pic>
      <p:sp>
        <p:nvSpPr>
          <p:cNvPr id="8" name="Rectángulo 7"/>
          <p:cNvSpPr/>
          <p:nvPr/>
        </p:nvSpPr>
        <p:spPr>
          <a:xfrm>
            <a:off x="5486401" y="1043189"/>
            <a:ext cx="4417454" cy="2862322"/>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s-ES" sz="6000" cap="none" spc="0" dirty="0" smtClean="0">
                <a:ln/>
                <a:solidFill>
                  <a:srgbClr val="FFFFCC"/>
                </a:solidFill>
                <a:effectLst>
                  <a:outerShdw blurRad="50800" dist="38100" algn="l" rotWithShape="0">
                    <a:prstClr val="black">
                      <a:alpha val="40000"/>
                    </a:prstClr>
                  </a:outerShdw>
                </a:effectLst>
                <a:latin typeface="CAC Pinafore" panose="00000400000000000000" pitchFamily="2" charset="0"/>
              </a:rPr>
              <a:t>Siembra bellos</a:t>
            </a:r>
          </a:p>
          <a:p>
            <a:pPr algn="ctr"/>
            <a:r>
              <a:rPr lang="es-ES" sz="6000" dirty="0" smtClean="0">
                <a:ln/>
                <a:solidFill>
                  <a:srgbClr val="FFFFCC"/>
                </a:solidFill>
                <a:effectLst>
                  <a:outerShdw blurRad="50800" dist="38100" algn="l" rotWithShape="0">
                    <a:prstClr val="black">
                      <a:alpha val="40000"/>
                    </a:prstClr>
                  </a:outerShdw>
                </a:effectLst>
                <a:latin typeface="CAC Pinafore" panose="00000400000000000000" pitchFamily="2" charset="0"/>
              </a:rPr>
              <a:t>Recuerdos en</a:t>
            </a:r>
          </a:p>
          <a:p>
            <a:pPr algn="ctr"/>
            <a:r>
              <a:rPr lang="es-ES" sz="6000" cap="none" spc="0" dirty="0" smtClean="0">
                <a:ln/>
                <a:solidFill>
                  <a:srgbClr val="FFFFCC"/>
                </a:solidFill>
                <a:effectLst>
                  <a:outerShdw blurRad="50800" dist="38100" algn="l" rotWithShape="0">
                    <a:prstClr val="black">
                      <a:alpha val="40000"/>
                    </a:prstClr>
                  </a:outerShdw>
                </a:effectLst>
                <a:latin typeface="CAC Pinafore" panose="00000400000000000000" pitchFamily="2" charset="0"/>
              </a:rPr>
              <a:t>Tus hijos</a:t>
            </a:r>
            <a:endParaRPr lang="es-ES" sz="6000" cap="none" spc="0" dirty="0">
              <a:ln/>
              <a:solidFill>
                <a:srgbClr val="FFFFCC"/>
              </a:solidFill>
              <a:effectLst>
                <a:outerShdw blurRad="50800" dist="38100" algn="l" rotWithShape="0">
                  <a:prstClr val="black">
                    <a:alpha val="40000"/>
                  </a:prstClr>
                </a:outerShdw>
              </a:effectLst>
              <a:latin typeface="CAC Pinafore" panose="00000400000000000000" pitchFamily="2" charset="0"/>
            </a:endParaRPr>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0415" y="6426151"/>
            <a:ext cx="1728689" cy="382617"/>
          </a:xfrm>
          <a:prstGeom prst="rect">
            <a:avLst/>
          </a:prstGeom>
        </p:spPr>
      </p:pic>
    </p:spTree>
    <p:extLst>
      <p:ext uri="{BB962C8B-B14F-4D97-AF65-F5344CB8AC3E}">
        <p14:creationId xmlns:p14="http://schemas.microsoft.com/office/powerpoint/2010/main" val="1815309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sndAc>
          <p:stSnd loop="1">
            <p:snd r:embed="rId2" name="CORTAZAR Flowerof thr see.wav"/>
          </p:stSnd>
        </p:sndAc>
      </p:transition>
    </mc:Choice>
    <mc:Fallback xmlns="">
      <p:transition spd="slow">
        <p:fade/>
        <p:sndAc>
          <p:stSnd loop="1">
            <p:snd r:embed="rId6" name="CORTAZAR Flowerof thr se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2250"/>
                                        <p:tgtEl>
                                          <p:spTgt spid="7"/>
                                        </p:tgtEl>
                                      </p:cBhvr>
                                    </p:animEffect>
                                  </p:childTnLst>
                                </p:cTn>
                              </p:par>
                            </p:childTnLst>
                          </p:cTn>
                        </p:par>
                        <p:par>
                          <p:cTn id="8" fill="hold">
                            <p:stCondLst>
                              <p:cond delay="2250"/>
                            </p:stCondLst>
                            <p:childTnLst>
                              <p:par>
                                <p:cTn id="9" presetID="21"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8)">
                                      <p:cBhvr>
                                        <p:cTn id="11" dur="2000"/>
                                        <p:tgtEl>
                                          <p:spTgt spid="6"/>
                                        </p:tgtEl>
                                      </p:cBhvr>
                                    </p:animEffect>
                                  </p:childTnLst>
                                </p:cTn>
                              </p:par>
                            </p:childTnLst>
                          </p:cTn>
                        </p:par>
                        <p:par>
                          <p:cTn id="12" fill="hold">
                            <p:stCondLst>
                              <p:cond delay="425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childTnLst>
                          </p:cTn>
                        </p:par>
                        <p:par>
                          <p:cTn id="19" fill="hold">
                            <p:stCondLst>
                              <p:cond delay="8350"/>
                            </p:stCondLst>
                            <p:childTnLst>
                              <p:par>
                                <p:cTn id="20" presetID="21" presetClass="entr" presetSubtype="8" fill="hold" grpId="1"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8)">
                                      <p:cBhvr>
                                        <p:cTn id="22" dur="2000"/>
                                        <p:tgtEl>
                                          <p:spTgt spid="6"/>
                                        </p:tgtEl>
                                      </p:cBhvr>
                                    </p:animEffect>
                                  </p:childTnLst>
                                </p:cTn>
                              </p:par>
                            </p:childTnLst>
                          </p:cTn>
                        </p:par>
                        <p:par>
                          <p:cTn id="23" fill="hold">
                            <p:stCondLst>
                              <p:cond delay="10350"/>
                            </p:stCondLst>
                            <p:childTnLst>
                              <p:par>
                                <p:cTn id="24" presetID="10"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6" name="CuadroTexto 5"/>
          <p:cNvSpPr txBox="1"/>
          <p:nvPr/>
        </p:nvSpPr>
        <p:spPr>
          <a:xfrm>
            <a:off x="8384146" y="991673"/>
            <a:ext cx="3400023" cy="4154984"/>
          </a:xfrm>
          <a:prstGeom prst="rect">
            <a:avLst/>
          </a:prstGeom>
          <a:noFill/>
        </p:spPr>
        <p:txBody>
          <a:bodyPr wrap="square" rtlCol="0">
            <a:spAutoFit/>
          </a:bodyPr>
          <a:lstStyle/>
          <a:p>
            <a:pPr algn="ctr">
              <a:spcAft>
                <a:spcPts val="0"/>
              </a:spcAft>
            </a:pPr>
            <a:r>
              <a:rPr lang="es-MX" dirty="0" smtClean="0">
                <a:effectLst/>
                <a:latin typeface="Arial" panose="020B0604020202020204" pitchFamily="34" charset="0"/>
                <a:ea typeface="Times New Roman" panose="02020603050405020304" pitchFamily="18" charset="0"/>
              </a:rPr>
              <a:t> </a:t>
            </a:r>
            <a:r>
              <a:rPr lang="es-MX" sz="2400" b="1" dirty="0" smtClean="0">
                <a:solidFill>
                  <a:schemeClr val="bg1"/>
                </a:solidFill>
                <a:effectLst/>
                <a:latin typeface="Tempus Sans ITC" panose="04020404030D07020202" pitchFamily="82" charset="0"/>
                <a:ea typeface="Times New Roman" panose="02020603050405020304" pitchFamily="18" charset="0"/>
              </a:rPr>
              <a:t>La etapa de la niñez es la más hermosa del ser humano. La mayoría de nuestros más bellos recuerdos provienen de esta fase de nuestra vida, aunque también hay un gran número de seres humanos que no tienen buenos recuerdos de su infancia... </a:t>
            </a:r>
            <a:endParaRPr lang="es-MX" sz="2400" b="1" dirty="0">
              <a:solidFill>
                <a:schemeClr val="bg1"/>
              </a:solidFill>
              <a:effectLst/>
              <a:latin typeface="Tempus Sans ITC" panose="04020404030D07020202" pitchFamily="82" charset="0"/>
              <a:ea typeface="Times New Roman" panose="02020603050405020304" pitchFamily="18" charset="0"/>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7186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2000"/>
                                        <p:tgtEl>
                                          <p:spTgt spid="7"/>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2000"/>
                                        <p:tgtEl>
                                          <p:spTgt spid="2"/>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 by="(-#ppt_w*2)" calcmode="lin" valueType="num">
                                      <p:cBhvr rctx="PPT">
                                        <p:cTn id="15" dur="375" autoRev="1" fill="hold">
                                          <p:stCondLst>
                                            <p:cond delay="0"/>
                                          </p:stCondLst>
                                        </p:cTn>
                                        <p:tgtEl>
                                          <p:spTgt spid="6"/>
                                        </p:tgtEl>
                                        <p:attrNameLst>
                                          <p:attrName>ppt_w</p:attrName>
                                        </p:attrNameLst>
                                      </p:cBhvr>
                                    </p:anim>
                                    <p:anim by="(#ppt_w*0.50)" calcmode="lin" valueType="num">
                                      <p:cBhvr>
                                        <p:cTn id="16" dur="375" decel="50000" autoRev="1" fill="hold">
                                          <p:stCondLst>
                                            <p:cond delay="0"/>
                                          </p:stCondLst>
                                        </p:cTn>
                                        <p:tgtEl>
                                          <p:spTgt spid="6"/>
                                        </p:tgtEl>
                                        <p:attrNameLst>
                                          <p:attrName>ppt_x</p:attrName>
                                        </p:attrNameLst>
                                      </p:cBhvr>
                                    </p:anim>
                                    <p:anim from="(-#ppt_h/2)" to="(#ppt_y)" calcmode="lin" valueType="num">
                                      <p:cBhvr>
                                        <p:cTn id="17" dur="750" fill="hold">
                                          <p:stCondLst>
                                            <p:cond delay="0"/>
                                          </p:stCondLst>
                                        </p:cTn>
                                        <p:tgtEl>
                                          <p:spTgt spid="6"/>
                                        </p:tgtEl>
                                        <p:attrNameLst>
                                          <p:attrName>ppt_y</p:attrName>
                                        </p:attrNameLst>
                                      </p:cBhvr>
                                    </p:anim>
                                    <p:animRot by="21600000">
                                      <p:cBhvr>
                                        <p:cTn id="18" dur="75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718997" y="746976"/>
            <a:ext cx="2936382" cy="4154984"/>
          </a:xfrm>
          <a:prstGeom prst="rect">
            <a:avLst/>
          </a:prstGeom>
          <a:noFill/>
        </p:spPr>
        <p:txBody>
          <a:bodyPr wrap="square" rtlCol="0">
            <a:spAutoFit/>
          </a:bodyPr>
          <a:lstStyle/>
          <a:p>
            <a:pPr algn="ctr">
              <a:spcAft>
                <a:spcPts val="0"/>
              </a:spcAft>
            </a:pPr>
            <a:r>
              <a:rPr lang="es-MX" sz="2400" b="1" dirty="0" smtClean="0">
                <a:effectLst>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 </a:t>
            </a:r>
            <a:r>
              <a:rPr lang="es-MX" sz="2400" b="1" dirty="0" smtClean="0">
                <a:solidFill>
                  <a:schemeClr val="bg1"/>
                </a:solidFill>
                <a:effectLst>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Para muchos, su infancia estuvo llena de temor, de inseguridad, de peleas entre sus padres, gritos e insultos, palabras que dolían y que les dejaron profundas heridas en sus tiernos corazones. </a:t>
            </a:r>
            <a:endParaRPr lang="es-MX" sz="2400" b="1" dirty="0">
              <a:solidFill>
                <a:schemeClr val="bg1"/>
              </a:solidFill>
              <a:effectLst>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2901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69701" y="1120462"/>
            <a:ext cx="4031088" cy="3785652"/>
          </a:xfrm>
          <a:prstGeom prst="rect">
            <a:avLst/>
          </a:prstGeom>
          <a:noFill/>
        </p:spPr>
        <p:txBody>
          <a:bodyPr wrap="square" rtlCol="0">
            <a:spAutoFit/>
          </a:bodyPr>
          <a:lstStyle/>
          <a:p>
            <a:pPr algn="ctr">
              <a:spcAft>
                <a:spcPts val="0"/>
              </a:spcAft>
            </a:pPr>
            <a:r>
              <a:rPr lang="es-MX" sz="2400" b="1" dirty="0" smtClean="0">
                <a:solidFill>
                  <a:schemeClr val="bg1"/>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Hay muchas personas que aunque en su infancia no tuvieron todo lo material que hubieran deseado, fueron felices. Un niño puede ser muy feliz jugando con un camioncito de cartón o navegando un barquito de papel en los charcos que ha dejado la lluvia. </a:t>
            </a:r>
            <a:endParaRPr lang="es-MX" sz="2400" b="1" dirty="0">
              <a:solidFill>
                <a:schemeClr val="bg1"/>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44054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par>
                          <p:cTn id="11" fill="hold">
                            <p:stCondLst>
                              <p:cond delay="2000"/>
                            </p:stCondLst>
                            <p:childTnLst>
                              <p:par>
                                <p:cTn id="12" presetID="21"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par>
                          <p:cTn id="15" fill="hold">
                            <p:stCondLst>
                              <p:cond delay="4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by="(-#ppt_w*2)" calcmode="lin" valueType="num">
                                      <p:cBhvr rctx="PPT">
                                        <p:cTn id="18" dur="375" autoRev="1" fill="hold">
                                          <p:stCondLst>
                                            <p:cond delay="0"/>
                                          </p:stCondLst>
                                        </p:cTn>
                                        <p:tgtEl>
                                          <p:spTgt spid="2"/>
                                        </p:tgtEl>
                                        <p:attrNameLst>
                                          <p:attrName>ppt_w</p:attrName>
                                        </p:attrNameLst>
                                      </p:cBhvr>
                                    </p:anim>
                                    <p:anim by="(#ppt_w*0.50)" calcmode="lin" valueType="num">
                                      <p:cBhvr>
                                        <p:cTn id="19" dur="375" decel="50000" autoRev="1" fill="hold">
                                          <p:stCondLst>
                                            <p:cond delay="0"/>
                                          </p:stCondLst>
                                        </p:cTn>
                                        <p:tgtEl>
                                          <p:spTgt spid="2"/>
                                        </p:tgtEl>
                                        <p:attrNameLst>
                                          <p:attrName>ppt_x</p:attrName>
                                        </p:attrNameLst>
                                      </p:cBhvr>
                                    </p:anim>
                                    <p:anim from="(-#ppt_h/2)" to="(#ppt_y)" calcmode="lin" valueType="num">
                                      <p:cBhvr>
                                        <p:cTn id="20" dur="750" fill="hold">
                                          <p:stCondLst>
                                            <p:cond delay="0"/>
                                          </p:stCondLst>
                                        </p:cTn>
                                        <p:tgtEl>
                                          <p:spTgt spid="2"/>
                                        </p:tgtEl>
                                        <p:attrNameLst>
                                          <p:attrName>ppt_y</p:attrName>
                                        </p:attrNameLst>
                                      </p:cBhvr>
                                    </p:anim>
                                    <p:animRot by="21600000">
                                      <p:cBhvr>
                                        <p:cTn id="21"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178085" y="334851"/>
            <a:ext cx="3747752" cy="4524315"/>
          </a:xfrm>
          <a:prstGeom prst="rect">
            <a:avLst/>
          </a:prstGeom>
          <a:noFill/>
        </p:spPr>
        <p:txBody>
          <a:bodyPr wrap="square" rtlCol="0">
            <a:spAutoFit/>
          </a:bodyPr>
          <a:lstStyle/>
          <a:p>
            <a:pPr algn="ctr">
              <a:spcAft>
                <a:spcPts val="0"/>
              </a:spcAft>
            </a:pPr>
            <a:r>
              <a:rPr lang="es-MX" sz="2400" b="1" dirty="0" smtClean="0">
                <a:solidFill>
                  <a:schemeClr val="accent6">
                    <a:lumMod val="20000"/>
                    <a:lumOff val="80000"/>
                  </a:schemeClr>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Un niño no necesita juguetes caros para ser realmente feliz. Si ese niño tiene unos padres que le aman, se aman entre sí y hacen de su hogar un refugio de amor, paz y armonía, eso es lo que ese niño guardará en su corazón, lo que recordará de su infancia será lo realmente valioso de ella.</a:t>
            </a:r>
            <a:endParaRPr lang="es-MX" sz="2400" b="1" dirty="0">
              <a:solidFill>
                <a:schemeClr val="accent6">
                  <a:lumMod val="20000"/>
                  <a:lumOff val="80000"/>
                </a:schemeClr>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3182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538693" y="695459"/>
            <a:ext cx="3464417" cy="4893647"/>
          </a:xfrm>
          <a:prstGeom prst="rect">
            <a:avLst/>
          </a:prstGeom>
          <a:noFill/>
        </p:spPr>
        <p:txBody>
          <a:bodyPr wrap="square" rtlCol="0">
            <a:spAutoFit/>
          </a:bodyPr>
          <a:lstStyle/>
          <a:p>
            <a:pPr algn="ctr">
              <a:spcAft>
                <a:spcPts val="0"/>
              </a:spcAft>
            </a:pPr>
            <a:r>
              <a:rPr lang="es-MX" sz="2400" b="1" dirty="0" smtClean="0">
                <a:solidFill>
                  <a:srgbClr val="FFFFCC"/>
                </a:solidFill>
                <a:effectLst>
                  <a:glow rad="101600">
                    <a:schemeClr val="tx1">
                      <a:alpha val="60000"/>
                    </a:schemeClr>
                  </a:glow>
                </a:effectLst>
                <a:latin typeface="Tempus Sans ITC" panose="04020404030D07020202" pitchFamily="82" charset="0"/>
                <a:ea typeface="Times New Roman" panose="02020603050405020304" pitchFamily="18" charset="0"/>
              </a:rPr>
              <a:t>Un niño a quien sus padres dan todo lo que su dinero puede comprar, pero que no recibe atención ni compañía de parte de ellos, no podrá ser un niño plenamente feliz, a pesar de crecer con abundancia de cosas materiales. Será un adulto resentido y la amargura será su habitual compañera.</a:t>
            </a:r>
            <a:endParaRPr lang="es-MX" sz="2400" b="1" dirty="0">
              <a:solidFill>
                <a:srgbClr val="FFFFCC"/>
              </a:solidFill>
              <a:effectLst>
                <a:glow rad="101600">
                  <a:schemeClr val="tx1">
                    <a:alpha val="60000"/>
                  </a:schemeClr>
                </a:glow>
              </a:effectLst>
              <a:latin typeface="Tempus Sans ITC" panose="04020404030D07020202" pitchFamily="82" charset="0"/>
              <a:ea typeface="Times New Roman" panose="02020603050405020304" pitchFamily="18"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val="2204811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9079606" y="528034"/>
            <a:ext cx="2833351" cy="5262979"/>
          </a:xfrm>
          <a:prstGeom prst="rect">
            <a:avLst/>
          </a:prstGeom>
          <a:noFill/>
        </p:spPr>
        <p:txBody>
          <a:bodyPr wrap="square" rtlCol="0">
            <a:spAutoFit/>
          </a:bodyPr>
          <a:lstStyle/>
          <a:p>
            <a:pPr algn="ctr"/>
            <a:r>
              <a:rPr lang="es-MX" sz="2400" b="1" dirty="0" smtClean="0">
                <a:solidFill>
                  <a:schemeClr val="bg1"/>
                </a:solidFill>
                <a:effectLst>
                  <a:outerShdw blurRad="38100" dist="38100" dir="2700000" algn="tl">
                    <a:srgbClr val="000000">
                      <a:alpha val="43137"/>
                    </a:srgbClr>
                  </a:outerShdw>
                </a:effectLst>
                <a:latin typeface="Tempus Sans ITC" panose="04020404030D07020202" pitchFamily="82" charset="0"/>
              </a:rPr>
              <a:t>Cada ser humano protagoniza su propia historia, pero durante los primeros años, quienes escriben esa historia son los padres. Ellos tienen la responsabilidad de que el comienzo de la historia de su hijo le deje recuerdos gratos y enseñanzas sabias.</a:t>
            </a:r>
            <a:endParaRPr lang="es-MX" sz="2400" b="1" dirty="0">
              <a:solidFill>
                <a:schemeClr val="bg1"/>
              </a:solidFill>
              <a:effectLst>
                <a:outerShdw blurRad="38100" dist="38100" dir="2700000" algn="tl">
                  <a:srgbClr val="000000">
                    <a:alpha val="43137"/>
                  </a:srgbClr>
                </a:outerShdw>
              </a:effectLst>
              <a:latin typeface="Tempus Sans ITC" panose="04020404030D07020202" pitchFamily="82"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96928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21"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par>
                          <p:cTn id="14" fill="hold">
                            <p:stCondLst>
                              <p:cond delay="4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by="(-#ppt_w*2)" calcmode="lin" valueType="num">
                                      <p:cBhvr rctx="PPT">
                                        <p:cTn id="17" dur="375" autoRev="1" fill="hold">
                                          <p:stCondLst>
                                            <p:cond delay="0"/>
                                          </p:stCondLst>
                                        </p:cTn>
                                        <p:tgtEl>
                                          <p:spTgt spid="2"/>
                                        </p:tgtEl>
                                        <p:attrNameLst>
                                          <p:attrName>ppt_w</p:attrName>
                                        </p:attrNameLst>
                                      </p:cBhvr>
                                    </p:anim>
                                    <p:anim by="(#ppt_w*0.50)" calcmode="lin" valueType="num">
                                      <p:cBhvr>
                                        <p:cTn id="18" dur="375" decel="50000" autoRev="1" fill="hold">
                                          <p:stCondLst>
                                            <p:cond delay="0"/>
                                          </p:stCondLst>
                                        </p:cTn>
                                        <p:tgtEl>
                                          <p:spTgt spid="2"/>
                                        </p:tgtEl>
                                        <p:attrNameLst>
                                          <p:attrName>ppt_x</p:attrName>
                                        </p:attrNameLst>
                                      </p:cBhvr>
                                    </p:anim>
                                    <p:anim from="(-#ppt_h/2)" to="(#ppt_y)" calcmode="lin" valueType="num">
                                      <p:cBhvr>
                                        <p:cTn id="19" dur="750" fill="hold">
                                          <p:stCondLst>
                                            <p:cond delay="0"/>
                                          </p:stCondLst>
                                        </p:cTn>
                                        <p:tgtEl>
                                          <p:spTgt spid="2"/>
                                        </p:tgtEl>
                                        <p:attrNameLst>
                                          <p:attrName>ppt_y</p:attrName>
                                        </p:attrNameLst>
                                      </p:cBhvr>
                                    </p:anim>
                                    <p:animRot by="21600000">
                                      <p:cBhvr>
                                        <p:cTn id="20"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255358" y="785611"/>
            <a:ext cx="3721994" cy="4893647"/>
          </a:xfrm>
          <a:prstGeom prst="rect">
            <a:avLst/>
          </a:prstGeom>
          <a:noFill/>
        </p:spPr>
        <p:txBody>
          <a:bodyPr wrap="square" rtlCol="0">
            <a:spAutoFit/>
          </a:bodyPr>
          <a:lstStyle/>
          <a:p>
            <a:pPr algn="ctr">
              <a:spcAft>
                <a:spcPts val="0"/>
              </a:spcAft>
            </a:pPr>
            <a:r>
              <a:rPr lang="es-MX" sz="2400" b="1" dirty="0" smtClean="0">
                <a:solidFill>
                  <a:schemeClr val="bg1"/>
                </a:solidFill>
                <a:effectLst>
                  <a:glow rad="101600">
                    <a:srgbClr val="C00000"/>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Una persona que guarda bellos recuerdos de su infancia es un adulto de actitudes positivas. Los padres tienen una gran misión: la de criar, cuidar y educar a sus hijos, pero también una muy importante: la de forjar recuerdos felices en ellos para que sean adultos con una mente y corazón sanos. </a:t>
            </a:r>
            <a:endParaRPr lang="es-MX" sz="2400" b="1" dirty="0">
              <a:solidFill>
                <a:schemeClr val="bg1"/>
              </a:solidFill>
              <a:effectLst>
                <a:glow rad="101600">
                  <a:srgbClr val="C00000"/>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41461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
                                          </p:val>
                                        </p:tav>
                                        <p:tav tm="100000">
                                          <p:val>
                                            <p:strVal val="#ppt_x"/>
                                          </p:val>
                                        </p:tav>
                                      </p:tavLst>
                                    </p:anim>
                                    <p:anim calcmode="lin" valueType="num">
                                      <p:cBhvr>
                                        <p:cTn id="8" dur="2000" fill="hold"/>
                                        <p:tgtEl>
                                          <p:spTgt spid="4"/>
                                        </p:tgtEl>
                                        <p:attrNameLst>
                                          <p:attrName>ppt_y</p:attrName>
                                        </p:attrNameLst>
                                      </p:cBhvr>
                                      <p:tavLst>
                                        <p:tav tm="0">
                                          <p:val>
                                            <p:strVal val="#ppt_y-#ppt_h/2"/>
                                          </p:val>
                                        </p:tav>
                                        <p:tav tm="100000">
                                          <p:val>
                                            <p:strVal val="#ppt_y"/>
                                          </p:val>
                                        </p:tav>
                                      </p:tavLst>
                                    </p:anim>
                                    <p:anim calcmode="lin" valueType="num">
                                      <p:cBhvr>
                                        <p:cTn id="9" dur="2000" fill="hold"/>
                                        <p:tgtEl>
                                          <p:spTgt spid="4"/>
                                        </p:tgtEl>
                                        <p:attrNameLst>
                                          <p:attrName>ppt_w</p:attrName>
                                        </p:attrNameLst>
                                      </p:cBhvr>
                                      <p:tavLst>
                                        <p:tav tm="0">
                                          <p:val>
                                            <p:strVal val="#ppt_w"/>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21"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par>
                          <p:cTn id="15" fill="hold">
                            <p:stCondLst>
                              <p:cond delay="4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by="(-#ppt_w*2)" calcmode="lin" valueType="num">
                                      <p:cBhvr rctx="PPT">
                                        <p:cTn id="18" dur="375" autoRev="1" fill="hold">
                                          <p:stCondLst>
                                            <p:cond delay="0"/>
                                          </p:stCondLst>
                                        </p:cTn>
                                        <p:tgtEl>
                                          <p:spTgt spid="2"/>
                                        </p:tgtEl>
                                        <p:attrNameLst>
                                          <p:attrName>ppt_w</p:attrName>
                                        </p:attrNameLst>
                                      </p:cBhvr>
                                    </p:anim>
                                    <p:anim by="(#ppt_w*0.50)" calcmode="lin" valueType="num">
                                      <p:cBhvr>
                                        <p:cTn id="19" dur="375" decel="50000" autoRev="1" fill="hold">
                                          <p:stCondLst>
                                            <p:cond delay="0"/>
                                          </p:stCondLst>
                                        </p:cTn>
                                        <p:tgtEl>
                                          <p:spTgt spid="2"/>
                                        </p:tgtEl>
                                        <p:attrNameLst>
                                          <p:attrName>ppt_x</p:attrName>
                                        </p:attrNameLst>
                                      </p:cBhvr>
                                    </p:anim>
                                    <p:anim from="(-#ppt_h/2)" to="(#ppt_y)" calcmode="lin" valueType="num">
                                      <p:cBhvr>
                                        <p:cTn id="20" dur="750" fill="hold">
                                          <p:stCondLst>
                                            <p:cond delay="0"/>
                                          </p:stCondLst>
                                        </p:cTn>
                                        <p:tgtEl>
                                          <p:spTgt spid="2"/>
                                        </p:tgtEl>
                                        <p:attrNameLst>
                                          <p:attrName>ppt_y</p:attrName>
                                        </p:attrNameLst>
                                      </p:cBhvr>
                                    </p:anim>
                                    <p:animRot by="21600000">
                                      <p:cBhvr>
                                        <p:cTn id="21"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463639" y="489397"/>
            <a:ext cx="3902299" cy="4893647"/>
          </a:xfrm>
          <a:prstGeom prst="rect">
            <a:avLst/>
          </a:prstGeom>
          <a:noFill/>
        </p:spPr>
        <p:txBody>
          <a:bodyPr wrap="square" rtlCol="0">
            <a:spAutoFit/>
          </a:bodyPr>
          <a:lstStyle/>
          <a:p>
            <a:pPr algn="ctr">
              <a:spcAft>
                <a:spcPts val="0"/>
              </a:spcAft>
            </a:pPr>
            <a:r>
              <a:rPr lang="es-MX" sz="2400" b="1" dirty="0" smtClean="0">
                <a:effectLst/>
                <a:latin typeface="Tempus Sans ITC" panose="04020404030D07020202" pitchFamily="82" charset="0"/>
                <a:ea typeface="Times New Roman" panose="02020603050405020304" pitchFamily="18" charset="0"/>
              </a:rPr>
              <a:t>Esto no quiere decir que evitaremos corregirlos cuando su conducta lo requiera. Dice el sabio Salomón: “</a:t>
            </a:r>
            <a:r>
              <a:rPr lang="es-ES" sz="2400" b="1" dirty="0" smtClean="0">
                <a:effectLst/>
                <a:latin typeface="Tempus Sans ITC" panose="04020404030D07020202" pitchFamily="82" charset="0"/>
                <a:ea typeface="Times New Roman" panose="02020603050405020304" pitchFamily="18" charset="0"/>
              </a:rPr>
              <a:t>El que retiene el castigo, aborrece a su hijo; el que lo ama, a tiempo lo corrige.” (Proverbios 13:24) </a:t>
            </a:r>
            <a:r>
              <a:rPr lang="es-ES" sz="2400" b="1" dirty="0">
                <a:latin typeface="Tempus Sans ITC" panose="04020404030D07020202" pitchFamily="82" charset="0"/>
                <a:ea typeface="Times New Roman" panose="02020603050405020304" pitchFamily="18" charset="0"/>
              </a:rPr>
              <a:t>U</a:t>
            </a:r>
            <a:r>
              <a:rPr lang="es-ES" sz="2400" b="1" dirty="0" smtClean="0">
                <a:effectLst/>
                <a:latin typeface="Tempus Sans ITC" panose="04020404030D07020202" pitchFamily="82" charset="0"/>
                <a:ea typeface="Times New Roman" panose="02020603050405020304" pitchFamily="18" charset="0"/>
              </a:rPr>
              <a:t>nos padres que disciplinan y corrigen, están formando un ciudadano honesto y responsable, útil a la sociedad.</a:t>
            </a:r>
            <a:endParaRPr lang="es-MX" sz="2400" b="1" dirty="0">
              <a:effectLst/>
              <a:latin typeface="Tempus Sans ITC" panose="04020404030D07020202" pitchFamily="82" charset="0"/>
              <a:ea typeface="Times New Roman" panose="02020603050405020304" pitchFamily="18"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val="14842284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1"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4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by="(-#ppt_w*2)" calcmode="lin" valueType="num">
                                      <p:cBhvr rctx="PPT">
                                        <p:cTn id="17" dur="375" autoRev="1" fill="hold">
                                          <p:stCondLst>
                                            <p:cond delay="0"/>
                                          </p:stCondLst>
                                        </p:cTn>
                                        <p:tgtEl>
                                          <p:spTgt spid="3"/>
                                        </p:tgtEl>
                                        <p:attrNameLst>
                                          <p:attrName>ppt_w</p:attrName>
                                        </p:attrNameLst>
                                      </p:cBhvr>
                                    </p:anim>
                                    <p:anim by="(#ppt_w*0.50)" calcmode="lin" valueType="num">
                                      <p:cBhvr>
                                        <p:cTn id="18" dur="375" decel="50000" autoRev="1" fill="hold">
                                          <p:stCondLst>
                                            <p:cond delay="0"/>
                                          </p:stCondLst>
                                        </p:cTn>
                                        <p:tgtEl>
                                          <p:spTgt spid="3"/>
                                        </p:tgtEl>
                                        <p:attrNameLst>
                                          <p:attrName>ppt_x</p:attrName>
                                        </p:attrNameLst>
                                      </p:cBhvr>
                                    </p:anim>
                                    <p:anim from="(-#ppt_h/2)" to="(#ppt_y)" calcmode="lin" valueType="num">
                                      <p:cBhvr>
                                        <p:cTn id="19" dur="750" fill="hold">
                                          <p:stCondLst>
                                            <p:cond delay="0"/>
                                          </p:stCondLst>
                                        </p:cTn>
                                        <p:tgtEl>
                                          <p:spTgt spid="3"/>
                                        </p:tgtEl>
                                        <p:attrNameLst>
                                          <p:attrName>ppt_y</p:attrName>
                                        </p:attrNameLst>
                                      </p:cBhvr>
                                    </p:anim>
                                    <p:animRot by="21600000">
                                      <p:cBhvr>
                                        <p:cTn id="20" dur="75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250806" y="1107583"/>
            <a:ext cx="4481848" cy="4524315"/>
          </a:xfrm>
          <a:prstGeom prst="rect">
            <a:avLst/>
          </a:prstGeom>
          <a:noFill/>
        </p:spPr>
        <p:txBody>
          <a:bodyPr wrap="square" rtlCol="0">
            <a:spAutoFit/>
          </a:bodyPr>
          <a:lstStyle/>
          <a:p>
            <a:pPr algn="ctr">
              <a:spcAft>
                <a:spcPts val="0"/>
              </a:spcAft>
            </a:pPr>
            <a:r>
              <a:rPr lang="es-MX" sz="2400" b="1" dirty="0" smtClean="0">
                <a:solidFill>
                  <a:schemeClr val="accent4">
                    <a:lumMod val="20000"/>
                    <a:lumOff val="80000"/>
                  </a:schemeClr>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Cuando un padre o una madre castiga a su hijo con amor, explicándole la razón del castigo, el niño aprenderá que todo lo que hacemos en esta vida tiene consecuencias, según la manera en que obremos y aprenderá a actuar con prudencia. Los niños se dan cuenta de muchas cosas que los adultos creemos que no captan.</a:t>
            </a:r>
          </a:p>
          <a:p>
            <a:pPr algn="ctr">
              <a:spcAft>
                <a:spcPts val="0"/>
              </a:spcAft>
            </a:pPr>
            <a:r>
              <a:rPr lang="es-MX" sz="2400" b="1" dirty="0" smtClean="0">
                <a:solidFill>
                  <a:schemeClr val="accent4">
                    <a:lumMod val="20000"/>
                    <a:lumOff val="80000"/>
                  </a:schemeClr>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 </a:t>
            </a:r>
            <a:endParaRPr lang="es-MX" sz="2400" b="1" dirty="0">
              <a:solidFill>
                <a:schemeClr val="accent4">
                  <a:lumMod val="20000"/>
                  <a:lumOff val="80000"/>
                </a:schemeClr>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2192001" cy="6858000"/>
          </a:xfrm>
          <a:prstGeom prst="rect">
            <a:avLst/>
          </a:prstGeom>
        </p:spPr>
      </p:pic>
    </p:spTree>
    <p:extLst>
      <p:ext uri="{BB962C8B-B14F-4D97-AF65-F5344CB8AC3E}">
        <p14:creationId xmlns:p14="http://schemas.microsoft.com/office/powerpoint/2010/main" val="981316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065949" y="257577"/>
            <a:ext cx="5834130" cy="1938992"/>
          </a:xfrm>
          <a:prstGeom prst="rect">
            <a:avLst/>
          </a:prstGeom>
          <a:noFill/>
        </p:spPr>
        <p:txBody>
          <a:bodyPr wrap="square" rtlCol="0">
            <a:spAutoFit/>
          </a:bodyPr>
          <a:lstStyle/>
          <a:p>
            <a:pPr algn="ctr">
              <a:spcAft>
                <a:spcPts val="0"/>
              </a:spcAft>
            </a:pPr>
            <a:r>
              <a:rPr lang="es-MX" sz="2400" b="1" dirty="0" smtClean="0">
                <a:solidFill>
                  <a:srgbClr val="FFFFCC"/>
                </a:solidFill>
                <a:effectLst>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Crear felices recuerdos de infancia en los hijos, no implica gastos extra, es gratis, porque el amor, la dedicación y las buenas intenciones no cuestan dinero, como todo lo que sale del corazón.</a:t>
            </a:r>
            <a:endParaRPr lang="es-MX" sz="2400" b="1" dirty="0">
              <a:solidFill>
                <a:srgbClr val="FFFFCC"/>
              </a:solidFill>
              <a:effectLst>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0893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1"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4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by="(-#ppt_w*2)" calcmode="lin" valueType="num">
                                      <p:cBhvr rctx="PPT">
                                        <p:cTn id="17" dur="375" autoRev="1" fill="hold">
                                          <p:stCondLst>
                                            <p:cond delay="0"/>
                                          </p:stCondLst>
                                        </p:cTn>
                                        <p:tgtEl>
                                          <p:spTgt spid="2"/>
                                        </p:tgtEl>
                                        <p:attrNameLst>
                                          <p:attrName>ppt_w</p:attrName>
                                        </p:attrNameLst>
                                      </p:cBhvr>
                                    </p:anim>
                                    <p:anim by="(#ppt_w*0.50)" calcmode="lin" valueType="num">
                                      <p:cBhvr>
                                        <p:cTn id="18" dur="375" decel="50000" autoRev="1" fill="hold">
                                          <p:stCondLst>
                                            <p:cond delay="0"/>
                                          </p:stCondLst>
                                        </p:cTn>
                                        <p:tgtEl>
                                          <p:spTgt spid="2"/>
                                        </p:tgtEl>
                                        <p:attrNameLst>
                                          <p:attrName>ppt_x</p:attrName>
                                        </p:attrNameLst>
                                      </p:cBhvr>
                                    </p:anim>
                                    <p:anim from="(-#ppt_h/2)" to="(#ppt_y)" calcmode="lin" valueType="num">
                                      <p:cBhvr>
                                        <p:cTn id="19" dur="750" fill="hold">
                                          <p:stCondLst>
                                            <p:cond delay="0"/>
                                          </p:stCondLst>
                                        </p:cTn>
                                        <p:tgtEl>
                                          <p:spTgt spid="2"/>
                                        </p:tgtEl>
                                        <p:attrNameLst>
                                          <p:attrName>ppt_y</p:attrName>
                                        </p:attrNameLst>
                                      </p:cBhvr>
                                    </p:anim>
                                    <p:animRot by="21600000">
                                      <p:cBhvr>
                                        <p:cTn id="20"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8577330" y="347730"/>
            <a:ext cx="3155324" cy="5262979"/>
          </a:xfrm>
          <a:prstGeom prst="rect">
            <a:avLst/>
          </a:prstGeom>
          <a:noFill/>
        </p:spPr>
        <p:txBody>
          <a:bodyPr wrap="square" rtlCol="0">
            <a:spAutoFit/>
          </a:bodyPr>
          <a:lstStyle/>
          <a:p>
            <a:pPr algn="ctr">
              <a:spcAft>
                <a:spcPts val="0"/>
              </a:spcAft>
            </a:pPr>
            <a:r>
              <a:rPr lang="es-MX" sz="2400" b="1" dirty="0" smtClean="0">
                <a:solidFill>
                  <a:schemeClr val="bg1"/>
                </a:solidFill>
                <a:effectLst>
                  <a:glow rad="139700">
                    <a:schemeClr val="accent5">
                      <a:satMod val="175000"/>
                      <a:alpha val="4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Lo que más necesitan los niños es amor, atención, compañía e interés de parte de sus padres. Dedícale tiempo a tu hijo, siéntate con él e inventa juegos, usa tu imaginación para que juntos pasen un rato agradable, estas son cosas que se recuerdan con cariño durante toda la vida. </a:t>
            </a:r>
          </a:p>
        </p:txBody>
      </p:sp>
    </p:spTree>
    <p:extLst>
      <p:ext uri="{BB962C8B-B14F-4D97-AF65-F5344CB8AC3E}">
        <p14:creationId xmlns:p14="http://schemas.microsoft.com/office/powerpoint/2010/main" val="3327315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7999"/>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CuadroTexto 1"/>
          <p:cNvSpPr txBox="1"/>
          <p:nvPr/>
        </p:nvSpPr>
        <p:spPr>
          <a:xfrm>
            <a:off x="180304" y="721217"/>
            <a:ext cx="3078051" cy="4893647"/>
          </a:xfrm>
          <a:prstGeom prst="rect">
            <a:avLst/>
          </a:prstGeom>
          <a:noFill/>
        </p:spPr>
        <p:txBody>
          <a:bodyPr wrap="square" rtlCol="0">
            <a:spAutoFit/>
          </a:bodyPr>
          <a:lstStyle/>
          <a:p>
            <a:pPr algn="ctr">
              <a:spcAft>
                <a:spcPts val="0"/>
              </a:spcAft>
            </a:pPr>
            <a:r>
              <a:rPr lang="es-MX" sz="2400" b="1" dirty="0" smtClean="0">
                <a:solidFill>
                  <a:srgbClr val="FFFFCC"/>
                </a:solidFill>
                <a:effectLst>
                  <a:glow rad="139700">
                    <a:schemeClr val="accent6">
                      <a:satMod val="175000"/>
                      <a:alpha val="4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Algunas mamás modernas pasan más tiempo en internet que con sus hijos. Léele cuentos, inventa historias, caracteriza a los personajes, ¡hazle reír! Estas son cosas que él guardará para siempre en su corazón, cosas invaluables que no se compran con dinero. </a:t>
            </a:r>
            <a:endParaRPr lang="es-MX" sz="2400" b="1" dirty="0">
              <a:solidFill>
                <a:srgbClr val="FFFFCC"/>
              </a:solidFill>
              <a:effectLst>
                <a:glow rad="139700">
                  <a:schemeClr val="accent6">
                    <a:satMod val="175000"/>
                    <a:alpha val="4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spTree>
    <p:extLst>
      <p:ext uri="{BB962C8B-B14F-4D97-AF65-F5344CB8AC3E}">
        <p14:creationId xmlns:p14="http://schemas.microsoft.com/office/powerpoint/2010/main" val="3105813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2" name="CuadroTexto 1"/>
          <p:cNvSpPr txBox="1"/>
          <p:nvPr/>
        </p:nvSpPr>
        <p:spPr>
          <a:xfrm>
            <a:off x="476519" y="141668"/>
            <a:ext cx="7482626" cy="2308324"/>
          </a:xfrm>
          <a:prstGeom prst="rect">
            <a:avLst/>
          </a:prstGeom>
          <a:noFill/>
        </p:spPr>
        <p:txBody>
          <a:bodyPr wrap="square" rtlCol="0">
            <a:spAutoFit/>
          </a:bodyPr>
          <a:lstStyle/>
          <a:p>
            <a:pPr algn="ctr">
              <a:spcAft>
                <a:spcPts val="0"/>
              </a:spcAft>
            </a:pPr>
            <a:r>
              <a:rPr lang="es-MX" sz="2400" b="1" dirty="0" smtClean="0">
                <a:solidFill>
                  <a:schemeClr val="bg1"/>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La tecnología tiene muchas ventajas, el internet une a las personas en la distancia, pero desgraciadamente está desuniendo a las familias, a los que tenemos cerca. ¿Qué recuerdos tendrá un niño de una madre que se pasa todo el día enviando mensajes a través de su teléfono móvil y a él no le hace caso? </a:t>
            </a:r>
            <a:endParaRPr lang="es-MX" sz="2400" b="1" dirty="0">
              <a:solidFill>
                <a:schemeClr val="bg1"/>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spTree>
    <p:extLst>
      <p:ext uri="{BB962C8B-B14F-4D97-AF65-F5344CB8AC3E}">
        <p14:creationId xmlns:p14="http://schemas.microsoft.com/office/powerpoint/2010/main" val="252963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anim calcmode="lin" valueType="num">
                                      <p:cBhvr>
                                        <p:cTn id="10" dur="2000" fill="hold"/>
                                        <p:tgtEl>
                                          <p:spTgt spid="3"/>
                                        </p:tgtEl>
                                        <p:attrNameLst>
                                          <p:attrName>ppt_x</p:attrName>
                                        </p:attrNameLst>
                                      </p:cBhvr>
                                      <p:tavLst>
                                        <p:tav tm="0">
                                          <p:val>
                                            <p:fltVal val="0.5"/>
                                          </p:val>
                                        </p:tav>
                                        <p:tav tm="100000">
                                          <p:val>
                                            <p:strVal val="#ppt_x"/>
                                          </p:val>
                                        </p:tav>
                                      </p:tavLst>
                                    </p:anim>
                                    <p:anim calcmode="lin" valueType="num">
                                      <p:cBhvr>
                                        <p:cTn id="11" dur="2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21"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par>
                          <p:cTn id="16" fill="hold">
                            <p:stCondLst>
                              <p:cond delay="40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2"/>
                                        </p:tgtEl>
                                        <p:attrNameLst>
                                          <p:attrName>style.visibility</p:attrName>
                                        </p:attrNameLst>
                                      </p:cBhvr>
                                      <p:to>
                                        <p:strVal val="visible"/>
                                      </p:to>
                                    </p:set>
                                    <p:anim by="(-#ppt_w*2)" calcmode="lin" valueType="num">
                                      <p:cBhvr rctx="PPT">
                                        <p:cTn id="19" dur="375" autoRev="1" fill="hold">
                                          <p:stCondLst>
                                            <p:cond delay="0"/>
                                          </p:stCondLst>
                                        </p:cTn>
                                        <p:tgtEl>
                                          <p:spTgt spid="2"/>
                                        </p:tgtEl>
                                        <p:attrNameLst>
                                          <p:attrName>ppt_w</p:attrName>
                                        </p:attrNameLst>
                                      </p:cBhvr>
                                    </p:anim>
                                    <p:anim by="(#ppt_w*0.50)" calcmode="lin" valueType="num">
                                      <p:cBhvr>
                                        <p:cTn id="20" dur="375" decel="50000" autoRev="1" fill="hold">
                                          <p:stCondLst>
                                            <p:cond delay="0"/>
                                          </p:stCondLst>
                                        </p:cTn>
                                        <p:tgtEl>
                                          <p:spTgt spid="2"/>
                                        </p:tgtEl>
                                        <p:attrNameLst>
                                          <p:attrName>ppt_x</p:attrName>
                                        </p:attrNameLst>
                                      </p:cBhvr>
                                    </p:anim>
                                    <p:anim from="(-#ppt_h/2)" to="(#ppt_y)" calcmode="lin" valueType="num">
                                      <p:cBhvr>
                                        <p:cTn id="21" dur="750" fill="hold">
                                          <p:stCondLst>
                                            <p:cond delay="0"/>
                                          </p:stCondLst>
                                        </p:cTn>
                                        <p:tgtEl>
                                          <p:spTgt spid="2"/>
                                        </p:tgtEl>
                                        <p:attrNameLst>
                                          <p:attrName>ppt_y</p:attrName>
                                        </p:attrNameLst>
                                      </p:cBhvr>
                                    </p:anim>
                                    <p:animRot by="21600000">
                                      <p:cBhvr>
                                        <p:cTn id="22"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CuadroTexto 1"/>
          <p:cNvSpPr txBox="1"/>
          <p:nvPr/>
        </p:nvSpPr>
        <p:spPr>
          <a:xfrm>
            <a:off x="7212169" y="360608"/>
            <a:ext cx="4610636" cy="4154984"/>
          </a:xfrm>
          <a:prstGeom prst="rect">
            <a:avLst/>
          </a:prstGeom>
          <a:noFill/>
        </p:spPr>
        <p:txBody>
          <a:bodyPr wrap="square" rtlCol="0">
            <a:spAutoFit/>
          </a:bodyPr>
          <a:lstStyle/>
          <a:p>
            <a:pPr algn="ctr">
              <a:spcAft>
                <a:spcPts val="0"/>
              </a:spcAft>
            </a:pPr>
            <a:r>
              <a:rPr lang="es-MX" sz="2400" b="1" dirty="0" smtClean="0">
                <a:solidFill>
                  <a:schemeClr val="bg1"/>
                </a:solidFill>
                <a:effectLst>
                  <a:glow rad="101600">
                    <a:srgbClr val="660066"/>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Los niños aprenden lo que ven, se les queda grabado en la mente y el corazón. ¿Qué quieres dejar grabado en el corazón de tu hijo? ¿Tu imagen siempre cerca de él en cuerpo y alma, siempre pendiente de sus necesidades, dándole seguridad y cariño o… tu imagen cerca de él físicamente, pero lejos de su corazón, poniendo tu atención en otras mil cosas? </a:t>
            </a:r>
            <a:endParaRPr lang="es-MX" sz="2400" b="1" dirty="0">
              <a:solidFill>
                <a:schemeClr val="bg1"/>
              </a:solidFill>
              <a:effectLst>
                <a:glow rad="101600">
                  <a:srgbClr val="660066"/>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endParaRPr>
          </a:p>
        </p:txBody>
      </p:sp>
    </p:spTree>
    <p:extLst>
      <p:ext uri="{BB962C8B-B14F-4D97-AF65-F5344CB8AC3E}">
        <p14:creationId xmlns:p14="http://schemas.microsoft.com/office/powerpoint/2010/main" val="3619365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636"/>
            <a:ext cx="12192000" cy="6896636"/>
          </a:xfrm>
          <a:prstGeom prst="rect">
            <a:avLst/>
          </a:prstGeom>
        </p:spPr>
      </p:pic>
      <p:sp>
        <p:nvSpPr>
          <p:cNvPr id="2" name="CuadroTexto 1"/>
          <p:cNvSpPr txBox="1"/>
          <p:nvPr/>
        </p:nvSpPr>
        <p:spPr>
          <a:xfrm>
            <a:off x="334851" y="4919730"/>
            <a:ext cx="11565228" cy="1569660"/>
          </a:xfrm>
          <a:prstGeom prst="rect">
            <a:avLst/>
          </a:prstGeom>
          <a:noFill/>
        </p:spPr>
        <p:txBody>
          <a:bodyPr wrap="square" rtlCol="0">
            <a:spAutoFit/>
          </a:bodyPr>
          <a:lstStyle/>
          <a:p>
            <a:pPr algn="ctr">
              <a:spcAft>
                <a:spcPts val="0"/>
              </a:spcAft>
            </a:pPr>
            <a:r>
              <a:rPr lang="es-MX" sz="2400" b="1" dirty="0" smtClean="0">
                <a:solidFill>
                  <a:schemeClr val="bg1"/>
                </a:solidFill>
                <a:effectLst>
                  <a:glow rad="101600">
                    <a:schemeClr val="tx1">
                      <a:alpha val="60000"/>
                    </a:schemeClr>
                  </a:glow>
                  <a:outerShdw blurRad="38100" dist="38100" dir="2700000" algn="tl">
                    <a:srgbClr val="000000">
                      <a:alpha val="43137"/>
                    </a:srgbClr>
                  </a:outerShdw>
                </a:effectLst>
                <a:latin typeface="Tempus Sans ITC" panose="04020404030D07020202" pitchFamily="82" charset="0"/>
                <a:ea typeface="Times New Roman" panose="02020603050405020304" pitchFamily="18" charset="0"/>
              </a:rPr>
              <a:t>No pierdas oportunidad para crear recuerdos felices en tus hijos, es una parte importante de la misión que Dios te encomendó al permitirte ser padre o madre. Recuerda que un día, cuando ya no estés, tú vas a pasar a formar parte de sus recuerdos… ¿cómo quisieras ser recordado(a) por tus hijos? </a:t>
            </a:r>
          </a:p>
        </p:txBody>
      </p:sp>
    </p:spTree>
    <p:extLst>
      <p:ext uri="{BB962C8B-B14F-4D97-AF65-F5344CB8AC3E}">
        <p14:creationId xmlns:p14="http://schemas.microsoft.com/office/powerpoint/2010/main" val="4218558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vertical)">
                                      <p:cBhvr>
                                        <p:cTn id="7" dur="2000"/>
                                        <p:tgtEl>
                                          <p:spTgt spid="3"/>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par>
                          <p:cTn id="12" fill="hold">
                            <p:stCondLst>
                              <p:cond delay="4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by="(-#ppt_w*2)" calcmode="lin" valueType="num">
                                      <p:cBhvr rctx="PPT">
                                        <p:cTn id="15" dur="375" autoRev="1" fill="hold">
                                          <p:stCondLst>
                                            <p:cond delay="0"/>
                                          </p:stCondLst>
                                        </p:cTn>
                                        <p:tgtEl>
                                          <p:spTgt spid="2"/>
                                        </p:tgtEl>
                                        <p:attrNameLst>
                                          <p:attrName>ppt_w</p:attrName>
                                        </p:attrNameLst>
                                      </p:cBhvr>
                                    </p:anim>
                                    <p:anim by="(#ppt_w*0.50)" calcmode="lin" valueType="num">
                                      <p:cBhvr>
                                        <p:cTn id="16" dur="375" decel="50000" autoRev="1" fill="hold">
                                          <p:stCondLst>
                                            <p:cond delay="0"/>
                                          </p:stCondLst>
                                        </p:cTn>
                                        <p:tgtEl>
                                          <p:spTgt spid="2"/>
                                        </p:tgtEl>
                                        <p:attrNameLst>
                                          <p:attrName>ppt_x</p:attrName>
                                        </p:attrNameLst>
                                      </p:cBhvr>
                                    </p:anim>
                                    <p:anim from="(-#ppt_h/2)" to="(#ppt_y)" calcmode="lin" valueType="num">
                                      <p:cBhvr>
                                        <p:cTn id="17" dur="750" fill="hold">
                                          <p:stCondLst>
                                            <p:cond delay="0"/>
                                          </p:stCondLst>
                                        </p:cTn>
                                        <p:tgtEl>
                                          <p:spTgt spid="2"/>
                                        </p:tgtEl>
                                        <p:attrNameLst>
                                          <p:attrName>ppt_y</p:attrName>
                                        </p:attrNameLst>
                                      </p:cBhvr>
                                    </p:anim>
                                    <p:animRot by="21600000">
                                      <p:cBhvr>
                                        <p:cTn id="18" dur="75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rot="21429529">
            <a:off x="5267458" y="1712890"/>
            <a:ext cx="2820474" cy="2554545"/>
          </a:xfrm>
          <a:prstGeom prst="rect">
            <a:avLst/>
          </a:prstGeom>
          <a:noFill/>
        </p:spPr>
        <p:txBody>
          <a:bodyPr wrap="square" rtlCol="0">
            <a:spAutoFit/>
          </a:bodyPr>
          <a:lstStyle/>
          <a:p>
            <a:pPr algn="ctr"/>
            <a:r>
              <a:rPr lang="es-MX" sz="3200" dirty="0">
                <a:solidFill>
                  <a:srgbClr val="000000"/>
                </a:solidFill>
                <a:latin typeface="CAC Pinafore" panose="00000400000000000000" pitchFamily="2" charset="0"/>
              </a:rPr>
              <a:t>Los hijos son un regalo del </a:t>
            </a:r>
            <a:r>
              <a:rPr lang="es-MX" sz="3200" dirty="0" smtClean="0">
                <a:solidFill>
                  <a:srgbClr val="000000"/>
                </a:solidFill>
                <a:latin typeface="CAC Pinafore" panose="00000400000000000000" pitchFamily="2" charset="0"/>
              </a:rPr>
              <a:t>Señor;</a:t>
            </a:r>
            <a:r>
              <a:rPr lang="es-MX" sz="3200" dirty="0" smtClean="0">
                <a:latin typeface="CAC Pinafore" panose="00000400000000000000" pitchFamily="2" charset="0"/>
              </a:rPr>
              <a:t> </a:t>
            </a:r>
            <a:r>
              <a:rPr lang="es-MX" sz="3200" dirty="0" smtClean="0">
                <a:solidFill>
                  <a:srgbClr val="000000"/>
                </a:solidFill>
                <a:latin typeface="CAC Pinafore" panose="00000400000000000000" pitchFamily="2" charset="0"/>
              </a:rPr>
              <a:t>los </a:t>
            </a:r>
            <a:r>
              <a:rPr lang="es-MX" sz="3200" dirty="0">
                <a:solidFill>
                  <a:srgbClr val="000000"/>
                </a:solidFill>
                <a:latin typeface="CAC Pinafore" panose="00000400000000000000" pitchFamily="2" charset="0"/>
              </a:rPr>
              <a:t>frutos del vientre son nuestra recompensa</a:t>
            </a:r>
            <a:r>
              <a:rPr lang="es-MX" sz="3200" dirty="0" smtClean="0">
                <a:solidFill>
                  <a:srgbClr val="000000"/>
                </a:solidFill>
                <a:latin typeface="CAC Pinafore" panose="00000400000000000000" pitchFamily="2" charset="0"/>
              </a:rPr>
              <a:t>.</a:t>
            </a:r>
          </a:p>
          <a:p>
            <a:pPr algn="ctr"/>
            <a:r>
              <a:rPr lang="es-MX" sz="3200" dirty="0" smtClean="0">
                <a:solidFill>
                  <a:srgbClr val="000000"/>
                </a:solidFill>
                <a:latin typeface="CAC Pinafore" panose="00000400000000000000" pitchFamily="2" charset="0"/>
              </a:rPr>
              <a:t>Salmo 127:3</a:t>
            </a:r>
            <a:endParaRPr lang="es-MX" sz="3200" dirty="0">
              <a:latin typeface="CAC Pinafore" panose="00000400000000000000" pitchFamily="2"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9768" y="6240656"/>
            <a:ext cx="978795" cy="513324"/>
          </a:xfrm>
          <a:prstGeom prst="rect">
            <a:avLst/>
          </a:prstGeom>
        </p:spPr>
      </p:pic>
    </p:spTree>
    <p:extLst>
      <p:ext uri="{BB962C8B-B14F-4D97-AF65-F5344CB8AC3E}">
        <p14:creationId xmlns:p14="http://schemas.microsoft.com/office/powerpoint/2010/main" val="3637707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2000"/>
                                        <p:tgtEl>
                                          <p:spTgt spid="3"/>
                                        </p:tgtEl>
                                      </p:cBhvr>
                                    </p:animEffect>
                                  </p:childTnLst>
                                </p:cTn>
                              </p:par>
                            </p:childTnLst>
                          </p:cTn>
                        </p:par>
                        <p:par>
                          <p:cTn id="8" fill="hold">
                            <p:stCondLst>
                              <p:cond delay="20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375" autoRev="1" fill="hold">
                                          <p:stCondLst>
                                            <p:cond delay="0"/>
                                          </p:stCondLst>
                                        </p:cTn>
                                        <p:tgtEl>
                                          <p:spTgt spid="2"/>
                                        </p:tgtEl>
                                        <p:attrNameLst>
                                          <p:attrName>ppt_w</p:attrName>
                                        </p:attrNameLst>
                                      </p:cBhvr>
                                    </p:anim>
                                    <p:anim by="(#ppt_w*0.50)" calcmode="lin" valueType="num">
                                      <p:cBhvr>
                                        <p:cTn id="12" dur="375" decel="50000" autoRev="1" fill="hold">
                                          <p:stCondLst>
                                            <p:cond delay="0"/>
                                          </p:stCondLst>
                                        </p:cTn>
                                        <p:tgtEl>
                                          <p:spTgt spid="2"/>
                                        </p:tgtEl>
                                        <p:attrNameLst>
                                          <p:attrName>ppt_x</p:attrName>
                                        </p:attrNameLst>
                                      </p:cBhvr>
                                    </p:anim>
                                    <p:anim from="(-#ppt_h/2)" to="(#ppt_y)" calcmode="lin" valueType="num">
                                      <p:cBhvr>
                                        <p:cTn id="13" dur="750" fill="hold">
                                          <p:stCondLst>
                                            <p:cond delay="0"/>
                                          </p:stCondLst>
                                        </p:cTn>
                                        <p:tgtEl>
                                          <p:spTgt spid="2"/>
                                        </p:tgtEl>
                                        <p:attrNameLst>
                                          <p:attrName>ppt_y</p:attrName>
                                        </p:attrNameLst>
                                      </p:cBhvr>
                                    </p:anim>
                                    <p:animRot by="21600000">
                                      <p:cBhvr>
                                        <p:cTn id="14" dur="750" fill="hold">
                                          <p:stCondLst>
                                            <p:cond delay="0"/>
                                          </p:stCondLst>
                                        </p:cTn>
                                        <p:tgtEl>
                                          <p:spTgt spid="2"/>
                                        </p:tgtEl>
                                        <p:attrNameLst>
                                          <p:attrName>r</p:attrName>
                                        </p:attrNameLst>
                                      </p:cBhvr>
                                    </p:animRot>
                                  </p:childTnLst>
                                </p:cTn>
                              </p:par>
                            </p:childTnLst>
                          </p:cTn>
                        </p:par>
                        <p:par>
                          <p:cTn id="15" fill="hold">
                            <p:stCondLst>
                              <p:cond delay="8525"/>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1599</TotalTime>
  <Words>776</Words>
  <Application>Microsoft Office PowerPoint</Application>
  <PresentationFormat>Panorámica</PresentationFormat>
  <Paragraphs>23</Paragraphs>
  <Slides>18</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18</vt:i4>
      </vt:variant>
    </vt:vector>
  </HeadingPairs>
  <TitlesOfParts>
    <vt:vector size="27" baseType="lpstr">
      <vt:lpstr>CAC Pinafore</vt:lpstr>
      <vt:lpstr>Calibri</vt:lpstr>
      <vt:lpstr>Kristen ITC</vt:lpstr>
      <vt:lpstr>Times New Roman</vt:lpstr>
      <vt:lpstr>Tempus Sans ITC</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79</cp:revision>
  <dcterms:created xsi:type="dcterms:W3CDTF">2015-05-15T15:52:21Z</dcterms:created>
  <dcterms:modified xsi:type="dcterms:W3CDTF">2015-06-11T03:04:21Z</dcterms:modified>
</cp:coreProperties>
</file>