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ttSkzLk4bIn+Svrtvc/TQ==" hashData="2UxCYgThp6dJR+co7UvGQSXf3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996633"/>
    <a:srgbClr val="005800"/>
    <a:srgbClr val="3333CC"/>
    <a:srgbClr val="009999"/>
    <a:srgbClr val="669900"/>
    <a:srgbClr val="33CC33"/>
    <a:srgbClr val="CC33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0E81C-8762-450D-9E43-AEA7B9CB0ED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219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75BB5C-BE4C-4070-88E1-7150EAF9C2A5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21" Type="http://schemas.openxmlformats.org/officeDocument/2006/relationships/image" Target="../media/image19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Fondos PPS\Geométrico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259632" y="1213259"/>
            <a:ext cx="6624736" cy="274669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00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grpSp>
        <p:nvGrpSpPr>
          <p:cNvPr id="56" name="55 Grupo"/>
          <p:cNvGrpSpPr/>
          <p:nvPr/>
        </p:nvGrpSpPr>
        <p:grpSpPr>
          <a:xfrm>
            <a:off x="1496714" y="1586829"/>
            <a:ext cx="6171630" cy="2016698"/>
            <a:chOff x="1496714" y="1586829"/>
            <a:chExt cx="6171630" cy="2016698"/>
          </a:xfrm>
        </p:grpSpPr>
        <p:grpSp>
          <p:nvGrpSpPr>
            <p:cNvPr id="54" name="53 Grupo"/>
            <p:cNvGrpSpPr/>
            <p:nvPr/>
          </p:nvGrpSpPr>
          <p:grpSpPr>
            <a:xfrm>
              <a:off x="2508622" y="1586829"/>
              <a:ext cx="4151610" cy="480865"/>
              <a:chOff x="2239818" y="1465023"/>
              <a:chExt cx="4151610" cy="480865"/>
            </a:xfrm>
          </p:grpSpPr>
          <p:pic>
            <p:nvPicPr>
              <p:cNvPr id="12" name="Picture 62" descr="s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39818" y="1465993"/>
                <a:ext cx="3714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66" descr="u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64227" y="1478735"/>
                <a:ext cx="4000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72" descr="x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02697" y="1478735"/>
                <a:ext cx="409575" cy="4463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78" descr="a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82893" y="1465508"/>
                <a:ext cx="42862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" name="Picture 84" descr="d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08575" y="1465023"/>
                <a:ext cx="4000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" name="Picture 86" descr="e"/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90092" y="1465023"/>
                <a:ext cx="323850" cy="4808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" name="Picture 94" descr="i"/>
              <p:cNvPicPr>
                <a:picLocks noChangeAspect="1" noChangeArrowheads="1" noCrop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00867" y="1465023"/>
                <a:ext cx="1428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" name="Picture 100" descr="l"/>
              <p:cNvPicPr>
                <a:picLocks noChangeAspect="1" noChangeArrowheads="1" noCrop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96953" y="1465023"/>
                <a:ext cx="323850" cy="478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" name="Picture 84" descr="d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1378" y="1467906"/>
                <a:ext cx="4000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" name="Picture 78" descr="a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11527" y="1470848"/>
                <a:ext cx="42862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53" name="52 Grupo"/>
            <p:cNvGrpSpPr/>
            <p:nvPr/>
          </p:nvGrpSpPr>
          <p:grpSpPr>
            <a:xfrm>
              <a:off x="2620483" y="2427734"/>
              <a:ext cx="3906124" cy="451639"/>
              <a:chOff x="1935018" y="2386170"/>
              <a:chExt cx="4456410" cy="493204"/>
            </a:xfrm>
          </p:grpSpPr>
          <p:pic>
            <p:nvPicPr>
              <p:cNvPr id="9" name="Picture 54" descr="o"/>
              <p:cNvPicPr>
                <a:picLocks noChangeAspect="1" noChangeArrowheads="1" noCrop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80517" y="2401392"/>
                <a:ext cx="4095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68" descr="v"/>
              <p:cNvPicPr>
                <a:picLocks noChangeAspect="1" noChangeArrowheads="1" noCrop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03453" y="2402582"/>
                <a:ext cx="4476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" name="Picture 96" descr="j"/>
              <p:cNvPicPr>
                <a:picLocks noChangeAspect="1" noChangeArrowheads="1" noCrop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35018" y="2401392"/>
                <a:ext cx="3048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" name="Picture 102" descr="m"/>
              <p:cNvPicPr>
                <a:picLocks noChangeAspect="1" noChangeArrowheads="1" noCrop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72304" y="2406587"/>
                <a:ext cx="50482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" name="Picture 104" descr="n"/>
              <p:cNvPicPr>
                <a:picLocks noChangeAspect="1" noChangeArrowheads="1" noCrop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41281" y="2402582"/>
                <a:ext cx="400050" cy="4546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" name="Picture 86" descr="e"/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66631" y="2391001"/>
                <a:ext cx="323850" cy="4883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3" name="Picture 86" descr="e"/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60118" y="2386170"/>
                <a:ext cx="323850" cy="4883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4" name="Picture 62" descr="s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43400" y="2406587"/>
                <a:ext cx="3714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5" name="Picture 78" descr="a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62753" y="2399951"/>
                <a:ext cx="42862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" name="Picture 62" descr="s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19953" y="2393825"/>
                <a:ext cx="3714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" name="1 Grupo"/>
            <p:cNvGrpSpPr/>
            <p:nvPr/>
          </p:nvGrpSpPr>
          <p:grpSpPr>
            <a:xfrm>
              <a:off x="1496714" y="3219822"/>
              <a:ext cx="6171630" cy="383705"/>
              <a:chOff x="1201738" y="3321107"/>
              <a:chExt cx="8320087" cy="498444"/>
            </a:xfrm>
          </p:grpSpPr>
          <p:pic>
            <p:nvPicPr>
              <p:cNvPr id="10" name="Picture 56" descr="p"/>
              <p:cNvPicPr>
                <a:picLocks noChangeAspect="1" noChangeArrowheads="1" noCrop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1738" y="3338686"/>
                <a:ext cx="3619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60" descr="r"/>
              <p:cNvPicPr>
                <a:picLocks noChangeAspect="1" noChangeArrowheads="1" noCrop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94861" y="3338686"/>
                <a:ext cx="4000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74" descr="y"/>
              <p:cNvPicPr>
                <a:picLocks noChangeAspect="1" noChangeArrowheads="1" noCrop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18293" y="3331498"/>
                <a:ext cx="4095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82" descr="c"/>
              <p:cNvPicPr>
                <a:picLocks noChangeAspect="1" noChangeArrowheads="1" noCrop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98568" y="3350518"/>
                <a:ext cx="3810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" name="Picture 90" descr="g"/>
              <p:cNvPicPr>
                <a:picLocks noChangeAspect="1" noChangeArrowheads="1" noCrop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31538" y="3343330"/>
                <a:ext cx="4000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" name="Picture 84" descr="d"/>
              <p:cNvPicPr>
                <a:picLocks noChangeAspect="1" noChangeArrowheads="1" noCrop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2641" y="3332861"/>
                <a:ext cx="4000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" name="Picture 86" descr="e"/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27672" y="3338686"/>
                <a:ext cx="323850" cy="4808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" name="Picture 78" descr="a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5538" y="3340127"/>
                <a:ext cx="42862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8" name="Picture 62" descr="s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40043" y="3339268"/>
                <a:ext cx="3714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" name="Picture 82" descr="c"/>
              <p:cNvPicPr>
                <a:picLocks noChangeAspect="1" noChangeArrowheads="1" noCrop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65287" y="3347911"/>
                <a:ext cx="3810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0" name="Picture 54" descr="o"/>
              <p:cNvPicPr>
                <a:picLocks noChangeAspect="1" noChangeArrowheads="1" noCrop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9154" y="3332861"/>
                <a:ext cx="4095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" name="Picture 86" descr="e"/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59043" y="3321107"/>
                <a:ext cx="323850" cy="4808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4" name="Picture 54" descr="o"/>
              <p:cNvPicPr>
                <a:picLocks noChangeAspect="1" noChangeArrowheads="1" noCrop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730384" y="3331060"/>
                <a:ext cx="4095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" name="Picture 60" descr="r"/>
              <p:cNvPicPr>
                <a:picLocks noChangeAspect="1" noChangeArrowheads="1" noCrop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31789" y="3327514"/>
                <a:ext cx="4000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" name="Picture 60" descr="r"/>
              <p:cNvPicPr>
                <a:picLocks noChangeAspect="1" noChangeArrowheads="1" noCrop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77040" y="3331498"/>
                <a:ext cx="4000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94" descr="i"/>
              <p:cNvPicPr>
                <a:picLocks noChangeAspect="1" noChangeArrowheads="1" noCrop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83213" y="3321107"/>
                <a:ext cx="1428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" name="Picture 86" descr="e"/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67652" y="3328294"/>
                <a:ext cx="323850" cy="4808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9" name="Picture 62" descr="s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01893" y="3337496"/>
                <a:ext cx="3714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" name="Picture 78" descr="a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35205" y="3321107"/>
                <a:ext cx="42862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" name="Picture 62" descr="s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50350" y="3344772"/>
                <a:ext cx="371475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  <p:sndAc>
          <p:stSnd loop="1">
            <p:snd r:embed="rId2" name="Cote d'azur - Mysticage.wav"/>
          </p:stSnd>
        </p:sndAc>
      </p:transition>
    </mc:Choice>
    <mc:Fallback>
      <p:transition spd="slow">
        <p:fade/>
        <p:sndAc>
          <p:stSnd loop="1">
            <p:snd r:embed="rId2" name="Cote d'azur - Mystic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Fondos PPS\Informática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614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835696" y="771550"/>
            <a:ext cx="5472608" cy="3600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07704" y="843558"/>
            <a:ext cx="532859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latin typeface="+mj-lt"/>
              </a:rPr>
              <a:t>Según estudios hechos por especialistas, existe una diferencia de años entre los jóvenes de los 90’ y los de hoy. Entre los años 92’ y 95’ los estudios arrojaron que los jóvenes comenzaban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su actividad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sexual a los 16 años, mientras que las mujeres a los 17. Hoy, esta cifra ha ido disminuyendo, ya que los adolescentes comienzan a tener sus primeras relaciones sexuales a los 12 años, y ellas a los 14.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Fondos PPS\Informática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1"/>
            <a:ext cx="91614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835696" y="483518"/>
            <a:ext cx="5472608" cy="41764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522895"/>
            <a:ext cx="53285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latin typeface="+mj-lt"/>
              </a:rPr>
              <a:t>Una de las causas que se han encontrado para esta precocidad en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los jóvenes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es que la sociedad ha cambiado. Hoy hombres y mujeres trabajan a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más temprana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edad, la salida de sus hogares de origen es más frecuente y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comienza también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a más temprana edad, y por todo esto el matrimonio se aplaza.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Este resumen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común que viven los jóvenes puede ser la explicación de una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actividad sexual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temprana, ya que la “entrada” al mundo mayor se adelanta.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Fondos PPS\Informática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-1"/>
            <a:ext cx="9159876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835696" y="627534"/>
            <a:ext cx="5472608" cy="3888432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668364"/>
            <a:ext cx="532859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latin typeface="+mj-lt"/>
              </a:rPr>
              <a:t>El tema afectivo también se ve diversificado en los jóvenes a la hora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de comenzar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una relación sexual, según una encuesta hecha por el </a:t>
            </a:r>
            <a:r>
              <a:rPr lang="es-CO" sz="2200" b="1" dirty="0" err="1">
                <a:solidFill>
                  <a:schemeClr val="bg1"/>
                </a:solidFill>
                <a:latin typeface="+mj-lt"/>
              </a:rPr>
              <a:t>Injuv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,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Instituto Nacional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de la Juventud, más del 70% de los jóvenes entre 15 y 29 años,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llevaba una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vida sexual activa. El 50% apoyaba la idea de tener sexo sólo por deseo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de ambos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, el 36% señaló que este acto debe ser acompañado por amor, y sólo el 6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% afirmó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que el matrimonio era la condición para tener relaciones.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Fondos PPS\Informática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828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835696" y="483518"/>
            <a:ext cx="5472608" cy="41764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513962"/>
            <a:ext cx="53285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latin typeface="+mj-lt"/>
              </a:rPr>
              <a:t>Según el sexólogo Jaime </a:t>
            </a:r>
            <a:r>
              <a:rPr lang="es-CO" sz="2200" b="1" dirty="0" err="1">
                <a:solidFill>
                  <a:schemeClr val="bg1"/>
                </a:solidFill>
                <a:latin typeface="+mj-lt"/>
              </a:rPr>
              <a:t>Cassano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, la fidelidad se va perdiendo, ¿por qué?</a:t>
            </a:r>
          </a:p>
          <a:p>
            <a:pPr algn="ctr"/>
            <a:r>
              <a:rPr lang="es-CO" sz="2200" b="1" dirty="0">
                <a:solidFill>
                  <a:schemeClr val="bg1"/>
                </a:solidFill>
                <a:latin typeface="+mj-lt"/>
              </a:rPr>
              <a:t>“…porque los jovencitos, niños y niñas, se acostumbran a lo sexual y tratan de</a:t>
            </a:r>
          </a:p>
          <a:p>
            <a:pPr algn="ctr"/>
            <a:r>
              <a:rPr lang="es-CO" sz="2200" b="1" dirty="0">
                <a:solidFill>
                  <a:schemeClr val="bg1"/>
                </a:solidFill>
                <a:latin typeface="+mj-lt"/>
              </a:rPr>
              <a:t>explotar esa sexualidad y la pareja es poco para esto, por lo que buscan más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y más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placer. Esto es un círculo vicioso…”, explica. Es aquí donde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reconocemos que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existe una falta de estabilidad y seguridad en los propios jóvenes, que </a:t>
            </a:r>
            <a:r>
              <a:rPr lang="es-CO" sz="2200" b="1" dirty="0" smtClean="0">
                <a:solidFill>
                  <a:schemeClr val="bg1"/>
                </a:solidFill>
                <a:latin typeface="+mj-lt"/>
              </a:rPr>
              <a:t>parte desde </a:t>
            </a:r>
            <a:r>
              <a:rPr lang="es-CO" sz="2200" b="1" dirty="0">
                <a:solidFill>
                  <a:schemeClr val="bg1"/>
                </a:solidFill>
                <a:latin typeface="+mj-lt"/>
              </a:rPr>
              <a:t>la autoestima hasta los valores o principios adquiridos.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Fondos PPS\Informática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1"/>
            <a:ext cx="916146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33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1835696" y="915566"/>
            <a:ext cx="5472608" cy="3211329"/>
            <a:chOff x="1835696" y="915566"/>
            <a:chExt cx="5472608" cy="3211329"/>
          </a:xfrm>
        </p:grpSpPr>
        <p:sp>
          <p:nvSpPr>
            <p:cNvPr id="3" name="2 Rectángulo"/>
            <p:cNvSpPr/>
            <p:nvPr/>
          </p:nvSpPr>
          <p:spPr>
            <a:xfrm>
              <a:off x="1835696" y="915566"/>
              <a:ext cx="5472608" cy="3211329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5" name="4 Rectángulo"/>
            <p:cNvSpPr/>
            <p:nvPr/>
          </p:nvSpPr>
          <p:spPr>
            <a:xfrm>
              <a:off x="1907704" y="987574"/>
              <a:ext cx="5328592" cy="31393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Según un estudio publicado por el </a:t>
              </a:r>
              <a:r>
                <a:rPr lang="es-CO" sz="2200" b="1" dirty="0" err="1">
                  <a:solidFill>
                    <a:schemeClr val="bg1"/>
                  </a:solidFill>
                  <a:latin typeface="+mj-lt"/>
                </a:rPr>
                <a:t>Injuv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, los jóvenes tienen una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buena comunicación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con sus padres, hasta que comienzan a tener relaciones sexuales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. De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ahí, la mayoría de los jóvenes se cierran a estos temas y la comunicación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se vuelve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nula. Es ahí donde los amigos, internet y otros medios, comienzan a ser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la primera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fuente de los jóvenes en temas de sexualidad.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Fondos PPS\Informática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4" b="1260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1835696" y="267494"/>
            <a:ext cx="5472608" cy="4608512"/>
            <a:chOff x="1835696" y="267494"/>
            <a:chExt cx="5472608" cy="4608512"/>
          </a:xfrm>
        </p:grpSpPr>
        <p:sp>
          <p:nvSpPr>
            <p:cNvPr id="3" name="2 Rectángulo"/>
            <p:cNvSpPr/>
            <p:nvPr/>
          </p:nvSpPr>
          <p:spPr>
            <a:xfrm>
              <a:off x="1835696" y="267494"/>
              <a:ext cx="5472608" cy="4608512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5" name="4 Rectángulo"/>
            <p:cNvSpPr/>
            <p:nvPr/>
          </p:nvSpPr>
          <p:spPr>
            <a:xfrm>
              <a:off x="1907704" y="339502"/>
              <a:ext cx="5328592" cy="44935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MEDIOS DE COMUNICACIÓN, LOS PRINCIPALES RESPONSABLES</a:t>
              </a:r>
            </a:p>
            <a:p>
              <a:pPr algn="ctr"/>
              <a:endParaRPr lang="es-CO" sz="2200" b="1" dirty="0">
                <a:solidFill>
                  <a:schemeClr val="bg1"/>
                </a:solidFill>
                <a:latin typeface="+mj-lt"/>
              </a:endParaRPr>
            </a:p>
            <a:p>
              <a:pPr algn="ctr"/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La televisión en nuestra sociedad cumple un papel que influye fuerte a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la hora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de tomar decisiones. Y el tema sexual no lo deja de lado, en teleseries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, </a:t>
              </a:r>
              <a:r>
                <a:rPr lang="es-CO" sz="2200" b="1" dirty="0" err="1" smtClean="0">
                  <a:solidFill>
                    <a:schemeClr val="bg1"/>
                  </a:solidFill>
                  <a:latin typeface="+mj-lt"/>
                </a:rPr>
                <a:t>realities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, programas juveniles de media tarde, películas, entre otros, exponen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de una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forma grotesca la sexualidad, la figura femenina y la intimidad de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las personas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. Todo esto es visto por miles de niños, adolescentes y jóvenes, por lo</a:t>
              </a:r>
            </a:p>
            <a:p>
              <a:pPr algn="ctr"/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cual imitan y adquieren como algo normal.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Fondos PPS\Informática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00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1475656" y="267494"/>
            <a:ext cx="6120680" cy="4608512"/>
            <a:chOff x="1475656" y="267494"/>
            <a:chExt cx="6120680" cy="4608512"/>
          </a:xfrm>
        </p:grpSpPr>
        <p:sp>
          <p:nvSpPr>
            <p:cNvPr id="3" name="2 Rectángulo"/>
            <p:cNvSpPr/>
            <p:nvPr/>
          </p:nvSpPr>
          <p:spPr>
            <a:xfrm>
              <a:off x="1475656" y="267494"/>
              <a:ext cx="6120680" cy="4608512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5" name="4 Rectángulo"/>
            <p:cNvSpPr/>
            <p:nvPr/>
          </p:nvSpPr>
          <p:spPr>
            <a:xfrm>
              <a:off x="1619672" y="372349"/>
              <a:ext cx="5832648" cy="44012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La publicidad no se queda afuera, el doble sentido y el juego con el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cuerpo y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la sexualidad para llegar al consumidor, son fórmulas cada vez más usadas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por publicistas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que sólo les interesa llamar la atención de los jóvenes sin pensar en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las consecuencias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.</a:t>
              </a:r>
            </a:p>
            <a:p>
              <a:pPr algn="ctr"/>
              <a:endParaRPr lang="es-CO" sz="2000" b="1" dirty="0">
                <a:solidFill>
                  <a:schemeClr val="bg1"/>
                </a:solidFill>
                <a:latin typeface="+mj-lt"/>
              </a:endParaRPr>
            </a:p>
            <a:p>
              <a:pPr algn="ctr"/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Finalmente, internet, cómo no mencionar al medio que mueve e impacta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la sociedad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de hoy. Los jóvenes no recurren a sus padres para consultar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ciertos temas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sexuales, sino a consultorios online que “ayudan” a la orientación sexual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de miles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de jóvenes, donde ellos preguntan y “alguien” les responde. Internet no tiene</a:t>
              </a:r>
            </a:p>
            <a:p>
              <a:pPr algn="ctr"/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reguladores por lo cual su contenido es ilimitado y diverso.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Fondos PPS\Informática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1"/>
            <a:ext cx="9158288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33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1187624" y="267494"/>
            <a:ext cx="6840760" cy="4608512"/>
            <a:chOff x="1187624" y="267494"/>
            <a:chExt cx="6840760" cy="4608512"/>
          </a:xfrm>
        </p:grpSpPr>
        <p:sp>
          <p:nvSpPr>
            <p:cNvPr id="3" name="2 Rectángulo"/>
            <p:cNvSpPr/>
            <p:nvPr/>
          </p:nvSpPr>
          <p:spPr>
            <a:xfrm>
              <a:off x="1187624" y="267494"/>
              <a:ext cx="6840760" cy="4608512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b="1" dirty="0"/>
            </a:p>
          </p:txBody>
        </p:sp>
        <p:sp>
          <p:nvSpPr>
            <p:cNvPr id="5" name="4 Rectángulo"/>
            <p:cNvSpPr/>
            <p:nvPr/>
          </p:nvSpPr>
          <p:spPr>
            <a:xfrm>
              <a:off x="1310858" y="341967"/>
              <a:ext cx="6624736" cy="44627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CONSECUENCIAS</a:t>
              </a:r>
            </a:p>
            <a:p>
              <a:pPr algn="ctr"/>
              <a:endParaRPr lang="es-CO" sz="2200" b="1" dirty="0">
                <a:solidFill>
                  <a:schemeClr val="bg1"/>
                </a:solidFill>
                <a:latin typeface="+mj-lt"/>
              </a:endParaRPr>
            </a:p>
            <a:p>
              <a:pPr algn="ctr"/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La precocidad en los adolescentes ha traído una serie de problemas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para ellos mismos,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tales como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el embarazo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adolecente, las infecciones de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transmisión sexual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y la inseguridad provocada por la inestabilidad que existe en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parejas actuales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. Según Patricia </a:t>
              </a:r>
              <a:r>
                <a:rPr lang="es-CO" sz="2000" b="1" dirty="0" err="1">
                  <a:solidFill>
                    <a:schemeClr val="bg1"/>
                  </a:solidFill>
                  <a:latin typeface="+mj-lt"/>
                </a:rPr>
                <a:t>Gogg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, periodista cubana y especialista en temas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de jóvenes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y adolescencia, “Las enfermedades de transmisión sexual, el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embarazo no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deseado, el aborto o la maternidad precoz amenazan a los adolescentes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que despiertan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cada vez más temprano a la actividad sexual, con poca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información y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baja percepción de riesgos”, afirma en su artículo Riesgos de la sexualidad</a:t>
              </a:r>
            </a:p>
            <a:p>
              <a:pPr algn="ctr"/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temprana.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Fondos PPS\Informátic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005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1619672" y="627534"/>
            <a:ext cx="5904656" cy="3888432"/>
            <a:chOff x="1619672" y="627534"/>
            <a:chExt cx="5904656" cy="3888432"/>
          </a:xfrm>
        </p:grpSpPr>
        <p:sp>
          <p:nvSpPr>
            <p:cNvPr id="3" name="2 Rectángulo"/>
            <p:cNvSpPr/>
            <p:nvPr/>
          </p:nvSpPr>
          <p:spPr>
            <a:xfrm>
              <a:off x="1619672" y="627534"/>
              <a:ext cx="5904656" cy="3888432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5" name="4 Rectángulo"/>
            <p:cNvSpPr/>
            <p:nvPr/>
          </p:nvSpPr>
          <p:spPr>
            <a:xfrm>
              <a:off x="1702071" y="669719"/>
              <a:ext cx="5760640" cy="38164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Por último, Reina </a:t>
              </a:r>
              <a:r>
                <a:rPr lang="es-CO" sz="2200" b="1" dirty="0" err="1">
                  <a:solidFill>
                    <a:schemeClr val="bg1"/>
                  </a:solidFill>
                  <a:latin typeface="+mj-lt"/>
                </a:rPr>
                <a:t>Lourdez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, doctora en Ciencias Médicas, afirmó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lo siguiente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: “Si los adolescentes viven con hábitos saludables, aprenden a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tratar bien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su cuerpo. Si los adolescentes viven con apoyo, aprenden a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sentirse satisfechos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de sí mismos. Si los adolescentes viven con creatividad,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aprenden a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compartir. Si los adolescentes viven con amor, aprenden a amar. Si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los adolescentes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viven con expectativas positivas, aprende a construir un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mundo mejor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”.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Fondos PPS\Informática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1"/>
            <a:ext cx="9158288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99"/>
            </a:avLst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1382132" y="555526"/>
            <a:ext cx="6408712" cy="4032448"/>
            <a:chOff x="1403648" y="411510"/>
            <a:chExt cx="6408712" cy="4032448"/>
          </a:xfrm>
        </p:grpSpPr>
        <p:sp>
          <p:nvSpPr>
            <p:cNvPr id="3" name="2 Rectángulo"/>
            <p:cNvSpPr/>
            <p:nvPr/>
          </p:nvSpPr>
          <p:spPr>
            <a:xfrm>
              <a:off x="1403648" y="411510"/>
              <a:ext cx="6408712" cy="403244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5" name="4 Rectángulo"/>
            <p:cNvSpPr/>
            <p:nvPr/>
          </p:nvSpPr>
          <p:spPr>
            <a:xfrm>
              <a:off x="1475656" y="483518"/>
              <a:ext cx="6264696" cy="28007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La sociedad no es la misma de los 90’, los medios de comunicación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son diferentes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, la forma de pensar también y, sin duda, la juventud vive otra época,</a:t>
              </a:r>
            </a:p>
            <a:p>
              <a:pPr algn="ctr"/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con nuevos desafíos, nuevos conceptos y una manera de ver la vida diferente a 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la que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vivieron sus padres y abuelos. Si los adolescentes viven con responsabilidad</a:t>
              </a:r>
              <a:r>
                <a:rPr lang="es-CO" sz="2200" b="1" dirty="0" smtClean="0">
                  <a:solidFill>
                    <a:schemeClr val="bg1"/>
                  </a:solidFill>
                  <a:latin typeface="+mj-lt"/>
                </a:rPr>
                <a:t>, aprenden </a:t>
              </a:r>
              <a:r>
                <a:rPr lang="es-CO" sz="2200" b="1" dirty="0">
                  <a:solidFill>
                    <a:schemeClr val="bg1"/>
                  </a:solidFill>
                  <a:latin typeface="+mj-lt"/>
                </a:rPr>
                <a:t>a ser autosuficientes.</a:t>
              </a:r>
            </a:p>
            <a:p>
              <a:pPr algn="ctr"/>
              <a:r>
                <a:rPr lang="es-CO" sz="1600" b="1" i="1" dirty="0">
                  <a:solidFill>
                    <a:schemeClr val="bg1"/>
                  </a:solidFill>
                  <a:latin typeface="+mj-lt"/>
                </a:rPr>
                <a:t>Tomado de: abiertajuventud.blogspot.com</a:t>
              </a:r>
            </a:p>
          </p:txBody>
        </p:sp>
      </p:grpSp>
      <p:sp>
        <p:nvSpPr>
          <p:cNvPr id="7" name="6 CuadroTexto"/>
          <p:cNvSpPr txBox="1"/>
          <p:nvPr/>
        </p:nvSpPr>
        <p:spPr>
          <a:xfrm>
            <a:off x="2555776" y="3507854"/>
            <a:ext cx="40995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600" b="1" dirty="0" smtClean="0">
                <a:solidFill>
                  <a:schemeClr val="bg1"/>
                </a:solidFill>
                <a:latin typeface="+mj-lt"/>
              </a:rPr>
              <a:t>Música</a:t>
            </a:r>
            <a:r>
              <a:rPr lang="es-CO" sz="1600" b="1" dirty="0">
                <a:solidFill>
                  <a:schemeClr val="bg1"/>
                </a:solidFill>
                <a:latin typeface="+mj-lt"/>
              </a:rPr>
              <a:t>: Cote </a:t>
            </a:r>
            <a:r>
              <a:rPr lang="es-CO" sz="1600" b="1" dirty="0" err="1">
                <a:solidFill>
                  <a:schemeClr val="bg1"/>
                </a:solidFill>
                <a:latin typeface="+mj-lt"/>
              </a:rPr>
              <a:t>d'azur</a:t>
            </a:r>
            <a:r>
              <a:rPr lang="es-CO" sz="1600" b="1" dirty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600" b="1" i="1" dirty="0" err="1">
                <a:solidFill>
                  <a:schemeClr val="bg1"/>
                </a:solidFill>
                <a:latin typeface="+mj-lt"/>
              </a:rPr>
              <a:t>Mysticage</a:t>
            </a:r>
            <a:endParaRPr lang="es-CO" sz="16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600" b="1" dirty="0" smtClean="0">
                <a:solidFill>
                  <a:schemeClr val="bg1"/>
                </a:solidFill>
                <a:latin typeface="+mj-lt"/>
              </a:rPr>
              <a:t>Realización general: </a:t>
            </a:r>
            <a:r>
              <a:rPr lang="es-CO" sz="16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6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6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975</Words>
  <Application>Microsoft Office PowerPoint</Application>
  <PresentationFormat>Presentación en pantalla (16:9)</PresentationFormat>
  <Paragraphs>54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34</cp:revision>
  <dcterms:created xsi:type="dcterms:W3CDTF">2013-05-29T02:56:16Z</dcterms:created>
  <dcterms:modified xsi:type="dcterms:W3CDTF">2013-09-26T22:54:41Z</dcterms:modified>
</cp:coreProperties>
</file>