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sldIdLst>
    <p:sldId id="276"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5" r:id="rId22"/>
    <p:sldId id="277" r:id="rId23"/>
    <p:sldId id="278" r:id="rId24"/>
    <p:sldId id="279" r:id="rId25"/>
    <p:sldId id="280" r:id="rId26"/>
    <p:sldId id="281" r:id="rId27"/>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weYPPayc5Dso+OiXuYktw" hashData="gICLIWuat8yZr9AbL+WKYrU5k+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4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602B8E0-B8C9-4DCF-9F00-917C0C59D997}" type="datetimeFigureOut">
              <a:rPr lang="es-ES" smtClean="0"/>
              <a:pPr/>
              <a:t>22/03/2014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3D0115-E694-46FA-AB3E-CE4281C07DA6}"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pPr>
              <a:defRPr/>
            </a:pPr>
            <a:fld id="{7FB7FF7C-476F-42BF-90F7-89BD53E6070A}" type="datetimeFigureOut">
              <a:rPr lang="en-US"/>
              <a:pPr>
                <a:defRPr/>
              </a:pPr>
              <a:t>3/22/2014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5CBBD501-DCC7-44DD-B45C-6A73FCDDD725}" type="slidenum">
              <a:rPr lang="en-US"/>
              <a:pPr>
                <a:defRPr/>
              </a:pPr>
              <a:t>‹Nº›</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pPr>
              <a:defRPr/>
            </a:pPr>
            <a:fld id="{96266B5A-C210-406B-8AC5-CC84E2946109}" type="datetimeFigureOut">
              <a:rPr lang="en-US"/>
              <a:pPr>
                <a:defRPr/>
              </a:pPr>
              <a:t>3/22/2014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E2FC5CDC-4573-44A1-B42B-85CEB27368CF}" type="slidenum">
              <a:rPr lang="en-US"/>
              <a:pPr>
                <a:defRPr/>
              </a:pPr>
              <a:t>‹Nº›</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53E381C-DBC9-4938-B413-0D25078D4408}" type="datetimeFigureOut">
              <a:rPr lang="en-US"/>
              <a:pPr>
                <a:defRPr/>
              </a:pPr>
              <a:t>3/22/2014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75A4883E-E395-459F-95A0-E531C0FD157F}" type="slidenum">
              <a:rPr lang="en-US"/>
              <a:pPr>
                <a:defRPr/>
              </a:pPr>
              <a:t>‹Nº›</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3 Marcador de fecha"/>
          <p:cNvSpPr>
            <a:spLocks noGrp="1"/>
          </p:cNvSpPr>
          <p:nvPr>
            <p:ph type="dt" sz="half" idx="10"/>
          </p:nvPr>
        </p:nvSpPr>
        <p:spPr/>
        <p:txBody>
          <a:bodyPr/>
          <a:lstStyle>
            <a:lvl1pPr>
              <a:defRPr/>
            </a:lvl1pPr>
          </a:lstStyle>
          <a:p>
            <a:pPr>
              <a:defRPr/>
            </a:pPr>
            <a:fld id="{EBA0E933-1E8A-471E-A3F9-4DFEB115EFA4}" type="datetimeFigureOut">
              <a:rPr lang="en-US"/>
              <a:pPr>
                <a:defRPr/>
              </a:pPr>
              <a:t>3/22/2014</a:t>
            </a:fld>
            <a:endParaRPr lang="en-US"/>
          </a:p>
        </p:txBody>
      </p:sp>
      <p:sp>
        <p:nvSpPr>
          <p:cNvPr id="6" name="4 Marcador de pie de página"/>
          <p:cNvSpPr>
            <a:spLocks noGrp="1"/>
          </p:cNvSpPr>
          <p:nvPr>
            <p:ph type="ftr" sz="quarter" idx="11"/>
          </p:nvPr>
        </p:nvSpPr>
        <p:spPr/>
        <p:txBody>
          <a:bodyPr/>
          <a:lstStyle>
            <a:lvl1pPr>
              <a:defRPr/>
            </a:lvl1pPr>
          </a:lstStyle>
          <a:p>
            <a:pPr>
              <a:defRPr/>
            </a:pPr>
            <a:endParaRPr lang="en-US"/>
          </a:p>
        </p:txBody>
      </p:sp>
      <p:sp>
        <p:nvSpPr>
          <p:cNvPr id="7" name="5 Marcador de número de diapositiva"/>
          <p:cNvSpPr>
            <a:spLocks noGrp="1"/>
          </p:cNvSpPr>
          <p:nvPr>
            <p:ph type="sldNum" sz="quarter" idx="12"/>
          </p:nvPr>
        </p:nvSpPr>
        <p:spPr/>
        <p:txBody>
          <a:bodyPr/>
          <a:lstStyle>
            <a:lvl1pPr>
              <a:defRPr/>
            </a:lvl1pPr>
          </a:lstStyle>
          <a:p>
            <a:pPr>
              <a:defRPr/>
            </a:pPr>
            <a:fld id="{D2897A78-EF02-4204-89DB-C0C764C4BE57}" type="slidenum">
              <a:rPr lang="en-US"/>
              <a:pPr>
                <a:defRPr/>
              </a:pPr>
              <a:t>‹Nº›</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3 Marcador de fecha"/>
          <p:cNvSpPr>
            <a:spLocks noGrp="1"/>
          </p:cNvSpPr>
          <p:nvPr>
            <p:ph type="dt" sz="half" idx="10"/>
          </p:nvPr>
        </p:nvSpPr>
        <p:spPr/>
        <p:txBody>
          <a:bodyPr/>
          <a:lstStyle>
            <a:lvl1pPr>
              <a:defRPr/>
            </a:lvl1pPr>
          </a:lstStyle>
          <a:p>
            <a:pPr>
              <a:defRPr/>
            </a:pPr>
            <a:fld id="{0CF88327-F285-41C3-8237-960FA1C2A572}" type="datetimeFigureOut">
              <a:rPr lang="en-US"/>
              <a:pPr>
                <a:defRPr/>
              </a:pPr>
              <a:t>3/22/2014</a:t>
            </a:fld>
            <a:endParaRPr lang="en-US"/>
          </a:p>
        </p:txBody>
      </p:sp>
      <p:sp>
        <p:nvSpPr>
          <p:cNvPr id="8" name="4 Marcador de pie de página"/>
          <p:cNvSpPr>
            <a:spLocks noGrp="1"/>
          </p:cNvSpPr>
          <p:nvPr>
            <p:ph type="ftr" sz="quarter" idx="11"/>
          </p:nvPr>
        </p:nvSpPr>
        <p:spPr/>
        <p:txBody>
          <a:bodyPr/>
          <a:lstStyle>
            <a:lvl1pPr>
              <a:defRPr/>
            </a:lvl1pPr>
          </a:lstStyle>
          <a:p>
            <a:pPr>
              <a:defRPr/>
            </a:pPr>
            <a:endParaRPr lang="en-US"/>
          </a:p>
        </p:txBody>
      </p:sp>
      <p:sp>
        <p:nvSpPr>
          <p:cNvPr id="9" name="5 Marcador de número de diapositiva"/>
          <p:cNvSpPr>
            <a:spLocks noGrp="1"/>
          </p:cNvSpPr>
          <p:nvPr>
            <p:ph type="sldNum" sz="quarter" idx="12"/>
          </p:nvPr>
        </p:nvSpPr>
        <p:spPr/>
        <p:txBody>
          <a:bodyPr/>
          <a:lstStyle>
            <a:lvl1pPr>
              <a:defRPr/>
            </a:lvl1pPr>
          </a:lstStyle>
          <a:p>
            <a:pPr>
              <a:defRPr/>
            </a:pPr>
            <a:fld id="{5E9C7039-F2BA-4DBC-BED6-81E3C4467231}" type="slidenum">
              <a:rPr lang="en-US"/>
              <a:pPr>
                <a:defRPr/>
              </a:pPr>
              <a:t>‹Nº›</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3 Marcador de fecha"/>
          <p:cNvSpPr>
            <a:spLocks noGrp="1"/>
          </p:cNvSpPr>
          <p:nvPr>
            <p:ph type="dt" sz="half" idx="10"/>
          </p:nvPr>
        </p:nvSpPr>
        <p:spPr/>
        <p:txBody>
          <a:bodyPr/>
          <a:lstStyle>
            <a:lvl1pPr>
              <a:defRPr/>
            </a:lvl1pPr>
          </a:lstStyle>
          <a:p>
            <a:pPr>
              <a:defRPr/>
            </a:pPr>
            <a:fld id="{7E3BB8B0-1EB7-4C7C-AA9E-A8E6EE1F53DD}" type="datetimeFigureOut">
              <a:rPr lang="en-US"/>
              <a:pPr>
                <a:defRPr/>
              </a:pPr>
              <a:t>3/22/2014</a:t>
            </a:fld>
            <a:endParaRPr lang="en-US"/>
          </a:p>
        </p:txBody>
      </p:sp>
      <p:sp>
        <p:nvSpPr>
          <p:cNvPr id="4" name="4 Marcador de pie de página"/>
          <p:cNvSpPr>
            <a:spLocks noGrp="1"/>
          </p:cNvSpPr>
          <p:nvPr>
            <p:ph type="ftr" sz="quarter" idx="11"/>
          </p:nvPr>
        </p:nvSpPr>
        <p:spPr/>
        <p:txBody>
          <a:bodyPr/>
          <a:lstStyle>
            <a:lvl1pPr>
              <a:defRPr/>
            </a:lvl1pPr>
          </a:lstStyle>
          <a:p>
            <a:pPr>
              <a:defRPr/>
            </a:pPr>
            <a:endParaRPr lang="en-US"/>
          </a:p>
        </p:txBody>
      </p:sp>
      <p:sp>
        <p:nvSpPr>
          <p:cNvPr id="5" name="5 Marcador de número de diapositiva"/>
          <p:cNvSpPr>
            <a:spLocks noGrp="1"/>
          </p:cNvSpPr>
          <p:nvPr>
            <p:ph type="sldNum" sz="quarter" idx="12"/>
          </p:nvPr>
        </p:nvSpPr>
        <p:spPr/>
        <p:txBody>
          <a:bodyPr/>
          <a:lstStyle>
            <a:lvl1pPr>
              <a:defRPr/>
            </a:lvl1pPr>
          </a:lstStyle>
          <a:p>
            <a:pPr>
              <a:defRPr/>
            </a:pPr>
            <a:fld id="{2BB95E28-7217-4FCB-A7F5-0217484998B7}" type="slidenum">
              <a:rPr lang="en-US"/>
              <a:pPr>
                <a:defRPr/>
              </a:pPr>
              <a:t>‹Nº›</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7E90D0A-14DC-47D7-968C-718C56DD943B}" type="datetimeFigureOut">
              <a:rPr lang="en-US"/>
              <a:pPr>
                <a:defRPr/>
              </a:pPr>
              <a:t>3/22/2014</a:t>
            </a:fld>
            <a:endParaRPr lang="en-US"/>
          </a:p>
        </p:txBody>
      </p:sp>
      <p:sp>
        <p:nvSpPr>
          <p:cNvPr id="3" name="4 Marcador de pie de página"/>
          <p:cNvSpPr>
            <a:spLocks noGrp="1"/>
          </p:cNvSpPr>
          <p:nvPr>
            <p:ph type="ftr" sz="quarter" idx="11"/>
          </p:nvPr>
        </p:nvSpPr>
        <p:spPr/>
        <p:txBody>
          <a:bodyPr/>
          <a:lstStyle>
            <a:lvl1pPr>
              <a:defRPr/>
            </a:lvl1pPr>
          </a:lstStyle>
          <a:p>
            <a:pPr>
              <a:defRPr/>
            </a:pPr>
            <a:endParaRPr lang="en-US"/>
          </a:p>
        </p:txBody>
      </p:sp>
      <p:sp>
        <p:nvSpPr>
          <p:cNvPr id="4" name="5 Marcador de número de diapositiva"/>
          <p:cNvSpPr>
            <a:spLocks noGrp="1"/>
          </p:cNvSpPr>
          <p:nvPr>
            <p:ph type="sldNum" sz="quarter" idx="12"/>
          </p:nvPr>
        </p:nvSpPr>
        <p:spPr/>
        <p:txBody>
          <a:bodyPr/>
          <a:lstStyle>
            <a:lvl1pPr>
              <a:defRPr/>
            </a:lvl1pPr>
          </a:lstStyle>
          <a:p>
            <a:pPr>
              <a:defRPr/>
            </a:pPr>
            <a:fld id="{59D460AB-16FA-4A8B-B03A-BC08A4ED6DCE}" type="slidenum">
              <a:rPr lang="en-US"/>
              <a:pPr>
                <a:defRPr/>
              </a:pPr>
              <a:t>‹Nº›</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0AD33FB-523D-452E-8010-C4979333D029}" type="datetimeFigureOut">
              <a:rPr lang="en-US"/>
              <a:pPr>
                <a:defRPr/>
              </a:pPr>
              <a:t>3/22/2014</a:t>
            </a:fld>
            <a:endParaRPr lang="en-US"/>
          </a:p>
        </p:txBody>
      </p:sp>
      <p:sp>
        <p:nvSpPr>
          <p:cNvPr id="6" name="4 Marcador de pie de página"/>
          <p:cNvSpPr>
            <a:spLocks noGrp="1"/>
          </p:cNvSpPr>
          <p:nvPr>
            <p:ph type="ftr" sz="quarter" idx="11"/>
          </p:nvPr>
        </p:nvSpPr>
        <p:spPr/>
        <p:txBody>
          <a:bodyPr/>
          <a:lstStyle>
            <a:lvl1pPr>
              <a:defRPr/>
            </a:lvl1pPr>
          </a:lstStyle>
          <a:p>
            <a:pPr>
              <a:defRPr/>
            </a:pPr>
            <a:endParaRPr lang="en-US"/>
          </a:p>
        </p:txBody>
      </p:sp>
      <p:sp>
        <p:nvSpPr>
          <p:cNvPr id="7" name="5 Marcador de número de diapositiva"/>
          <p:cNvSpPr>
            <a:spLocks noGrp="1"/>
          </p:cNvSpPr>
          <p:nvPr>
            <p:ph type="sldNum" sz="quarter" idx="12"/>
          </p:nvPr>
        </p:nvSpPr>
        <p:spPr/>
        <p:txBody>
          <a:bodyPr/>
          <a:lstStyle>
            <a:lvl1pPr>
              <a:defRPr/>
            </a:lvl1pPr>
          </a:lstStyle>
          <a:p>
            <a:pPr>
              <a:defRPr/>
            </a:pPr>
            <a:fld id="{48150D7F-207E-4F16-B5E8-5E0FB7887441}" type="slidenum">
              <a:rPr lang="en-US"/>
              <a:pPr>
                <a:defRPr/>
              </a:pPr>
              <a:t>‹Nº›</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F33DB25-98D0-4195-8245-8FC1382AE6D3}" type="datetimeFigureOut">
              <a:rPr lang="en-US"/>
              <a:pPr>
                <a:defRPr/>
              </a:pPr>
              <a:t>3/22/2014</a:t>
            </a:fld>
            <a:endParaRPr lang="en-US"/>
          </a:p>
        </p:txBody>
      </p:sp>
      <p:sp>
        <p:nvSpPr>
          <p:cNvPr id="6" name="4 Marcador de pie de página"/>
          <p:cNvSpPr>
            <a:spLocks noGrp="1"/>
          </p:cNvSpPr>
          <p:nvPr>
            <p:ph type="ftr" sz="quarter" idx="11"/>
          </p:nvPr>
        </p:nvSpPr>
        <p:spPr/>
        <p:txBody>
          <a:bodyPr/>
          <a:lstStyle>
            <a:lvl1pPr>
              <a:defRPr/>
            </a:lvl1pPr>
          </a:lstStyle>
          <a:p>
            <a:pPr>
              <a:defRPr/>
            </a:pPr>
            <a:endParaRPr lang="en-US"/>
          </a:p>
        </p:txBody>
      </p:sp>
      <p:sp>
        <p:nvSpPr>
          <p:cNvPr id="7" name="5 Marcador de número de diapositiva"/>
          <p:cNvSpPr>
            <a:spLocks noGrp="1"/>
          </p:cNvSpPr>
          <p:nvPr>
            <p:ph type="sldNum" sz="quarter" idx="12"/>
          </p:nvPr>
        </p:nvSpPr>
        <p:spPr/>
        <p:txBody>
          <a:bodyPr/>
          <a:lstStyle>
            <a:lvl1pPr>
              <a:defRPr/>
            </a:lvl1pPr>
          </a:lstStyle>
          <a:p>
            <a:pPr>
              <a:defRPr/>
            </a:pPr>
            <a:fld id="{FF7C753A-9FCF-4B26-9539-37FE76351699}" type="slidenum">
              <a:rPr lang="en-US"/>
              <a:pPr>
                <a:defRPr/>
              </a:pPr>
              <a:t>‹Nº›</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pPr>
              <a:defRPr/>
            </a:pPr>
            <a:fld id="{42F3CC9B-173F-464B-A0BA-E98052508781}" type="datetimeFigureOut">
              <a:rPr lang="en-US"/>
              <a:pPr>
                <a:defRPr/>
              </a:pPr>
              <a:t>3/22/2014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9230EAFB-2859-4608-801E-16DAC8A21FC9}" type="slidenum">
              <a:rPr lang="en-US"/>
              <a:pPr>
                <a:defRPr/>
              </a:pPr>
              <a:t>‹Nº›</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pPr>
              <a:defRPr/>
            </a:pPr>
            <a:fld id="{D68469B3-1675-4968-A595-C0D0F55A7D63}" type="datetimeFigureOut">
              <a:rPr lang="en-US"/>
              <a:pPr>
                <a:defRPr/>
              </a:pPr>
              <a:t>3/22/2014</a:t>
            </a:fld>
            <a:endParaRPr lang="en-US"/>
          </a:p>
        </p:txBody>
      </p:sp>
      <p:sp>
        <p:nvSpPr>
          <p:cNvPr id="5" name="4 Marcador de pie de página"/>
          <p:cNvSpPr>
            <a:spLocks noGrp="1"/>
          </p:cNvSpPr>
          <p:nvPr>
            <p:ph type="ftr" sz="quarter" idx="11"/>
          </p:nvPr>
        </p:nvSpPr>
        <p:spPr/>
        <p:txBody>
          <a:bodyPr/>
          <a:lstStyle>
            <a:lvl1pPr>
              <a:defRPr/>
            </a:lvl1pPr>
          </a:lstStyle>
          <a:p>
            <a:pPr>
              <a:defRPr/>
            </a:pPr>
            <a:endParaRPr lang="en-US"/>
          </a:p>
        </p:txBody>
      </p:sp>
      <p:sp>
        <p:nvSpPr>
          <p:cNvPr id="6" name="5 Marcador de número de diapositiva"/>
          <p:cNvSpPr>
            <a:spLocks noGrp="1"/>
          </p:cNvSpPr>
          <p:nvPr>
            <p:ph type="sldNum" sz="quarter" idx="12"/>
          </p:nvPr>
        </p:nvSpPr>
        <p:spPr/>
        <p:txBody>
          <a:bodyPr/>
          <a:lstStyle>
            <a:lvl1pPr>
              <a:defRPr/>
            </a:lvl1pPr>
          </a:lstStyle>
          <a:p>
            <a:pPr>
              <a:defRPr/>
            </a:pPr>
            <a:fld id="{60D5FD74-9230-4D19-80FB-4C16D4A49EBB}" type="slidenum">
              <a:rPr lang="en-US"/>
              <a:pPr>
                <a:defRPr/>
              </a:pPr>
              <a:t>‹Nº›</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FC10DC0-4FCE-4ACE-A38A-E4E2D9268C06}"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7B8B5CB-A2A3-451A-AAE4-8B085C263618}" type="slidenum">
              <a:rPr lang="es-ES"/>
              <a:pPr>
                <a:defRPr/>
              </a:pPr>
              <a:t>‹Nº›</a:t>
            </a:fld>
            <a:endParaRPr lang="es-E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7CCAC46-275C-471C-9FDB-03F87C2EA2F0}"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717B4EA-9155-4D64-801F-443A2C0BC1B8}" type="slidenum">
              <a:rPr lang="es-ES"/>
              <a:pPr>
                <a:defRPr/>
              </a:pPr>
              <a:t>‹Nº›</a:t>
            </a:fld>
            <a:endParaRPr lang="es-E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3779D39-D8A3-4D97-9EE5-7970CD9C8499}"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53E1C30-866D-4ED2-82DE-E1EF5BE096EB}" type="slidenum">
              <a:rPr lang="es-ES"/>
              <a:pPr>
                <a:defRPr/>
              </a:pPr>
              <a:t>‹Nº›</a:t>
            </a:fld>
            <a:endParaRPr lang="es-E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C12FD53-54CC-48D5-BB1B-5ED8D0A509C6}" type="datetimeFigureOut">
              <a:rPr lang="es-ES"/>
              <a:pPr>
                <a:defRPr/>
              </a:pPr>
              <a:t>22/03/2014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2D7F2DC-164F-44F2-90C8-E490EA6052E3}" type="slidenum">
              <a:rPr lang="es-ES"/>
              <a:pPr>
                <a:defRPr/>
              </a:pPr>
              <a:t>‹Nº›</a:t>
            </a:fld>
            <a:endParaRPr lang="es-E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09B2B4C-4DF4-4E41-993B-CF4E0AB1AA70}" type="datetimeFigureOut">
              <a:rPr lang="es-ES"/>
              <a:pPr>
                <a:defRPr/>
              </a:pPr>
              <a:t>22/03/2014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1571E1-141A-46BE-AE3C-9D188467A6AD}" type="slidenum">
              <a:rPr lang="es-ES"/>
              <a:pPr>
                <a:defRPr/>
              </a:pPr>
              <a:t>‹Nº›</a:t>
            </a:fld>
            <a:endParaRPr lang="es-E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9008E55-715D-4EA9-8AE2-E5C4932740E0}" type="datetimeFigureOut">
              <a:rPr lang="es-ES"/>
              <a:pPr>
                <a:defRPr/>
              </a:pPr>
              <a:t>22/03/2014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BC1622B-08DD-4CFA-A7D6-C1B4C6630253}" type="slidenum">
              <a:rPr lang="es-ES"/>
              <a:pPr>
                <a:defRPr/>
              </a:pPr>
              <a:t>‹Nº›</a:t>
            </a:fld>
            <a:endParaRPr lang="es-E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ADBC1F4-D7F7-4324-8754-1F7518361DAC}" type="datetimeFigureOut">
              <a:rPr lang="es-ES"/>
              <a:pPr>
                <a:defRPr/>
              </a:pPr>
              <a:t>22/03/2014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71F26FD-029E-4B05-ABEA-77FD849696CD}" type="slidenum">
              <a:rPr lang="es-ES"/>
              <a:pPr>
                <a:defRPr/>
              </a:pPr>
              <a:t>‹Nº›</a:t>
            </a:fld>
            <a:endParaRPr lang="es-E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96F87F1-A7F1-4020-8CF8-530158145E75}" type="datetimeFigureOut">
              <a:rPr lang="es-ES"/>
              <a:pPr>
                <a:defRPr/>
              </a:pPr>
              <a:t>22/03/2014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BC0448AC-1567-42F2-A834-F04FAFBB1330}" type="slidenum">
              <a:rPr lang="es-ES"/>
              <a:pPr>
                <a:defRPr/>
              </a:pPr>
              <a:t>‹Nº›</a:t>
            </a:fld>
            <a:endParaRPr lang="es-E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D0F9047-6676-4F86-9FB7-9979C56BDD4F}" type="datetimeFigureOut">
              <a:rPr lang="es-ES"/>
              <a:pPr>
                <a:defRPr/>
              </a:pPr>
              <a:t>22/03/2014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2779EB2-CA63-49E6-BC3C-3332B5EC9A8C}" type="slidenum">
              <a:rPr lang="es-ES"/>
              <a:pPr>
                <a:defRPr/>
              </a:pPr>
              <a:t>‹Nº›</a:t>
            </a:fld>
            <a:endParaRPr lang="es-E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4E4075E-058F-41C9-90D1-13266998FEB5}"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8DD895-780F-478B-BA0E-6BD585C5B35E}" type="slidenum">
              <a:rPr lang="es-ES"/>
              <a:pPr>
                <a:defRPr/>
              </a:pPr>
              <a:t>‹Nº›</a:t>
            </a:fld>
            <a:endParaRPr lang="es-E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1430F45-424A-4D9D-BC1A-568FA7DB055E}" type="datetimeFigureOut">
              <a:rPr lang="es-ES"/>
              <a:pPr>
                <a:defRPr/>
              </a:pPr>
              <a:t>22/03/2014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2C18692-E911-486C-B963-3323B41BA8E0}" type="slidenum">
              <a:rPr lang="es-ES"/>
              <a:pPr>
                <a:defRPr/>
              </a:pPr>
              <a:t>‹Nº›</a:t>
            </a:fld>
            <a:endParaRPr lang="es-E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05A5D9-E327-4FCA-8553-0395A259AF0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02B8E0-B8C9-4DCF-9F00-917C0C59D997}" type="datetimeFigureOut">
              <a:rPr lang="es-ES" smtClean="0"/>
              <a:pPr/>
              <a:t>22/03/2014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3D0115-E694-46FA-AB3E-CE4281C07DA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3075"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smtClean="0">
                <a:solidFill>
                  <a:schemeClr val="tx1">
                    <a:tint val="75000"/>
                  </a:schemeClr>
                </a:solidFill>
              </a:defRPr>
            </a:lvl1pPr>
          </a:lstStyle>
          <a:p>
            <a:pPr>
              <a:defRPr/>
            </a:pPr>
            <a:fld id="{9B8601D9-109C-44BC-A3B1-26E9B9A718B0}" type="datetimeFigureOut">
              <a:rPr lang="en-US"/>
              <a:pPr>
                <a:defRPr/>
              </a:pPr>
              <a:t>3/22/2014</a:t>
            </a:fld>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6675F2B2-17E6-4261-AED4-DE01689DEC7D}"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FC40D704-486E-4E3F-B0CC-3B4EF4B72A92}" type="datetimeFigureOut">
              <a:rPr lang="es-ES"/>
              <a:pPr>
                <a:defRPr/>
              </a:pPr>
              <a:t>22/03/2014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D427FAE8-6231-48A1-AA37-DA71317FEFB1}"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A610EBD-20FC-452B-815D-08A9CE0AF80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www.noticiacristiana.com/sociedad/sectas/2013/08/conozca-los-falsos-cristos-mas-famosos-de-la-historia.html" TargetMode="External"/><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 Id="rId9" Type="http://schemas.openxmlformats.org/officeDocument/2006/relationships/image" Target="../media/image23.gif"/></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7.gif"/><Relationship Id="rId4" Type="http://schemas.openxmlformats.org/officeDocument/2006/relationships/hyperlink" Target="http://www.sololistas.net/las-10-epidemias-mas-grandes-de-la-historia.html"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rpp.com.pe/2011-07-20-graves-hambrunas-en-el-mundo-noticia_386400.html" TargetMode="External"/><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13.xml.rels><?xml version="1.0" encoding="UTF-8" standalone="yes"?>
<Relationships xmlns="http://schemas.openxmlformats.org/package/2006/relationships"><Relationship Id="rId3" Type="http://schemas.openxmlformats.org/officeDocument/2006/relationships/hyperlink" Target="http://laverdadysololaverdad.wordpress.com/2012/03/29/los-terremotos-son-senales-del-fin-del-mundo/" TargetMode="External"/><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hyperlink" Target="http://earthquake.usgs.gov/earthquakes/eqarchives/year/eqstats.php" TargetMode="External"/><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4.gif"/><Relationship Id="rId5" Type="http://schemas.openxmlformats.org/officeDocument/2006/relationships/image" Target="../media/image33.jpeg"/><Relationship Id="rId4" Type="http://schemas.openxmlformats.org/officeDocument/2006/relationships/hyperlink" Target="http://earthquake.usgs.gov/earthquakes/world/10_largest_world.php"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earthquake.usgs.gov/earthquakes/eqarchives/year/eqstats.php" TargetMode="External"/><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hyperlink" Target="http://earthquake.usgs.gov/earthquakes/eqarchives/year/eqstats.php" TargetMode="External"/><Relationship Id="rId2" Type="http://schemas.openxmlformats.org/officeDocument/2006/relationships/hyperlink" Target="http://www.divulgence.net/global_earthquakes_index.htm" TargetMode="External"/><Relationship Id="rId1" Type="http://schemas.openxmlformats.org/officeDocument/2006/relationships/slideLayout" Target="../slideLayouts/slideLayout7.xml"/><Relationship Id="rId5" Type="http://schemas.openxmlformats.org/officeDocument/2006/relationships/image" Target="../media/image37.gif"/><Relationship Id="rId4"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1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control" Target="../activeX/activeX1.xml"/><Relationship Id="rId1" Type="http://schemas.openxmlformats.org/officeDocument/2006/relationships/vmlDrawing" Target="../drawings/vmlDrawing1.vml"/><Relationship Id="rId5" Type="http://schemas.openxmlformats.org/officeDocument/2006/relationships/hyperlink" Target="https://www.youtube.com/watch?v=YjkEnnQAsEI" TargetMode="External"/><Relationship Id="rId4" Type="http://schemas.openxmlformats.org/officeDocument/2006/relationships/image" Target="../media/image25.jpeg"/></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2" Type="http://schemas.openxmlformats.org/officeDocument/2006/relationships/image" Target="../media/image44.jpeg"/><Relationship Id="rId1" Type="http://schemas.openxmlformats.org/officeDocument/2006/relationships/slideLayout" Target="../slideLayouts/slideLayout13.xml"/><Relationship Id="rId6" Type="http://schemas.openxmlformats.org/officeDocument/2006/relationships/hyperlink" Target="http://www.mispps.com/reflexion/cuando-el-hombre-confronta-a-dios-(roby)/" TargetMode="External"/><Relationship Id="rId5" Type="http://schemas.openxmlformats.org/officeDocument/2006/relationships/hyperlink" Target="http://www.mispps.com/reflexion/jesucristo-no-es-religion-el-es-vida/"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34.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dministrador\Escritorio\segunda venida de cristo II.jpg"/>
          <p:cNvPicPr>
            <a:picLocks noChangeAspect="1" noChangeArrowheads="1"/>
          </p:cNvPicPr>
          <p:nvPr/>
        </p:nvPicPr>
        <p:blipFill>
          <a:blip r:embed="rId2"/>
          <a:srcRect/>
          <a:stretch>
            <a:fillRect/>
          </a:stretch>
        </p:blipFill>
        <p:spPr bwMode="auto">
          <a:xfrm>
            <a:off x="0" y="0"/>
            <a:ext cx="9144000" cy="6858000"/>
          </a:xfrm>
          <a:prstGeom prst="rect">
            <a:avLst/>
          </a:prstGeom>
          <a:noFill/>
          <a:effectLst/>
          <a:scene3d>
            <a:camera prst="orthographicFront"/>
            <a:lightRig rig="threePt" dir="t"/>
          </a:scene3d>
          <a:sp3d>
            <a:bevelT prst="slope"/>
          </a:sp3d>
        </p:spPr>
      </p:pic>
      <p:sp>
        <p:nvSpPr>
          <p:cNvPr id="3" name="2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3 CuadroTexto"/>
          <p:cNvSpPr txBox="1"/>
          <p:nvPr/>
        </p:nvSpPr>
        <p:spPr>
          <a:xfrm>
            <a:off x="1714500" y="1500188"/>
            <a:ext cx="5857875" cy="1446212"/>
          </a:xfrm>
          <a:prstGeom prst="rect">
            <a:avLst/>
          </a:prstGeom>
          <a:noFill/>
        </p:spPr>
        <p:txBody>
          <a:bodyPr>
            <a:spAutoFit/>
          </a:bodyPr>
          <a:lstStyle/>
          <a:p>
            <a:pPr algn="ctr">
              <a:defRPr/>
            </a:pPr>
            <a:r>
              <a:rPr lang="es-ES" sz="3200" b="1" dirty="0">
                <a:solidFill>
                  <a:srgbClr val="FF0000"/>
                </a:solidFill>
                <a:effectLst>
                  <a:glow rad="101600">
                    <a:srgbClr val="7030A0">
                      <a:alpha val="60000"/>
                    </a:srgbClr>
                  </a:glow>
                  <a:outerShdw blurRad="38100" dist="38100" dir="2700000" algn="tl">
                    <a:srgbClr val="000000">
                      <a:alpha val="43137"/>
                    </a:srgbClr>
                  </a:outerShdw>
                </a:effectLst>
                <a:latin typeface="Lucida Calligraphy" pitchFamily="66" charset="0"/>
              </a:rPr>
              <a:t>Señales de la Segunda            Venida de Cristo         </a:t>
            </a:r>
            <a:r>
              <a:rPr lang="es-ES" sz="2400" b="1" dirty="0">
                <a:solidFill>
                  <a:srgbClr val="FF0000"/>
                </a:solidFill>
                <a:effectLst>
                  <a:glow rad="101600">
                    <a:srgbClr val="7030A0">
                      <a:alpha val="60000"/>
                    </a:srgbClr>
                  </a:glow>
                  <a:outerShdw blurRad="38100" dist="38100" dir="2700000" algn="tl">
                    <a:srgbClr val="000000">
                      <a:alpha val="43137"/>
                    </a:srgbClr>
                  </a:outerShdw>
                </a:effectLst>
                <a:latin typeface="Lucida Calligraphy" pitchFamily="66" charset="0"/>
              </a:rPr>
              <a:t>Parte 1</a:t>
            </a:r>
          </a:p>
        </p:txBody>
      </p:sp>
      <p:sp>
        <p:nvSpPr>
          <p:cNvPr id="5" name="4 CuadroTexto"/>
          <p:cNvSpPr txBox="1"/>
          <p:nvPr/>
        </p:nvSpPr>
        <p:spPr>
          <a:xfrm>
            <a:off x="8143875" y="6072188"/>
            <a:ext cx="857250" cy="292100"/>
          </a:xfrm>
          <a:prstGeom prst="rect">
            <a:avLst/>
          </a:prstGeom>
          <a:noFill/>
        </p:spPr>
        <p:txBody>
          <a:bodyPr>
            <a:spAutoFit/>
          </a:bodyPr>
          <a:lstStyle/>
          <a:p>
            <a:pPr algn="ctr">
              <a:defRPr/>
            </a:pPr>
            <a:r>
              <a:rPr lang="es-ES" sz="1300" b="1" i="1" dirty="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6" name="5 CuadroTexto"/>
          <p:cNvSpPr txBox="1"/>
          <p:nvPr/>
        </p:nvSpPr>
        <p:spPr>
          <a:xfrm>
            <a:off x="8001000" y="6286500"/>
            <a:ext cx="1143000" cy="292100"/>
          </a:xfrm>
          <a:prstGeom prst="rect">
            <a:avLst/>
          </a:prstGeom>
          <a:noFill/>
        </p:spPr>
        <p:txBody>
          <a:bodyPr>
            <a:spAutoFit/>
          </a:bodyPr>
          <a:lstStyle/>
          <a:p>
            <a:pPr algn="ctr">
              <a:defRPr/>
            </a:pPr>
            <a:r>
              <a:rPr lang="es-ES" sz="1300" b="1" i="1" dirty="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7" name="Picture 8" descr="PkRU.gif (9741 bytes)"/>
          <p:cNvPicPr>
            <a:picLocks noChangeAspect="1" noChangeArrowheads="1" noCrop="1"/>
          </p:cNvPicPr>
          <p:nvPr/>
        </p:nvPicPr>
        <p:blipFill>
          <a:blip r:embed="rId4"/>
          <a:srcRect/>
          <a:stretch>
            <a:fillRect/>
          </a:stretch>
        </p:blipFill>
        <p:spPr bwMode="auto">
          <a:xfrm>
            <a:off x="7643813" y="6269038"/>
            <a:ext cx="460375" cy="287337"/>
          </a:xfrm>
          <a:prstGeom prst="rect">
            <a:avLst/>
          </a:prstGeom>
          <a:noFill/>
          <a:ln w="9525">
            <a:noFill/>
            <a:miter lim="800000"/>
            <a:headEnd/>
            <a:tailEnd/>
          </a:ln>
        </p:spPr>
      </p:pic>
      <p:sp>
        <p:nvSpPr>
          <p:cNvPr id="8" name="7 CuadroTexto"/>
          <p:cNvSpPr txBox="1"/>
          <p:nvPr/>
        </p:nvSpPr>
        <p:spPr>
          <a:xfrm>
            <a:off x="3786188" y="6215063"/>
            <a:ext cx="1571625" cy="276225"/>
          </a:xfrm>
          <a:prstGeom prst="rect">
            <a:avLst/>
          </a:prstGeom>
          <a:solidFill>
            <a:schemeClr val="tx2">
              <a:lumMod val="50000"/>
              <a:alpha val="25000"/>
            </a:schemeClr>
          </a:solidFill>
          <a:ln w="19050">
            <a:solidFill>
              <a:srgbClr val="FFFFFF"/>
            </a:solidFill>
          </a:ln>
        </p:spPr>
        <p:txBody>
          <a:bodyPr>
            <a:spAutoFit/>
          </a:bodyPr>
          <a:lstStyle/>
          <a:p>
            <a:pPr algn="ctr">
              <a:defRPr/>
            </a:pPr>
            <a:r>
              <a:rPr lang="es-ES" sz="12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2.jpg"/>
          <p:cNvPicPr>
            <a:picLocks noGrp="1" noChangeAspect="1"/>
          </p:cNvPicPr>
          <p:nvPr isPhoto="1"/>
        </p:nvPicPr>
        <p:blipFill>
          <a:blip r:embed="rId3">
            <a:lum/>
          </a:blip>
          <a:stretch>
            <a:fillRect/>
          </a:stretch>
        </p:blipFill>
        <p:spPr>
          <a:xfrm>
            <a:off x="3175" y="0"/>
            <a:ext cx="9137650" cy="6858000"/>
          </a:xfrm>
          <a:prstGeom prst="rect">
            <a:avLst/>
          </a:prstGeom>
          <a:noFill/>
          <a:ln>
            <a:noFill/>
          </a:ln>
        </p:spPr>
      </p:pic>
      <p:sp>
        <p:nvSpPr>
          <p:cNvPr id="3" name="2 CuadroTexto"/>
          <p:cNvSpPr txBox="1"/>
          <p:nvPr/>
        </p:nvSpPr>
        <p:spPr>
          <a:xfrm>
            <a:off x="714348" y="714356"/>
            <a:ext cx="7786688" cy="923925"/>
          </a:xfrm>
          <a:prstGeom prst="rect">
            <a:avLst/>
          </a:prstGeom>
          <a:solidFill>
            <a:srgbClr val="FF0000">
              <a:alpha val="25000"/>
            </a:srgbClr>
          </a:solidFill>
        </p:spPr>
        <p:txBody>
          <a:bodyPr>
            <a:spAutoFit/>
          </a:bodyPr>
          <a:lstStyle/>
          <a:p>
            <a:pPr fontAlgn="auto">
              <a:spcBef>
                <a:spcPts val="0"/>
              </a:spcBef>
              <a:spcAft>
                <a:spcPts val="0"/>
              </a:spcAft>
              <a:defRPr/>
            </a:pPr>
            <a:r>
              <a:rPr lang="es-ES" b="1" dirty="0">
                <a:solidFill>
                  <a:schemeClr val="bg1"/>
                </a:solidFill>
                <a:effectLst>
                  <a:outerShdw blurRad="38100" dist="38100" dir="2700000" algn="tl">
                    <a:srgbClr val="000000">
                      <a:alpha val="43137"/>
                    </a:srgbClr>
                  </a:outerShdw>
                </a:effectLst>
                <a:latin typeface="Trebuchet MS" pitchFamily="34" charset="0"/>
              </a:rPr>
              <a:t>     Jesucristo regresará al mundo por segunda vez. Esta afirmación que está avalada por la Biblia es un hecho que muchas personas en el mundo todavía desconoce y otros lo niegan por su incredulidad. </a:t>
            </a:r>
          </a:p>
        </p:txBody>
      </p:sp>
      <p:sp>
        <p:nvSpPr>
          <p:cNvPr id="4" name="3 CuadroTexto"/>
          <p:cNvSpPr txBox="1"/>
          <p:nvPr/>
        </p:nvSpPr>
        <p:spPr>
          <a:xfrm>
            <a:off x="714348" y="4214818"/>
            <a:ext cx="7786688" cy="2032000"/>
          </a:xfrm>
          <a:prstGeom prst="rect">
            <a:avLst/>
          </a:prstGeom>
          <a:solidFill>
            <a:srgbClr val="FF0000">
              <a:alpha val="25000"/>
            </a:srgbClr>
          </a:solidFill>
        </p:spPr>
        <p:txBody>
          <a:bodyPr>
            <a:spAutoFit/>
          </a:bodyPr>
          <a:lstStyle/>
          <a:p>
            <a:pPr fontAlgn="auto">
              <a:spcBef>
                <a:spcPts val="0"/>
              </a:spcBef>
              <a:spcAft>
                <a:spcPts val="0"/>
              </a:spcAft>
              <a:defRPr/>
            </a:pPr>
            <a:r>
              <a:rPr lang="es-ES" b="1" dirty="0">
                <a:solidFill>
                  <a:schemeClr val="bg1"/>
                </a:solidFill>
                <a:effectLst>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Trebuchet MS" pitchFamily="34" charset="0"/>
              </a:rPr>
              <a:t>Hechos de los Apóstoles1:10-11 relata que Jesús después de resucitado asciende al cielo siendo observado por sus discípulos:          “Y estando ellos con los ojos puestos en el cielo, entre tanto que él se iba, he aquí se pusieron junto a ellos dos varones con vestiduras blancas, los cuales también les dijeron: Varones galileos, ¿por qué estáis mirando al cielo? Este mismo Jesús, que ha sido tomado de vosotros al cielo, así vendrá como le habéis visto </a:t>
            </a:r>
            <a:r>
              <a:rPr lang="es-ES" b="1" dirty="0">
                <a:solidFill>
                  <a:srgbClr val="FFFFFF"/>
                </a:solidFill>
                <a:effectLst>
                  <a:glow rad="101600">
                    <a:schemeClr val="accent2">
                      <a:satMod val="175000"/>
                      <a:alpha val="40000"/>
                    </a:schemeClr>
                  </a:glow>
                  <a:outerShdw blurRad="38100" dist="38100" dir="2700000" algn="tl">
                    <a:srgbClr val="000000">
                      <a:alpha val="43137"/>
                    </a:srgbClr>
                  </a:outerShdw>
                </a:effectLst>
                <a:latin typeface="Trebuchet MS" pitchFamily="34" charset="0"/>
              </a:rPr>
              <a:t>ir al cielo.”</a:t>
            </a:r>
          </a:p>
        </p:txBody>
      </p:sp>
      <p:pic>
        <p:nvPicPr>
          <p:cNvPr id="5" name="4 Imagen" descr="Imagen2.jpg"/>
          <p:cNvPicPr>
            <a:picLocks noGrp="1" noChangeAspect="1"/>
          </p:cNvPicPr>
          <p:nvPr isPhoto="1"/>
        </p:nvPicPr>
        <p:blipFill>
          <a:blip r:embed="rId3">
            <a:lum/>
          </a:blip>
          <a:stretch>
            <a:fillRect/>
          </a:stretch>
        </p:blipFill>
        <p:spPr>
          <a:xfrm>
            <a:off x="6350" y="0"/>
            <a:ext cx="913765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sndAc>
      <p:stSnd>
        <p:snd r:embed="rId2" name="Extract from CD 1 - Track 7.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3.jpg"/>
          <p:cNvPicPr>
            <a:picLocks noGrp="1" noChangeAspect="1"/>
          </p:cNvPicPr>
          <p:nvPr isPhoto="1"/>
        </p:nvPicPr>
        <p:blipFill>
          <a:blip r:embed="rId2">
            <a:lum/>
          </a:blip>
          <a:stretch>
            <a:fillRect/>
          </a:stretch>
        </p:blipFill>
        <p:spPr>
          <a:xfrm>
            <a:off x="3175" y="0"/>
            <a:ext cx="9136063" cy="6858000"/>
          </a:xfrm>
          <a:prstGeom prst="rect">
            <a:avLst/>
          </a:prstGeom>
          <a:noFill/>
          <a:ln>
            <a:noFill/>
          </a:ln>
        </p:spPr>
      </p:pic>
      <p:sp>
        <p:nvSpPr>
          <p:cNvPr id="3" name="2 CuadroTexto"/>
          <p:cNvSpPr txBox="1"/>
          <p:nvPr/>
        </p:nvSpPr>
        <p:spPr>
          <a:xfrm>
            <a:off x="714375" y="2357438"/>
            <a:ext cx="7786688" cy="1477962"/>
          </a:xfrm>
          <a:prstGeom prst="rect">
            <a:avLst/>
          </a:prstGeom>
          <a:solidFill>
            <a:schemeClr val="tx2">
              <a:lumMod val="75000"/>
              <a:alpha val="25000"/>
            </a:schemeClr>
          </a:solid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Trebuchet MS" pitchFamily="34" charset="0"/>
              </a:rPr>
              <a:t>     </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Cuando Cristo vino al mundo la primera vez  “………vino a buscar y a salvar lo que se había perdido” (Lucas 19:10), es decir vino no solo por la persona más impía, vil y pecadora, sino que también vino por las personas humanamente consideradas como buenas y morales, ya que ellos también son pecadores y necesitan salvación de su alma.</a:t>
            </a:r>
          </a:p>
        </p:txBody>
      </p:sp>
      <p:sp>
        <p:nvSpPr>
          <p:cNvPr id="4" name="3 CuadroTexto"/>
          <p:cNvSpPr txBox="1"/>
          <p:nvPr/>
        </p:nvSpPr>
        <p:spPr>
          <a:xfrm>
            <a:off x="714375" y="714375"/>
            <a:ext cx="7786688" cy="923925"/>
          </a:xfrm>
          <a:prstGeom prst="rect">
            <a:avLst/>
          </a:prstGeom>
          <a:solidFill>
            <a:schemeClr val="tx2">
              <a:lumMod val="75000"/>
              <a:alpha val="25000"/>
            </a:schemeClr>
          </a:solid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Trebuchet MS" pitchFamily="34" charset="0"/>
              </a:rPr>
              <a:t>    </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En la carta a los Hebreos 9:28 “así también Cristo fue ofrecido una sola vez para llevar los pecados de muchos; y aparecerá por segunda vez, sin relación con el pecado, para salvar a los que le esperan. </a:t>
            </a:r>
          </a:p>
        </p:txBody>
      </p:sp>
      <p:sp>
        <p:nvSpPr>
          <p:cNvPr id="5" name="4 CuadroTexto"/>
          <p:cNvSpPr txBox="1"/>
          <p:nvPr/>
        </p:nvSpPr>
        <p:spPr>
          <a:xfrm>
            <a:off x="714375" y="4572000"/>
            <a:ext cx="7786688" cy="1754326"/>
          </a:xfrm>
          <a:prstGeom prst="rect">
            <a:avLst/>
          </a:prstGeom>
          <a:solidFill>
            <a:schemeClr val="tx2">
              <a:lumMod val="75000"/>
              <a:alpha val="25000"/>
            </a:schemeClr>
          </a:solid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Trebuchet MS" pitchFamily="34" charset="0"/>
              </a:rPr>
              <a:t>    </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Pero hemos leído que su segunda venida ya no tendrá relación con el pecado, vale decir, que la gente ya no lo humillará e insultará  como en su primera venida, sino que el viene justo en el momento cuando en la tierra los juicios de Dios, conocido como la Gran Tribulación </a:t>
            </a:r>
            <a:r>
              <a:rPr lang="es-ES" b="1" dirty="0" smtClean="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(que da cuenta el libro de Apocalipsis) se </a:t>
            </a:r>
            <a:r>
              <a:rPr lang="es-ES" b="1" dirty="0">
                <a:solidFill>
                  <a:srgbClr val="FFFFFF"/>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han desatado a causa del pecado de la humanidad no arrepentida.</a:t>
            </a:r>
          </a:p>
        </p:txBody>
      </p:sp>
      <p:pic>
        <p:nvPicPr>
          <p:cNvPr id="8" name="7 Imagen" descr="Imagen3.jpg"/>
          <p:cNvPicPr>
            <a:picLocks noGrp="1" noChangeAspect="1"/>
          </p:cNvPicPr>
          <p:nvPr isPhoto="1"/>
        </p:nvPicPr>
        <p:blipFill>
          <a:blip r:embed="rId2">
            <a:lum/>
          </a:blip>
          <a:stretch>
            <a:fillRect/>
          </a:stretch>
        </p:blipFill>
        <p:spPr>
          <a:xfrm>
            <a:off x="7937" y="0"/>
            <a:ext cx="9136063" cy="6858000"/>
          </a:xfrm>
          <a:prstGeom prst="rect">
            <a:avLst/>
          </a:prstGeom>
          <a:noFill/>
          <a:ln>
            <a:noFill/>
          </a:ln>
        </p:spPr>
      </p:pic>
      <p:sp>
        <p:nvSpPr>
          <p:cNvPr id="9" name="8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4.jpg"/>
          <p:cNvPicPr>
            <a:picLocks noGrp="1" noChangeAspect="1"/>
          </p:cNvPicPr>
          <p:nvPr isPhoto="1"/>
        </p:nvPicPr>
        <p:blipFill>
          <a:blip r:embed="rId2">
            <a:lum/>
          </a:blip>
          <a:stretch>
            <a:fillRect/>
          </a:stretch>
        </p:blipFill>
        <p:spPr>
          <a:xfrm>
            <a:off x="3175" y="0"/>
            <a:ext cx="9136063" cy="6858000"/>
          </a:xfrm>
          <a:prstGeom prst="rect">
            <a:avLst/>
          </a:prstGeom>
          <a:noFill/>
          <a:ln>
            <a:noFill/>
          </a:ln>
        </p:spPr>
      </p:pic>
      <p:sp>
        <p:nvSpPr>
          <p:cNvPr id="3" name="2 CuadroTexto"/>
          <p:cNvSpPr txBox="1"/>
          <p:nvPr/>
        </p:nvSpPr>
        <p:spPr>
          <a:xfrm>
            <a:off x="642910" y="285728"/>
            <a:ext cx="7786687" cy="1477963"/>
          </a:xfrm>
          <a:prstGeom prst="rect">
            <a:avLst/>
          </a:prstGeom>
          <a:solidFill>
            <a:srgbClr val="7030A0">
              <a:alpha val="40000"/>
            </a:srgbClr>
          </a:solidFill>
        </p:spPr>
        <p:txBody>
          <a:bodyPr>
            <a:spAutoFit/>
          </a:bodyPr>
          <a:lstStyle/>
          <a:p>
            <a:pPr fontAlgn="auto">
              <a:spcBef>
                <a:spcPts val="0"/>
              </a:spcBef>
              <a:spcAft>
                <a:spcPts val="0"/>
              </a:spcAft>
              <a:defRPr/>
            </a:pPr>
            <a:r>
              <a:rPr lang="es-ES" b="1" dirty="0">
                <a:solidFill>
                  <a:srgbClr val="FFFFFF"/>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       La Biblia en Mateo 24 menciona las SEÑALES o INDICIOS de la segunda venida de Cristo, las mismas que se irán desarrollando en varios capítulos.</a:t>
            </a:r>
          </a:p>
          <a:p>
            <a:pPr fontAlgn="auto">
              <a:spcBef>
                <a:spcPts val="0"/>
              </a:spcBef>
              <a:spcAft>
                <a:spcPts val="0"/>
              </a:spcAft>
              <a:defRPr/>
            </a:pPr>
            <a:r>
              <a:rPr lang="es-ES" b="1" dirty="0">
                <a:solidFill>
                  <a:srgbClr val="FFFFFF"/>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En esta primera entrega, se irán citando paulatinamente los versículos entre comillas y a continuación una breve explicación. </a:t>
            </a:r>
          </a:p>
        </p:txBody>
      </p:sp>
      <p:sp>
        <p:nvSpPr>
          <p:cNvPr id="4" name="3 Rectángulo"/>
          <p:cNvSpPr/>
          <p:nvPr/>
        </p:nvSpPr>
        <p:spPr>
          <a:xfrm>
            <a:off x="642938" y="4429125"/>
            <a:ext cx="7786687" cy="923925"/>
          </a:xfrm>
          <a:prstGeom prst="rect">
            <a:avLst/>
          </a:prstGeom>
          <a:solidFill>
            <a:srgbClr val="7030A0">
              <a:alpha val="40000"/>
            </a:srgbClr>
          </a:solid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Trebuchet MS" pitchFamily="34" charset="0"/>
              </a:rPr>
              <a:t>      </a:t>
            </a:r>
            <a:r>
              <a:rPr lang="es-ES" b="1" dirty="0">
                <a:solidFill>
                  <a:srgbClr val="FFFFFF"/>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Mateo 24:3 “Y estando Jesús sentado en el monte de los Olivos, los discípulos se le acercaron aparte, diciendo: Dinos, ¿cuándo serán estas cosas, y qué señal habrá de tu venida, y del fin del siglo?” </a:t>
            </a:r>
          </a:p>
        </p:txBody>
      </p:sp>
      <p:pic>
        <p:nvPicPr>
          <p:cNvPr id="5" name="4 Imagen" descr="Imagen4.jpg"/>
          <p:cNvPicPr>
            <a:picLocks noGrp="1" noChangeAspect="1"/>
          </p:cNvPicPr>
          <p:nvPr isPhoto="1"/>
        </p:nvPicPr>
        <p:blipFill>
          <a:blip r:embed="rId2">
            <a:lum/>
          </a:blip>
          <a:stretch>
            <a:fillRect/>
          </a:stretch>
        </p:blipFill>
        <p:spPr>
          <a:xfrm>
            <a:off x="7937" y="0"/>
            <a:ext cx="9136063"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5.jpg"/>
          <p:cNvPicPr>
            <a:picLocks noGrp="1" noChangeAspect="1"/>
          </p:cNvPicPr>
          <p:nvPr isPhoto="1"/>
        </p:nvPicPr>
        <p:blipFill>
          <a:blip r:embed="rId2">
            <a:lum/>
          </a:blip>
          <a:stretch>
            <a:fillRect/>
          </a:stretch>
        </p:blipFill>
        <p:spPr>
          <a:xfrm>
            <a:off x="6350" y="0"/>
            <a:ext cx="9129713" cy="6858000"/>
          </a:xfrm>
          <a:prstGeom prst="rect">
            <a:avLst/>
          </a:prstGeom>
          <a:noFill/>
          <a:ln>
            <a:noFill/>
          </a:ln>
        </p:spPr>
      </p:pic>
      <p:sp>
        <p:nvSpPr>
          <p:cNvPr id="3" name="2 CuadroTexto"/>
          <p:cNvSpPr txBox="1"/>
          <p:nvPr/>
        </p:nvSpPr>
        <p:spPr>
          <a:xfrm>
            <a:off x="714348" y="1428736"/>
            <a:ext cx="7786688" cy="1754187"/>
          </a:xfrm>
          <a:prstGeom prst="rect">
            <a:avLst/>
          </a:prstGeom>
          <a:solidFill>
            <a:schemeClr val="accent6">
              <a:lumMod val="50000"/>
              <a:alpha val="25000"/>
            </a:schemeClr>
          </a:solidFill>
        </p:spPr>
        <p:txBody>
          <a:bodyPr>
            <a:spAutoFit/>
          </a:bodyPr>
          <a:lstStyle/>
          <a:p>
            <a:pPr fontAlgn="auto">
              <a:spcBef>
                <a:spcPts val="0"/>
              </a:spcBef>
              <a:spcAft>
                <a:spcPts val="0"/>
              </a:spcAft>
              <a:defRPr/>
            </a:pP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La expresión “fin del siglo” está asociada a la segunda venida de Cristo. Este “fin del siglo” representa el final de una era o edad de la humanidad. </a:t>
            </a:r>
          </a:p>
          <a:p>
            <a:pPr fontAlgn="auto">
              <a:spcBef>
                <a:spcPts val="0"/>
              </a:spcBef>
              <a:spcAft>
                <a:spcPts val="0"/>
              </a:spcAft>
              <a:defRPr/>
            </a:pP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Explicaremos esto con un pasaje de la Escritura  de Juan 1:17 “Pues la Ley por medio de Moisés fue dada, pero la GRACIA y la verdad vinieron por medio de Jesucristo. ”</a:t>
            </a:r>
          </a:p>
        </p:txBody>
      </p:sp>
      <p:sp>
        <p:nvSpPr>
          <p:cNvPr id="4" name="3 CuadroTexto"/>
          <p:cNvSpPr txBox="1"/>
          <p:nvPr/>
        </p:nvSpPr>
        <p:spPr>
          <a:xfrm>
            <a:off x="714348" y="4500548"/>
            <a:ext cx="7786688" cy="1477963"/>
          </a:xfrm>
          <a:prstGeom prst="rect">
            <a:avLst/>
          </a:prstGeom>
          <a:solidFill>
            <a:schemeClr val="accent6">
              <a:lumMod val="50000"/>
              <a:alpha val="25000"/>
            </a:schemeClr>
          </a:solidFill>
        </p:spPr>
        <p:txBody>
          <a:bodyPr>
            <a:spAutoFit/>
          </a:bodyPr>
          <a:lstStyle/>
          <a:p>
            <a:pPr fontAlgn="auto">
              <a:spcBef>
                <a:spcPts val="0"/>
              </a:spcBef>
              <a:spcAft>
                <a:spcPts val="0"/>
              </a:spcAft>
              <a:defRPr/>
            </a:pPr>
            <a:r>
              <a:rPr lang="es-ES" dirty="0">
                <a:latin typeface="+mn-lt"/>
              </a:rPr>
              <a:t>      </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En el Antiguo Testamento, vemos que Dios dio a Moisés la  LEY, que comprende no solo los 10 mandamientos sino todos los preceptos, estatutos y decretos adicionales (son muchísimos) que figura en el libro del Éxodo, Levítico, Números y Deuteronomio. Dicha Ley era valida solo para el pueblo judío. </a:t>
            </a:r>
          </a:p>
        </p:txBody>
      </p:sp>
      <p:pic>
        <p:nvPicPr>
          <p:cNvPr id="5" name="4 Imagen" descr="Imagen5.jpg"/>
          <p:cNvPicPr>
            <a:picLocks noGrp="1" noChangeAspect="1"/>
          </p:cNvPicPr>
          <p:nvPr isPhoto="1"/>
        </p:nvPicPr>
        <p:blipFill>
          <a:blip r:embed="rId2">
            <a:lum/>
          </a:blip>
          <a:stretch>
            <a:fillRect/>
          </a:stretch>
        </p:blipFill>
        <p:spPr>
          <a:xfrm>
            <a:off x="14287" y="0"/>
            <a:ext cx="9129713"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6.jpg"/>
          <p:cNvPicPr>
            <a:picLocks noGrp="1" noChangeAspect="1"/>
          </p:cNvPicPr>
          <p:nvPr isPhoto="1"/>
        </p:nvPicPr>
        <p:blipFill>
          <a:blip r:embed="rId2">
            <a:lum/>
          </a:blip>
          <a:stretch>
            <a:fillRect/>
          </a:stretch>
        </p:blipFill>
        <p:spPr>
          <a:xfrm>
            <a:off x="3175" y="0"/>
            <a:ext cx="9136063" cy="6858000"/>
          </a:xfrm>
          <a:prstGeom prst="rect">
            <a:avLst/>
          </a:prstGeom>
          <a:noFill/>
          <a:ln>
            <a:noFill/>
          </a:ln>
        </p:spPr>
      </p:pic>
      <p:sp>
        <p:nvSpPr>
          <p:cNvPr id="3" name="2 Rectángulo"/>
          <p:cNvSpPr/>
          <p:nvPr/>
        </p:nvSpPr>
        <p:spPr>
          <a:xfrm>
            <a:off x="642938" y="500063"/>
            <a:ext cx="7858125" cy="2586037"/>
          </a:xfrm>
          <a:prstGeom prst="rect">
            <a:avLst/>
          </a:prstGeom>
          <a:solidFill>
            <a:schemeClr val="accent6">
              <a:lumMod val="50000"/>
              <a:alpha val="25000"/>
            </a:schemeClr>
          </a:solidFill>
        </p:spPr>
        <p:txBody>
          <a:bodyPr>
            <a:spAutoFit/>
          </a:bodyPr>
          <a:lstStyle/>
          <a:p>
            <a:pPr fontAlgn="auto">
              <a:spcBef>
                <a:spcPts val="0"/>
              </a:spcBef>
              <a:spcAft>
                <a:spcPts val="0"/>
              </a:spcAft>
              <a:defRPr/>
            </a:pP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Entonces, la Edad de la Ley comprende desde el momento en que Dios le dio a Moisés la Ley y termina con  la muerte y resurrección de Cristo.</a:t>
            </a:r>
          </a:p>
          <a:p>
            <a:pPr fontAlgn="auto">
              <a:spcBef>
                <a:spcPts val="0"/>
              </a:spcBef>
              <a:spcAft>
                <a:spcPts val="0"/>
              </a:spcAft>
              <a:defRPr/>
            </a:pP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Y la edad de la Gracia  empieza cuando Cristo muere y resucita de entre  los muertos y termina cuando regresa por segunda vez a establecer su reino en la Tierra (que durará 1000 años según Apocalipsis 20:1-6).</a:t>
            </a:r>
          </a:p>
          <a:p>
            <a:pPr fontAlgn="auto">
              <a:spcBef>
                <a:spcPts val="0"/>
              </a:spcBef>
              <a:spcAft>
                <a:spcPts val="0"/>
              </a:spcAft>
              <a:defRPr/>
            </a:pP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En consecuencia  el término “fin del siglo” refiere al fin de la Edad de la Gracia de Dios.</a:t>
            </a:r>
          </a:p>
        </p:txBody>
      </p:sp>
      <p:sp>
        <p:nvSpPr>
          <p:cNvPr id="4" name="3 Rectángulo"/>
          <p:cNvSpPr/>
          <p:nvPr/>
        </p:nvSpPr>
        <p:spPr>
          <a:xfrm>
            <a:off x="642938" y="4214813"/>
            <a:ext cx="7715250" cy="1754187"/>
          </a:xfrm>
          <a:prstGeom prst="rect">
            <a:avLst/>
          </a:prstGeom>
          <a:solidFill>
            <a:schemeClr val="accent6">
              <a:lumMod val="50000"/>
              <a:alpha val="25000"/>
            </a:schemeClr>
          </a:solid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Trebuchet MS" pitchFamily="34" charset="0"/>
              </a:rPr>
              <a:t>     </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Amado lector, por lo tanto, el término “fin del siglo” no alude al fin del mundo, como sinónimo de que la Tierra será desintegrada y dejará de existir y esto lo corrobora Isaías 45:18 “Porque así dijo Yahveh, que creó los cielos; él es Dios, el que formó la tierra, el que la hizo y la compuso; NO LA CREÓ EN VANO, PARA QUE FUESE HABITADA LA CREÓ: Yo soy Yahveh, y no hay otro. </a:t>
            </a:r>
          </a:p>
        </p:txBody>
      </p:sp>
      <p:pic>
        <p:nvPicPr>
          <p:cNvPr id="5" name="4 Imagen" descr="Imagen6.jpg"/>
          <p:cNvPicPr>
            <a:picLocks noGrp="1" noChangeAspect="1"/>
          </p:cNvPicPr>
          <p:nvPr isPhoto="1"/>
        </p:nvPicPr>
        <p:blipFill>
          <a:blip r:embed="rId2">
            <a:lum/>
          </a:blip>
          <a:stretch>
            <a:fillRect/>
          </a:stretch>
        </p:blipFill>
        <p:spPr>
          <a:xfrm>
            <a:off x="7937" y="0"/>
            <a:ext cx="9136063"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7.jpg"/>
          <p:cNvPicPr>
            <a:picLocks noGrp="1" noChangeAspect="1"/>
          </p:cNvPicPr>
          <p:nvPr isPhoto="1"/>
        </p:nvPicPr>
        <p:blipFill>
          <a:blip r:embed="rId2">
            <a:lum/>
          </a:blip>
          <a:stretch>
            <a:fillRect/>
          </a:stretch>
        </p:blipFill>
        <p:spPr>
          <a:xfrm>
            <a:off x="3175" y="0"/>
            <a:ext cx="9136063" cy="6858000"/>
          </a:xfrm>
          <a:prstGeom prst="rect">
            <a:avLst/>
          </a:prstGeom>
          <a:noFill/>
          <a:ln>
            <a:noFill/>
          </a:ln>
        </p:spPr>
      </p:pic>
      <p:sp>
        <p:nvSpPr>
          <p:cNvPr id="3" name="2 CuadroTexto"/>
          <p:cNvSpPr txBox="1"/>
          <p:nvPr/>
        </p:nvSpPr>
        <p:spPr>
          <a:xfrm>
            <a:off x="571500" y="785813"/>
            <a:ext cx="7858125" cy="923925"/>
          </a:xfrm>
          <a:prstGeom prst="rect">
            <a:avLst/>
          </a:prstGeom>
          <a:solidFill>
            <a:schemeClr val="accent6">
              <a:lumMod val="50000"/>
              <a:alpha val="25000"/>
            </a:schemeClr>
          </a:solidFill>
        </p:spPr>
        <p:txBody>
          <a:bodyPr>
            <a:spAutoFit/>
          </a:bodyPr>
          <a:lstStyle/>
          <a:p>
            <a:pPr fontAlgn="auto">
              <a:spcBef>
                <a:spcPts val="0"/>
              </a:spcBef>
              <a:spcAft>
                <a:spcPts val="0"/>
              </a:spcAft>
              <a:defRPr/>
            </a:pPr>
            <a:r>
              <a:rPr lang="es-ES" dirty="0">
                <a:solidFill>
                  <a:srgbClr val="FFFFFF"/>
                </a:solidFill>
                <a:effectLst>
                  <a:glow rad="139700">
                    <a:schemeClr val="accent6">
                      <a:satMod val="175000"/>
                      <a:alpha val="40000"/>
                    </a:schemeClr>
                  </a:glow>
                </a:effectLst>
                <a:latin typeface="+mn-lt"/>
              </a:rPr>
              <a:t>    </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Sigamos con Mateo 24:4-5 “Respondiendo Jesús, les dijo: Mirad que nadie os engañe. Porque vendrán muchos en mi nombre, diciendo: Yo soy el Cristo; y a muchos engañarán. </a:t>
            </a:r>
          </a:p>
        </p:txBody>
      </p:sp>
      <p:sp>
        <p:nvSpPr>
          <p:cNvPr id="4" name="3 Rectángulo"/>
          <p:cNvSpPr/>
          <p:nvPr/>
        </p:nvSpPr>
        <p:spPr>
          <a:xfrm>
            <a:off x="571500" y="3214688"/>
            <a:ext cx="7858125" cy="2308225"/>
          </a:xfrm>
          <a:prstGeom prst="rect">
            <a:avLst/>
          </a:prstGeom>
          <a:solidFill>
            <a:schemeClr val="accent6">
              <a:lumMod val="50000"/>
              <a:alpha val="25000"/>
            </a:schemeClr>
          </a:solidFill>
        </p:spPr>
        <p:txBody>
          <a:bodyPr>
            <a:spAutoFit/>
          </a:bodyPr>
          <a:lstStyle/>
          <a:p>
            <a:pPr fontAlgn="auto">
              <a:spcBef>
                <a:spcPts val="0"/>
              </a:spcBef>
              <a:spcAft>
                <a:spcPts val="0"/>
              </a:spcAft>
              <a:defRPr/>
            </a:pPr>
            <a:r>
              <a:rPr lang="es-ES" b="1" dirty="0">
                <a:solidFill>
                  <a:srgbClr val="FF6600"/>
                </a:solidFill>
                <a:effectLst>
                  <a:glow rad="101600">
                    <a:schemeClr val="accent6">
                      <a:satMod val="175000"/>
                      <a:alpha val="40000"/>
                    </a:schemeClr>
                  </a:glow>
                  <a:outerShdw blurRad="38100" dist="38100" dir="2700000" algn="tl">
                    <a:srgbClr val="000000">
                      <a:alpha val="43137"/>
                    </a:srgbClr>
                  </a:outerShdw>
                </a:effectLst>
                <a:latin typeface="Trebuchet MS" pitchFamily="34" charset="0"/>
              </a:rPr>
              <a:t>        </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Luego en Mateo 24:23-26, Jesús vuelve a recalcar ello con más énfasis:</a:t>
            </a:r>
          </a:p>
          <a:p>
            <a:pPr fontAlgn="auto">
              <a:spcBef>
                <a:spcPts val="0"/>
              </a:spcBef>
              <a:spcAft>
                <a:spcPts val="0"/>
              </a:spcAft>
              <a:defRPr/>
            </a:pP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“Entonces, si alguno os dijere: Mirad, aquí está el Cristo, o mirad, allí está, no lo creáis. Porque se levantarán falsos Cristos y falsos profetas, y harán grandes señales y prodigios, de tal manera que engañarán, si fuere posible, aun a los escogidos. Ya os lo he dicho antes. Así que, si os dijeren: Mirad, está en el desierto, no salgáis; o mirad, está en los aposentos, no lo creáis.” </a:t>
            </a:r>
          </a:p>
        </p:txBody>
      </p:sp>
      <p:pic>
        <p:nvPicPr>
          <p:cNvPr id="5" name="4 Imagen" descr="Imagen7.jpg"/>
          <p:cNvPicPr>
            <a:picLocks noGrp="1" noChangeAspect="1"/>
          </p:cNvPicPr>
          <p:nvPr isPhoto="1"/>
        </p:nvPicPr>
        <p:blipFill>
          <a:blip r:embed="rId2">
            <a:lum/>
          </a:blip>
          <a:stretch>
            <a:fillRect/>
          </a:stretch>
        </p:blipFill>
        <p:spPr>
          <a:xfrm>
            <a:off x="7937" y="0"/>
            <a:ext cx="9136063"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8.jpg"/>
          <p:cNvPicPr>
            <a:picLocks noGrp="1" noChangeAspect="1"/>
          </p:cNvPicPr>
          <p:nvPr isPhoto="1"/>
        </p:nvPicPr>
        <p:blipFill>
          <a:blip r:embed="rId2">
            <a:lum/>
          </a:blip>
          <a:stretch>
            <a:fillRect/>
          </a:stretch>
        </p:blipFill>
        <p:spPr>
          <a:xfrm>
            <a:off x="3175" y="0"/>
            <a:ext cx="9136063" cy="6858000"/>
          </a:xfrm>
          <a:prstGeom prst="rect">
            <a:avLst/>
          </a:prstGeom>
          <a:noFill/>
          <a:ln>
            <a:noFill/>
          </a:ln>
        </p:spPr>
      </p:pic>
      <p:sp>
        <p:nvSpPr>
          <p:cNvPr id="3" name="2 CuadroTexto"/>
          <p:cNvSpPr txBox="1"/>
          <p:nvPr/>
        </p:nvSpPr>
        <p:spPr>
          <a:xfrm>
            <a:off x="571500" y="785813"/>
            <a:ext cx="7858125" cy="1477962"/>
          </a:xfrm>
          <a:prstGeom prst="rect">
            <a:avLst/>
          </a:prstGeom>
          <a:solidFill>
            <a:srgbClr val="FFCC00">
              <a:alpha val="25000"/>
            </a:srgbClr>
          </a:solidFill>
        </p:spPr>
        <p:txBody>
          <a:bodyPr>
            <a:spAutoFit/>
          </a:bodyPr>
          <a:lstStyle/>
          <a:p>
            <a:pPr fontAlgn="auto">
              <a:spcBef>
                <a:spcPts val="0"/>
              </a:spcBef>
              <a:spcAft>
                <a:spcPts val="0"/>
              </a:spcAft>
              <a:defRPr/>
            </a:pPr>
            <a:r>
              <a:rPr lang="es-ES" b="1" dirty="0">
                <a:solidFill>
                  <a:srgbClr val="FFFF00"/>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         </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En este enlace que voy a proporcionar, Ud. amado lector, podrá encontrar una lista de hombres que declararon ser el Cristo encarnado </a:t>
            </a:r>
          </a:p>
          <a:p>
            <a:pPr fontAlgn="auto">
              <a:spcBef>
                <a:spcPts val="0"/>
              </a:spcBef>
              <a:spcAft>
                <a:spcPts val="0"/>
              </a:spcAft>
              <a:defRPr/>
            </a:pPr>
            <a:r>
              <a:rPr lang="es-ES" dirty="0">
                <a:solidFill>
                  <a:schemeClr val="bg1"/>
                </a:solidFill>
                <a:hlinkClick r:id="rId3"/>
              </a:rPr>
              <a:t>http://www.noticiacristiana.com/sociedad/sectas/2013/08/conozca-los-falsos-cristos-mas-famosos-de-la-historia.html</a:t>
            </a:r>
            <a:endParaRPr lang="es-ES" dirty="0">
              <a:solidFill>
                <a:schemeClr val="bg1"/>
              </a:solidFill>
            </a:endParaRPr>
          </a:p>
          <a:p>
            <a:pPr fontAlgn="auto">
              <a:spcBef>
                <a:spcPts val="0"/>
              </a:spcBef>
              <a:spcAft>
                <a:spcPts val="0"/>
              </a:spcAft>
              <a:defRPr/>
            </a:pPr>
            <a:endParaRPr lang="es-ES" b="1" dirty="0">
              <a:effectLst>
                <a:outerShdw blurRad="38100" dist="38100" dir="2700000" algn="tl">
                  <a:srgbClr val="000000">
                    <a:alpha val="43137"/>
                  </a:srgbClr>
                </a:outerShdw>
              </a:effectLst>
              <a:latin typeface="Trebuchet MS" pitchFamily="34" charset="0"/>
            </a:endParaRPr>
          </a:p>
        </p:txBody>
      </p:sp>
      <p:sp>
        <p:nvSpPr>
          <p:cNvPr id="4" name="3 Rectángulo"/>
          <p:cNvSpPr/>
          <p:nvPr/>
        </p:nvSpPr>
        <p:spPr>
          <a:xfrm>
            <a:off x="571500" y="2857500"/>
            <a:ext cx="7858125" cy="1200150"/>
          </a:xfrm>
          <a:prstGeom prst="rect">
            <a:avLst/>
          </a:prstGeom>
          <a:solidFill>
            <a:srgbClr val="FFCC00">
              <a:alpha val="25000"/>
            </a:srgbClr>
          </a:solidFill>
        </p:spPr>
        <p:txBody>
          <a:bodyPr>
            <a:spAutoFit/>
          </a:bodyPr>
          <a:lstStyle/>
          <a:p>
            <a:pPr fontAlgn="auto">
              <a:spcBef>
                <a:spcPts val="0"/>
              </a:spcBef>
              <a:spcAft>
                <a:spcPts val="0"/>
              </a:spcAft>
              <a:defRPr/>
            </a:pP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Dentro de esa lista encontramos que en el siglo XIX hubieron 6 hombres que se declararon ser el Cristo; en el siglo XX, 13 falsos </a:t>
            </a:r>
            <a:r>
              <a:rPr lang="es-ES" b="1" dirty="0" err="1">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Cristos</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y en lo que va del siglo XXI, 3 falsos </a:t>
            </a:r>
            <a:r>
              <a:rPr lang="es-ES" b="1" dirty="0" err="1">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Cristos</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a:t>
            </a:r>
          </a:p>
          <a:p>
            <a:pPr fontAlgn="auto">
              <a:spcBef>
                <a:spcPts val="0"/>
              </a:spcBef>
              <a:spcAft>
                <a:spcPts val="0"/>
              </a:spcAft>
              <a:defRPr/>
            </a:pP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En la siguiente diapositiva Ud. verá los retratos de algunos de ellos.</a:t>
            </a:r>
          </a:p>
        </p:txBody>
      </p:sp>
      <p:sp>
        <p:nvSpPr>
          <p:cNvPr id="5" name="4 CuadroTexto"/>
          <p:cNvSpPr txBox="1"/>
          <p:nvPr/>
        </p:nvSpPr>
        <p:spPr>
          <a:xfrm>
            <a:off x="571500" y="5214938"/>
            <a:ext cx="7858125" cy="646112"/>
          </a:xfrm>
          <a:prstGeom prst="rect">
            <a:avLst/>
          </a:prstGeom>
          <a:solidFill>
            <a:srgbClr val="FFFF00">
              <a:alpha val="25000"/>
            </a:srgbClr>
          </a:solidFill>
        </p:spPr>
        <p:txBody>
          <a:bodyPr>
            <a:spAutoFit/>
          </a:bodyPr>
          <a:lstStyle/>
          <a:p>
            <a:pPr fontAlgn="auto">
              <a:spcBef>
                <a:spcPts val="0"/>
              </a:spcBef>
              <a:spcAft>
                <a:spcPts val="0"/>
              </a:spcAft>
              <a:defRPr/>
            </a:pPr>
            <a:r>
              <a:rPr lang="es-ES" dirty="0">
                <a:latin typeface="+mn-lt"/>
              </a:rPr>
              <a:t>    </a:t>
            </a:r>
            <a:r>
              <a:rPr lang="es-ES" b="1" dirty="0">
                <a:effectLst>
                  <a:outerShdw blurRad="38100" dist="38100" dir="2700000" algn="tl">
                    <a:srgbClr val="000000">
                      <a:alpha val="43137"/>
                    </a:srgbClr>
                  </a:outerShdw>
                </a:effectLst>
                <a:latin typeface="Trebuchet MS" pitchFamily="34" charset="0"/>
              </a:rPr>
              <a:t>     </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Esta es una prueba de que lo que profetizó Cristo acerca de que se levantarían falsos </a:t>
            </a:r>
            <a:r>
              <a:rPr lang="es-ES" b="1" dirty="0" err="1">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Cristos</a:t>
            </a:r>
            <a:r>
              <a:rPr lang="es-ES" b="1" dirty="0">
                <a:solidFill>
                  <a:srgbClr val="FFFFFF"/>
                </a:solidFill>
                <a:effectLst>
                  <a:glow rad="139700">
                    <a:schemeClr val="accent6">
                      <a:satMod val="175000"/>
                      <a:alpha val="40000"/>
                    </a:schemeClr>
                  </a:glow>
                  <a:outerShdw blurRad="38100" dist="38100" dir="2700000" algn="tl">
                    <a:srgbClr val="000000">
                      <a:alpha val="43137"/>
                    </a:srgbClr>
                  </a:outerShdw>
                </a:effectLst>
                <a:latin typeface="Trebuchet MS" pitchFamily="34" charset="0"/>
              </a:rPr>
              <a:t>, se ha cumplido.</a:t>
            </a:r>
          </a:p>
        </p:txBody>
      </p:sp>
      <p:pic>
        <p:nvPicPr>
          <p:cNvPr id="6" name="5 Imagen" descr="Imagen8.jpg"/>
          <p:cNvPicPr>
            <a:picLocks noGrp="1" noChangeAspect="1"/>
          </p:cNvPicPr>
          <p:nvPr isPhoto="1"/>
        </p:nvPicPr>
        <p:blipFill>
          <a:blip r:embed="rId2">
            <a:lum/>
          </a:blip>
          <a:stretch>
            <a:fillRect/>
          </a:stretch>
        </p:blipFill>
        <p:spPr>
          <a:xfrm>
            <a:off x="7937" y="0"/>
            <a:ext cx="9136063"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9144000" cy="6858000"/>
          </a:xfrm>
          <a:prstGeom prst="rect">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3" name="Picture 2" descr="http://www.jesusobompastor.com.br/noticia/DAVIDSHAPLER.jpg"/>
          <p:cNvPicPr>
            <a:picLocks noChangeAspect="1" noChangeArrowheads="1"/>
          </p:cNvPicPr>
          <p:nvPr/>
        </p:nvPicPr>
        <p:blipFill>
          <a:blip r:embed="rId2"/>
          <a:srcRect/>
          <a:stretch>
            <a:fillRect/>
          </a:stretch>
        </p:blipFill>
        <p:spPr bwMode="auto">
          <a:xfrm>
            <a:off x="642938" y="785813"/>
            <a:ext cx="2428875" cy="1343025"/>
          </a:xfrm>
          <a:prstGeom prst="rect">
            <a:avLst/>
          </a:prstGeom>
          <a:noFill/>
          <a:ln w="9525">
            <a:noFill/>
            <a:miter lim="800000"/>
            <a:headEnd/>
            <a:tailEnd/>
          </a:ln>
        </p:spPr>
      </p:pic>
      <p:sp>
        <p:nvSpPr>
          <p:cNvPr id="4" name="2 Rectángulo"/>
          <p:cNvSpPr>
            <a:spLocks noChangeArrowheads="1"/>
          </p:cNvSpPr>
          <p:nvPr/>
        </p:nvSpPr>
        <p:spPr bwMode="auto">
          <a:xfrm>
            <a:off x="642938" y="2214563"/>
            <a:ext cx="2357437" cy="1016000"/>
          </a:xfrm>
          <a:prstGeom prst="rect">
            <a:avLst/>
          </a:prstGeom>
          <a:noFill/>
          <a:ln w="9525">
            <a:noFill/>
            <a:miter lim="800000"/>
            <a:headEnd/>
            <a:tailEnd/>
          </a:ln>
        </p:spPr>
        <p:txBody>
          <a:bodyPr>
            <a:spAutoFit/>
          </a:bodyPr>
          <a:lstStyle/>
          <a:p>
            <a:pPr algn="ctr"/>
            <a:r>
              <a:rPr lang="es-ES" sz="1200" b="1" dirty="0">
                <a:solidFill>
                  <a:schemeClr val="bg1"/>
                </a:solidFill>
                <a:effectLst>
                  <a:outerShdw blurRad="38100" dist="38100" dir="2700000" algn="tl">
                    <a:srgbClr val="000000">
                      <a:alpha val="43137"/>
                    </a:srgbClr>
                  </a:outerShdw>
                </a:effectLst>
                <a:latin typeface="Arial" pitchFamily="34" charset="0"/>
                <a:cs typeface="Arial" pitchFamily="34" charset="0"/>
              </a:rPr>
              <a:t>David </a:t>
            </a:r>
            <a:r>
              <a:rPr lang="es-ES" sz="1200" b="1" dirty="0" err="1">
                <a:solidFill>
                  <a:schemeClr val="bg1"/>
                </a:solidFill>
                <a:effectLst>
                  <a:outerShdw blurRad="38100" dist="38100" dir="2700000" algn="tl">
                    <a:srgbClr val="000000">
                      <a:alpha val="43137"/>
                    </a:srgbClr>
                  </a:outerShdw>
                </a:effectLst>
                <a:latin typeface="Arial" pitchFamily="34" charset="0"/>
                <a:cs typeface="Arial" pitchFamily="34" charset="0"/>
              </a:rPr>
              <a:t>ShaylerUn</a:t>
            </a:r>
            <a:r>
              <a:rPr lang="es-ES" sz="1200" b="1" dirty="0">
                <a:solidFill>
                  <a:schemeClr val="bg1"/>
                </a:solidFill>
                <a:effectLst>
                  <a:outerShdw blurRad="38100" dist="38100" dir="2700000" algn="tl">
                    <a:srgbClr val="000000">
                      <a:alpha val="43137"/>
                    </a:srgbClr>
                  </a:outerShdw>
                </a:effectLst>
                <a:latin typeface="Arial" pitchFamily="34" charset="0"/>
                <a:cs typeface="Arial" pitchFamily="34" charset="0"/>
              </a:rPr>
              <a:t> (1965- ) ex agente inglés del servicio secreto MI5 Inglés que en el verano de 2007, proclamó ser el Mesías.</a:t>
            </a:r>
          </a:p>
        </p:txBody>
      </p:sp>
      <p:pic>
        <p:nvPicPr>
          <p:cNvPr id="5" name="Picture 4" descr="http://www.jesusobompastor.com.br/noticia/jose-luis-de-jesus-miranda.jpg"/>
          <p:cNvPicPr>
            <a:picLocks noChangeAspect="1" noChangeArrowheads="1"/>
          </p:cNvPicPr>
          <p:nvPr/>
        </p:nvPicPr>
        <p:blipFill>
          <a:blip r:embed="rId3"/>
          <a:srcRect/>
          <a:stretch>
            <a:fillRect/>
          </a:stretch>
        </p:blipFill>
        <p:spPr bwMode="auto">
          <a:xfrm>
            <a:off x="3357563" y="785813"/>
            <a:ext cx="2357437" cy="1317625"/>
          </a:xfrm>
          <a:prstGeom prst="rect">
            <a:avLst/>
          </a:prstGeom>
          <a:noFill/>
          <a:ln w="9525">
            <a:noFill/>
            <a:miter lim="800000"/>
            <a:headEnd/>
            <a:tailEnd/>
          </a:ln>
        </p:spPr>
      </p:pic>
      <p:sp>
        <p:nvSpPr>
          <p:cNvPr id="6" name="5 Rectángulo"/>
          <p:cNvSpPr/>
          <p:nvPr/>
        </p:nvSpPr>
        <p:spPr>
          <a:xfrm>
            <a:off x="3214688" y="2286000"/>
            <a:ext cx="2500312" cy="1016000"/>
          </a:xfrm>
          <a:prstGeom prst="rect">
            <a:avLst/>
          </a:prstGeom>
        </p:spPr>
        <p:txBody>
          <a:bodyPr>
            <a:spAutoFit/>
          </a:bodyPr>
          <a:lstStyle/>
          <a:p>
            <a:pPr algn="ctr" fontAlgn="auto">
              <a:spcBef>
                <a:spcPts val="0"/>
              </a:spcBef>
              <a:spcAft>
                <a:spcPts val="0"/>
              </a:spcAft>
              <a:defRPr/>
            </a:pPr>
            <a:r>
              <a:rPr lang="es-ES" sz="1200" b="1" dirty="0">
                <a:solidFill>
                  <a:schemeClr val="bg1"/>
                </a:solidFill>
                <a:effectLst>
                  <a:outerShdw blurRad="38100" dist="38100" dir="2700000" algn="tl">
                    <a:srgbClr val="000000">
                      <a:alpha val="43137"/>
                    </a:srgbClr>
                  </a:outerShdw>
                </a:effectLst>
                <a:latin typeface="Arial" pitchFamily="34" charset="0"/>
                <a:cs typeface="Arial" pitchFamily="34" charset="0"/>
              </a:rPr>
              <a:t>José Luis de Jesús Miranda (1946-2013) Puertorriqueño y fundador de la secta Creciendo en Gracia quien afirmó ser el Cristo resucitado</a:t>
            </a:r>
          </a:p>
        </p:txBody>
      </p:sp>
      <p:pic>
        <p:nvPicPr>
          <p:cNvPr id="7" name="Picture 6" descr="http://www.jesusobompastor.com.br/noticia/inri-cristo.jpg"/>
          <p:cNvPicPr>
            <a:picLocks noChangeAspect="1" noChangeArrowheads="1"/>
          </p:cNvPicPr>
          <p:nvPr/>
        </p:nvPicPr>
        <p:blipFill>
          <a:blip r:embed="rId4"/>
          <a:srcRect/>
          <a:stretch>
            <a:fillRect/>
          </a:stretch>
        </p:blipFill>
        <p:spPr bwMode="auto">
          <a:xfrm>
            <a:off x="6072188" y="785813"/>
            <a:ext cx="2286000" cy="1284287"/>
          </a:xfrm>
          <a:prstGeom prst="rect">
            <a:avLst/>
          </a:prstGeom>
          <a:noFill/>
          <a:ln w="9525">
            <a:noFill/>
            <a:miter lim="800000"/>
            <a:headEnd/>
            <a:tailEnd/>
          </a:ln>
        </p:spPr>
      </p:pic>
      <p:sp>
        <p:nvSpPr>
          <p:cNvPr id="8" name="7 Rectángulo"/>
          <p:cNvSpPr/>
          <p:nvPr/>
        </p:nvSpPr>
        <p:spPr>
          <a:xfrm>
            <a:off x="6072188" y="2357438"/>
            <a:ext cx="2428875" cy="830262"/>
          </a:xfrm>
          <a:prstGeom prst="rect">
            <a:avLst/>
          </a:prstGeom>
        </p:spPr>
        <p:txBody>
          <a:bodyPr>
            <a:spAutoFit/>
          </a:bodyPr>
          <a:lstStyle/>
          <a:p>
            <a:pPr algn="ctr" fontAlgn="auto">
              <a:spcBef>
                <a:spcPts val="0"/>
              </a:spcBef>
              <a:spcAft>
                <a:spcPts val="0"/>
              </a:spcAft>
              <a:defRPr/>
            </a:pPr>
            <a:r>
              <a:rPr lang="es-ES" sz="1200" b="1" dirty="0">
                <a:solidFill>
                  <a:schemeClr val="bg1"/>
                </a:solidFill>
                <a:effectLst>
                  <a:outerShdw blurRad="38100" dist="38100" dir="2700000" algn="tl">
                    <a:srgbClr val="000000">
                      <a:alpha val="43137"/>
                    </a:srgbClr>
                  </a:outerShdw>
                </a:effectLst>
                <a:latin typeface="Arial" pitchFamily="34" charset="0"/>
                <a:cs typeface="Arial" pitchFamily="34" charset="0"/>
              </a:rPr>
              <a:t>Inri Cristo (1948 – ): Un astrólogo brasileño que afirma que desde 1969 ser el segundo Jesús reencarnado.</a:t>
            </a:r>
          </a:p>
        </p:txBody>
      </p:sp>
      <p:pic>
        <p:nvPicPr>
          <p:cNvPr id="9" name="Picture 8" descr="http://mishkanyc.verbsite.net/bloglin/wp-content/uploads/2011/06/JIm-Jones.jpg"/>
          <p:cNvPicPr>
            <a:picLocks noChangeAspect="1" noChangeArrowheads="1"/>
          </p:cNvPicPr>
          <p:nvPr/>
        </p:nvPicPr>
        <p:blipFill>
          <a:blip r:embed="rId5"/>
          <a:srcRect/>
          <a:stretch>
            <a:fillRect/>
          </a:stretch>
        </p:blipFill>
        <p:spPr bwMode="auto">
          <a:xfrm>
            <a:off x="857250" y="3643313"/>
            <a:ext cx="2001838" cy="1657350"/>
          </a:xfrm>
          <a:prstGeom prst="rect">
            <a:avLst/>
          </a:prstGeom>
          <a:noFill/>
          <a:ln w="9525">
            <a:noFill/>
            <a:miter lim="800000"/>
            <a:headEnd/>
            <a:tailEnd/>
          </a:ln>
        </p:spPr>
      </p:pic>
      <p:sp>
        <p:nvSpPr>
          <p:cNvPr id="10" name="9 Rectángulo"/>
          <p:cNvSpPr/>
          <p:nvPr/>
        </p:nvSpPr>
        <p:spPr>
          <a:xfrm>
            <a:off x="571500" y="5429250"/>
            <a:ext cx="2714625" cy="1200150"/>
          </a:xfrm>
          <a:prstGeom prst="rect">
            <a:avLst/>
          </a:prstGeom>
        </p:spPr>
        <p:txBody>
          <a:bodyPr>
            <a:spAutoFit/>
          </a:bodyPr>
          <a:lstStyle/>
          <a:p>
            <a:pPr algn="ctr" fontAlgn="auto">
              <a:spcBef>
                <a:spcPts val="0"/>
              </a:spcBef>
              <a:spcAft>
                <a:spcPts val="0"/>
              </a:spcAft>
              <a:defRPr/>
            </a:pPr>
            <a:r>
              <a:rPr lang="es-ES" sz="1200" b="1" dirty="0">
                <a:solidFill>
                  <a:schemeClr val="bg1"/>
                </a:solidFill>
                <a:effectLst>
                  <a:outerShdw blurRad="38100" dist="38100" dir="2700000" algn="tl">
                    <a:srgbClr val="000000">
                      <a:alpha val="43137"/>
                    </a:srgbClr>
                  </a:outerShdw>
                </a:effectLst>
                <a:latin typeface="Arial" pitchFamily="34" charset="0"/>
                <a:cs typeface="Arial" pitchFamily="34" charset="0"/>
              </a:rPr>
              <a:t>Jim Jones (1931-1978): Fundador del Templo del Pueblo, dijo ser la re encarnación de Jesús  en USA y llevó a sus seguidores a Guyana donde organizó un suicidio en masa el 18 de noviembre de 1978</a:t>
            </a:r>
            <a:r>
              <a:rPr lang="es-ES" sz="1200" b="1" dirty="0">
                <a:solidFill>
                  <a:schemeClr val="bg1"/>
                </a:solidFill>
                <a:latin typeface="Arial" pitchFamily="34" charset="0"/>
                <a:cs typeface="Arial" pitchFamily="34" charset="0"/>
              </a:rPr>
              <a:t>.</a:t>
            </a:r>
          </a:p>
        </p:txBody>
      </p:sp>
      <p:sp>
        <p:nvSpPr>
          <p:cNvPr id="11" name="10 Rectángulo"/>
          <p:cNvSpPr/>
          <p:nvPr/>
        </p:nvSpPr>
        <p:spPr>
          <a:xfrm>
            <a:off x="3214688" y="5429250"/>
            <a:ext cx="2857500" cy="1200150"/>
          </a:xfrm>
          <a:prstGeom prst="rect">
            <a:avLst/>
          </a:prstGeom>
        </p:spPr>
        <p:txBody>
          <a:bodyPr>
            <a:spAutoFit/>
          </a:bodyPr>
          <a:lstStyle/>
          <a:p>
            <a:pPr algn="ctr" fontAlgn="auto">
              <a:spcBef>
                <a:spcPts val="0"/>
              </a:spcBef>
              <a:spcAft>
                <a:spcPts val="0"/>
              </a:spcAft>
              <a:defRPr/>
            </a:pPr>
            <a:r>
              <a:rPr lang="es-ES" sz="1200" b="1" dirty="0">
                <a:solidFill>
                  <a:schemeClr val="bg1"/>
                </a:solidFill>
                <a:effectLst>
                  <a:outerShdw blurRad="38100" dist="38100" dir="2700000" algn="tl">
                    <a:srgbClr val="000000">
                      <a:alpha val="43137"/>
                    </a:srgbClr>
                  </a:outerShdw>
                </a:effectLst>
                <a:latin typeface="Arial" pitchFamily="34" charset="0"/>
                <a:cs typeface="Arial" pitchFamily="34" charset="0"/>
              </a:rPr>
              <a:t>Sergey Torop (1961 – ): Un ex policía ruso, que dice haber “renacido” como Visionario, Jesucristo, ha fundado la Iglesia el Último Testamento. Desde 1990 está en Siberia y tiene varias esposas</a:t>
            </a:r>
          </a:p>
        </p:txBody>
      </p:sp>
      <p:pic>
        <p:nvPicPr>
          <p:cNvPr id="12" name="Picture 12" descr="http://www.jesusobompastor.com.br/noticia/wayne-bent-aka-michael-travesser1.jpg"/>
          <p:cNvPicPr>
            <a:picLocks noChangeAspect="1" noChangeArrowheads="1"/>
          </p:cNvPicPr>
          <p:nvPr/>
        </p:nvPicPr>
        <p:blipFill>
          <a:blip r:embed="rId6"/>
          <a:srcRect/>
          <a:stretch>
            <a:fillRect/>
          </a:stretch>
        </p:blipFill>
        <p:spPr bwMode="auto">
          <a:xfrm>
            <a:off x="6072188" y="3714750"/>
            <a:ext cx="2476500" cy="1581150"/>
          </a:xfrm>
          <a:prstGeom prst="rect">
            <a:avLst/>
          </a:prstGeom>
          <a:noFill/>
          <a:ln w="9525">
            <a:noFill/>
            <a:miter lim="800000"/>
            <a:headEnd/>
            <a:tailEnd/>
          </a:ln>
        </p:spPr>
      </p:pic>
      <p:sp>
        <p:nvSpPr>
          <p:cNvPr id="13" name="12 Rectángulo"/>
          <p:cNvSpPr/>
          <p:nvPr/>
        </p:nvSpPr>
        <p:spPr>
          <a:xfrm>
            <a:off x="5929313" y="5357813"/>
            <a:ext cx="2928937" cy="1200150"/>
          </a:xfrm>
          <a:prstGeom prst="rect">
            <a:avLst/>
          </a:prstGeom>
        </p:spPr>
        <p:txBody>
          <a:bodyPr>
            <a:spAutoFit/>
          </a:bodyPr>
          <a:lstStyle/>
          <a:p>
            <a:pPr algn="ctr" fontAlgn="auto">
              <a:spcBef>
                <a:spcPts val="0"/>
              </a:spcBef>
              <a:spcAft>
                <a:spcPts val="0"/>
              </a:spcAft>
              <a:defRPr/>
            </a:pPr>
            <a:r>
              <a:rPr lang="es-ES" sz="1200" b="1" dirty="0">
                <a:solidFill>
                  <a:schemeClr val="bg1"/>
                </a:solidFill>
                <a:effectLst>
                  <a:outerShdw blurRad="38100" dist="38100" dir="2700000" algn="tl">
                    <a:srgbClr val="000000">
                      <a:alpha val="43137"/>
                    </a:srgbClr>
                  </a:outerShdw>
                </a:effectLst>
                <a:latin typeface="Arial" pitchFamily="34" charset="0"/>
                <a:cs typeface="Arial" pitchFamily="34" charset="0"/>
              </a:rPr>
              <a:t>Wayne Bent (1941 – ) Fundador de la Iglesia El Señor es Nuestra Justicia. Él dice: “Yo soy la encarnación de Dios, soy la divinidad y la humanidad combinada”. En el 2000 dijo que oyó a Dios decirle que él era el Mesías</a:t>
            </a:r>
          </a:p>
        </p:txBody>
      </p:sp>
      <p:sp>
        <p:nvSpPr>
          <p:cNvPr id="14" name="13 CuadroTexto"/>
          <p:cNvSpPr txBox="1"/>
          <p:nvPr/>
        </p:nvSpPr>
        <p:spPr>
          <a:xfrm>
            <a:off x="2286000" y="285750"/>
            <a:ext cx="4357688" cy="461665"/>
          </a:xfrm>
          <a:prstGeom prst="rect">
            <a:avLst/>
          </a:prstGeom>
          <a:noFill/>
        </p:spPr>
        <p:txBody>
          <a:bodyPr>
            <a:spAutoFit/>
          </a:bodyPr>
          <a:lstStyle/>
          <a:p>
            <a:pPr algn="ctr"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Trebuchet MS" pitchFamily="34" charset="0"/>
              </a:rPr>
              <a:t>FALSOS CRISTOS</a:t>
            </a:r>
          </a:p>
        </p:txBody>
      </p:sp>
      <p:pic>
        <p:nvPicPr>
          <p:cNvPr id="15" name="Picture 10" descr="http://www.jesusobompastor.com.br/noticia/vissarion.jpg"/>
          <p:cNvPicPr>
            <a:picLocks noChangeAspect="1" noChangeArrowheads="1"/>
          </p:cNvPicPr>
          <p:nvPr/>
        </p:nvPicPr>
        <p:blipFill>
          <a:blip r:embed="rId7"/>
          <a:srcRect/>
          <a:stretch>
            <a:fillRect/>
          </a:stretch>
        </p:blipFill>
        <p:spPr bwMode="auto">
          <a:xfrm>
            <a:off x="3500438" y="3643313"/>
            <a:ext cx="2200275" cy="1703387"/>
          </a:xfrm>
          <a:prstGeom prst="rect">
            <a:avLst/>
          </a:prstGeom>
          <a:noFill/>
          <a:ln w="9525">
            <a:noFill/>
            <a:miter lim="800000"/>
            <a:headEnd/>
            <a:tailEnd/>
          </a:ln>
        </p:spPr>
      </p:pic>
      <p:pic>
        <p:nvPicPr>
          <p:cNvPr id="17" name="16 Imagen" descr="Imagen9.jpg"/>
          <p:cNvPicPr>
            <a:picLocks noGrp="1" noChangeAspect="1"/>
          </p:cNvPicPr>
          <p:nvPr isPhoto="1"/>
        </p:nvPicPr>
        <p:blipFill>
          <a:blip r:embed="rId8">
            <a:lum/>
          </a:blip>
          <a:stretch>
            <a:fillRect/>
          </a:stretch>
        </p:blipFill>
        <p:spPr>
          <a:xfrm>
            <a:off x="1" y="-2382"/>
            <a:ext cx="9140824" cy="6860382"/>
          </a:xfrm>
          <a:prstGeom prst="rect">
            <a:avLst/>
          </a:prstGeom>
          <a:noFill/>
          <a:ln>
            <a:noFill/>
          </a:ln>
        </p:spPr>
      </p:pic>
      <p:sp>
        <p:nvSpPr>
          <p:cNvPr id="18" name="17 Marco"/>
          <p:cNvSpPr/>
          <p:nvPr/>
        </p:nvSpPr>
        <p:spPr>
          <a:xfrm>
            <a:off x="0" y="0"/>
            <a:ext cx="9144000" cy="6858000"/>
          </a:xfrm>
          <a:prstGeom prst="frame">
            <a:avLst>
              <a:gd name="adj1" fmla="val 985"/>
            </a:avLst>
          </a:prstGeom>
          <a:blipFill>
            <a:blip r:embed="rId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7"/>
                                        </p:tgtEl>
                                      </p:cBhvr>
                                    </p:animEffect>
                                    <p:set>
                                      <p:cBhvr>
                                        <p:cTn id="7" dur="1" fill="hold">
                                          <p:stCondLst>
                                            <p:cond delay="2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0.jpg"/>
          <p:cNvPicPr>
            <a:picLocks noGrp="1" noChangeAspect="1"/>
          </p:cNvPicPr>
          <p:nvPr isPhoto="1"/>
        </p:nvPicPr>
        <p:blipFill>
          <a:blip r:embed="rId2">
            <a:lum/>
          </a:blip>
          <a:stretch>
            <a:fillRect/>
          </a:stretch>
        </p:blipFill>
        <p:spPr>
          <a:xfrm>
            <a:off x="3175" y="0"/>
            <a:ext cx="9136063" cy="6858000"/>
          </a:xfrm>
          <a:prstGeom prst="rect">
            <a:avLst/>
          </a:prstGeom>
          <a:noFill/>
          <a:ln>
            <a:noFill/>
          </a:ln>
        </p:spPr>
      </p:pic>
      <p:sp>
        <p:nvSpPr>
          <p:cNvPr id="3" name="2 CuadroTexto"/>
          <p:cNvSpPr txBox="1"/>
          <p:nvPr/>
        </p:nvSpPr>
        <p:spPr>
          <a:xfrm>
            <a:off x="571500" y="571500"/>
            <a:ext cx="7858125" cy="1200150"/>
          </a:xfrm>
          <a:prstGeom prst="rect">
            <a:avLst/>
          </a:prstGeom>
          <a:solidFill>
            <a:schemeClr val="bg2">
              <a:lumMod val="10000"/>
              <a:alpha val="25000"/>
            </a:schemeClr>
          </a:solidFill>
        </p:spPr>
        <p:txBody>
          <a:bodyPr>
            <a:spAutoFit/>
          </a:bodyPr>
          <a:lstStyle/>
          <a:p>
            <a:pPr fontAlgn="auto">
              <a:spcBef>
                <a:spcPts val="0"/>
              </a:spcBef>
              <a:spcAft>
                <a:spcPts val="0"/>
              </a:spcAft>
              <a:defRPr/>
            </a:pPr>
            <a:r>
              <a:rPr lang="es-ES" dirty="0">
                <a:latin typeface="+mn-lt"/>
              </a:rPr>
              <a:t>    </a:t>
            </a:r>
            <a:r>
              <a:rPr lang="es-ES" b="1" dirty="0">
                <a:effectLst>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Continuando con Mateo 24:6-7 “Y oiréis de guerras y rumores de guerras; mirad que no os turbéis, porque es necesario que todo esto acontezca; pero aún no es el fin. </a:t>
            </a:r>
            <a:r>
              <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cs typeface="Arial" pitchFamily="34" charset="0"/>
              </a:rPr>
              <a:t>Porque se levantará nación contra nación, y reino contra reino…..”</a:t>
            </a:r>
          </a:p>
        </p:txBody>
      </p:sp>
      <p:sp>
        <p:nvSpPr>
          <p:cNvPr id="4" name="3 Rectángulo"/>
          <p:cNvSpPr/>
          <p:nvPr/>
        </p:nvSpPr>
        <p:spPr>
          <a:xfrm>
            <a:off x="571500" y="3643313"/>
            <a:ext cx="7858125" cy="2586037"/>
          </a:xfrm>
          <a:prstGeom prst="rect">
            <a:avLst/>
          </a:prstGeom>
          <a:solidFill>
            <a:schemeClr val="bg2">
              <a:lumMod val="10000"/>
              <a:alpha val="25000"/>
            </a:schemeClr>
          </a:solidFill>
        </p:spPr>
        <p:txBody>
          <a:bodyPr>
            <a:spAutoFit/>
          </a:bodyPr>
          <a:lstStyle/>
          <a:p>
            <a:pPr fontAlgn="auto">
              <a:spcBef>
                <a:spcPts val="0"/>
              </a:spcBef>
              <a:spcAft>
                <a:spcPts val="0"/>
              </a:spcAft>
              <a:defRPr/>
            </a:pPr>
            <a:r>
              <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         En el siglo pasado tuvimos las 3 guerras más cruentas de la humanidad como fue la 1º y 2º guerra mundial y la guerra de Vietnam con un alto costo de vidas humanas y desde la guerra del Golfo en adelante los armamentos convencionales son más sofisticados y con mayor capacidad destructiva, y en la actualidad son muchas más las naciones que cuentan con armas nucleares de muy alto poder letal, las cuales son mantenidas como factor de disuasión y con la incertidumbre de que puedan ser usadas en cualquier momento en alguna conflagración.</a:t>
            </a:r>
          </a:p>
        </p:txBody>
      </p:sp>
      <p:sp>
        <p:nvSpPr>
          <p:cNvPr id="5" name="4 Rectángulo"/>
          <p:cNvSpPr/>
          <p:nvPr/>
        </p:nvSpPr>
        <p:spPr>
          <a:xfrm>
            <a:off x="571500" y="2214563"/>
            <a:ext cx="7858125" cy="923925"/>
          </a:xfrm>
          <a:prstGeom prst="rect">
            <a:avLst/>
          </a:prstGeom>
          <a:solidFill>
            <a:schemeClr val="bg2">
              <a:lumMod val="10000"/>
              <a:alpha val="25000"/>
            </a:schemeClr>
          </a:solidFill>
        </p:spPr>
        <p:txBody>
          <a:bodyPr>
            <a:spAutoFit/>
          </a:bodyPr>
          <a:lstStyle/>
          <a:p>
            <a:pPr fontAlgn="auto">
              <a:spcBef>
                <a:spcPts val="0"/>
              </a:spcBef>
              <a:spcAft>
                <a:spcPts val="0"/>
              </a:spcAft>
              <a:defRPr/>
            </a:pPr>
            <a:r>
              <a:rPr lang="es-ES" b="1" dirty="0">
                <a:solidFill>
                  <a:schemeClr val="bg1"/>
                </a:solidFill>
                <a:effectLst>
                  <a:glow rad="101600">
                    <a:schemeClr val="bg2">
                      <a:lumMod val="25000"/>
                      <a:alpha val="60000"/>
                    </a:schemeClr>
                  </a:glow>
                  <a:outerShdw blurRad="38100" dist="38100" dir="2700000" algn="tl">
                    <a:srgbClr val="000000">
                      <a:alpha val="43137"/>
                    </a:srgbClr>
                  </a:outerShdw>
                </a:effectLst>
                <a:latin typeface="Trebuchet MS" pitchFamily="34" charset="0"/>
              </a:rPr>
              <a:t>        Ya sabemos cuando habla del fin, no se refiere al fin del mundo sino al fin del siglo o fin de la edad de la gracia de Dios, el cual marca la segunda venida de Cristo.</a:t>
            </a:r>
            <a:endParaRPr lang="es-ES" dirty="0">
              <a:solidFill>
                <a:schemeClr val="bg1"/>
              </a:solidFill>
              <a:effectLst>
                <a:glow rad="101600">
                  <a:schemeClr val="bg2">
                    <a:lumMod val="25000"/>
                    <a:alpha val="60000"/>
                  </a:schemeClr>
                </a:glow>
                <a:outerShdw blurRad="38100" dist="38100" dir="2700000" algn="tl">
                  <a:srgbClr val="000000">
                    <a:alpha val="43137"/>
                  </a:srgbClr>
                </a:outerShdw>
              </a:effectLst>
              <a:latin typeface="+mn-lt"/>
            </a:endParaRPr>
          </a:p>
        </p:txBody>
      </p:sp>
      <p:pic>
        <p:nvPicPr>
          <p:cNvPr id="6" name="5 Imagen" descr="Imagen10.jpg"/>
          <p:cNvPicPr>
            <a:picLocks noGrp="1" noChangeAspect="1"/>
          </p:cNvPicPr>
          <p:nvPr isPhoto="1"/>
        </p:nvPicPr>
        <p:blipFill>
          <a:blip r:embed="rId2">
            <a:lum/>
          </a:blip>
          <a:stretch>
            <a:fillRect/>
          </a:stretch>
        </p:blipFill>
        <p:spPr>
          <a:xfrm>
            <a:off x="7937" y="0"/>
            <a:ext cx="9136063" cy="6858000"/>
          </a:xfrm>
          <a:prstGeom prst="rect">
            <a:avLst/>
          </a:prstGeom>
          <a:noFill/>
          <a:ln>
            <a:noFill/>
          </a:ln>
        </p:spPr>
      </p:pic>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Documents and Settings\Administrador\Mis documentos\Álbum de fotografías\Álbum de fotografías\Diapositiva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2" name="1 Imagen" descr="Imagen11.jpg"/>
          <p:cNvPicPr>
            <a:picLocks noGrp="1" noChangeAspect="1"/>
          </p:cNvPicPr>
          <p:nvPr isPhoto="1"/>
        </p:nvPicPr>
        <p:blipFill>
          <a:blip r:embed="rId3">
            <a:lum/>
          </a:blip>
          <a:stretch>
            <a:fillRect/>
          </a:stretch>
        </p:blipFill>
        <p:spPr>
          <a:xfrm>
            <a:off x="0" y="809625"/>
            <a:ext cx="9144000" cy="5238750"/>
          </a:xfrm>
          <a:prstGeom prst="rect">
            <a:avLst/>
          </a:prstGeom>
          <a:noFill/>
          <a:ln>
            <a:noFill/>
          </a:ln>
        </p:spPr>
      </p:pic>
      <p:sp>
        <p:nvSpPr>
          <p:cNvPr id="4" name="3 Rectángulo"/>
          <p:cNvSpPr/>
          <p:nvPr/>
        </p:nvSpPr>
        <p:spPr>
          <a:xfrm>
            <a:off x="642910" y="928670"/>
            <a:ext cx="7786687" cy="923925"/>
          </a:xfrm>
          <a:prstGeom prst="rect">
            <a:avLst/>
          </a:prstGeom>
          <a:solidFill>
            <a:schemeClr val="bg2">
              <a:lumMod val="50000"/>
              <a:alpha val="25000"/>
            </a:schemeClr>
          </a:solidFill>
        </p:spPr>
        <p:txBody>
          <a:bodyPr>
            <a:spAutoFit/>
          </a:bodyPr>
          <a:lstStyle/>
          <a:p>
            <a:pPr fontAlgn="auto">
              <a:spcBef>
                <a:spcPts val="0"/>
              </a:spcBef>
              <a:spcAft>
                <a:spcPts val="0"/>
              </a:spcAft>
              <a:defRPr/>
            </a:pPr>
            <a:r>
              <a:rPr lang="es-ES" b="1" dirty="0">
                <a:solidFill>
                  <a:schemeClr val="bg1"/>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Continuando con Mateo 24:7-8 </a:t>
            </a:r>
          </a:p>
          <a:p>
            <a:pPr fontAlgn="auto">
              <a:spcBef>
                <a:spcPts val="0"/>
              </a:spcBef>
              <a:spcAft>
                <a:spcPts val="0"/>
              </a:spcAft>
              <a:defRPr/>
            </a:pPr>
            <a:r>
              <a:rPr lang="es-ES" b="1" dirty="0">
                <a:solidFill>
                  <a:schemeClr val="bg1"/>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“……y habrá pestes, y hambres, y terremotos en diferentes lugares.</a:t>
            </a:r>
            <a:br>
              <a:rPr lang="es-ES" b="1" dirty="0">
                <a:solidFill>
                  <a:schemeClr val="bg1"/>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br>
            <a:r>
              <a:rPr lang="es-ES" b="1" dirty="0">
                <a:solidFill>
                  <a:schemeClr val="bg1"/>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Y todo esto será PRINCIPIO DE DOLORES. </a:t>
            </a:r>
          </a:p>
        </p:txBody>
      </p:sp>
      <p:sp>
        <p:nvSpPr>
          <p:cNvPr id="5" name="4 CuadroTexto"/>
          <p:cNvSpPr txBox="1"/>
          <p:nvPr/>
        </p:nvSpPr>
        <p:spPr>
          <a:xfrm>
            <a:off x="642910" y="2786045"/>
            <a:ext cx="7786687" cy="1754187"/>
          </a:xfrm>
          <a:prstGeom prst="rect">
            <a:avLst/>
          </a:prstGeom>
          <a:solidFill>
            <a:schemeClr val="bg2">
              <a:lumMod val="50000"/>
              <a:alpha val="25000"/>
            </a:schemeClr>
          </a:solidFill>
        </p:spPr>
        <p:txBody>
          <a:bodyPr>
            <a:spAutoFit/>
          </a:bodyPr>
          <a:lstStyle/>
          <a:p>
            <a:pPr fontAlgn="auto">
              <a:spcBef>
                <a:spcPts val="0"/>
              </a:spcBef>
              <a:spcAft>
                <a:spcPts val="0"/>
              </a:spcAft>
              <a:defRPr/>
            </a:pPr>
            <a:r>
              <a:rPr lang="es-ES" b="1" dirty="0">
                <a:solidFill>
                  <a:schemeClr val="bg1"/>
                </a:solidFill>
                <a:effectLst>
                  <a:glow rad="101600">
                    <a:srgbClr val="808000">
                      <a:alpha val="60000"/>
                    </a:srgbClr>
                  </a:glow>
                  <a:outerShdw blurRad="38100" dist="38100" dir="2700000" algn="tl">
                    <a:srgbClr val="000000">
                      <a:alpha val="43137"/>
                    </a:srgbClr>
                  </a:outerShdw>
                </a:effectLst>
                <a:latin typeface="Trebuchet MS" pitchFamily="34" charset="0"/>
              </a:rPr>
              <a:t>    Según este enlace:  </a:t>
            </a:r>
            <a:r>
              <a:rPr lang="es-ES" b="1" dirty="0">
                <a:solidFill>
                  <a:schemeClr val="bg1"/>
                </a:solidFill>
                <a:effectLst>
                  <a:glow rad="101600">
                    <a:srgbClr val="808000">
                      <a:alpha val="60000"/>
                    </a:srgbClr>
                  </a:glow>
                  <a:outerShdw blurRad="38100" dist="38100" dir="2700000" algn="tl">
                    <a:srgbClr val="000000">
                      <a:alpha val="43137"/>
                    </a:srgbClr>
                  </a:outerShdw>
                </a:effectLst>
                <a:latin typeface="Trebuchet MS" pitchFamily="34" charset="0"/>
                <a:hlinkClick r:id="rId4"/>
              </a:rPr>
              <a:t>http://www.sololistas.net/las-10-epidemias-mas-grandes-de-la-historia.html  </a:t>
            </a:r>
            <a:r>
              <a:rPr lang="es-ES" b="1" dirty="0">
                <a:solidFill>
                  <a:schemeClr val="bg1"/>
                </a:solidFill>
                <a:effectLst>
                  <a:glow rad="101600">
                    <a:srgbClr val="808000">
                      <a:alpha val="60000"/>
                    </a:srgbClr>
                  </a:glow>
                  <a:outerShdw blurRad="38100" dist="38100" dir="2700000" algn="tl">
                    <a:srgbClr val="000000">
                      <a:alpha val="43137"/>
                    </a:srgbClr>
                  </a:outerShdw>
                </a:effectLst>
                <a:latin typeface="Trebuchet MS" pitchFamily="34" charset="0"/>
              </a:rPr>
              <a:t>de las 10 epidemias más grandes de la historia, 5 corresponden al siglo XX (gripe española, VHI–SIDA, gripe asiática, gripe de Hong Kong, Síndrome de las Vacas Locas) y 2 corresponden a lo que va del siglo XXI (Gripe Aviar e Influenza AH1N1) y las 3 restantes a siglos anteriores.</a:t>
            </a:r>
          </a:p>
        </p:txBody>
      </p:sp>
      <p:sp>
        <p:nvSpPr>
          <p:cNvPr id="6" name="5 CuadroTexto"/>
          <p:cNvSpPr txBox="1"/>
          <p:nvPr/>
        </p:nvSpPr>
        <p:spPr>
          <a:xfrm>
            <a:off x="642910" y="5214920"/>
            <a:ext cx="7786687" cy="646112"/>
          </a:xfrm>
          <a:prstGeom prst="rect">
            <a:avLst/>
          </a:prstGeom>
          <a:solidFill>
            <a:schemeClr val="bg2">
              <a:lumMod val="50000"/>
              <a:alpha val="25000"/>
            </a:schemeClr>
          </a:solid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rgbClr val="808000">
                      <a:alpha val="60000"/>
                    </a:srgbClr>
                  </a:glow>
                  <a:outerShdw blurRad="38100" dist="38100" dir="2700000" algn="tl">
                    <a:srgbClr val="000000">
                      <a:alpha val="43137"/>
                    </a:srgbClr>
                  </a:outerShdw>
                </a:effectLst>
                <a:latin typeface="Trebuchet MS" pitchFamily="34" charset="0"/>
              </a:rPr>
              <a:t>En consecuencia, las mayores epidemias de la historia están concentradas en el siglo XX y lo que va del XXI.</a:t>
            </a:r>
          </a:p>
        </p:txBody>
      </p:sp>
      <p:pic>
        <p:nvPicPr>
          <p:cNvPr id="7" name="6 Imagen" descr="Imagen11.jpg"/>
          <p:cNvPicPr>
            <a:picLocks noGrp="1" noChangeAspect="1"/>
          </p:cNvPicPr>
          <p:nvPr isPhoto="1"/>
        </p:nvPicPr>
        <p:blipFill>
          <a:blip r:embed="rId3">
            <a:lum/>
          </a:blip>
          <a:stretch>
            <a:fillRect/>
          </a:stretch>
        </p:blipFill>
        <p:spPr>
          <a:xfrm>
            <a:off x="0" y="857232"/>
            <a:ext cx="9144000" cy="5238750"/>
          </a:xfrm>
          <a:prstGeom prst="rect">
            <a:avLst/>
          </a:prstGeom>
          <a:noFill/>
          <a:ln>
            <a:noFill/>
          </a:ln>
        </p:spPr>
      </p:pic>
      <p:sp>
        <p:nvSpPr>
          <p:cNvPr id="8" name="7 Marco"/>
          <p:cNvSpPr/>
          <p:nvPr/>
        </p:nvSpPr>
        <p:spPr>
          <a:xfrm>
            <a:off x="0" y="0"/>
            <a:ext cx="9144000" cy="6858000"/>
          </a:xfrm>
          <a:prstGeom prst="frame">
            <a:avLst>
              <a:gd name="adj1" fmla="val 985"/>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571472" y="1643050"/>
            <a:ext cx="8143875" cy="1477963"/>
          </a:xfrm>
          <a:prstGeom prst="rect">
            <a:avLst/>
          </a:prstGeom>
          <a:solidFill>
            <a:schemeClr val="bg2">
              <a:lumMod val="10000"/>
              <a:alpha val="25000"/>
            </a:schemeClr>
          </a:solid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Trebuchet MS" pitchFamily="34" charset="0"/>
              </a:rPr>
              <a:t>      </a:t>
            </a:r>
            <a:r>
              <a:rPr lang="es-ES" b="1" dirty="0">
                <a:solidFill>
                  <a:srgbClr val="FFFF00"/>
                </a:solidFill>
                <a:effectLst>
                  <a:glow rad="101600">
                    <a:schemeClr val="bg2">
                      <a:lumMod val="10000"/>
                      <a:alpha val="60000"/>
                    </a:schemeClr>
                  </a:glow>
                  <a:outerShdw blurRad="38100" dist="38100" dir="2700000" algn="tl">
                    <a:srgbClr val="000000">
                      <a:alpha val="43137"/>
                    </a:srgbClr>
                  </a:outerShdw>
                </a:effectLst>
                <a:latin typeface="Trebuchet MS" pitchFamily="34" charset="0"/>
              </a:rPr>
              <a:t>En cuanto a las hambrunas , según este enlace electrónico, párrafo 12 </a:t>
            </a:r>
            <a:r>
              <a:rPr lang="es-ES" b="1" dirty="0">
                <a:solidFill>
                  <a:srgbClr val="FFFF00"/>
                </a:solidFill>
                <a:effectLst>
                  <a:outerShdw blurRad="38100" dist="38100" dir="2700000" algn="tl">
                    <a:srgbClr val="000000">
                      <a:alpha val="43137"/>
                    </a:srgbClr>
                  </a:outerShdw>
                </a:effectLst>
                <a:latin typeface="Trebuchet MS" pitchFamily="34" charset="0"/>
                <a:hlinkClick r:id="rId3"/>
              </a:rPr>
              <a:t>http://www.rpp.com.pe/2011-07-20-graves-hambrunas-en-el-mundo-noticia_386400.html</a:t>
            </a:r>
            <a:r>
              <a:rPr lang="es-ES" b="1" dirty="0">
                <a:solidFill>
                  <a:srgbClr val="FFFF00"/>
                </a:solidFill>
                <a:effectLst>
                  <a:outerShdw blurRad="38100" dist="38100" dir="2700000" algn="tl">
                    <a:srgbClr val="000000">
                      <a:alpha val="43137"/>
                    </a:srgbClr>
                  </a:outerShdw>
                </a:effectLst>
                <a:latin typeface="Trebuchet MS" pitchFamily="34" charset="0"/>
              </a:rPr>
              <a:t>  </a:t>
            </a:r>
            <a:r>
              <a:rPr lang="es-ES" b="1" dirty="0">
                <a:solidFill>
                  <a:srgbClr val="FFFF00"/>
                </a:solidFill>
                <a:effectLst>
                  <a:glow rad="101600">
                    <a:schemeClr val="bg2">
                      <a:lumMod val="10000"/>
                      <a:alpha val="60000"/>
                    </a:schemeClr>
                  </a:glow>
                  <a:outerShdw blurRad="38100" dist="38100" dir="2700000" algn="tl">
                    <a:srgbClr val="000000">
                      <a:alpha val="43137"/>
                    </a:srgbClr>
                  </a:outerShdw>
                </a:effectLst>
                <a:latin typeface="Trebuchet MS" pitchFamily="34" charset="0"/>
              </a:rPr>
              <a:t>de las 15 hambrunas más grandes de la historia, 11 corresponden al siglo  XX, 2 corresponden al siglo XXI y las 2 restantes corresponden a siglos anteriores.</a:t>
            </a:r>
          </a:p>
        </p:txBody>
      </p:sp>
      <p:sp>
        <p:nvSpPr>
          <p:cNvPr id="4" name="3 CuadroTexto"/>
          <p:cNvSpPr txBox="1"/>
          <p:nvPr/>
        </p:nvSpPr>
        <p:spPr>
          <a:xfrm>
            <a:off x="571472" y="4929175"/>
            <a:ext cx="8143875" cy="646113"/>
          </a:xfrm>
          <a:prstGeom prst="rect">
            <a:avLst/>
          </a:prstGeom>
          <a:solidFill>
            <a:schemeClr val="bg2">
              <a:lumMod val="10000"/>
              <a:alpha val="25000"/>
            </a:schemeClr>
          </a:solidFill>
        </p:spPr>
        <p:txBody>
          <a:bodyPr>
            <a:spAutoFit/>
          </a:bodyPr>
          <a:lstStyle/>
          <a:p>
            <a:pPr fontAlgn="auto">
              <a:spcBef>
                <a:spcPts val="0"/>
              </a:spcBef>
              <a:spcAft>
                <a:spcPts val="0"/>
              </a:spcAft>
              <a:defRPr/>
            </a:pPr>
            <a:r>
              <a:rPr lang="es-ES" b="1" dirty="0">
                <a:solidFill>
                  <a:srgbClr val="FFFF00"/>
                </a:solidFill>
                <a:effectLst>
                  <a:glow rad="101600">
                    <a:schemeClr val="bg2">
                      <a:lumMod val="10000"/>
                      <a:alpha val="60000"/>
                    </a:schemeClr>
                  </a:glow>
                  <a:outerShdw blurRad="38100" dist="38100" dir="2700000" algn="tl">
                    <a:srgbClr val="000000">
                      <a:alpha val="43137"/>
                    </a:srgbClr>
                  </a:outerShdw>
                </a:effectLst>
                <a:latin typeface="Trebuchet MS" pitchFamily="34" charset="0"/>
              </a:rPr>
              <a:t>     En consecuencia, las mayores hambrunas de la historia están concentradas en el siglo XX y lo que va del siglo XXI.</a:t>
            </a:r>
          </a:p>
        </p:txBody>
      </p:sp>
      <p:pic>
        <p:nvPicPr>
          <p:cNvPr id="5" name="4 Imagen" descr="Imagen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gradFill flip="none" rotWithShape="1">
            <a:gsLst>
              <a:gs pos="0">
                <a:srgbClr val="03D4A8"/>
              </a:gs>
              <a:gs pos="25000">
                <a:srgbClr val="21D6E0"/>
              </a:gs>
              <a:gs pos="75000">
                <a:srgbClr val="0087E6"/>
              </a:gs>
              <a:gs pos="100000">
                <a:srgbClr val="005CBF"/>
              </a:gs>
            </a:gsLst>
            <a:lin ang="135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4929188" y="1143000"/>
            <a:ext cx="3786187" cy="2032000"/>
          </a:xfrm>
          <a:prstGeom prst="rect">
            <a:avLst/>
          </a:prstGeom>
          <a:solidFill>
            <a:srgbClr val="0000FF">
              <a:alpha val="25000"/>
            </a:srgbClr>
          </a:solidFill>
        </p:spPr>
        <p:txBody>
          <a:bodyPr>
            <a:spAutoFit/>
          </a:bodyPr>
          <a:lstStyle/>
          <a:p>
            <a:pPr fontAlgn="auto">
              <a:spcBef>
                <a:spcPts val="0"/>
              </a:spcBef>
              <a:spcAft>
                <a:spcPts val="0"/>
              </a:spcAft>
              <a:defRPr/>
            </a:pPr>
            <a:r>
              <a:rPr lang="es-ES" b="1" dirty="0">
                <a:effectLst>
                  <a:outerShdw blurRad="38100" dist="38100" dir="2700000" algn="tl">
                    <a:srgbClr val="000000">
                      <a:alpha val="43137"/>
                    </a:srgbClr>
                  </a:outerShdw>
                </a:effectLst>
                <a:latin typeface="Trebuchet MS" pitchFamily="34" charset="0"/>
              </a:rPr>
              <a:t>    </a:t>
            </a:r>
            <a:r>
              <a:rPr lang="es-ES" b="1" dirty="0">
                <a:solidFill>
                  <a:schemeClr val="bg1"/>
                </a:solidFill>
                <a:effectLst>
                  <a:outerShdw blurRad="38100" dist="38100" dir="2700000" algn="tl">
                    <a:srgbClr val="000000">
                      <a:alpha val="43137"/>
                    </a:srgbClr>
                  </a:outerShdw>
                </a:effectLst>
                <a:latin typeface="Trebuchet MS" pitchFamily="34" charset="0"/>
              </a:rPr>
              <a:t>En cuanto a los terremotos, vemos que en todo el siglo XX, los de magnitud 7.0º se han mantenido relativamente constantes. Eso de por si habla de una importante actividad sísmica. </a:t>
            </a:r>
          </a:p>
        </p:txBody>
      </p:sp>
      <p:pic>
        <p:nvPicPr>
          <p:cNvPr id="5" name="Picture 3" descr="http://2.bp.blogspot.com/-CA25zEYPJL4/TbTFUC5r-LI/AAAAAAAAJ8g/eUOoQEgQrCQ/s400/Dibujo.bmp"/>
          <p:cNvPicPr>
            <a:picLocks noChangeAspect="1" noChangeArrowheads="1"/>
          </p:cNvPicPr>
          <p:nvPr/>
        </p:nvPicPr>
        <p:blipFill>
          <a:blip r:embed="rId2"/>
          <a:srcRect/>
          <a:stretch>
            <a:fillRect/>
          </a:stretch>
        </p:blipFill>
        <p:spPr bwMode="auto">
          <a:xfrm>
            <a:off x="500034" y="1000108"/>
            <a:ext cx="4040187" cy="4643438"/>
          </a:xfrm>
          <a:prstGeom prst="rect">
            <a:avLst/>
          </a:prstGeom>
          <a:noFill/>
          <a:ln w="9525">
            <a:noFill/>
            <a:miter lim="800000"/>
            <a:headEnd/>
            <a:tailEnd/>
          </a:ln>
        </p:spPr>
      </p:pic>
      <p:sp>
        <p:nvSpPr>
          <p:cNvPr id="6" name="5 CuadroTexto"/>
          <p:cNvSpPr txBox="1">
            <a:spLocks noChangeArrowheads="1"/>
          </p:cNvSpPr>
          <p:nvPr/>
        </p:nvSpPr>
        <p:spPr bwMode="auto">
          <a:xfrm>
            <a:off x="1428750" y="5929313"/>
            <a:ext cx="7000875" cy="646112"/>
          </a:xfrm>
          <a:prstGeom prst="rect">
            <a:avLst/>
          </a:prstGeom>
          <a:noFill/>
          <a:ln w="9525">
            <a:noFill/>
            <a:miter lim="800000"/>
            <a:headEnd/>
            <a:tailEnd/>
          </a:ln>
        </p:spPr>
        <p:txBody>
          <a:bodyPr>
            <a:spAutoFit/>
          </a:bodyPr>
          <a:lstStyle/>
          <a:p>
            <a:r>
              <a:rPr lang="es-ES" b="1">
                <a:latin typeface="Calibri" pitchFamily="34" charset="0"/>
                <a:hlinkClick r:id="rId3"/>
              </a:rPr>
              <a:t>http://laverdadysololaverdad.wordpress.com/2012/03/29/los-terremotos-son-senales-del-fin-del-mundo/</a:t>
            </a:r>
            <a:endParaRPr lang="es-ES" b="1">
              <a:latin typeface="Calibri" pitchFamily="34" charset="0"/>
            </a:endParaRPr>
          </a:p>
        </p:txBody>
      </p:sp>
      <p:sp>
        <p:nvSpPr>
          <p:cNvPr id="7" name="6 CuadroTexto"/>
          <p:cNvSpPr txBox="1"/>
          <p:nvPr/>
        </p:nvSpPr>
        <p:spPr>
          <a:xfrm>
            <a:off x="357188" y="357188"/>
            <a:ext cx="4500562" cy="369887"/>
          </a:xfrm>
          <a:prstGeom prst="rect">
            <a:avLst/>
          </a:prstGeom>
          <a:solidFill>
            <a:srgbClr val="0000FF">
              <a:alpha val="40000"/>
            </a:srgbClr>
          </a:solidFill>
        </p:spPr>
        <p:txBody>
          <a:bodyPr>
            <a:spAutoFit/>
          </a:bodyPr>
          <a:lstStyle/>
          <a:p>
            <a:pPr>
              <a:defRPr/>
            </a:pPr>
            <a:r>
              <a:rPr lang="es-ES" b="1" dirty="0">
                <a:solidFill>
                  <a:schemeClr val="bg1"/>
                </a:solidFill>
                <a:effectLst>
                  <a:outerShdw blurRad="38100" dist="38100" dir="2700000" algn="tl">
                    <a:srgbClr val="000000">
                      <a:alpha val="43137"/>
                    </a:srgbClr>
                  </a:outerShdw>
                </a:effectLst>
                <a:latin typeface="Trebuchet MS" pitchFamily="34" charset="0"/>
              </a:rPr>
              <a:t>Terremotos grado 7.0º entre 1900-2005</a:t>
            </a:r>
          </a:p>
        </p:txBody>
      </p:sp>
      <p:sp>
        <p:nvSpPr>
          <p:cNvPr id="8" name="7 Rectángulo"/>
          <p:cNvSpPr/>
          <p:nvPr/>
        </p:nvSpPr>
        <p:spPr>
          <a:xfrm>
            <a:off x="4929188" y="3643313"/>
            <a:ext cx="3786187" cy="1754187"/>
          </a:xfrm>
          <a:prstGeom prst="rect">
            <a:avLst/>
          </a:prstGeom>
          <a:solidFill>
            <a:srgbClr val="0000FF">
              <a:alpha val="25000"/>
            </a:srgbClr>
          </a:solidFill>
        </p:spPr>
        <p:txBody>
          <a:bodyPr>
            <a:spAutoFit/>
          </a:bodyPr>
          <a:lstStyle/>
          <a:p>
            <a:pPr fontAlgn="auto">
              <a:spcBef>
                <a:spcPts val="0"/>
              </a:spcBef>
              <a:spcAft>
                <a:spcPts val="0"/>
              </a:spcAft>
              <a:defRPr/>
            </a:pPr>
            <a:r>
              <a:rPr lang="es-ES" b="1" dirty="0">
                <a:solidFill>
                  <a:schemeClr val="bg1"/>
                </a:solidFill>
                <a:effectLst>
                  <a:outerShdw blurRad="38100" dist="38100" dir="2700000" algn="tl">
                    <a:srgbClr val="000000">
                      <a:alpha val="43137"/>
                    </a:srgbClr>
                  </a:outerShdw>
                </a:effectLst>
                <a:latin typeface="Trebuchet MS" pitchFamily="34" charset="0"/>
              </a:rPr>
              <a:t>    En la siguiente diapositiva veremos un cuadro de movimientos sísmicos clasificados por rangos de magnitudes  o intensidades (de 0º a 9.9º).</a:t>
            </a:r>
          </a:p>
        </p:txBody>
      </p:sp>
      <p:pic>
        <p:nvPicPr>
          <p:cNvPr id="9" name="8 Imagen" descr="Imagen13.jpg"/>
          <p:cNvPicPr>
            <a:picLocks noGrp="1" noChangeAspect="1"/>
          </p:cNvPicPr>
          <p:nvPr isPhoto="1"/>
        </p:nvPicPr>
        <p:blipFill>
          <a:blip r:embed="rId4">
            <a:lum/>
          </a:blip>
          <a:stretch>
            <a:fillRect/>
          </a:stretch>
        </p:blipFill>
        <p:spPr>
          <a:xfrm>
            <a:off x="0" y="-2383"/>
            <a:ext cx="9139238" cy="6860383"/>
          </a:xfrm>
          <a:prstGeom prst="rect">
            <a:avLst/>
          </a:prstGeom>
          <a:noFill/>
          <a:ln>
            <a:noFill/>
          </a:ln>
        </p:spPr>
      </p:pic>
      <p:sp>
        <p:nvSpPr>
          <p:cNvPr id="10" name="9 Marco"/>
          <p:cNvSpPr/>
          <p:nvPr/>
        </p:nvSpPr>
        <p:spPr>
          <a:xfrm>
            <a:off x="0" y="0"/>
            <a:ext cx="9144000" cy="6858000"/>
          </a:xfrm>
          <a:prstGeom prst="frame">
            <a:avLst>
              <a:gd name="adj1" fmla="val 985"/>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Picture 2"/>
          <p:cNvPicPr>
            <a:picLocks noChangeAspect="1" noChangeArrowheads="1"/>
          </p:cNvPicPr>
          <p:nvPr/>
        </p:nvPicPr>
        <p:blipFill>
          <a:blip r:embed="rId2"/>
          <a:srcRect t="14488" r="2362" b="7559"/>
          <a:stretch>
            <a:fillRect/>
          </a:stretch>
        </p:blipFill>
        <p:spPr bwMode="auto">
          <a:xfrm>
            <a:off x="357188" y="817563"/>
            <a:ext cx="6500812" cy="3892550"/>
          </a:xfrm>
          <a:prstGeom prst="rect">
            <a:avLst/>
          </a:prstGeom>
          <a:noFill/>
          <a:ln w="9525">
            <a:noFill/>
            <a:miter lim="800000"/>
            <a:headEnd/>
            <a:tailEnd/>
          </a:ln>
        </p:spPr>
      </p:pic>
      <p:sp>
        <p:nvSpPr>
          <p:cNvPr id="5" name="4 CuadroTexto"/>
          <p:cNvSpPr txBox="1">
            <a:spLocks noChangeArrowheads="1"/>
          </p:cNvSpPr>
          <p:nvPr/>
        </p:nvSpPr>
        <p:spPr bwMode="auto">
          <a:xfrm>
            <a:off x="1357313" y="357188"/>
            <a:ext cx="6929437" cy="369887"/>
          </a:xfrm>
          <a:prstGeom prst="rect">
            <a:avLst/>
          </a:prstGeom>
          <a:noFill/>
          <a:ln w="9525">
            <a:noFill/>
            <a:miter lim="800000"/>
            <a:headEnd/>
            <a:tailEnd/>
          </a:ln>
        </p:spPr>
        <p:txBody>
          <a:bodyPr>
            <a:spAutoFit/>
          </a:bodyPr>
          <a:lstStyle/>
          <a:p>
            <a:r>
              <a:rPr lang="es-ES" b="1" dirty="0">
                <a:latin typeface="Calibri" pitchFamily="34" charset="0"/>
                <a:hlinkClick r:id="rId3"/>
              </a:rPr>
              <a:t>http://earthquake.usgs.gov/earthquakes/eqarchives/year/eqstats.php</a:t>
            </a:r>
            <a:endParaRPr lang="es-ES" b="1" dirty="0">
              <a:latin typeface="Calibri" pitchFamily="34" charset="0"/>
            </a:endParaRPr>
          </a:p>
        </p:txBody>
      </p:sp>
      <p:sp>
        <p:nvSpPr>
          <p:cNvPr id="6" name="5 CuadroTexto"/>
          <p:cNvSpPr txBox="1"/>
          <p:nvPr/>
        </p:nvSpPr>
        <p:spPr>
          <a:xfrm>
            <a:off x="357188" y="428625"/>
            <a:ext cx="1071562" cy="307975"/>
          </a:xfrm>
          <a:prstGeom prst="rect">
            <a:avLst/>
          </a:prstGeom>
          <a:noFill/>
        </p:spPr>
        <p:txBody>
          <a:bodyPr>
            <a:spAutoFit/>
          </a:bodyPr>
          <a:lstStyle/>
          <a:p>
            <a:pPr algn="r" fontAlgn="auto">
              <a:spcBef>
                <a:spcPts val="0"/>
              </a:spcBef>
              <a:spcAft>
                <a:spcPts val="0"/>
              </a:spcAft>
              <a:defRPr/>
            </a:pPr>
            <a:r>
              <a:rPr lang="es-ES" sz="1400" b="1" dirty="0">
                <a:solidFill>
                  <a:srgbClr val="0000FF"/>
                </a:solidFill>
                <a:effectLst>
                  <a:outerShdw blurRad="38100" dist="38100" dir="2700000" algn="tl">
                    <a:srgbClr val="000000">
                      <a:alpha val="43137"/>
                    </a:srgbClr>
                  </a:outerShdw>
                </a:effectLst>
                <a:latin typeface="Trebuchet MS" pitchFamily="34" charset="0"/>
              </a:rPr>
              <a:t>Fuente:</a:t>
            </a:r>
          </a:p>
        </p:txBody>
      </p:sp>
      <p:sp>
        <p:nvSpPr>
          <p:cNvPr id="7" name="6 CuadroTexto"/>
          <p:cNvSpPr txBox="1"/>
          <p:nvPr/>
        </p:nvSpPr>
        <p:spPr>
          <a:xfrm>
            <a:off x="428625" y="4857750"/>
            <a:ext cx="8215313" cy="1754188"/>
          </a:xfrm>
          <a:prstGeom prst="rect">
            <a:avLst/>
          </a:prstGeom>
          <a:solidFill>
            <a:schemeClr val="tx2">
              <a:lumMod val="50000"/>
              <a:alpha val="25000"/>
            </a:schemeClr>
          </a:solidFill>
        </p:spPr>
        <p:txBody>
          <a:bodyPr>
            <a:spAutoFit/>
          </a:bodyPr>
          <a:lstStyle/>
          <a:p>
            <a:pPr marL="342900" indent="-342900">
              <a:buFontTx/>
              <a:buAutoNum type="alphaUcParenR"/>
              <a:defRPr/>
            </a:pPr>
            <a:r>
              <a:rPr lang="es-ES" b="1" dirty="0">
                <a:solidFill>
                  <a:schemeClr val="bg1"/>
                </a:solidFill>
                <a:effectLst>
                  <a:outerShdw blurRad="38100" dist="38100" dir="2700000" algn="tl">
                    <a:srgbClr val="000000">
                      <a:alpha val="43137"/>
                    </a:srgbClr>
                  </a:outerShdw>
                </a:effectLst>
                <a:latin typeface="Trebuchet MS" pitchFamily="34" charset="0"/>
              </a:rPr>
              <a:t>En los terremotos </a:t>
            </a:r>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de 8º a 9º, vemos que entre el 2000-2012, hay una sucesión continua  de 17 terremotos de los más devastadores y si comparamos con los terremotos más fuertes del siglo XX (según enlace  </a:t>
            </a:r>
            <a:r>
              <a:rPr lang="es-ES" b="1" dirty="0" smtClean="0">
                <a:effectLst>
                  <a:outerShdw blurRad="38100" dist="38100" dir="2700000" algn="tl">
                    <a:srgbClr val="000000">
                      <a:alpha val="43137"/>
                    </a:srgbClr>
                  </a:outerShdw>
                </a:effectLst>
                <a:latin typeface="Trebuchet MS" pitchFamily="34" charset="0"/>
                <a:hlinkClick r:id="rId4"/>
              </a:rPr>
              <a:t>http</a:t>
            </a:r>
            <a:r>
              <a:rPr lang="es-ES" b="1" dirty="0">
                <a:effectLst>
                  <a:outerShdw blurRad="38100" dist="38100" dir="2700000" algn="tl">
                    <a:srgbClr val="000000">
                      <a:alpha val="43137"/>
                    </a:srgbClr>
                  </a:outerShdw>
                </a:effectLst>
                <a:latin typeface="Trebuchet MS" pitchFamily="34" charset="0"/>
                <a:hlinkClick r:id="rId4"/>
              </a:rPr>
              <a:t>://earthquake.usgs.gov/earthquakes/world/10_largest_world.ph</a:t>
            </a:r>
            <a:r>
              <a:rPr lang="es-ES" b="1" dirty="0">
                <a:solidFill>
                  <a:srgbClr val="0000FF"/>
                </a:solidFill>
                <a:effectLst>
                  <a:outerShdw blurRad="38100" dist="38100" dir="2700000" algn="tl">
                    <a:srgbClr val="000000">
                      <a:alpha val="43137"/>
                    </a:srgbClr>
                  </a:outerShdw>
                </a:effectLst>
                <a:latin typeface="Trebuchet MS" pitchFamily="34" charset="0"/>
                <a:hlinkClick r:id="rId4"/>
              </a:rPr>
              <a:t>p</a:t>
            </a:r>
            <a:r>
              <a:rPr lang="es-ES" b="1" dirty="0" smtClean="0">
                <a:solidFill>
                  <a:srgbClr val="0000FF"/>
                </a:solidFill>
                <a:effectLst>
                  <a:outerShdw blurRad="38100" dist="38100" dir="2700000" algn="tl">
                    <a:srgbClr val="000000">
                      <a:alpha val="43137"/>
                    </a:srgbClr>
                  </a:outerShdw>
                </a:effectLst>
                <a:latin typeface="Trebuchet MS" pitchFamily="34" charset="0"/>
              </a:rPr>
              <a:t>) </a:t>
            </a:r>
            <a:r>
              <a:rPr lang="es-E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solo  11 terremotos de grados 8º a 9º corresponden al siglo XX.</a:t>
            </a:r>
          </a:p>
          <a:p>
            <a:pPr marL="342900" indent="-342900">
              <a:buFontTx/>
              <a:buAutoNum type="alphaUcParenR"/>
              <a:defRPr/>
            </a:pPr>
            <a:endParaRPr lang="es-ES" b="1" dirty="0">
              <a:effectLst>
                <a:outerShdw blurRad="38100" dist="38100" dir="2700000" algn="tl">
                  <a:srgbClr val="000000">
                    <a:alpha val="43137"/>
                  </a:srgbClr>
                </a:outerShdw>
              </a:effectLst>
              <a:latin typeface="Trebuchet MS" pitchFamily="34" charset="0"/>
            </a:endParaRPr>
          </a:p>
        </p:txBody>
      </p:sp>
      <p:cxnSp>
        <p:nvCxnSpPr>
          <p:cNvPr id="87" name="86 Conector recto"/>
          <p:cNvCxnSpPr/>
          <p:nvPr/>
        </p:nvCxnSpPr>
        <p:spPr>
          <a:xfrm rot="16200000" flipV="1">
            <a:off x="178563" y="4679165"/>
            <a:ext cx="428628" cy="21431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5" name="84 Conector recto"/>
          <p:cNvCxnSpPr/>
          <p:nvPr/>
        </p:nvCxnSpPr>
        <p:spPr>
          <a:xfrm rot="5400000">
            <a:off x="-1427998" y="2856702"/>
            <a:ext cx="3429024"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48 Conector recto de flecha"/>
          <p:cNvCxnSpPr/>
          <p:nvPr/>
        </p:nvCxnSpPr>
        <p:spPr>
          <a:xfrm>
            <a:off x="285720" y="1214422"/>
            <a:ext cx="357190" cy="1588"/>
          </a:xfrm>
          <a:prstGeom prst="straightConnector1">
            <a:avLst/>
          </a:prstGeom>
          <a:ln w="38100">
            <a:solidFill>
              <a:srgbClr val="FF00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8" name="7 Imagen" descr="Imagen14.jpg"/>
          <p:cNvPicPr>
            <a:picLocks noGrp="1" noChangeAspect="1"/>
          </p:cNvPicPr>
          <p:nvPr isPhoto="1"/>
        </p:nvPicPr>
        <p:blipFill>
          <a:blip r:embed="rId5">
            <a:lum/>
          </a:blip>
          <a:stretch>
            <a:fillRect/>
          </a:stretch>
        </p:blipFill>
        <p:spPr>
          <a:xfrm>
            <a:off x="0" y="-2385"/>
            <a:ext cx="9139238" cy="6860386"/>
          </a:xfrm>
          <a:prstGeom prst="rect">
            <a:avLst/>
          </a:prstGeom>
          <a:noFill/>
          <a:ln>
            <a:noFill/>
          </a:ln>
        </p:spPr>
      </p:pic>
      <p:sp>
        <p:nvSpPr>
          <p:cNvPr id="9" name="8 Marco"/>
          <p:cNvSpPr/>
          <p:nvPr/>
        </p:nvSpPr>
        <p:spPr>
          <a:xfrm>
            <a:off x="0" y="0"/>
            <a:ext cx="9144000" cy="6858000"/>
          </a:xfrm>
          <a:prstGeom prst="frame">
            <a:avLst>
              <a:gd name="adj1" fmla="val 985"/>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87"/>
                                        </p:tgtEl>
                                        <p:attrNameLst>
                                          <p:attrName>style.visibility</p:attrName>
                                        </p:attrNameLst>
                                      </p:cBhvr>
                                      <p:to>
                                        <p:strVal val="visible"/>
                                      </p:to>
                                    </p:set>
                                    <p:animEffect transition="in" filter="fade">
                                      <p:cBhvr>
                                        <p:cTn id="10" dur="2000"/>
                                        <p:tgtEl>
                                          <p:spTgt spid="87"/>
                                        </p:tgtEl>
                                      </p:cBhvr>
                                    </p:animEffect>
                                  </p:childTnLst>
                                </p:cTn>
                              </p:par>
                              <p:par>
                                <p:cTn id="11" presetID="10" presetClass="entr" presetSubtype="0" fill="hold" nodeType="withEffect">
                                  <p:stCondLst>
                                    <p:cond delay="0"/>
                                  </p:stCondLst>
                                  <p:childTnLst>
                                    <p:set>
                                      <p:cBhvr>
                                        <p:cTn id="12" dur="1" fill="hold">
                                          <p:stCondLst>
                                            <p:cond delay="0"/>
                                          </p:stCondLst>
                                        </p:cTn>
                                        <p:tgtEl>
                                          <p:spTgt spid="85"/>
                                        </p:tgtEl>
                                        <p:attrNameLst>
                                          <p:attrName>style.visibility</p:attrName>
                                        </p:attrNameLst>
                                      </p:cBhvr>
                                      <p:to>
                                        <p:strVal val="visible"/>
                                      </p:to>
                                    </p:set>
                                    <p:animEffect transition="in" filter="fade">
                                      <p:cBhvr>
                                        <p:cTn id="13" dur="2000"/>
                                        <p:tgtEl>
                                          <p:spTgt spid="85"/>
                                        </p:tgtEl>
                                      </p:cBhvr>
                                    </p:animEffect>
                                  </p:childTnLst>
                                </p:cTn>
                              </p:par>
                              <p:par>
                                <p:cTn id="14" presetID="10" presetClass="entr" presetSubtype="0"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fade">
                                      <p:cBhvr>
                                        <p:cTn id="16" dur="20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gradFill flip="none" rotWithShape="1">
            <a:gsLst>
              <a:gs pos="0">
                <a:srgbClr val="CCCCFF"/>
              </a:gs>
              <a:gs pos="17999">
                <a:srgbClr val="99CCFF"/>
              </a:gs>
              <a:gs pos="36000">
                <a:srgbClr val="9966FF"/>
              </a:gs>
              <a:gs pos="61000">
                <a:srgbClr val="CC99FF"/>
              </a:gs>
              <a:gs pos="82001">
                <a:srgbClr val="99CCFF"/>
              </a:gs>
              <a:gs pos="100000">
                <a:srgbClr val="CCCCFF"/>
              </a:gs>
            </a:gsLst>
            <a:lin ang="81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571500" y="571500"/>
            <a:ext cx="7858125" cy="923925"/>
          </a:xfrm>
          <a:prstGeom prst="rect">
            <a:avLst/>
          </a:prstGeom>
          <a:solidFill>
            <a:schemeClr val="tx2">
              <a:lumMod val="50000"/>
              <a:alpha val="25000"/>
            </a:schemeClr>
          </a:solidFill>
        </p:spPr>
        <p:txBody>
          <a:bodyPr>
            <a:spAutoFit/>
          </a:bodyPr>
          <a:lstStyle/>
          <a:p>
            <a:pPr fontAlgn="auto">
              <a:spcBef>
                <a:spcPts val="0"/>
              </a:spcBef>
              <a:spcAft>
                <a:spcPts val="0"/>
              </a:spcAft>
              <a:defRPr/>
            </a:pPr>
            <a:r>
              <a:rPr lang="es-ES" b="1" dirty="0">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rPr>
              <a:t> B) Por lo tanto, siguiendo la tendencia, es de esperar que los mega terremotos de grados 8-9 sean más seguidos  en los años venideros.     Y ESTO ES OTRA SEÑAL DE LA SEGUNDA VENIDA DE CRISTO.</a:t>
            </a:r>
            <a:endParaRPr lang="es-ES" b="1" dirty="0">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cs typeface="Arial" pitchFamily="34" charset="0"/>
            </a:endParaRPr>
          </a:p>
        </p:txBody>
      </p:sp>
      <p:sp>
        <p:nvSpPr>
          <p:cNvPr id="5" name="4 CuadroTexto"/>
          <p:cNvSpPr txBox="1"/>
          <p:nvPr/>
        </p:nvSpPr>
        <p:spPr>
          <a:xfrm>
            <a:off x="571500" y="1857375"/>
            <a:ext cx="7858125" cy="2308225"/>
          </a:xfrm>
          <a:prstGeom prst="rect">
            <a:avLst/>
          </a:prstGeom>
          <a:solidFill>
            <a:schemeClr val="tx2">
              <a:lumMod val="50000"/>
              <a:alpha val="25000"/>
            </a:schemeClr>
          </a:solidFill>
        </p:spPr>
        <p:txBody>
          <a:bodyPr>
            <a:spAutoFit/>
          </a:bodyPr>
          <a:lstStyle/>
          <a:p>
            <a:pPr fontAlgn="auto">
              <a:spcBef>
                <a:spcPts val="0"/>
              </a:spcBef>
              <a:spcAft>
                <a:spcPts val="0"/>
              </a:spcAft>
              <a:defRPr/>
            </a:pPr>
            <a:r>
              <a:rPr lang="es-ES" dirty="0">
                <a:latin typeface="+mn-lt"/>
              </a:rPr>
              <a:t> </a:t>
            </a:r>
            <a:r>
              <a:rPr lang="es-ES" b="1" dirty="0">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rPr>
              <a:t>C) Se observa entre los años 2000 al 2008 un aumento de sismos a nivel general (entre el rango de 0º hasta 9º), pero a partir del año 2009 hasta  el 2012 hay una disminución si comparamos con los años del 2000 al 2008, tal como se muestra en el cuadro siguiente y la explicación obedece a que debajo del cuadro hay una nota explicativa donde se da cuenta que a partir del año 2009 no se registran determinados sismos que están por debajo de una intensidad y que estén localizados fuera de los Estados Unidos:</a:t>
            </a:r>
            <a:endParaRPr lang="es-ES" b="1" dirty="0">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cs typeface="Arial" pitchFamily="34" charset="0"/>
            </a:endParaRPr>
          </a:p>
        </p:txBody>
      </p:sp>
      <p:pic>
        <p:nvPicPr>
          <p:cNvPr id="6" name="Picture 2"/>
          <p:cNvPicPr>
            <a:picLocks noChangeAspect="1" noChangeArrowheads="1"/>
          </p:cNvPicPr>
          <p:nvPr/>
        </p:nvPicPr>
        <p:blipFill>
          <a:blip r:embed="rId2"/>
          <a:srcRect t="62363" r="2362" b="34016"/>
          <a:stretch>
            <a:fillRect/>
          </a:stretch>
        </p:blipFill>
        <p:spPr bwMode="auto">
          <a:xfrm>
            <a:off x="1071563" y="4897438"/>
            <a:ext cx="6500812" cy="180975"/>
          </a:xfrm>
          <a:prstGeom prst="rect">
            <a:avLst/>
          </a:prstGeom>
          <a:noFill/>
          <a:ln w="9525">
            <a:noFill/>
            <a:miter lim="800000"/>
            <a:headEnd/>
            <a:tailEnd/>
          </a:ln>
        </p:spPr>
      </p:pic>
      <p:pic>
        <p:nvPicPr>
          <p:cNvPr id="7" name="Picture 2"/>
          <p:cNvPicPr>
            <a:picLocks noChangeAspect="1" noChangeArrowheads="1"/>
          </p:cNvPicPr>
          <p:nvPr/>
        </p:nvPicPr>
        <p:blipFill>
          <a:blip r:embed="rId2"/>
          <a:srcRect t="14488" r="2362" b="80630"/>
          <a:stretch>
            <a:fillRect/>
          </a:stretch>
        </p:blipFill>
        <p:spPr bwMode="auto">
          <a:xfrm>
            <a:off x="1071563" y="4429125"/>
            <a:ext cx="6500812" cy="244475"/>
          </a:xfrm>
          <a:prstGeom prst="rect">
            <a:avLst/>
          </a:prstGeom>
          <a:noFill/>
          <a:ln w="9525">
            <a:noFill/>
            <a:miter lim="800000"/>
            <a:headEnd/>
            <a:tailEnd/>
          </a:ln>
        </p:spPr>
      </p:pic>
      <p:pic>
        <p:nvPicPr>
          <p:cNvPr id="8" name="Picture 2"/>
          <p:cNvPicPr>
            <a:picLocks noChangeAspect="1" noChangeArrowheads="1"/>
          </p:cNvPicPr>
          <p:nvPr/>
        </p:nvPicPr>
        <p:blipFill>
          <a:blip r:embed="rId2"/>
          <a:srcRect t="74960" r="2362" b="14488"/>
          <a:stretch>
            <a:fillRect/>
          </a:stretch>
        </p:blipFill>
        <p:spPr bwMode="auto">
          <a:xfrm>
            <a:off x="1000125" y="5214938"/>
            <a:ext cx="6500813" cy="527050"/>
          </a:xfrm>
          <a:prstGeom prst="rect">
            <a:avLst/>
          </a:prstGeom>
          <a:noFill/>
          <a:ln w="9525">
            <a:noFill/>
            <a:miter lim="800000"/>
            <a:headEnd/>
            <a:tailEnd/>
          </a:ln>
        </p:spPr>
      </p:pic>
      <p:sp>
        <p:nvSpPr>
          <p:cNvPr id="9" name="4 CuadroTexto"/>
          <p:cNvSpPr txBox="1">
            <a:spLocks noChangeArrowheads="1"/>
          </p:cNvSpPr>
          <p:nvPr/>
        </p:nvSpPr>
        <p:spPr bwMode="auto">
          <a:xfrm>
            <a:off x="1571625" y="5857875"/>
            <a:ext cx="6929438" cy="369888"/>
          </a:xfrm>
          <a:prstGeom prst="rect">
            <a:avLst/>
          </a:prstGeom>
          <a:noFill/>
          <a:ln w="9525">
            <a:noFill/>
            <a:miter lim="800000"/>
            <a:headEnd/>
            <a:tailEnd/>
          </a:ln>
        </p:spPr>
        <p:txBody>
          <a:bodyPr>
            <a:spAutoFit/>
          </a:bodyPr>
          <a:lstStyle/>
          <a:p>
            <a:r>
              <a:rPr lang="es-ES" b="1">
                <a:latin typeface="Calibri" pitchFamily="34" charset="0"/>
                <a:hlinkClick r:id="rId3"/>
              </a:rPr>
              <a:t>http://earthquake.usgs.gov/earthquakes/eqarchives/year/eqstats.php</a:t>
            </a:r>
            <a:endParaRPr lang="es-ES" b="1">
              <a:latin typeface="Calibri" pitchFamily="34" charset="0"/>
            </a:endParaRPr>
          </a:p>
        </p:txBody>
      </p:sp>
      <p:sp>
        <p:nvSpPr>
          <p:cNvPr id="10" name="9 CuadroTexto"/>
          <p:cNvSpPr txBox="1"/>
          <p:nvPr/>
        </p:nvSpPr>
        <p:spPr>
          <a:xfrm>
            <a:off x="571500" y="5929313"/>
            <a:ext cx="1071563" cy="307975"/>
          </a:xfrm>
          <a:prstGeom prst="rect">
            <a:avLst/>
          </a:prstGeom>
          <a:noFill/>
        </p:spPr>
        <p:txBody>
          <a:bodyPr>
            <a:spAutoFit/>
          </a:bodyPr>
          <a:lstStyle/>
          <a:p>
            <a:pPr algn="r" fontAlgn="auto">
              <a:spcBef>
                <a:spcPts val="0"/>
              </a:spcBef>
              <a:spcAft>
                <a:spcPts val="0"/>
              </a:spcAft>
              <a:defRPr/>
            </a:pPr>
            <a:r>
              <a:rPr lang="es-ES" sz="1400" b="1" dirty="0">
                <a:solidFill>
                  <a:srgbClr val="0000FF"/>
                </a:solidFill>
                <a:effectLst>
                  <a:outerShdw blurRad="38100" dist="38100" dir="2700000" algn="tl">
                    <a:srgbClr val="000000">
                      <a:alpha val="43137"/>
                    </a:srgbClr>
                  </a:outerShdw>
                </a:effectLst>
                <a:latin typeface="Trebuchet MS" pitchFamily="34" charset="0"/>
              </a:rPr>
              <a:t>Fuente:</a:t>
            </a:r>
          </a:p>
        </p:txBody>
      </p:sp>
      <p:sp>
        <p:nvSpPr>
          <p:cNvPr id="12" name="11 Rectángulo"/>
          <p:cNvSpPr/>
          <p:nvPr/>
        </p:nvSpPr>
        <p:spPr>
          <a:xfrm>
            <a:off x="1785918" y="4429132"/>
            <a:ext cx="3143272" cy="642942"/>
          </a:xfrm>
          <a:prstGeom prst="rect">
            <a:avLst/>
          </a:prstGeom>
          <a:solidFill>
            <a:schemeClr val="accent1">
              <a:alpha val="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929190" y="4429132"/>
            <a:ext cx="1714512" cy="642942"/>
          </a:xfrm>
          <a:prstGeom prst="rect">
            <a:avLst/>
          </a:prstGeom>
          <a:solidFill>
            <a:schemeClr val="accent1">
              <a:alpha val="0"/>
            </a:schemeClr>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000100" y="5214950"/>
            <a:ext cx="6500858" cy="500066"/>
          </a:xfrm>
          <a:prstGeom prst="rect">
            <a:avLst/>
          </a:prstGeom>
          <a:solidFill>
            <a:schemeClr val="accent1">
              <a:alpha val="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Imagen15.jpg"/>
          <p:cNvPicPr>
            <a:picLocks noGrp="1" noChangeAspect="1"/>
          </p:cNvPicPr>
          <p:nvPr isPhoto="1"/>
        </p:nvPicPr>
        <p:blipFill>
          <a:blip r:embed="rId4">
            <a:lum/>
          </a:blip>
          <a:stretch>
            <a:fillRect/>
          </a:stretch>
        </p:blipFill>
        <p:spPr>
          <a:xfrm>
            <a:off x="0" y="-2382"/>
            <a:ext cx="9139238" cy="6860382"/>
          </a:xfrm>
          <a:prstGeom prst="rect">
            <a:avLst/>
          </a:prstGeom>
          <a:noFill/>
          <a:ln>
            <a:noFill/>
          </a:ln>
        </p:spPr>
      </p:pic>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gradFill flip="none" rotWithShape="1">
            <a:gsLst>
              <a:gs pos="0">
                <a:srgbClr val="8488C4"/>
              </a:gs>
              <a:gs pos="53000">
                <a:srgbClr val="D4DEFF"/>
              </a:gs>
              <a:gs pos="83000">
                <a:srgbClr val="D4DEFF"/>
              </a:gs>
              <a:gs pos="100000">
                <a:srgbClr val="96AB94"/>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1 Rectángulo"/>
          <p:cNvSpPr>
            <a:spLocks noChangeArrowheads="1"/>
          </p:cNvSpPr>
          <p:nvPr/>
        </p:nvSpPr>
        <p:spPr bwMode="auto">
          <a:xfrm>
            <a:off x="642938" y="2857500"/>
            <a:ext cx="4572000" cy="2862263"/>
          </a:xfrm>
          <a:prstGeom prst="rect">
            <a:avLst/>
          </a:prstGeom>
          <a:noFill/>
          <a:ln w="9525">
            <a:noFill/>
            <a:miter lim="800000"/>
            <a:headEnd/>
            <a:tailEnd/>
          </a:ln>
        </p:spPr>
        <p:txBody>
          <a:bodyPr>
            <a:spAutoFit/>
          </a:bodyPr>
          <a:lstStyle/>
          <a:p>
            <a:r>
              <a:rPr lang="es-ES" u="sng">
                <a:latin typeface="Calibri" pitchFamily="34" charset="0"/>
              </a:rPr>
              <a:t>Los totales anuales de EQ</a:t>
            </a:r>
            <a:endParaRPr lang="es-ES">
              <a:latin typeface="Calibri" pitchFamily="34" charset="0"/>
            </a:endParaRPr>
          </a:p>
          <a:p>
            <a:r>
              <a:rPr lang="es-ES">
                <a:latin typeface="Calibri" pitchFamily="34" charset="0"/>
              </a:rPr>
              <a:t>2007 = 29704</a:t>
            </a:r>
          </a:p>
          <a:p>
            <a:r>
              <a:rPr lang="es-ES">
                <a:latin typeface="Calibri" pitchFamily="34" charset="0"/>
              </a:rPr>
              <a:t>2008 = 31813</a:t>
            </a:r>
          </a:p>
          <a:p>
            <a:r>
              <a:rPr lang="es-ES">
                <a:latin typeface="Calibri" pitchFamily="34" charset="0"/>
              </a:rPr>
              <a:t>2009 = 14835</a:t>
            </a:r>
          </a:p>
          <a:p>
            <a:r>
              <a:rPr lang="es-ES">
                <a:latin typeface="Calibri" pitchFamily="34" charset="0"/>
              </a:rPr>
              <a:t>2010 = 22996</a:t>
            </a:r>
          </a:p>
          <a:p>
            <a:r>
              <a:rPr lang="es-ES">
                <a:latin typeface="Calibri" pitchFamily="34" charset="0"/>
              </a:rPr>
              <a:t>2011 = 22339</a:t>
            </a:r>
          </a:p>
          <a:p>
            <a:r>
              <a:rPr lang="es-ES">
                <a:latin typeface="Calibri" pitchFamily="34" charset="0"/>
              </a:rPr>
              <a:t>2012 = 19464</a:t>
            </a:r>
          </a:p>
          <a:p>
            <a:r>
              <a:rPr lang="es-ES" b="1">
                <a:latin typeface="Calibri" pitchFamily="34" charset="0"/>
              </a:rPr>
              <a:t>2013 = 92008Un aumento de más de 70.000 en un año. Más del doble de la esperada de 40.000 para 2013.</a:t>
            </a:r>
            <a:endParaRPr lang="es-ES">
              <a:latin typeface="Calibri" pitchFamily="34" charset="0"/>
            </a:endParaRPr>
          </a:p>
        </p:txBody>
      </p:sp>
      <p:sp>
        <p:nvSpPr>
          <p:cNvPr id="5" name="2 CuadroTexto"/>
          <p:cNvSpPr txBox="1">
            <a:spLocks noChangeArrowheads="1"/>
          </p:cNvSpPr>
          <p:nvPr/>
        </p:nvSpPr>
        <p:spPr bwMode="auto">
          <a:xfrm>
            <a:off x="1214438" y="5643563"/>
            <a:ext cx="7215187" cy="369887"/>
          </a:xfrm>
          <a:prstGeom prst="rect">
            <a:avLst/>
          </a:prstGeom>
          <a:noFill/>
          <a:ln w="9525">
            <a:noFill/>
            <a:miter lim="800000"/>
            <a:headEnd/>
            <a:tailEnd/>
          </a:ln>
        </p:spPr>
        <p:txBody>
          <a:bodyPr>
            <a:spAutoFit/>
          </a:bodyPr>
          <a:lstStyle/>
          <a:p>
            <a:r>
              <a:rPr lang="es-ES" b="1">
                <a:latin typeface="Calibri" pitchFamily="34" charset="0"/>
                <a:hlinkClick r:id="rId2"/>
              </a:rPr>
              <a:t>http://www.divulgence.net/global_earthquakes_index.htm</a:t>
            </a:r>
            <a:endParaRPr lang="es-ES" b="1">
              <a:latin typeface="Calibri" pitchFamily="34" charset="0"/>
            </a:endParaRPr>
          </a:p>
        </p:txBody>
      </p:sp>
      <p:sp>
        <p:nvSpPr>
          <p:cNvPr id="6" name="5 CuadroTexto"/>
          <p:cNvSpPr txBox="1"/>
          <p:nvPr/>
        </p:nvSpPr>
        <p:spPr>
          <a:xfrm>
            <a:off x="571500" y="428625"/>
            <a:ext cx="7858125" cy="2308225"/>
          </a:xfrm>
          <a:prstGeom prst="rect">
            <a:avLst/>
          </a:prstGeom>
          <a:solidFill>
            <a:schemeClr val="tx2">
              <a:lumMod val="50000"/>
              <a:alpha val="25000"/>
            </a:schemeClr>
          </a:solidFill>
        </p:spPr>
        <p:txBody>
          <a:bodyPr>
            <a:spAutoFit/>
          </a:bodyPr>
          <a:lstStyle/>
          <a:p>
            <a:pPr fontAlgn="auto">
              <a:spcBef>
                <a:spcPts val="0"/>
              </a:spcBef>
              <a:spcAft>
                <a:spcPts val="0"/>
              </a:spcAft>
              <a:defRPr/>
            </a:pPr>
            <a:r>
              <a:rPr lang="es-ES" dirty="0">
                <a:latin typeface="+mn-lt"/>
              </a:rPr>
              <a:t>    </a:t>
            </a:r>
            <a:r>
              <a:rPr lang="es-ES" b="1" dirty="0">
                <a:effectLst>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rPr>
              <a:t>El investigador </a:t>
            </a:r>
            <a:r>
              <a:rPr lang="es-ES" b="1" dirty="0" err="1">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rPr>
              <a:t>Jim</a:t>
            </a:r>
            <a:r>
              <a:rPr lang="es-ES" b="1" dirty="0">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rPr>
              <a:t> </a:t>
            </a:r>
            <a:r>
              <a:rPr lang="es-ES" b="1" dirty="0" err="1">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rPr>
              <a:t>Berkland</a:t>
            </a:r>
            <a:r>
              <a:rPr lang="es-ES" b="1" dirty="0">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rPr>
              <a:t>  viendo esa omisión del cálculo anterior, efectuado por la USGS, en la cual no incluía movimientos sísmicos por debajo de un determinado rango, elaboró un re cálculo de los movimientos sísmicos desde el 2007 hasta 2012 (que resultaron mayores respecto al cálculo anterior) y adicionalmente determinó para el 2013, el cual arroja un total de 92,008 movimientos sísmicos  comprendidos entre el rango de 0º hasta 9º, el cual indica que  los movimientos sísmicos van en aumento.</a:t>
            </a:r>
            <a:endParaRPr lang="es-ES" b="1" dirty="0">
              <a:solidFill>
                <a:schemeClr val="bg1"/>
              </a:solidFill>
              <a:effectLst>
                <a:glow rad="101600">
                  <a:schemeClr val="accent4">
                    <a:satMod val="175000"/>
                    <a:alpha val="40000"/>
                  </a:schemeClr>
                </a:glow>
                <a:outerShdw blurRad="38100" dist="38100" dir="2700000" algn="tl">
                  <a:srgbClr val="000000">
                    <a:alpha val="43137"/>
                  </a:srgbClr>
                </a:outerShdw>
              </a:effectLst>
              <a:latin typeface="Trebuchet MS" pitchFamily="34" charset="0"/>
              <a:cs typeface="Arial" pitchFamily="34" charset="0"/>
            </a:endParaRPr>
          </a:p>
        </p:txBody>
      </p:sp>
      <p:sp>
        <p:nvSpPr>
          <p:cNvPr id="7" name="6 CuadroTexto"/>
          <p:cNvSpPr txBox="1"/>
          <p:nvPr/>
        </p:nvSpPr>
        <p:spPr>
          <a:xfrm>
            <a:off x="285750" y="5715000"/>
            <a:ext cx="1071563" cy="307975"/>
          </a:xfrm>
          <a:prstGeom prst="rect">
            <a:avLst/>
          </a:prstGeom>
          <a:noFill/>
        </p:spPr>
        <p:txBody>
          <a:bodyPr>
            <a:spAutoFit/>
          </a:bodyPr>
          <a:lstStyle/>
          <a:p>
            <a:pPr algn="r" fontAlgn="auto">
              <a:spcBef>
                <a:spcPts val="0"/>
              </a:spcBef>
              <a:spcAft>
                <a:spcPts val="0"/>
              </a:spcAft>
              <a:defRPr/>
            </a:pPr>
            <a:r>
              <a:rPr lang="es-ES" sz="1400" b="1" dirty="0">
                <a:solidFill>
                  <a:srgbClr val="0000FF"/>
                </a:solidFill>
                <a:effectLst>
                  <a:outerShdw blurRad="38100" dist="38100" dir="2700000" algn="tl">
                    <a:srgbClr val="000000">
                      <a:alpha val="43137"/>
                    </a:srgbClr>
                  </a:outerShdw>
                </a:effectLst>
                <a:latin typeface="Trebuchet MS" pitchFamily="34" charset="0"/>
              </a:rPr>
              <a:t>Fuente:</a:t>
            </a:r>
          </a:p>
        </p:txBody>
      </p:sp>
      <p:sp>
        <p:nvSpPr>
          <p:cNvPr id="8" name="7 CuadroTexto"/>
          <p:cNvSpPr txBox="1"/>
          <p:nvPr/>
        </p:nvSpPr>
        <p:spPr>
          <a:xfrm>
            <a:off x="5429250" y="3143250"/>
            <a:ext cx="2143125" cy="338138"/>
          </a:xfrm>
          <a:prstGeom prst="rect">
            <a:avLst/>
          </a:prstGeom>
          <a:noFill/>
        </p:spPr>
        <p:txBody>
          <a:bodyPr>
            <a:spAutoFit/>
          </a:bodyPr>
          <a:lstStyle/>
          <a:p>
            <a:pPr>
              <a:defRPr/>
            </a:pPr>
            <a:r>
              <a:rPr lang="es-ES" sz="1600" b="1" dirty="0">
                <a:effectLst>
                  <a:outerShdw blurRad="38100" dist="38100" dir="2700000" algn="tl">
                    <a:srgbClr val="000000">
                      <a:alpha val="43137"/>
                    </a:srgbClr>
                  </a:outerShdw>
                </a:effectLst>
                <a:latin typeface="Trebuchet MS" pitchFamily="34" charset="0"/>
              </a:rPr>
              <a:t>2007 = 29685</a:t>
            </a:r>
          </a:p>
        </p:txBody>
      </p:sp>
      <p:sp>
        <p:nvSpPr>
          <p:cNvPr id="9" name="8 Rectángulo"/>
          <p:cNvSpPr/>
          <p:nvPr/>
        </p:nvSpPr>
        <p:spPr>
          <a:xfrm>
            <a:off x="5429250" y="4572000"/>
            <a:ext cx="1511300" cy="338138"/>
          </a:xfrm>
          <a:prstGeom prst="rect">
            <a:avLst/>
          </a:prstGeom>
        </p:spPr>
        <p:txBody>
          <a:bodyPr wrap="none">
            <a:spAutoFit/>
          </a:bodyPr>
          <a:lstStyle/>
          <a:p>
            <a:pPr>
              <a:defRPr/>
            </a:pPr>
            <a:r>
              <a:rPr lang="es-ES" sz="1600" b="1" dirty="0">
                <a:effectLst>
                  <a:outerShdw blurRad="38100" dist="38100" dir="2700000" algn="tl">
                    <a:srgbClr val="000000">
                      <a:alpha val="43137"/>
                    </a:srgbClr>
                  </a:outerShdw>
                </a:effectLst>
                <a:latin typeface="Trebuchet MS" pitchFamily="34" charset="0"/>
              </a:rPr>
              <a:t>2012 = 16667</a:t>
            </a:r>
          </a:p>
        </p:txBody>
      </p:sp>
      <p:sp>
        <p:nvSpPr>
          <p:cNvPr id="10" name="9 Rectángulo"/>
          <p:cNvSpPr/>
          <p:nvPr/>
        </p:nvSpPr>
        <p:spPr>
          <a:xfrm>
            <a:off x="5429250" y="4286250"/>
            <a:ext cx="1511300" cy="338138"/>
          </a:xfrm>
          <a:prstGeom prst="rect">
            <a:avLst/>
          </a:prstGeom>
        </p:spPr>
        <p:txBody>
          <a:bodyPr wrap="none">
            <a:spAutoFit/>
          </a:bodyPr>
          <a:lstStyle/>
          <a:p>
            <a:pPr>
              <a:defRPr/>
            </a:pPr>
            <a:r>
              <a:rPr lang="es-ES" sz="1600" b="1" dirty="0">
                <a:effectLst>
                  <a:outerShdw blurRad="38100" dist="38100" dir="2700000" algn="tl">
                    <a:srgbClr val="000000">
                      <a:alpha val="43137"/>
                    </a:srgbClr>
                  </a:outerShdw>
                </a:effectLst>
                <a:latin typeface="Trebuchet MS" pitchFamily="34" charset="0"/>
              </a:rPr>
              <a:t>2011 = 22289</a:t>
            </a:r>
          </a:p>
        </p:txBody>
      </p:sp>
      <p:sp>
        <p:nvSpPr>
          <p:cNvPr id="11" name="10 Rectángulo"/>
          <p:cNvSpPr/>
          <p:nvPr/>
        </p:nvSpPr>
        <p:spPr>
          <a:xfrm>
            <a:off x="5429250" y="4000500"/>
            <a:ext cx="1511300" cy="338138"/>
          </a:xfrm>
          <a:prstGeom prst="rect">
            <a:avLst/>
          </a:prstGeom>
        </p:spPr>
        <p:txBody>
          <a:bodyPr wrap="none">
            <a:spAutoFit/>
          </a:bodyPr>
          <a:lstStyle/>
          <a:p>
            <a:pPr>
              <a:defRPr/>
            </a:pPr>
            <a:r>
              <a:rPr lang="es-ES" sz="1600" b="1" dirty="0">
                <a:effectLst>
                  <a:outerShdw blurRad="38100" dist="38100" dir="2700000" algn="tl">
                    <a:srgbClr val="000000">
                      <a:alpha val="43137"/>
                    </a:srgbClr>
                  </a:outerShdw>
                </a:effectLst>
                <a:latin typeface="Trebuchet MS" pitchFamily="34" charset="0"/>
              </a:rPr>
              <a:t>2010 = 21577</a:t>
            </a:r>
          </a:p>
        </p:txBody>
      </p:sp>
      <p:sp>
        <p:nvSpPr>
          <p:cNvPr id="12" name="11 Rectángulo"/>
          <p:cNvSpPr/>
          <p:nvPr/>
        </p:nvSpPr>
        <p:spPr>
          <a:xfrm>
            <a:off x="5429250" y="3714750"/>
            <a:ext cx="1511300" cy="338138"/>
          </a:xfrm>
          <a:prstGeom prst="rect">
            <a:avLst/>
          </a:prstGeom>
        </p:spPr>
        <p:txBody>
          <a:bodyPr wrap="none">
            <a:spAutoFit/>
          </a:bodyPr>
          <a:lstStyle/>
          <a:p>
            <a:pPr>
              <a:defRPr/>
            </a:pPr>
            <a:r>
              <a:rPr lang="es-ES" sz="1600" b="1" dirty="0">
                <a:effectLst>
                  <a:outerShdw blurRad="38100" dist="38100" dir="2700000" algn="tl">
                    <a:srgbClr val="000000">
                      <a:alpha val="43137"/>
                    </a:srgbClr>
                  </a:outerShdw>
                </a:effectLst>
                <a:latin typeface="Trebuchet MS" pitchFamily="34" charset="0"/>
              </a:rPr>
              <a:t>2009 = 14825</a:t>
            </a:r>
          </a:p>
        </p:txBody>
      </p:sp>
      <p:sp>
        <p:nvSpPr>
          <p:cNvPr id="13" name="12 Rectángulo"/>
          <p:cNvSpPr/>
          <p:nvPr/>
        </p:nvSpPr>
        <p:spPr>
          <a:xfrm>
            <a:off x="5429250" y="3429000"/>
            <a:ext cx="1511300" cy="338138"/>
          </a:xfrm>
          <a:prstGeom prst="rect">
            <a:avLst/>
          </a:prstGeom>
        </p:spPr>
        <p:txBody>
          <a:bodyPr wrap="none">
            <a:spAutoFit/>
          </a:bodyPr>
          <a:lstStyle/>
          <a:p>
            <a:pPr>
              <a:defRPr/>
            </a:pPr>
            <a:r>
              <a:rPr lang="es-ES" sz="1600" b="1" dirty="0">
                <a:effectLst>
                  <a:outerShdw blurRad="38100" dist="38100" dir="2700000" algn="tl">
                    <a:srgbClr val="000000">
                      <a:alpha val="43137"/>
                    </a:srgbClr>
                  </a:outerShdw>
                </a:effectLst>
                <a:latin typeface="Trebuchet MS" pitchFamily="34" charset="0"/>
              </a:rPr>
              <a:t>2008 = 31777</a:t>
            </a:r>
          </a:p>
        </p:txBody>
      </p:sp>
      <p:sp>
        <p:nvSpPr>
          <p:cNvPr id="14" name="13 CuadroTexto"/>
          <p:cNvSpPr txBox="1"/>
          <p:nvPr/>
        </p:nvSpPr>
        <p:spPr>
          <a:xfrm>
            <a:off x="4643438" y="2857500"/>
            <a:ext cx="3071812" cy="338138"/>
          </a:xfrm>
          <a:prstGeom prst="rect">
            <a:avLst/>
          </a:prstGeom>
          <a:noFill/>
        </p:spPr>
        <p:txBody>
          <a:bodyPr>
            <a:spAutoFit/>
          </a:bodyPr>
          <a:lstStyle/>
          <a:p>
            <a:pPr algn="ctr">
              <a:defRPr/>
            </a:pPr>
            <a:r>
              <a:rPr lang="es-ES" sz="1600" b="1" u="sng" dirty="0">
                <a:effectLst>
                  <a:outerShdw blurRad="38100" dist="38100" dir="2700000" algn="tl">
                    <a:srgbClr val="000000">
                      <a:alpha val="43137"/>
                    </a:srgbClr>
                  </a:outerShdw>
                </a:effectLst>
                <a:latin typeface="Trebuchet MS" pitchFamily="34" charset="0"/>
              </a:rPr>
              <a:t>Cálculo Anterior de Sismos</a:t>
            </a:r>
          </a:p>
        </p:txBody>
      </p:sp>
      <p:sp>
        <p:nvSpPr>
          <p:cNvPr id="15" name="4 CuadroTexto"/>
          <p:cNvSpPr txBox="1">
            <a:spLocks noChangeArrowheads="1"/>
          </p:cNvSpPr>
          <p:nvPr/>
        </p:nvSpPr>
        <p:spPr bwMode="auto">
          <a:xfrm>
            <a:off x="1214438" y="6072188"/>
            <a:ext cx="6929437" cy="369887"/>
          </a:xfrm>
          <a:prstGeom prst="rect">
            <a:avLst/>
          </a:prstGeom>
          <a:noFill/>
          <a:ln w="9525">
            <a:noFill/>
            <a:miter lim="800000"/>
            <a:headEnd/>
            <a:tailEnd/>
          </a:ln>
        </p:spPr>
        <p:txBody>
          <a:bodyPr>
            <a:spAutoFit/>
          </a:bodyPr>
          <a:lstStyle/>
          <a:p>
            <a:r>
              <a:rPr lang="es-ES" b="1">
                <a:latin typeface="Calibri" pitchFamily="34" charset="0"/>
                <a:hlinkClick r:id="rId3"/>
              </a:rPr>
              <a:t>http://earthquake.usgs.gov/earthquakes/eqarchives/year/eqstats.php</a:t>
            </a:r>
            <a:endParaRPr lang="es-ES" b="1">
              <a:latin typeface="Calibri" pitchFamily="34" charset="0"/>
            </a:endParaRPr>
          </a:p>
        </p:txBody>
      </p:sp>
      <p:sp>
        <p:nvSpPr>
          <p:cNvPr id="16" name="15 CuadroTexto"/>
          <p:cNvSpPr txBox="1"/>
          <p:nvPr/>
        </p:nvSpPr>
        <p:spPr>
          <a:xfrm>
            <a:off x="285750" y="6121400"/>
            <a:ext cx="1071563" cy="307975"/>
          </a:xfrm>
          <a:prstGeom prst="rect">
            <a:avLst/>
          </a:prstGeom>
          <a:noFill/>
        </p:spPr>
        <p:txBody>
          <a:bodyPr>
            <a:spAutoFit/>
          </a:bodyPr>
          <a:lstStyle/>
          <a:p>
            <a:pPr algn="r" fontAlgn="auto">
              <a:spcBef>
                <a:spcPts val="0"/>
              </a:spcBef>
              <a:spcAft>
                <a:spcPts val="0"/>
              </a:spcAft>
              <a:defRPr/>
            </a:pPr>
            <a:r>
              <a:rPr lang="es-ES" sz="1400" b="1" dirty="0">
                <a:solidFill>
                  <a:srgbClr val="0000FF"/>
                </a:solidFill>
                <a:effectLst>
                  <a:outerShdw blurRad="38100" dist="38100" dir="2700000" algn="tl">
                    <a:srgbClr val="000000">
                      <a:alpha val="43137"/>
                    </a:srgbClr>
                  </a:outerShdw>
                </a:effectLst>
                <a:latin typeface="Trebuchet MS" pitchFamily="34" charset="0"/>
              </a:rPr>
              <a:t>Fuente:</a:t>
            </a:r>
          </a:p>
        </p:txBody>
      </p:sp>
      <p:pic>
        <p:nvPicPr>
          <p:cNvPr id="17" name="16 Imagen" descr="Imagen16.jpg"/>
          <p:cNvPicPr>
            <a:picLocks noGrp="1" noChangeAspect="1"/>
          </p:cNvPicPr>
          <p:nvPr isPhoto="1"/>
        </p:nvPicPr>
        <p:blipFill>
          <a:blip r:embed="rId4">
            <a:lum/>
          </a:blip>
          <a:stretch>
            <a:fillRect/>
          </a:stretch>
        </p:blipFill>
        <p:spPr>
          <a:xfrm>
            <a:off x="0" y="-2"/>
            <a:ext cx="9144000" cy="6858002"/>
          </a:xfrm>
          <a:prstGeom prst="rect">
            <a:avLst/>
          </a:prstGeom>
          <a:noFill/>
          <a:ln>
            <a:noFill/>
          </a:ln>
        </p:spPr>
      </p:pic>
      <p:sp>
        <p:nvSpPr>
          <p:cNvPr id="18" name="17 Marco"/>
          <p:cNvSpPr/>
          <p:nvPr/>
        </p:nvSpPr>
        <p:spPr>
          <a:xfrm>
            <a:off x="0" y="0"/>
            <a:ext cx="9144000" cy="6858000"/>
          </a:xfrm>
          <a:prstGeom prst="frame">
            <a:avLst>
              <a:gd name="adj1" fmla="val 985"/>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7"/>
                                        </p:tgtEl>
                                      </p:cBhvr>
                                    </p:animEffect>
                                    <p:set>
                                      <p:cBhvr>
                                        <p:cTn id="7" dur="1" fill="hold">
                                          <p:stCondLst>
                                            <p:cond delay="2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Imagen18.jpg"/>
          <p:cNvPicPr>
            <a:picLocks noGrp="1" noChangeAspect="1"/>
          </p:cNvPicPr>
          <p:nvPr isPhoto="1"/>
        </p:nvPicPr>
        <p:blipFill>
          <a:blip r:embed="rId2">
            <a:lum/>
          </a:blip>
          <a:stretch>
            <a:fillRect/>
          </a:stretch>
        </p:blipFill>
        <p:spPr>
          <a:xfrm>
            <a:off x="3175" y="0"/>
            <a:ext cx="9137650" cy="6858000"/>
          </a:xfrm>
          <a:prstGeom prst="rect">
            <a:avLst/>
          </a:prstGeom>
          <a:noFill/>
          <a:ln>
            <a:noFill/>
          </a:ln>
        </p:spPr>
      </p:pic>
      <p:sp>
        <p:nvSpPr>
          <p:cNvPr id="7" name="6 CuadroTexto"/>
          <p:cNvSpPr txBox="1"/>
          <p:nvPr/>
        </p:nvSpPr>
        <p:spPr>
          <a:xfrm>
            <a:off x="571500" y="500063"/>
            <a:ext cx="8072438" cy="1477962"/>
          </a:xfrm>
          <a:prstGeom prst="rect">
            <a:avLst/>
          </a:prstGeom>
          <a:solidFill>
            <a:schemeClr val="tx2">
              <a:lumMod val="50000"/>
              <a:alpha val="25000"/>
            </a:schemeClr>
          </a:solidFill>
        </p:spPr>
        <p:txBody>
          <a:bodyPr>
            <a:spAutoFit/>
          </a:bodyPr>
          <a:lstStyle/>
          <a:p>
            <a:pPr fontAlgn="auto">
              <a:spcBef>
                <a:spcPts val="0"/>
              </a:spcBef>
              <a:spcAft>
                <a:spcPts val="0"/>
              </a:spcAft>
              <a:defRPr/>
            </a:pPr>
            <a:r>
              <a:rPr lang="es-ES" dirty="0">
                <a:solidFill>
                  <a:schemeClr val="bg1"/>
                </a:solidFill>
                <a:effectLst>
                  <a:glow rad="139700">
                    <a:schemeClr val="accent1">
                      <a:satMod val="175000"/>
                      <a:alpha val="40000"/>
                    </a:schemeClr>
                  </a:glow>
                </a:effectLst>
                <a:latin typeface="+mn-lt"/>
              </a:rPr>
              <a:t>    </a:t>
            </a:r>
            <a:r>
              <a:rPr lang="es-E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Los sismos no solo son fenómenos de la naturaleza , sino que, según algunos estudiosos, son provocados por el hombre, a través de lo que se ha denominado el Proyecto </a:t>
            </a:r>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HAARP </a:t>
            </a:r>
            <a:r>
              <a:rPr lang="es-E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a:t>
            </a:r>
            <a:r>
              <a:rPr lang="en-U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High Frequency Active </a:t>
            </a:r>
            <a:r>
              <a:rPr lang="en-US" b="1" dirty="0" err="1">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Auroral</a:t>
            </a:r>
            <a:r>
              <a:rPr lang="en-U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 Research Program) </a:t>
            </a:r>
            <a:r>
              <a:rPr lang="es-E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que significa  “Programa de Investigación de Aurora  Activa de Alta Frecuencia “ </a:t>
            </a:r>
          </a:p>
        </p:txBody>
      </p:sp>
      <p:sp>
        <p:nvSpPr>
          <p:cNvPr id="8" name="7 Rectángulo"/>
          <p:cNvSpPr/>
          <p:nvPr/>
        </p:nvSpPr>
        <p:spPr>
          <a:xfrm>
            <a:off x="571500" y="2571750"/>
            <a:ext cx="8072438" cy="1754188"/>
          </a:xfrm>
          <a:prstGeom prst="rect">
            <a:avLst/>
          </a:prstGeom>
          <a:solidFill>
            <a:schemeClr val="tx2">
              <a:lumMod val="50000"/>
              <a:alpha val="25000"/>
            </a:schemeClr>
          </a:solidFill>
        </p:spPr>
        <p:txBody>
          <a:bodyPr>
            <a:spAutoFit/>
          </a:bodyPr>
          <a:lstStyle/>
          <a:p>
            <a:pPr>
              <a:defRPr/>
            </a:pPr>
            <a:r>
              <a:rPr lang="es-ES" b="1" dirty="0">
                <a:effectLst>
                  <a:glow rad="139700">
                    <a:schemeClr val="accent1">
                      <a:satMod val="175000"/>
                      <a:alpha val="40000"/>
                    </a:schemeClr>
                  </a:glow>
                  <a:outerShdw blurRad="38100" dist="38100" dir="2700000" algn="tl">
                    <a:srgbClr val="000000">
                      <a:alpha val="43137"/>
                    </a:srgbClr>
                  </a:outerShdw>
                </a:effectLst>
                <a:latin typeface="Trebuchet MS" pitchFamily="34" charset="0"/>
              </a:rPr>
              <a:t>        </a:t>
            </a:r>
            <a:r>
              <a:rPr lang="es-E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Este programa ha sido desarrollado por el gobierno norteamericano  en unas instalaciones militares situada en Alaska, de 14 hectáreas , el cual cuenta con 160 antenas interconectadas y con un transmisor de 3.6 millones de vatios que disparan ondas electromagnéticas de muy bajísima frecuencia a la Ionosfera, para luego regresar a la tierra con una energía incrementada exponencialmente.</a:t>
            </a:r>
            <a:endParaRPr lang="es-ES" dirty="0">
              <a:solidFill>
                <a:schemeClr val="bg1"/>
              </a:solidFill>
              <a:effectLst>
                <a:glow rad="139700">
                  <a:schemeClr val="accent1">
                    <a:satMod val="175000"/>
                    <a:alpha val="40000"/>
                  </a:schemeClr>
                </a:glow>
                <a:outerShdw blurRad="38100" dist="38100" dir="2700000" algn="tl">
                  <a:srgbClr val="000000">
                    <a:alpha val="43137"/>
                  </a:srgbClr>
                </a:outerShdw>
              </a:effectLst>
            </a:endParaRPr>
          </a:p>
        </p:txBody>
      </p:sp>
      <p:sp>
        <p:nvSpPr>
          <p:cNvPr id="9" name="8 CuadroTexto"/>
          <p:cNvSpPr txBox="1"/>
          <p:nvPr/>
        </p:nvSpPr>
        <p:spPr>
          <a:xfrm>
            <a:off x="571500" y="4929188"/>
            <a:ext cx="8072438" cy="1200150"/>
          </a:xfrm>
          <a:prstGeom prst="rect">
            <a:avLst/>
          </a:prstGeom>
          <a:solidFill>
            <a:schemeClr val="tx2">
              <a:lumMod val="50000"/>
              <a:alpha val="25000"/>
            </a:schemeClr>
          </a:solidFill>
        </p:spPr>
        <p:txBody>
          <a:bodyPr>
            <a:spAutoFit/>
          </a:bodyPr>
          <a:lstStyle/>
          <a:p>
            <a:pPr fontAlgn="auto">
              <a:spcBef>
                <a:spcPts val="0"/>
              </a:spcBef>
              <a:spcAft>
                <a:spcPts val="0"/>
              </a:spcAft>
              <a:defRPr/>
            </a:pPr>
            <a:r>
              <a:rPr lang="es-ES" dirty="0">
                <a:latin typeface="+mn-lt"/>
              </a:rPr>
              <a:t>    </a:t>
            </a:r>
            <a:r>
              <a:rPr lang="es-ES" b="1" dirty="0">
                <a:effectLst>
                  <a:outerShdw blurRad="38100" dist="38100" dir="2700000" algn="tl">
                    <a:srgbClr val="000000">
                      <a:alpha val="43137"/>
                    </a:srgbClr>
                  </a:outerShdw>
                </a:effectLst>
                <a:latin typeface="Trebuchet MS" pitchFamily="34" charset="0"/>
              </a:rPr>
              <a:t>     </a:t>
            </a:r>
            <a:r>
              <a:rPr lang="es-E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Al regresar a la tierra con esa tremenda energía, provoca terremotos de muy alta magnitud,  huracanes, tsunamis, lluvias, etc.</a:t>
            </a:r>
          </a:p>
          <a:p>
            <a:pPr fontAlgn="auto">
              <a:spcBef>
                <a:spcPts val="0"/>
              </a:spcBef>
              <a:spcAft>
                <a:spcPts val="0"/>
              </a:spcAft>
              <a:defRPr/>
            </a:pPr>
            <a:r>
              <a:rPr lang="es-E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Al final de esta presentación se incrusta un vídeo de 18 minutos con más alcances sobre el Proyecto </a:t>
            </a:r>
            <a:r>
              <a:rPr lang="es-ES" b="1" dirty="0" smtClean="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rPr>
              <a:t>HAARP.</a:t>
            </a:r>
            <a:endParaRPr lang="es-ES" b="1" dirty="0">
              <a:solidFill>
                <a:schemeClr val="bg1"/>
              </a:solidFill>
              <a:effectLst>
                <a:glow rad="139700">
                  <a:schemeClr val="accent1">
                    <a:satMod val="175000"/>
                    <a:alpha val="40000"/>
                  </a:schemeClr>
                </a:glow>
                <a:outerShdw blurRad="38100" dist="38100" dir="2700000" algn="tl">
                  <a:srgbClr val="000000">
                    <a:alpha val="43137"/>
                  </a:srgbClr>
                </a:outerShdw>
              </a:effectLst>
              <a:latin typeface="Trebuchet MS" pitchFamily="34" charset="0"/>
            </a:endParaRPr>
          </a:p>
        </p:txBody>
      </p:sp>
      <p:pic>
        <p:nvPicPr>
          <p:cNvPr id="10" name="9 Imagen" descr="Imagen17.png"/>
          <p:cNvPicPr>
            <a:picLocks noGrp="1" noChangeAspect="1"/>
          </p:cNvPicPr>
          <p:nvPr isPhoto="1"/>
        </p:nvPicPr>
        <p:blipFill>
          <a:blip r:embed="rId3">
            <a:lum/>
          </a:blip>
          <a:stretch>
            <a:fillRect/>
          </a:stretch>
        </p:blipFill>
        <p:spPr>
          <a:xfrm>
            <a:off x="0" y="-13150"/>
            <a:ext cx="9124950" cy="6871150"/>
          </a:xfrm>
          <a:prstGeom prst="rect">
            <a:avLst/>
          </a:prstGeom>
          <a:noFill/>
          <a:ln>
            <a:noFill/>
          </a:ln>
        </p:spPr>
      </p:pic>
      <p:sp>
        <p:nvSpPr>
          <p:cNvPr id="12" name="11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magen19.jpg"/>
          <p:cNvPicPr>
            <a:picLocks noGrp="1" noChangeAspect="1"/>
          </p:cNvPicPr>
          <p:nvPr isPhoto="1"/>
        </p:nvPicPr>
        <p:blipFill>
          <a:blip r:embed="rId2">
            <a:lum/>
          </a:blip>
          <a:stretch>
            <a:fillRect/>
          </a:stretch>
        </p:blipFill>
        <p:spPr>
          <a:xfrm>
            <a:off x="3175" y="0"/>
            <a:ext cx="9136063" cy="6858000"/>
          </a:xfrm>
          <a:prstGeom prst="rect">
            <a:avLst/>
          </a:prstGeom>
          <a:noFill/>
          <a:ln>
            <a:noFill/>
          </a:ln>
        </p:spPr>
      </p:pic>
      <p:sp>
        <p:nvSpPr>
          <p:cNvPr id="3" name="2 CuadroTexto"/>
          <p:cNvSpPr txBox="1"/>
          <p:nvPr/>
        </p:nvSpPr>
        <p:spPr>
          <a:xfrm>
            <a:off x="642910" y="3643314"/>
            <a:ext cx="7929562" cy="1477962"/>
          </a:xfrm>
          <a:prstGeom prst="rect">
            <a:avLst/>
          </a:prstGeom>
          <a:solidFill>
            <a:srgbClr val="CC9900">
              <a:alpha val="45000"/>
            </a:srgbClr>
          </a:solidFill>
        </p:spPr>
        <p:txBody>
          <a:bodyPr>
            <a:spAutoFit/>
          </a:bodyPr>
          <a:lstStyle/>
          <a:p>
            <a:pPr>
              <a:defRPr/>
            </a:pPr>
            <a:r>
              <a:rPr lang="es-ES" b="1" dirty="0">
                <a:solidFill>
                  <a:schemeClr val="bg1"/>
                </a:solidFill>
                <a:effectLst>
                  <a:glow rad="101600">
                    <a:schemeClr val="accent2">
                      <a:satMod val="175000"/>
                      <a:alpha val="40000"/>
                    </a:schemeClr>
                  </a:glow>
                  <a:outerShdw blurRad="38100" dist="38100" dir="2700000" algn="tl">
                    <a:srgbClr val="000000">
                      <a:alpha val="43137"/>
                    </a:srgbClr>
                  </a:outerShdw>
                </a:effectLst>
                <a:latin typeface="Trebuchet MS" pitchFamily="34" charset="0"/>
              </a:rPr>
              <a:t>       </a:t>
            </a:r>
            <a:r>
              <a:rPr lang="es-ES" b="1" dirty="0">
                <a:solidFill>
                  <a:schemeClr val="bg1"/>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Una cosa es cierta, que Cristo regresará por segunda vez a la tierra a establecer un gobierno de 1,000 años (Apocalipsis 20:1-6), de completa paz y seguridad, donde Él gobernará las </a:t>
            </a:r>
            <a:r>
              <a:rPr lang="es-ES" b="1" dirty="0" smtClean="0">
                <a:solidFill>
                  <a:schemeClr val="bg1"/>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naciones que queden luego de la Gran Tribulación, </a:t>
            </a:r>
            <a:r>
              <a:rPr lang="es-ES" b="1" dirty="0">
                <a:solidFill>
                  <a:schemeClr val="bg1"/>
                </a:solidFill>
                <a:effectLst>
                  <a:glow rad="101600">
                    <a:schemeClr val="accent3">
                      <a:satMod val="175000"/>
                      <a:alpha val="40000"/>
                    </a:schemeClr>
                  </a:glow>
                  <a:outerShdw blurRad="38100" dist="38100" dir="2700000" algn="tl">
                    <a:srgbClr val="000000">
                      <a:alpha val="43137"/>
                    </a:srgbClr>
                  </a:outerShdw>
                </a:effectLst>
                <a:latin typeface="Trebuchet MS" pitchFamily="34" charset="0"/>
              </a:rPr>
              <a:t>con vara de hierro (Apocalipsis 19:15), es decir, con autoridad y donde la maldad ya no existirá.</a:t>
            </a:r>
          </a:p>
        </p:txBody>
      </p:sp>
      <p:sp>
        <p:nvSpPr>
          <p:cNvPr id="4" name="3 CuadroTexto"/>
          <p:cNvSpPr txBox="1"/>
          <p:nvPr/>
        </p:nvSpPr>
        <p:spPr>
          <a:xfrm>
            <a:off x="642910" y="5357826"/>
            <a:ext cx="7929562" cy="646112"/>
          </a:xfrm>
          <a:prstGeom prst="rect">
            <a:avLst/>
          </a:prstGeom>
          <a:solidFill>
            <a:srgbClr val="CC9900">
              <a:alpha val="45000"/>
            </a:srgbClr>
          </a:solidFill>
        </p:spPr>
        <p:txBody>
          <a:bodyPr>
            <a:spAutoFit/>
          </a:bodyPr>
          <a:lstStyle/>
          <a:p>
            <a:pPr>
              <a:defRPr/>
            </a:pPr>
            <a:r>
              <a:rPr lang="es-ES" b="1" dirty="0">
                <a:effectLst>
                  <a:outerShdw blurRad="38100" dist="38100" dir="2700000" algn="tl">
                    <a:srgbClr val="000000">
                      <a:alpha val="43137"/>
                    </a:srgbClr>
                  </a:outerShdw>
                </a:effectLst>
                <a:latin typeface="Trebuchet MS" pitchFamily="34" charset="0"/>
              </a:rPr>
              <a:t>       </a:t>
            </a:r>
            <a:r>
              <a:rPr lang="es-ES" b="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Amado lector, en las siguientes entregas de esta serie, se seguirá tratando el tema de la Segunda venida de Cristo.</a:t>
            </a:r>
          </a:p>
        </p:txBody>
      </p:sp>
      <p:sp>
        <p:nvSpPr>
          <p:cNvPr id="5" name="4 CuadroTexto"/>
          <p:cNvSpPr txBox="1"/>
          <p:nvPr/>
        </p:nvSpPr>
        <p:spPr>
          <a:xfrm>
            <a:off x="642910" y="6143644"/>
            <a:ext cx="2000264" cy="369332"/>
          </a:xfrm>
          <a:prstGeom prst="rect">
            <a:avLst/>
          </a:prstGeom>
          <a:solidFill>
            <a:srgbClr val="CC9900">
              <a:alpha val="45000"/>
            </a:srgbClr>
          </a:solidFill>
        </p:spPr>
        <p:txBody>
          <a:bodyPr wrap="square">
            <a:spAutoFit/>
          </a:bodyPr>
          <a:lstStyle/>
          <a:p>
            <a:pPr algn="ctr" fontAlgn="auto">
              <a:spcBef>
                <a:spcPts val="0"/>
              </a:spcBef>
              <a:spcAft>
                <a:spcPts val="0"/>
              </a:spcAft>
              <a:defRPr/>
            </a:pP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Dios</a:t>
            </a:r>
            <a:r>
              <a:rPr lang="es-ES"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rebuchet MS" pitchFamily="34" charset="0"/>
              </a:rPr>
              <a:t> </a:t>
            </a:r>
            <a:r>
              <a:rPr lang="es-ES" b="1" dirty="0" smtClean="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rPr>
              <a:t>le bendiga</a:t>
            </a:r>
            <a:endParaRPr lang="es-ES" b="1" dirty="0">
              <a:solidFill>
                <a:schemeClr val="bg1"/>
              </a:solidFill>
              <a:effectLst>
                <a:glow rad="139700">
                  <a:schemeClr val="accent3">
                    <a:satMod val="175000"/>
                    <a:alpha val="40000"/>
                  </a:schemeClr>
                </a:glow>
                <a:outerShdw blurRad="38100" dist="38100" dir="2700000" algn="tl">
                  <a:srgbClr val="000000">
                    <a:alpha val="43137"/>
                  </a:srgbClr>
                </a:outerShdw>
              </a:effectLst>
              <a:latin typeface="Trebuchet MS" pitchFamily="34" charset="0"/>
            </a:endParaRPr>
          </a:p>
        </p:txBody>
      </p:sp>
      <p:pic>
        <p:nvPicPr>
          <p:cNvPr id="6" name="5 Imagen" descr="Imagen19.jpg"/>
          <p:cNvPicPr>
            <a:picLocks noGrp="1" noChangeAspect="1"/>
          </p:cNvPicPr>
          <p:nvPr isPhoto="1"/>
        </p:nvPicPr>
        <p:blipFill>
          <a:blip r:embed="rId2">
            <a:lum/>
          </a:blip>
          <a:stretch>
            <a:fillRect/>
          </a:stretch>
        </p:blipFill>
        <p:spPr>
          <a:xfrm>
            <a:off x="0" y="-5958"/>
            <a:ext cx="9144000" cy="6863958"/>
          </a:xfrm>
          <a:prstGeom prst="rect">
            <a:avLst/>
          </a:prstGeom>
          <a:noFill/>
          <a:ln>
            <a:noFill/>
          </a:ln>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1285875" y="285750"/>
            <a:ext cx="6429375" cy="400050"/>
          </a:xfrm>
          <a:prstGeom prst="rect">
            <a:avLst/>
          </a:prstGeom>
          <a:noFill/>
        </p:spPr>
        <p:txBody>
          <a:bodyPr>
            <a:spAutoFit/>
          </a:bodyPr>
          <a:lstStyle/>
          <a:p>
            <a:pPr algn="ctr">
              <a:defRPr/>
            </a:pPr>
            <a:r>
              <a:rPr lang="es-ES" sz="2000" b="1" u="sng" dirty="0">
                <a:solidFill>
                  <a:schemeClr val="bg1"/>
                </a:solidFill>
                <a:effectLst>
                  <a:outerShdw blurRad="38100" dist="38100" dir="2700000" algn="tl">
                    <a:srgbClr val="000000">
                      <a:alpha val="43137"/>
                    </a:srgbClr>
                  </a:outerShdw>
                </a:effectLst>
              </a:rPr>
              <a:t>INSTRUCCIONES PARA VISUALIZAR UN VÍDEO</a:t>
            </a:r>
            <a:endParaRPr lang="en-US" sz="2000" b="1" u="sng" dirty="0">
              <a:solidFill>
                <a:schemeClr val="bg1"/>
              </a:solidFill>
              <a:effectLst>
                <a:outerShdw blurRad="38100" dist="38100" dir="2700000" algn="tl">
                  <a:srgbClr val="000000">
                    <a:alpha val="43137"/>
                  </a:srgbClr>
                </a:outerShdw>
              </a:effectLst>
            </a:endParaRPr>
          </a:p>
        </p:txBody>
      </p:sp>
      <p:sp>
        <p:nvSpPr>
          <p:cNvPr id="3" name="2 CuadroTexto"/>
          <p:cNvSpPr txBox="1"/>
          <p:nvPr/>
        </p:nvSpPr>
        <p:spPr>
          <a:xfrm>
            <a:off x="642938" y="1000125"/>
            <a:ext cx="7500937" cy="1477963"/>
          </a:xfrm>
          <a:prstGeom prst="rect">
            <a:avLst/>
          </a:prstGeom>
          <a:noFill/>
        </p:spPr>
        <p:txBody>
          <a:bodyPr>
            <a:spAutoFit/>
          </a:bodyPr>
          <a:lstStyle/>
          <a:p>
            <a:pPr>
              <a:defRPr/>
            </a:pPr>
            <a:r>
              <a:rPr lang="es-ES" b="1" dirty="0">
                <a:solidFill>
                  <a:srgbClr val="FF0000"/>
                </a:solidFill>
                <a:effectLst>
                  <a:outerShdw blurRad="38100" dist="38100" dir="2700000" algn="tl">
                    <a:srgbClr val="000000">
                      <a:alpha val="43137"/>
                    </a:srgbClr>
                  </a:outerShdw>
                </a:effectLst>
                <a:latin typeface="+mn-lt"/>
              </a:rPr>
              <a:t>Cuando haces clic para ver un vídeo, primeramente aparecerá una ventana , la cual se muestra a continuación.</a:t>
            </a:r>
          </a:p>
          <a:p>
            <a:pPr>
              <a:defRPr/>
            </a:pPr>
            <a:r>
              <a:rPr lang="es-ES" b="1" dirty="0">
                <a:solidFill>
                  <a:srgbClr val="FF0000"/>
                </a:solidFill>
                <a:effectLst>
                  <a:outerShdw blurRad="38100" dist="38100" dir="2700000" algn="tl">
                    <a:srgbClr val="000000">
                      <a:alpha val="43137"/>
                    </a:srgbClr>
                  </a:outerShdw>
                </a:effectLst>
                <a:latin typeface="+mn-lt"/>
              </a:rPr>
              <a:t>Pero para poder visualizar el vídeo tienes que escoger la opción “Reconozco este contenido. Permitir que se reproduzca” tal como aparece en la siguiente ventana.</a:t>
            </a:r>
            <a:endParaRPr lang="en-US" b="1" dirty="0">
              <a:solidFill>
                <a:srgbClr val="FF0000"/>
              </a:solidFill>
              <a:effectLst>
                <a:outerShdw blurRad="38100" dist="38100" dir="2700000" algn="tl">
                  <a:srgbClr val="000000">
                    <a:alpha val="43137"/>
                  </a:srgbClr>
                </a:outerShdw>
              </a:effectLst>
              <a:latin typeface="+mn-lt"/>
            </a:endParaRPr>
          </a:p>
        </p:txBody>
      </p:sp>
    </p:spTree>
  </p:cSld>
  <p:clrMapOvr>
    <a:masterClrMapping/>
  </p:clrMapOvr>
  <p:transition spd="slow">
    <p:comb dir="vert"/>
    <p:sndAc>
      <p:end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714375" y="1143000"/>
            <a:ext cx="7500938" cy="646113"/>
          </a:xfrm>
          <a:prstGeom prst="rect">
            <a:avLst/>
          </a:prstGeom>
          <a:noFill/>
        </p:spPr>
        <p:txBody>
          <a:bodyPr>
            <a:spAutoFit/>
          </a:bodyPr>
          <a:lstStyle/>
          <a:p>
            <a:pPr>
              <a:defRPr/>
            </a:pPr>
            <a:r>
              <a:rPr lang="es-ES" b="1" dirty="0">
                <a:solidFill>
                  <a:srgbClr val="FF0000"/>
                </a:solidFill>
                <a:effectLst>
                  <a:outerShdw blurRad="38100" dist="38100" dir="2700000" algn="tl">
                    <a:srgbClr val="000000">
                      <a:alpha val="43137"/>
                    </a:srgbClr>
                  </a:outerShdw>
                </a:effectLst>
                <a:latin typeface="+mj-lt"/>
              </a:rPr>
              <a:t>A continuación das clic en Continuar y automáticamente irás a una ventana de </a:t>
            </a:r>
            <a:r>
              <a:rPr lang="es-ES" b="1" dirty="0" err="1">
                <a:solidFill>
                  <a:srgbClr val="FF0000"/>
                </a:solidFill>
                <a:effectLst>
                  <a:outerShdw blurRad="38100" dist="38100" dir="2700000" algn="tl">
                    <a:srgbClr val="000000">
                      <a:alpha val="43137"/>
                    </a:srgbClr>
                  </a:outerShdw>
                </a:effectLst>
                <a:latin typeface="+mj-lt"/>
              </a:rPr>
              <a:t>You</a:t>
            </a:r>
            <a:r>
              <a:rPr lang="es-ES" b="1" dirty="0">
                <a:solidFill>
                  <a:srgbClr val="FF0000"/>
                </a:solidFill>
                <a:effectLst>
                  <a:outerShdw blurRad="38100" dist="38100" dir="2700000" algn="tl">
                    <a:srgbClr val="000000">
                      <a:alpha val="43137"/>
                    </a:srgbClr>
                  </a:outerShdw>
                </a:effectLst>
                <a:latin typeface="+mj-lt"/>
              </a:rPr>
              <a:t> </a:t>
            </a:r>
            <a:r>
              <a:rPr lang="es-ES" b="1" dirty="0" err="1">
                <a:solidFill>
                  <a:srgbClr val="FF0000"/>
                </a:solidFill>
                <a:effectLst>
                  <a:outerShdw blurRad="38100" dist="38100" dir="2700000" algn="tl">
                    <a:srgbClr val="000000">
                      <a:alpha val="43137"/>
                    </a:srgbClr>
                  </a:outerShdw>
                </a:effectLst>
                <a:latin typeface="+mj-lt"/>
              </a:rPr>
              <a:t>Tube</a:t>
            </a:r>
            <a:r>
              <a:rPr lang="es-ES" b="1" dirty="0">
                <a:solidFill>
                  <a:srgbClr val="FF0000"/>
                </a:solidFill>
                <a:effectLst>
                  <a:outerShdw blurRad="38100" dist="38100" dir="2700000" algn="tl">
                    <a:srgbClr val="000000">
                      <a:alpha val="43137"/>
                    </a:srgbClr>
                  </a:outerShdw>
                </a:effectLst>
                <a:latin typeface="+mj-lt"/>
              </a:rPr>
              <a:t> para poder visionar el vídeo</a:t>
            </a:r>
            <a:endParaRPr lang="en-US" b="1" dirty="0">
              <a:solidFill>
                <a:srgbClr val="FF0000"/>
              </a:solidFill>
              <a:effectLst>
                <a:outerShdw blurRad="38100" dist="38100" dir="2700000" algn="tl">
                  <a:srgbClr val="000000">
                    <a:alpha val="43137"/>
                  </a:srgbClr>
                </a:outerShdw>
              </a:effectLst>
              <a:latin typeface="+mj-lt"/>
            </a:endParaRPr>
          </a:p>
        </p:txBody>
      </p:sp>
      <p:cxnSp>
        <p:nvCxnSpPr>
          <p:cNvPr id="3" name="2 Conector recto de flecha"/>
          <p:cNvCxnSpPr/>
          <p:nvPr/>
        </p:nvCxnSpPr>
        <p:spPr>
          <a:xfrm rot="16200000" flipH="1">
            <a:off x="3571875" y="1857375"/>
            <a:ext cx="2571750" cy="171450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4" name="3 CuadroTexto"/>
          <p:cNvSpPr txBox="1"/>
          <p:nvPr/>
        </p:nvSpPr>
        <p:spPr>
          <a:xfrm>
            <a:off x="1285875" y="285750"/>
            <a:ext cx="6429375" cy="400050"/>
          </a:xfrm>
          <a:prstGeom prst="rect">
            <a:avLst/>
          </a:prstGeom>
          <a:noFill/>
        </p:spPr>
        <p:txBody>
          <a:bodyPr>
            <a:spAutoFit/>
          </a:bodyPr>
          <a:lstStyle/>
          <a:p>
            <a:pPr algn="ctr">
              <a:defRPr/>
            </a:pPr>
            <a:r>
              <a:rPr lang="es-ES" sz="2000" b="1" u="sng" dirty="0">
                <a:solidFill>
                  <a:srgbClr val="00FF00"/>
                </a:solidFill>
                <a:effectLst>
                  <a:outerShdw blurRad="38100" dist="38100" dir="2700000" algn="tl">
                    <a:srgbClr val="000000">
                      <a:alpha val="43137"/>
                    </a:srgbClr>
                  </a:outerShdw>
                </a:effectLst>
              </a:rPr>
              <a:t>INSTRUCCIONES PARA VISUALIZAR UN VÍDEO</a:t>
            </a:r>
            <a:endParaRPr lang="en-US" sz="2000" b="1" u="sng" dirty="0">
              <a:solidFill>
                <a:srgbClr val="00FF00"/>
              </a:solidFill>
              <a:effectLst>
                <a:outerShdw blurRad="38100" dist="38100" dir="2700000" algn="tl">
                  <a:srgbClr val="000000">
                    <a:alpha val="43137"/>
                  </a:srgbClr>
                </a:outerShdw>
              </a:effectLst>
            </a:endParaRPr>
          </a:p>
        </p:txBody>
      </p:sp>
    </p:spTree>
  </p:cSld>
  <p:clrMapOvr>
    <a:masterClrMapping/>
  </p:clrMapOvr>
  <p:transition spd="slow">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6" descr="C:\Documents and Settings\Administrador\Mis documentos\Álbum de fotografías\Álbum de fotografías\Diapositiva2.JPG"/>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3" name="2 CuadroTexto"/>
          <p:cNvSpPr txBox="1"/>
          <p:nvPr/>
        </p:nvSpPr>
        <p:spPr>
          <a:xfrm>
            <a:off x="2286000" y="285750"/>
            <a:ext cx="4714875" cy="400050"/>
          </a:xfrm>
          <a:prstGeom prst="rect">
            <a:avLst/>
          </a:prstGeom>
          <a:noFill/>
        </p:spPr>
        <p:txBody>
          <a:bodyPr>
            <a:spAutoFit/>
          </a:bodyPr>
          <a:lstStyle/>
          <a:p>
            <a:pPr algn="ctr">
              <a:defRPr/>
            </a:pPr>
            <a:r>
              <a:rPr lang="es-ES" sz="2000" b="1" dirty="0">
                <a:solidFill>
                  <a:srgbClr val="00FF00"/>
                </a:solidFill>
                <a:effectLst>
                  <a:glow rad="139700">
                    <a:schemeClr val="accent1">
                      <a:satMod val="175000"/>
                      <a:alpha val="40000"/>
                    </a:schemeClr>
                  </a:glow>
                  <a:outerShdw blurRad="38100" dist="38100" dir="2700000" algn="tl">
                    <a:srgbClr val="000000">
                      <a:alpha val="43137"/>
                    </a:srgbClr>
                  </a:outerShdw>
                </a:effectLst>
              </a:rPr>
              <a:t>VÍDEO: PROYECTO HAARP</a:t>
            </a:r>
          </a:p>
        </p:txBody>
      </p:sp>
      <p:sp>
        <p:nvSpPr>
          <p:cNvPr id="5" name="4 CuadroTexto"/>
          <p:cNvSpPr txBox="1"/>
          <p:nvPr/>
        </p:nvSpPr>
        <p:spPr>
          <a:xfrm>
            <a:off x="285720" y="6215082"/>
            <a:ext cx="4929222" cy="369332"/>
          </a:xfrm>
          <a:prstGeom prst="rect">
            <a:avLst/>
          </a:prstGeom>
          <a:solidFill>
            <a:srgbClr val="C00000">
              <a:alpha val="75000"/>
            </a:srgbClr>
          </a:solidFill>
        </p:spPr>
        <p:txBody>
          <a:bodyPr>
            <a:spAutoFit/>
          </a:bodyPr>
          <a:lstStyle/>
          <a:p>
            <a:pPr algn="ctr">
              <a:defRPr/>
            </a:pPr>
            <a:r>
              <a:rPr lang="es-ES" dirty="0">
                <a:solidFill>
                  <a:srgbClr val="FFFFFF"/>
                </a:solidFill>
                <a:effectLst>
                  <a:glow rad="139700">
                    <a:schemeClr val="accent1">
                      <a:satMod val="175000"/>
                      <a:alpha val="40000"/>
                    </a:schemeClr>
                  </a:glow>
                </a:effectLst>
                <a:hlinkClick r:id="rId5"/>
              </a:rPr>
              <a:t>SI NO PUEDE VER VÍDEO DAR CLIC AQUÍ</a:t>
            </a:r>
            <a:endParaRPr lang="es-ES" dirty="0">
              <a:solidFill>
                <a:srgbClr val="FFFFFF"/>
              </a:solidFill>
              <a:effectLst>
                <a:glow rad="139700">
                  <a:schemeClr val="accent1">
                    <a:satMod val="175000"/>
                    <a:alpha val="40000"/>
                  </a:schemeClr>
                </a:glow>
              </a:effectLst>
            </a:endParaRPr>
          </a:p>
        </p:txBody>
      </p:sp>
      <p:sp>
        <p:nvSpPr>
          <p:cNvPr id="6" name="5 CuadroTexto"/>
          <p:cNvSpPr txBox="1"/>
          <p:nvPr/>
        </p:nvSpPr>
        <p:spPr>
          <a:xfrm>
            <a:off x="6286500" y="6286500"/>
            <a:ext cx="2428875" cy="277813"/>
          </a:xfrm>
          <a:prstGeom prst="rect">
            <a:avLst/>
          </a:prstGeom>
          <a:solidFill>
            <a:srgbClr val="C00000">
              <a:alpha val="75000"/>
            </a:srgbClr>
          </a:solidFill>
        </p:spPr>
        <p:txBody>
          <a:bodyPr>
            <a:spAutoFit/>
          </a:bodyPr>
          <a:lstStyle/>
          <a:p>
            <a:pPr algn="ctr">
              <a:defRPr/>
            </a:pPr>
            <a:r>
              <a:rPr lang="es-ES" sz="1200" b="1" i="1" dirty="0">
                <a:solidFill>
                  <a:srgbClr val="FFFFFF"/>
                </a:solidFill>
                <a:effectLst>
                  <a:outerShdw blurRad="38100" dist="38100" dir="2700000" algn="tl">
                    <a:srgbClr val="000000">
                      <a:alpha val="43137"/>
                    </a:srgbClr>
                  </a:outerShdw>
                </a:effectLst>
              </a:rPr>
              <a:t>Clic para siguiente diapositiva</a:t>
            </a:r>
            <a:endParaRPr lang="en-US" sz="1200" b="1" i="1" dirty="0">
              <a:solidFill>
                <a:srgbClr val="FFFFFF"/>
              </a:solidFill>
              <a:effectLst>
                <a:outerShdw blurRad="38100" dist="38100" dir="2700000" algn="tl">
                  <a:srgbClr val="000000">
                    <a:alpha val="43137"/>
                  </a:srgbClr>
                </a:outerShdw>
              </a:effectLst>
            </a:endParaRPr>
          </a:p>
        </p:txBody>
      </p:sp>
    </p:spTree>
    <p:controls>
      <p:control spid="2050" name="ShockwaveFlash1" r:id="rId2" imgW="8064360" imgH="5113440"/>
    </p:controls>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928688" y="357188"/>
            <a:ext cx="7072312" cy="369887"/>
          </a:xfrm>
          <a:prstGeom prst="rect">
            <a:avLst/>
          </a:prstGeom>
          <a:solidFill>
            <a:srgbClr val="FF0000"/>
          </a:solid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MENSAJES CRISTIANOS PUBLICADOS EN “MIS PPS”, POR MI</a:t>
            </a:r>
            <a:endParaRPr lang="en-US" b="1" dirty="0">
              <a:solidFill>
                <a:schemeClr val="bg1"/>
              </a:solidFill>
              <a:effectLst>
                <a:outerShdw blurRad="38100" dist="38100" dir="2700000" algn="tl">
                  <a:srgbClr val="000000">
                    <a:alpha val="43137"/>
                  </a:srgbClr>
                </a:outerShdw>
              </a:effectLst>
            </a:endParaRPr>
          </a:p>
        </p:txBody>
      </p:sp>
      <p:sp>
        <p:nvSpPr>
          <p:cNvPr id="3" name="2 CuadroTexto"/>
          <p:cNvSpPr txBox="1"/>
          <p:nvPr/>
        </p:nvSpPr>
        <p:spPr>
          <a:xfrm>
            <a:off x="428625" y="1000125"/>
            <a:ext cx="8358188" cy="1016000"/>
          </a:xfrm>
          <a:prstGeom prst="rect">
            <a:avLst/>
          </a:prstGeom>
          <a:noFill/>
        </p:spPr>
        <p:txBody>
          <a:bodyPr>
            <a:spAutoFit/>
          </a:bodyPr>
          <a:lstStyle/>
          <a:p>
            <a:pPr>
              <a:defRPr/>
            </a:pPr>
            <a:r>
              <a:rPr lang="es-E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Nota.- Una vez que Ud. ha hecho CLICK en el enlace a fin de poder descargar el </a:t>
            </a:r>
            <a:r>
              <a:rPr lang="es-ES" sz="2000" b="1" dirty="0" err="1">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power</a:t>
            </a:r>
            <a:r>
              <a:rPr lang="es-E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a:t>
            </a:r>
            <a:r>
              <a:rPr lang="es-ES" sz="2000" b="1" dirty="0" err="1">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point</a:t>
            </a:r>
            <a:r>
              <a:rPr lang="es-E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deseado, tiene que salir de esta presentación si desea visualizar dicha presentación. </a:t>
            </a:r>
            <a:endParaRPr lang="en-U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4" name="3 CuadroTexto">
            <a:hlinkClick r:id="rId3"/>
          </p:cNvPr>
          <p:cNvSpPr txBox="1"/>
          <p:nvPr/>
        </p:nvSpPr>
        <p:spPr>
          <a:xfrm>
            <a:off x="714375" y="2286000"/>
            <a:ext cx="7572375"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1.- Evidencias Científicas de la Biblia – Parte 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5" name="4 CuadroTexto">
            <a:hlinkClick r:id="rId4"/>
          </p:cNvPr>
          <p:cNvSpPr txBox="1"/>
          <p:nvPr/>
        </p:nvSpPr>
        <p:spPr>
          <a:xfrm>
            <a:off x="571500" y="2714625"/>
            <a:ext cx="7858125" cy="369888"/>
          </a:xfrm>
          <a:prstGeom prst="rect">
            <a:avLst/>
          </a:prstGeom>
          <a:noFill/>
        </p:spPr>
        <p:txBody>
          <a:bodyPr>
            <a:spAutoFit/>
          </a:bodyPr>
          <a:lstStyle/>
          <a:p>
            <a:pPr>
              <a:defRPr/>
            </a:pPr>
            <a:r>
              <a:rPr lang="es-ES" dirty="0">
                <a:solidFill>
                  <a:schemeClr val="bg1"/>
                </a:solidFill>
              </a:rPr>
              <a:t>   </a:t>
            </a: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2.- Evidencias Científicas de la Biblia – Parte II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6" name="5 CuadroTexto"/>
          <p:cNvSpPr txBox="1"/>
          <p:nvPr/>
        </p:nvSpPr>
        <p:spPr>
          <a:xfrm>
            <a:off x="5857875" y="6286500"/>
            <a:ext cx="2928938" cy="277813"/>
          </a:xfrm>
          <a:prstGeom prst="rect">
            <a:avLst/>
          </a:prstGeom>
          <a:solidFill>
            <a:srgbClr val="FF0000"/>
          </a:solidFill>
        </p:spPr>
        <p:txBody>
          <a:bodyPr>
            <a:spAutoFit/>
          </a:bodyPr>
          <a:lstStyle/>
          <a:p>
            <a:pPr algn="ctr">
              <a:defRPr/>
            </a:pPr>
            <a:r>
              <a:rPr lang="es-ES" sz="1200" b="1" i="1" dirty="0">
                <a:solidFill>
                  <a:schemeClr val="bg1"/>
                </a:solidFill>
                <a:effectLst>
                  <a:outerShdw blurRad="38100" dist="38100" dir="2700000" algn="tl">
                    <a:srgbClr val="000000">
                      <a:alpha val="43137"/>
                    </a:srgbClr>
                  </a:outerShdw>
                </a:effectLst>
              </a:rPr>
              <a:t>Hacer clic para siguiente diapositiva</a:t>
            </a:r>
            <a:endParaRPr lang="en-US" sz="1200" b="1" i="1" dirty="0">
              <a:solidFill>
                <a:schemeClr val="bg1"/>
              </a:solidFill>
              <a:effectLst>
                <a:outerShdw blurRad="38100" dist="38100" dir="2700000" algn="tl">
                  <a:srgbClr val="000000">
                    <a:alpha val="43137"/>
                  </a:srgbClr>
                </a:outerShdw>
              </a:effectLst>
            </a:endParaRPr>
          </a:p>
        </p:txBody>
      </p:sp>
      <p:sp>
        <p:nvSpPr>
          <p:cNvPr id="7" name="6 CuadroTexto">
            <a:hlinkClick r:id="rId5"/>
          </p:cNvPr>
          <p:cNvSpPr txBox="1"/>
          <p:nvPr/>
        </p:nvSpPr>
        <p:spPr>
          <a:xfrm>
            <a:off x="714375" y="3143250"/>
            <a:ext cx="5929313"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3.- Jesucristo no es Religión, Él es Vida – DAR CLIC AQUÍ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8" name="7 CuadroTexto">
            <a:hlinkClick r:id="rId6"/>
          </p:cNvPr>
          <p:cNvSpPr txBox="1"/>
          <p:nvPr/>
        </p:nvSpPr>
        <p:spPr>
          <a:xfrm>
            <a:off x="714375" y="3571875"/>
            <a:ext cx="7286625"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4.- Cuando el Hombre Confronta a Dios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9" name="8 CuadroTexto">
            <a:hlinkClick r:id="rId7"/>
          </p:cNvPr>
          <p:cNvSpPr txBox="1"/>
          <p:nvPr/>
        </p:nvSpPr>
        <p:spPr>
          <a:xfrm>
            <a:off x="714375" y="4000500"/>
            <a:ext cx="7215188"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5.- ¿Celebras </a:t>
            </a:r>
            <a:r>
              <a:rPr lang="es-ES" b="1" dirty="0" err="1">
                <a:solidFill>
                  <a:srgbClr val="FFFF00"/>
                </a:solidFill>
                <a:effectLst>
                  <a:glow rad="139700">
                    <a:schemeClr val="accent2">
                      <a:satMod val="175000"/>
                      <a:alpha val="40000"/>
                    </a:schemeClr>
                  </a:glow>
                  <a:outerShdw blurRad="38100" dist="38100" dir="2700000" algn="tl">
                    <a:srgbClr val="000000">
                      <a:alpha val="43137"/>
                    </a:srgbClr>
                  </a:outerShdw>
                </a:effectLst>
              </a:rPr>
              <a:t>Halloween</a:t>
            </a: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rPr>
              <a:t>? – DAR CLIC AQUÍ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0" name="9 CuadroTexto">
            <a:hlinkClick r:id="rId8"/>
          </p:cNvPr>
          <p:cNvSpPr txBox="1"/>
          <p:nvPr/>
        </p:nvSpPr>
        <p:spPr>
          <a:xfrm>
            <a:off x="714375" y="4429125"/>
            <a:ext cx="5929313"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6.- Dios, el Taxi y el Instrumento–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11" name="10 CuadroTexto">
            <a:hlinkClick r:id="rId9"/>
          </p:cNvPr>
          <p:cNvSpPr txBox="1"/>
          <p:nvPr/>
        </p:nvSpPr>
        <p:spPr>
          <a:xfrm>
            <a:off x="714375" y="4857750"/>
            <a:ext cx="5929313" cy="369888"/>
          </a:xfrm>
          <a:prstGeom prst="rect">
            <a:avLst/>
          </a:prstGeom>
          <a:noFill/>
        </p:spPr>
        <p:txBody>
          <a:bodyPr>
            <a:spAutoFit/>
          </a:bodyPr>
          <a:lstStyle/>
          <a:p>
            <a:pPr>
              <a:defRPr/>
            </a:pPr>
            <a:r>
              <a:rPr lang="es-E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7.- Un Mundo Invisible pero Real – PARTE 1–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Tree>
  </p:cSld>
  <p:clrMapOvr>
    <a:masterClrMapping/>
  </p:clrMapOvr>
  <p:transition spd="slow">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91</TotalTime>
  <Words>2303</Words>
  <Application>Microsoft Office PowerPoint</Application>
  <PresentationFormat>Presentación en pantalla (4:3)</PresentationFormat>
  <Paragraphs>127</Paragraphs>
  <Slides>23</Slides>
  <Notes>0</Notes>
  <HiddenSlides>0</HiddenSlides>
  <MMClips>0</MMClips>
  <ScaleCrop>false</ScaleCrop>
  <HeadingPairs>
    <vt:vector size="4" baseType="variant">
      <vt:variant>
        <vt:lpstr>Tema</vt:lpstr>
      </vt:variant>
      <vt:variant>
        <vt:i4>4</vt:i4>
      </vt:variant>
      <vt:variant>
        <vt:lpstr>Títulos de diapositiva</vt:lpstr>
      </vt:variant>
      <vt:variant>
        <vt:i4>23</vt:i4>
      </vt:variant>
    </vt:vector>
  </HeadingPairs>
  <TitlesOfParts>
    <vt:vector size="27" baseType="lpstr">
      <vt:lpstr>Tema de Office</vt:lpstr>
      <vt:lpstr>1_Tema de Office</vt:lpstr>
      <vt:lpstr>2_Tema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Company>Luffi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Roby</dc:creator>
  <cp:lastModifiedBy>Pc</cp:lastModifiedBy>
  <cp:revision>16</cp:revision>
  <dcterms:created xsi:type="dcterms:W3CDTF">2014-03-22T01:03:57Z</dcterms:created>
  <dcterms:modified xsi:type="dcterms:W3CDTF">2014-03-22T05:44:16Z</dcterms:modified>
</cp:coreProperties>
</file>