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256" r:id="rId4"/>
    <p:sldId id="264" r:id="rId5"/>
    <p:sldId id="268" r:id="rId6"/>
    <p:sldId id="269" r:id="rId7"/>
    <p:sldId id="296" r:id="rId8"/>
    <p:sldId id="265" r:id="rId9"/>
    <p:sldId id="266" r:id="rId10"/>
    <p:sldId id="267" r:id="rId11"/>
    <p:sldId id="262" r:id="rId12"/>
    <p:sldId id="263" r:id="rId13"/>
    <p:sldId id="260" r:id="rId14"/>
    <p:sldId id="261" r:id="rId15"/>
    <p:sldId id="272" r:id="rId16"/>
    <p:sldId id="273" r:id="rId17"/>
    <p:sldId id="257" r:id="rId18"/>
    <p:sldId id="258" r:id="rId19"/>
    <p:sldId id="259" r:id="rId20"/>
    <p:sldId id="270" r:id="rId21"/>
    <p:sldId id="271" r:id="rId22"/>
    <p:sldId id="274" r:id="rId23"/>
    <p:sldId id="275" r:id="rId24"/>
    <p:sldId id="276" r:id="rId25"/>
    <p:sldId id="277" r:id="rId26"/>
    <p:sldId id="278" r:id="rId27"/>
    <p:sldId id="279" r:id="rId28"/>
    <p:sldId id="280" r:id="rId29"/>
    <p:sldId id="281" r:id="rId30"/>
    <p:sldId id="282" r:id="rId31"/>
    <p:sldId id="285" r:id="rId32"/>
    <p:sldId id="283" r:id="rId33"/>
    <p:sldId id="284" r:id="rId34"/>
    <p:sldId id="286" r:id="rId35"/>
    <p:sldId id="294" r:id="rId36"/>
    <p:sldId id="299" r:id="rId37"/>
    <p:sldId id="295" r:id="rId38"/>
    <p:sldId id="292" r:id="rId39"/>
    <p:sldId id="293" r:id="rId40"/>
    <p:sldId id="291" r:id="rId41"/>
    <p:sldId id="287" r:id="rId42"/>
    <p:sldId id="297" r:id="rId43"/>
    <p:sldId id="298" r:id="rId44"/>
    <p:sldId id="288" r:id="rId45"/>
    <p:sldId id="290" r:id="rId46"/>
    <p:sldId id="300" r:id="rId47"/>
    <p:sldId id="301" r:id="rId48"/>
    <p:sldId id="302" r:id="rId49"/>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Y/h7bRJ+FwrWwAhHbuHhg==" hashData="DAF+26EWloC/QTG7m+Z9ywm9RFaQe9IKUAJedgQFUQvuaBUzQ8oxfA2dqL8peCeoBNZHwYfPJWyAXBtQCRJF3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2307"/>
    <a:srgbClr val="480404"/>
    <a:srgbClr val="FCC8C8"/>
    <a:srgbClr val="FAACAC"/>
    <a:srgbClr val="2F0303"/>
    <a:srgbClr val="A7D9EB"/>
    <a:srgbClr val="113C4B"/>
    <a:srgbClr val="B7E0EF"/>
    <a:srgbClr val="2C9CC4"/>
    <a:srgbClr val="1724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34" autoAdjust="0"/>
    <p:restoredTop sz="94660"/>
  </p:normalViewPr>
  <p:slideViewPr>
    <p:cSldViewPr snapToGrid="0">
      <p:cViewPr varScale="1">
        <p:scale>
          <a:sx n="63" d="100"/>
          <a:sy n="63" d="100"/>
        </p:scale>
        <p:origin x="72"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BDEEB825-FEBE-43F3-86E5-7B2AB319701E}" type="datetimeFigureOut">
              <a:rPr lang="es-PE" smtClean="0"/>
              <a:t>21/08/2015</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702669EF-18C8-4D0B-8E24-2AC5EC667AD0}" type="slidenum">
              <a:rPr lang="es-PE" smtClean="0"/>
              <a:t>‹Nº›</a:t>
            </a:fld>
            <a:endParaRPr lang="es-PE" dirty="0"/>
          </a:p>
        </p:txBody>
      </p:sp>
    </p:spTree>
    <p:extLst>
      <p:ext uri="{BB962C8B-B14F-4D97-AF65-F5344CB8AC3E}">
        <p14:creationId xmlns:p14="http://schemas.microsoft.com/office/powerpoint/2010/main" val="1911236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BDEEB825-FEBE-43F3-86E5-7B2AB319701E}" type="datetimeFigureOut">
              <a:rPr lang="es-PE" smtClean="0"/>
              <a:t>21/08/2015</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702669EF-18C8-4D0B-8E24-2AC5EC667AD0}" type="slidenum">
              <a:rPr lang="es-PE" smtClean="0"/>
              <a:t>‹Nº›</a:t>
            </a:fld>
            <a:endParaRPr lang="es-PE" dirty="0"/>
          </a:p>
        </p:txBody>
      </p:sp>
    </p:spTree>
    <p:extLst>
      <p:ext uri="{BB962C8B-B14F-4D97-AF65-F5344CB8AC3E}">
        <p14:creationId xmlns:p14="http://schemas.microsoft.com/office/powerpoint/2010/main" val="2045112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BDEEB825-FEBE-43F3-86E5-7B2AB319701E}" type="datetimeFigureOut">
              <a:rPr lang="es-PE" smtClean="0"/>
              <a:t>21/08/2015</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702669EF-18C8-4D0B-8E24-2AC5EC667AD0}" type="slidenum">
              <a:rPr lang="es-PE" smtClean="0"/>
              <a:t>‹Nº›</a:t>
            </a:fld>
            <a:endParaRPr lang="es-PE" dirty="0"/>
          </a:p>
        </p:txBody>
      </p:sp>
    </p:spTree>
    <p:extLst>
      <p:ext uri="{BB962C8B-B14F-4D97-AF65-F5344CB8AC3E}">
        <p14:creationId xmlns:p14="http://schemas.microsoft.com/office/powerpoint/2010/main" val="3415472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BDEEB825-FEBE-43F3-86E5-7B2AB319701E}" type="datetimeFigureOut">
              <a:rPr lang="es-PE" smtClean="0"/>
              <a:t>21/08/2015</a:t>
            </a:fld>
            <a:endParaRPr lang="es-PE" dirty="0"/>
          </a:p>
        </p:txBody>
      </p:sp>
      <p:sp>
        <p:nvSpPr>
          <p:cNvPr id="6" name="Marcador de pie de página 5"/>
          <p:cNvSpPr>
            <a:spLocks noGrp="1"/>
          </p:cNvSpPr>
          <p:nvPr>
            <p:ph type="ftr" sz="quarter" idx="11"/>
          </p:nvPr>
        </p:nvSpPr>
        <p:spPr/>
        <p:txBody>
          <a:bodyPr/>
          <a:lstStyle/>
          <a:p>
            <a:endParaRPr lang="es-PE" dirty="0"/>
          </a:p>
        </p:txBody>
      </p:sp>
      <p:sp>
        <p:nvSpPr>
          <p:cNvPr id="7" name="Marcador de número de diapositiva 6"/>
          <p:cNvSpPr>
            <a:spLocks noGrp="1"/>
          </p:cNvSpPr>
          <p:nvPr>
            <p:ph type="sldNum" sz="quarter" idx="12"/>
          </p:nvPr>
        </p:nvSpPr>
        <p:spPr/>
        <p:txBody>
          <a:bodyPr/>
          <a:lstStyle/>
          <a:p>
            <a:fld id="{702669EF-18C8-4D0B-8E24-2AC5EC667AD0}" type="slidenum">
              <a:rPr lang="es-PE" smtClean="0"/>
              <a:t>‹Nº›</a:t>
            </a:fld>
            <a:endParaRPr lang="es-PE" dirty="0"/>
          </a:p>
        </p:txBody>
      </p:sp>
    </p:spTree>
    <p:extLst>
      <p:ext uri="{BB962C8B-B14F-4D97-AF65-F5344CB8AC3E}">
        <p14:creationId xmlns:p14="http://schemas.microsoft.com/office/powerpoint/2010/main" val="2544166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BDEEB825-FEBE-43F3-86E5-7B2AB319701E}" type="datetimeFigureOut">
              <a:rPr lang="es-PE" smtClean="0"/>
              <a:t>21/08/2015</a:t>
            </a:fld>
            <a:endParaRPr lang="es-PE" dirty="0"/>
          </a:p>
        </p:txBody>
      </p:sp>
      <p:sp>
        <p:nvSpPr>
          <p:cNvPr id="8" name="Marcador de pie de página 7"/>
          <p:cNvSpPr>
            <a:spLocks noGrp="1"/>
          </p:cNvSpPr>
          <p:nvPr>
            <p:ph type="ftr" sz="quarter" idx="11"/>
          </p:nvPr>
        </p:nvSpPr>
        <p:spPr/>
        <p:txBody>
          <a:bodyPr/>
          <a:lstStyle/>
          <a:p>
            <a:endParaRPr lang="es-PE" dirty="0"/>
          </a:p>
        </p:txBody>
      </p:sp>
      <p:sp>
        <p:nvSpPr>
          <p:cNvPr id="9" name="Marcador de número de diapositiva 8"/>
          <p:cNvSpPr>
            <a:spLocks noGrp="1"/>
          </p:cNvSpPr>
          <p:nvPr>
            <p:ph type="sldNum" sz="quarter" idx="12"/>
          </p:nvPr>
        </p:nvSpPr>
        <p:spPr/>
        <p:txBody>
          <a:bodyPr/>
          <a:lstStyle/>
          <a:p>
            <a:fld id="{702669EF-18C8-4D0B-8E24-2AC5EC667AD0}" type="slidenum">
              <a:rPr lang="es-PE" smtClean="0"/>
              <a:t>‹Nº›</a:t>
            </a:fld>
            <a:endParaRPr lang="es-PE" dirty="0"/>
          </a:p>
        </p:txBody>
      </p:sp>
    </p:spTree>
    <p:extLst>
      <p:ext uri="{BB962C8B-B14F-4D97-AF65-F5344CB8AC3E}">
        <p14:creationId xmlns:p14="http://schemas.microsoft.com/office/powerpoint/2010/main" val="1395308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BDEEB825-FEBE-43F3-86E5-7B2AB319701E}" type="datetimeFigureOut">
              <a:rPr lang="es-PE" smtClean="0"/>
              <a:t>21/08/2015</a:t>
            </a:fld>
            <a:endParaRPr lang="es-PE" dirty="0"/>
          </a:p>
        </p:txBody>
      </p:sp>
      <p:sp>
        <p:nvSpPr>
          <p:cNvPr id="4" name="Marcador de pie de página 3"/>
          <p:cNvSpPr>
            <a:spLocks noGrp="1"/>
          </p:cNvSpPr>
          <p:nvPr>
            <p:ph type="ftr" sz="quarter" idx="11"/>
          </p:nvPr>
        </p:nvSpPr>
        <p:spPr/>
        <p:txBody>
          <a:bodyPr/>
          <a:lstStyle/>
          <a:p>
            <a:endParaRPr lang="es-PE" dirty="0"/>
          </a:p>
        </p:txBody>
      </p:sp>
      <p:sp>
        <p:nvSpPr>
          <p:cNvPr id="5" name="Marcador de número de diapositiva 4"/>
          <p:cNvSpPr>
            <a:spLocks noGrp="1"/>
          </p:cNvSpPr>
          <p:nvPr>
            <p:ph type="sldNum" sz="quarter" idx="12"/>
          </p:nvPr>
        </p:nvSpPr>
        <p:spPr/>
        <p:txBody>
          <a:bodyPr/>
          <a:lstStyle/>
          <a:p>
            <a:fld id="{702669EF-18C8-4D0B-8E24-2AC5EC667AD0}" type="slidenum">
              <a:rPr lang="es-PE" smtClean="0"/>
              <a:t>‹Nº›</a:t>
            </a:fld>
            <a:endParaRPr lang="es-PE" dirty="0"/>
          </a:p>
        </p:txBody>
      </p:sp>
    </p:spTree>
    <p:extLst>
      <p:ext uri="{BB962C8B-B14F-4D97-AF65-F5344CB8AC3E}">
        <p14:creationId xmlns:p14="http://schemas.microsoft.com/office/powerpoint/2010/main" val="186409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DEEB825-FEBE-43F3-86E5-7B2AB319701E}" type="datetimeFigureOut">
              <a:rPr lang="es-PE" smtClean="0"/>
              <a:t>21/08/2015</a:t>
            </a:fld>
            <a:endParaRPr lang="es-PE" dirty="0"/>
          </a:p>
        </p:txBody>
      </p:sp>
      <p:sp>
        <p:nvSpPr>
          <p:cNvPr id="3" name="Marcador de pie de página 2"/>
          <p:cNvSpPr>
            <a:spLocks noGrp="1"/>
          </p:cNvSpPr>
          <p:nvPr>
            <p:ph type="ftr" sz="quarter" idx="11"/>
          </p:nvPr>
        </p:nvSpPr>
        <p:spPr/>
        <p:txBody>
          <a:bodyPr/>
          <a:lstStyle/>
          <a:p>
            <a:endParaRPr lang="es-PE" dirty="0"/>
          </a:p>
        </p:txBody>
      </p:sp>
      <p:sp>
        <p:nvSpPr>
          <p:cNvPr id="4" name="Marcador de número de diapositiva 3"/>
          <p:cNvSpPr>
            <a:spLocks noGrp="1"/>
          </p:cNvSpPr>
          <p:nvPr>
            <p:ph type="sldNum" sz="quarter" idx="12"/>
          </p:nvPr>
        </p:nvSpPr>
        <p:spPr/>
        <p:txBody>
          <a:bodyPr/>
          <a:lstStyle/>
          <a:p>
            <a:fld id="{702669EF-18C8-4D0B-8E24-2AC5EC667AD0}" type="slidenum">
              <a:rPr lang="es-PE" smtClean="0"/>
              <a:t>‹Nº›</a:t>
            </a:fld>
            <a:endParaRPr lang="es-PE" dirty="0"/>
          </a:p>
        </p:txBody>
      </p:sp>
    </p:spTree>
    <p:extLst>
      <p:ext uri="{BB962C8B-B14F-4D97-AF65-F5344CB8AC3E}">
        <p14:creationId xmlns:p14="http://schemas.microsoft.com/office/powerpoint/2010/main" val="1107394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DEEB825-FEBE-43F3-86E5-7B2AB319701E}" type="datetimeFigureOut">
              <a:rPr lang="es-PE" smtClean="0"/>
              <a:t>21/08/2015</a:t>
            </a:fld>
            <a:endParaRPr lang="es-PE" dirty="0"/>
          </a:p>
        </p:txBody>
      </p:sp>
      <p:sp>
        <p:nvSpPr>
          <p:cNvPr id="6" name="Marcador de pie de página 5"/>
          <p:cNvSpPr>
            <a:spLocks noGrp="1"/>
          </p:cNvSpPr>
          <p:nvPr>
            <p:ph type="ftr" sz="quarter" idx="11"/>
          </p:nvPr>
        </p:nvSpPr>
        <p:spPr/>
        <p:txBody>
          <a:bodyPr/>
          <a:lstStyle/>
          <a:p>
            <a:endParaRPr lang="es-PE" dirty="0"/>
          </a:p>
        </p:txBody>
      </p:sp>
      <p:sp>
        <p:nvSpPr>
          <p:cNvPr id="7" name="Marcador de número de diapositiva 6"/>
          <p:cNvSpPr>
            <a:spLocks noGrp="1"/>
          </p:cNvSpPr>
          <p:nvPr>
            <p:ph type="sldNum" sz="quarter" idx="12"/>
          </p:nvPr>
        </p:nvSpPr>
        <p:spPr/>
        <p:txBody>
          <a:bodyPr/>
          <a:lstStyle/>
          <a:p>
            <a:fld id="{702669EF-18C8-4D0B-8E24-2AC5EC667AD0}" type="slidenum">
              <a:rPr lang="es-PE" smtClean="0"/>
              <a:t>‹Nº›</a:t>
            </a:fld>
            <a:endParaRPr lang="es-PE" dirty="0"/>
          </a:p>
        </p:txBody>
      </p:sp>
    </p:spTree>
    <p:extLst>
      <p:ext uri="{BB962C8B-B14F-4D97-AF65-F5344CB8AC3E}">
        <p14:creationId xmlns:p14="http://schemas.microsoft.com/office/powerpoint/2010/main" val="490684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DEEB825-FEBE-43F3-86E5-7B2AB319701E}" type="datetimeFigureOut">
              <a:rPr lang="es-PE" smtClean="0"/>
              <a:t>21/08/2015</a:t>
            </a:fld>
            <a:endParaRPr lang="es-PE" dirty="0"/>
          </a:p>
        </p:txBody>
      </p:sp>
      <p:sp>
        <p:nvSpPr>
          <p:cNvPr id="6" name="Marcador de pie de página 5"/>
          <p:cNvSpPr>
            <a:spLocks noGrp="1"/>
          </p:cNvSpPr>
          <p:nvPr>
            <p:ph type="ftr" sz="quarter" idx="11"/>
          </p:nvPr>
        </p:nvSpPr>
        <p:spPr/>
        <p:txBody>
          <a:bodyPr/>
          <a:lstStyle/>
          <a:p>
            <a:endParaRPr lang="es-PE" dirty="0"/>
          </a:p>
        </p:txBody>
      </p:sp>
      <p:sp>
        <p:nvSpPr>
          <p:cNvPr id="7" name="Marcador de número de diapositiva 6"/>
          <p:cNvSpPr>
            <a:spLocks noGrp="1"/>
          </p:cNvSpPr>
          <p:nvPr>
            <p:ph type="sldNum" sz="quarter" idx="12"/>
          </p:nvPr>
        </p:nvSpPr>
        <p:spPr/>
        <p:txBody>
          <a:bodyPr/>
          <a:lstStyle/>
          <a:p>
            <a:fld id="{702669EF-18C8-4D0B-8E24-2AC5EC667AD0}" type="slidenum">
              <a:rPr lang="es-PE" smtClean="0"/>
              <a:t>‹Nº›</a:t>
            </a:fld>
            <a:endParaRPr lang="es-PE" dirty="0"/>
          </a:p>
        </p:txBody>
      </p:sp>
    </p:spTree>
    <p:extLst>
      <p:ext uri="{BB962C8B-B14F-4D97-AF65-F5344CB8AC3E}">
        <p14:creationId xmlns:p14="http://schemas.microsoft.com/office/powerpoint/2010/main" val="3527850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BDEEB825-FEBE-43F3-86E5-7B2AB319701E}" type="datetimeFigureOut">
              <a:rPr lang="es-PE" smtClean="0"/>
              <a:t>21/08/2015</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702669EF-18C8-4D0B-8E24-2AC5EC667AD0}" type="slidenum">
              <a:rPr lang="es-PE" smtClean="0"/>
              <a:t>‹Nº›</a:t>
            </a:fld>
            <a:endParaRPr lang="es-PE" dirty="0"/>
          </a:p>
        </p:txBody>
      </p:sp>
    </p:spTree>
    <p:extLst>
      <p:ext uri="{BB962C8B-B14F-4D97-AF65-F5344CB8AC3E}">
        <p14:creationId xmlns:p14="http://schemas.microsoft.com/office/powerpoint/2010/main" val="1865309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BDEEB825-FEBE-43F3-86E5-7B2AB319701E}" type="datetimeFigureOut">
              <a:rPr lang="es-PE" smtClean="0"/>
              <a:t>21/08/2015</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702669EF-18C8-4D0B-8E24-2AC5EC667AD0}" type="slidenum">
              <a:rPr lang="es-PE" smtClean="0"/>
              <a:t>‹Nº›</a:t>
            </a:fld>
            <a:endParaRPr lang="es-PE" dirty="0"/>
          </a:p>
        </p:txBody>
      </p:sp>
    </p:spTree>
    <p:extLst>
      <p:ext uri="{BB962C8B-B14F-4D97-AF65-F5344CB8AC3E}">
        <p14:creationId xmlns:p14="http://schemas.microsoft.com/office/powerpoint/2010/main" val="18071972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pPr>
              <a:defRPr/>
            </a:pPr>
            <a:fld id="{8D3EC875-38C0-4C1F-962D-0D2B9AA173D0}" type="datetimeFigureOut">
              <a:rPr lang="es-PE">
                <a:solidFill>
                  <a:prstClr val="black">
                    <a:tint val="75000"/>
                  </a:prstClr>
                </a:solidFill>
              </a:rPr>
              <a:pPr>
                <a:defRPr/>
              </a:pPr>
              <a:t>21/08/2015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EFD58AF9-ACF8-441A-B650-7FC1056206B2}"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9068235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C4B34B4B-0954-4530-A4D3-9A4787A56C6C}" type="datetimeFigureOut">
              <a:rPr lang="es-PE">
                <a:solidFill>
                  <a:prstClr val="black">
                    <a:tint val="75000"/>
                  </a:prstClr>
                </a:solidFill>
              </a:rPr>
              <a:pPr>
                <a:defRPr/>
              </a:pPr>
              <a:t>21/08/2015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0EB6A315-4ED5-4E0A-B682-81416F0F60CC}"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4183473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1C076F0-C792-48BB-8D8D-663A4C486EB2}" type="datetimeFigureOut">
              <a:rPr lang="es-PE">
                <a:solidFill>
                  <a:prstClr val="black">
                    <a:tint val="75000"/>
                  </a:prstClr>
                </a:solidFill>
              </a:rPr>
              <a:pPr>
                <a:defRPr/>
              </a:pPr>
              <a:t>21/08/2015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067682A3-48C4-4B9C-9625-DCF8B278935D}"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8730788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3 Marcador de fecha"/>
          <p:cNvSpPr>
            <a:spLocks noGrp="1"/>
          </p:cNvSpPr>
          <p:nvPr>
            <p:ph type="dt" sz="half" idx="10"/>
          </p:nvPr>
        </p:nvSpPr>
        <p:spPr/>
        <p:txBody>
          <a:bodyPr/>
          <a:lstStyle>
            <a:lvl1pPr>
              <a:defRPr/>
            </a:lvl1pPr>
          </a:lstStyle>
          <a:p>
            <a:pPr>
              <a:defRPr/>
            </a:pPr>
            <a:fld id="{6AB673B4-58F8-4CDA-AFD4-C5832A708223}" type="datetimeFigureOut">
              <a:rPr lang="es-PE">
                <a:solidFill>
                  <a:prstClr val="black">
                    <a:tint val="75000"/>
                  </a:prstClr>
                </a:solidFill>
              </a:rPr>
              <a:pPr>
                <a:defRPr/>
              </a:pPr>
              <a:t>21/08/2015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761D4C24-EBC7-4E99-9095-B8AF9F2E47DF}"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2259374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3 Marcador de fecha"/>
          <p:cNvSpPr>
            <a:spLocks noGrp="1"/>
          </p:cNvSpPr>
          <p:nvPr>
            <p:ph type="dt" sz="half" idx="10"/>
          </p:nvPr>
        </p:nvSpPr>
        <p:spPr/>
        <p:txBody>
          <a:bodyPr/>
          <a:lstStyle>
            <a:lvl1pPr>
              <a:defRPr/>
            </a:lvl1pPr>
          </a:lstStyle>
          <a:p>
            <a:pPr>
              <a:defRPr/>
            </a:pPr>
            <a:fld id="{2F857758-AC16-474B-AA37-878004F120F0}" type="datetimeFigureOut">
              <a:rPr lang="es-PE">
                <a:solidFill>
                  <a:prstClr val="black">
                    <a:tint val="75000"/>
                  </a:prstClr>
                </a:solidFill>
              </a:rPr>
              <a:pPr>
                <a:defRPr/>
              </a:pPr>
              <a:t>21/08/2015</a:t>
            </a:fld>
            <a:endParaRPr lang="es-PE">
              <a:solidFill>
                <a:prstClr val="black">
                  <a:tint val="75000"/>
                </a:prstClr>
              </a:solidFill>
            </a:endParaRPr>
          </a:p>
        </p:txBody>
      </p:sp>
      <p:sp>
        <p:nvSpPr>
          <p:cNvPr id="8"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9" name="5 Marcador de número de diapositiva"/>
          <p:cNvSpPr>
            <a:spLocks noGrp="1"/>
          </p:cNvSpPr>
          <p:nvPr>
            <p:ph type="sldNum" sz="quarter" idx="12"/>
          </p:nvPr>
        </p:nvSpPr>
        <p:spPr/>
        <p:txBody>
          <a:bodyPr/>
          <a:lstStyle>
            <a:lvl1pPr>
              <a:defRPr/>
            </a:lvl1pPr>
          </a:lstStyle>
          <a:p>
            <a:pPr>
              <a:defRPr/>
            </a:pPr>
            <a:fld id="{0FDABB31-AF51-418A-9E18-C11977B68C67}"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143029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3 Marcador de fecha"/>
          <p:cNvSpPr>
            <a:spLocks noGrp="1"/>
          </p:cNvSpPr>
          <p:nvPr>
            <p:ph type="dt" sz="half" idx="10"/>
          </p:nvPr>
        </p:nvSpPr>
        <p:spPr/>
        <p:txBody>
          <a:bodyPr/>
          <a:lstStyle>
            <a:lvl1pPr>
              <a:defRPr/>
            </a:lvl1pPr>
          </a:lstStyle>
          <a:p>
            <a:pPr>
              <a:defRPr/>
            </a:pPr>
            <a:fld id="{EBFF16CE-410D-4937-9899-996464D1E3CB}" type="datetimeFigureOut">
              <a:rPr lang="es-PE">
                <a:solidFill>
                  <a:prstClr val="black">
                    <a:tint val="75000"/>
                  </a:prstClr>
                </a:solidFill>
              </a:rPr>
              <a:pPr>
                <a:defRPr/>
              </a:pPr>
              <a:t>21/08/2015</a:t>
            </a:fld>
            <a:endParaRPr lang="es-PE">
              <a:solidFill>
                <a:prstClr val="black">
                  <a:tint val="75000"/>
                </a:prstClr>
              </a:solidFill>
            </a:endParaRPr>
          </a:p>
        </p:txBody>
      </p:sp>
      <p:sp>
        <p:nvSpPr>
          <p:cNvPr id="4"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5" name="5 Marcador de número de diapositiva"/>
          <p:cNvSpPr>
            <a:spLocks noGrp="1"/>
          </p:cNvSpPr>
          <p:nvPr>
            <p:ph type="sldNum" sz="quarter" idx="12"/>
          </p:nvPr>
        </p:nvSpPr>
        <p:spPr/>
        <p:txBody>
          <a:bodyPr/>
          <a:lstStyle>
            <a:lvl1pPr>
              <a:defRPr/>
            </a:lvl1pPr>
          </a:lstStyle>
          <a:p>
            <a:pPr>
              <a:defRPr/>
            </a:pPr>
            <a:fld id="{7C6F6485-8FEA-4CB5-AF44-33DC3D81AA34}"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3856369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B8D23AA-1E52-4ECA-B1B9-31A04330843E}" type="datetimeFigureOut">
              <a:rPr lang="es-PE">
                <a:solidFill>
                  <a:prstClr val="black">
                    <a:tint val="75000"/>
                  </a:prstClr>
                </a:solidFill>
              </a:rPr>
              <a:pPr>
                <a:defRPr/>
              </a:pPr>
              <a:t>21/08/2015</a:t>
            </a:fld>
            <a:endParaRPr lang="es-PE">
              <a:solidFill>
                <a:prstClr val="black">
                  <a:tint val="75000"/>
                </a:prstClr>
              </a:solidFill>
            </a:endParaRPr>
          </a:p>
        </p:txBody>
      </p:sp>
      <p:sp>
        <p:nvSpPr>
          <p:cNvPr id="3"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4" name="5 Marcador de número de diapositiva"/>
          <p:cNvSpPr>
            <a:spLocks noGrp="1"/>
          </p:cNvSpPr>
          <p:nvPr>
            <p:ph type="sldNum" sz="quarter" idx="12"/>
          </p:nvPr>
        </p:nvSpPr>
        <p:spPr/>
        <p:txBody>
          <a:bodyPr/>
          <a:lstStyle>
            <a:lvl1pPr>
              <a:defRPr/>
            </a:lvl1pPr>
          </a:lstStyle>
          <a:p>
            <a:pPr>
              <a:defRPr/>
            </a:pPr>
            <a:fld id="{EA462116-6E1E-4507-B0B9-A6F893FC221E}"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495664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65270FF-9ECF-47DA-8279-4FDF19576B48}" type="datetimeFigureOut">
              <a:rPr lang="es-PE">
                <a:solidFill>
                  <a:prstClr val="black">
                    <a:tint val="75000"/>
                  </a:prstClr>
                </a:solidFill>
              </a:rPr>
              <a:pPr>
                <a:defRPr/>
              </a:pPr>
              <a:t>21/08/2015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C1E9096D-ADFB-4B6E-86F7-0A6F1388D3EF}"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9134686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2389717" y="612775"/>
            <a:ext cx="7315200" cy="4114800"/>
          </a:xfrm>
        </p:spPr>
        <p:txBody>
          <a:bodyPr rtlCol="0">
            <a:normAutofit/>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pPr lvl="0"/>
            <a:endParaRPr lang="es-PE" noProof="0" smtClean="0"/>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9554291-08FB-4750-A4D9-0ED5C79ED230}" type="datetimeFigureOut">
              <a:rPr lang="es-PE">
                <a:solidFill>
                  <a:prstClr val="black">
                    <a:tint val="75000"/>
                  </a:prstClr>
                </a:solidFill>
              </a:rPr>
              <a:pPr>
                <a:defRPr/>
              </a:pPr>
              <a:t>21/08/2015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F3FB483D-F3FF-4F8B-A3DE-16777DC14683}"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7268299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5A9E62F5-23B2-4672-A7AB-787555C63AA1}" type="datetimeFigureOut">
              <a:rPr lang="es-PE">
                <a:solidFill>
                  <a:prstClr val="black">
                    <a:tint val="75000"/>
                  </a:prstClr>
                </a:solidFill>
              </a:rPr>
              <a:pPr>
                <a:defRPr/>
              </a:pPr>
              <a:t>21/08/2015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98180D20-F2B3-4959-8281-AD86A41BE8C6}"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0573364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B6EBE996-1ABA-4380-A44B-5EBF4A4119AC}" type="datetimeFigureOut">
              <a:rPr lang="es-PE">
                <a:solidFill>
                  <a:prstClr val="black">
                    <a:tint val="75000"/>
                  </a:prstClr>
                </a:solidFill>
              </a:rPr>
              <a:pPr>
                <a:defRPr/>
              </a:pPr>
              <a:t>21/08/2015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59FC6F57-7CF4-4CC0-99A7-96B53779AD5E}"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2734769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lvl1pPr>
              <a:defRPr/>
            </a:lvl1pPr>
          </a:lstStyle>
          <a:p>
            <a:endParaRPr lang="es-ES" altLang="es-PE">
              <a:solidFill>
                <a:srgbClr val="000000"/>
              </a:solidFill>
            </a:endParaRPr>
          </a:p>
        </p:txBody>
      </p:sp>
    </p:spTree>
    <p:extLst>
      <p:ext uri="{BB962C8B-B14F-4D97-AF65-F5344CB8AC3E}">
        <p14:creationId xmlns:p14="http://schemas.microsoft.com/office/powerpoint/2010/main" val="1310406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EEB825-FEBE-43F3-86E5-7B2AB319701E}" type="datetimeFigureOut">
              <a:rPr lang="es-PE" smtClean="0"/>
              <a:t>21/08/2015</a:t>
            </a:fld>
            <a:endParaRPr lang="es-PE"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2669EF-18C8-4D0B-8E24-2AC5EC667AD0}" type="slidenum">
              <a:rPr lang="es-PE" smtClean="0"/>
              <a:t>‹Nº›</a:t>
            </a:fld>
            <a:endParaRPr lang="es-PE" dirty="0"/>
          </a:p>
        </p:txBody>
      </p:sp>
    </p:spTree>
    <p:extLst>
      <p:ext uri="{BB962C8B-B14F-4D97-AF65-F5344CB8AC3E}">
        <p14:creationId xmlns:p14="http://schemas.microsoft.com/office/powerpoint/2010/main" val="8857715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609600" y="274639"/>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PE" smtClean="0"/>
          </a:p>
        </p:txBody>
      </p:sp>
      <p:sp>
        <p:nvSpPr>
          <p:cNvPr id="1027" name="2 Marcador de texto"/>
          <p:cNvSpPr>
            <a:spLocks noGrp="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smtClean="0"/>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600">
                <a:solidFill>
                  <a:schemeClr val="tx1">
                    <a:tint val="75000"/>
                  </a:schemeClr>
                </a:solidFill>
                <a:latin typeface="+mn-lt"/>
                <a:cs typeface="+mn-cs"/>
              </a:defRPr>
            </a:lvl1pPr>
          </a:lstStyle>
          <a:p>
            <a:pPr>
              <a:defRPr/>
            </a:pPr>
            <a:fld id="{5EEEA9C6-7866-456E-A5CD-10C8E86F2860}" type="datetimeFigureOut">
              <a:rPr lang="es-PE">
                <a:solidFill>
                  <a:prstClr val="black">
                    <a:tint val="75000"/>
                  </a:prstClr>
                </a:solidFill>
              </a:rPr>
              <a:pPr>
                <a:defRPr/>
              </a:pPr>
              <a:t>21/08/2015</a:t>
            </a:fld>
            <a:endParaRPr lang="es-PE">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600">
                <a:solidFill>
                  <a:schemeClr val="tx1">
                    <a:tint val="75000"/>
                  </a:schemeClr>
                </a:solidFill>
                <a:latin typeface="+mn-lt"/>
                <a:cs typeface="+mn-cs"/>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fontAlgn="auto">
              <a:spcBef>
                <a:spcPts val="0"/>
              </a:spcBef>
              <a:spcAft>
                <a:spcPts val="0"/>
              </a:spcAft>
              <a:defRPr sz="1600">
                <a:solidFill>
                  <a:schemeClr val="tx1">
                    <a:tint val="75000"/>
                  </a:schemeClr>
                </a:solidFill>
                <a:latin typeface="+mn-lt"/>
                <a:cs typeface="+mn-cs"/>
              </a:defRPr>
            </a:lvl1pPr>
          </a:lstStyle>
          <a:p>
            <a:pPr>
              <a:defRPr/>
            </a:pPr>
            <a:fld id="{49624270-F838-4D9A-8C31-5D9AA2C67910}"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5822576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5867" kern="1200">
          <a:solidFill>
            <a:schemeClr val="tx1"/>
          </a:solidFill>
          <a:latin typeface="+mj-lt"/>
          <a:ea typeface="+mj-ea"/>
          <a:cs typeface="+mj-cs"/>
        </a:defRPr>
      </a:lvl1pPr>
      <a:lvl2pPr algn="ctr" rtl="0" eaLnBrk="0" fontAlgn="base" hangingPunct="0">
        <a:spcBef>
          <a:spcPct val="0"/>
        </a:spcBef>
        <a:spcAft>
          <a:spcPct val="0"/>
        </a:spcAft>
        <a:defRPr sz="5867">
          <a:solidFill>
            <a:schemeClr val="tx1"/>
          </a:solidFill>
          <a:latin typeface="Calibri" pitchFamily="34" charset="0"/>
        </a:defRPr>
      </a:lvl2pPr>
      <a:lvl3pPr algn="ctr" rtl="0" eaLnBrk="0" fontAlgn="base" hangingPunct="0">
        <a:spcBef>
          <a:spcPct val="0"/>
        </a:spcBef>
        <a:spcAft>
          <a:spcPct val="0"/>
        </a:spcAft>
        <a:defRPr sz="5867">
          <a:solidFill>
            <a:schemeClr val="tx1"/>
          </a:solidFill>
          <a:latin typeface="Calibri" pitchFamily="34" charset="0"/>
        </a:defRPr>
      </a:lvl3pPr>
      <a:lvl4pPr algn="ctr" rtl="0" eaLnBrk="0" fontAlgn="base" hangingPunct="0">
        <a:spcBef>
          <a:spcPct val="0"/>
        </a:spcBef>
        <a:spcAft>
          <a:spcPct val="0"/>
        </a:spcAft>
        <a:defRPr sz="5867">
          <a:solidFill>
            <a:schemeClr val="tx1"/>
          </a:solidFill>
          <a:latin typeface="Calibri" pitchFamily="34" charset="0"/>
        </a:defRPr>
      </a:lvl4pPr>
      <a:lvl5pPr algn="ctr" rtl="0" eaLnBrk="0" fontAlgn="base" hangingPunct="0">
        <a:spcBef>
          <a:spcPct val="0"/>
        </a:spcBef>
        <a:spcAft>
          <a:spcPct val="0"/>
        </a:spcAft>
        <a:defRPr sz="5867">
          <a:solidFill>
            <a:schemeClr val="tx1"/>
          </a:solidFill>
          <a:latin typeface="Calibri" pitchFamily="34" charset="0"/>
        </a:defRPr>
      </a:lvl5pPr>
      <a:lvl6pPr marL="609585" algn="ctr" rtl="0" fontAlgn="base">
        <a:spcBef>
          <a:spcPct val="0"/>
        </a:spcBef>
        <a:spcAft>
          <a:spcPct val="0"/>
        </a:spcAft>
        <a:defRPr sz="5867">
          <a:solidFill>
            <a:schemeClr val="tx1"/>
          </a:solidFill>
          <a:latin typeface="Calibri" pitchFamily="34" charset="0"/>
        </a:defRPr>
      </a:lvl6pPr>
      <a:lvl7pPr marL="1219170" algn="ctr" rtl="0" fontAlgn="base">
        <a:spcBef>
          <a:spcPct val="0"/>
        </a:spcBef>
        <a:spcAft>
          <a:spcPct val="0"/>
        </a:spcAft>
        <a:defRPr sz="5867">
          <a:solidFill>
            <a:schemeClr val="tx1"/>
          </a:solidFill>
          <a:latin typeface="Calibri" pitchFamily="34" charset="0"/>
        </a:defRPr>
      </a:lvl7pPr>
      <a:lvl8pPr marL="1828754" algn="ctr" rtl="0" fontAlgn="base">
        <a:spcBef>
          <a:spcPct val="0"/>
        </a:spcBef>
        <a:spcAft>
          <a:spcPct val="0"/>
        </a:spcAft>
        <a:defRPr sz="5867">
          <a:solidFill>
            <a:schemeClr val="tx1"/>
          </a:solidFill>
          <a:latin typeface="Calibri" pitchFamily="34" charset="0"/>
        </a:defRPr>
      </a:lvl8pPr>
      <a:lvl9pPr marL="2438339" algn="ctr" rtl="0" fontAlgn="base">
        <a:spcBef>
          <a:spcPct val="0"/>
        </a:spcBef>
        <a:spcAft>
          <a:spcPct val="0"/>
        </a:spcAft>
        <a:defRPr sz="5867">
          <a:solidFill>
            <a:schemeClr val="tx1"/>
          </a:solidFill>
          <a:latin typeface="Calibri" pitchFamily="34" charset="0"/>
        </a:defRPr>
      </a:lvl9pPr>
    </p:titleStyle>
    <p:bodyStyle>
      <a:lvl1pPr marL="457189" indent="-457189" algn="l" rtl="0" eaLnBrk="0" fontAlgn="base" hangingPunct="0">
        <a:spcBef>
          <a:spcPct val="20000"/>
        </a:spcBef>
        <a:spcAft>
          <a:spcPct val="0"/>
        </a:spcAft>
        <a:buFont typeface="Arial" charset="0"/>
        <a:buChar char="•"/>
        <a:defRPr sz="4267" kern="1200">
          <a:solidFill>
            <a:schemeClr val="tx1"/>
          </a:solidFill>
          <a:latin typeface="+mn-lt"/>
          <a:ea typeface="+mn-ea"/>
          <a:cs typeface="+mn-cs"/>
        </a:defRPr>
      </a:lvl1pPr>
      <a:lvl2pPr marL="990575" indent="-380990" algn="l" rtl="0" eaLnBrk="0" fontAlgn="base" hangingPunct="0">
        <a:spcBef>
          <a:spcPct val="20000"/>
        </a:spcBef>
        <a:spcAft>
          <a:spcPct val="0"/>
        </a:spcAft>
        <a:buFont typeface="Arial" charset="0"/>
        <a:buChar char="–"/>
        <a:defRPr sz="3733" kern="1200">
          <a:solidFill>
            <a:schemeClr val="tx1"/>
          </a:solidFill>
          <a:latin typeface="+mn-lt"/>
          <a:ea typeface="+mn-ea"/>
          <a:cs typeface="+mn-cs"/>
        </a:defRPr>
      </a:lvl2pPr>
      <a:lvl3pPr marL="1523962" indent="-304792"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3pPr>
      <a:lvl4pPr marL="2133547" indent="-304792" algn="l" rtl="0" eaLnBrk="0" fontAlgn="base" hangingPunct="0">
        <a:spcBef>
          <a:spcPct val="20000"/>
        </a:spcBef>
        <a:spcAft>
          <a:spcPct val="0"/>
        </a:spcAft>
        <a:buFont typeface="Arial" charset="0"/>
        <a:buChar char="–"/>
        <a:defRPr sz="2667" kern="1200">
          <a:solidFill>
            <a:schemeClr val="tx1"/>
          </a:solidFill>
          <a:latin typeface="+mn-lt"/>
          <a:ea typeface="+mn-ea"/>
          <a:cs typeface="+mn-cs"/>
        </a:defRPr>
      </a:lvl4pPr>
      <a:lvl5pPr marL="2743131" indent="-304792" algn="l" rtl="0" eaLnBrk="0" fontAlgn="base" hangingPunct="0">
        <a:spcBef>
          <a:spcPct val="20000"/>
        </a:spcBef>
        <a:spcAft>
          <a:spcPct val="0"/>
        </a:spcAft>
        <a:buFont typeface="Arial"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P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PE" smtClean="0">
              <a:solidFill>
                <a:srgbClr val="000000"/>
              </a:solidFill>
            </a:endParaRPr>
          </a:p>
        </p:txBody>
      </p:sp>
    </p:spTree>
    <p:extLst>
      <p:ext uri="{BB962C8B-B14F-4D97-AF65-F5344CB8AC3E}">
        <p14:creationId xmlns:p14="http://schemas.microsoft.com/office/powerpoint/2010/main" val="1959667981"/>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43.jpeg"/><Relationship Id="rId1" Type="http://schemas.openxmlformats.org/officeDocument/2006/relationships/slideLayout" Target="../slideLayouts/slideLayout18.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reflexion/sabes-por-que-murio-cristo-por-ti-en-la-cruz-parte-1-de-2-(roby)/" TargetMode="External"/></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43.jpeg"/><Relationship Id="rId1" Type="http://schemas.openxmlformats.org/officeDocument/2006/relationships/slideLayout" Target="../slideLayouts/slideLayout18.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naturaleza-ciencias-29/eventos-cosmicos-en-lo-que-resta-del-2015-(roby)/" TargetMode="External"/></Relationships>
</file>

<file path=ppt/slides/_rels/slide46.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Imagen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uadroTexto 5"/>
          <p:cNvSpPr txBox="1"/>
          <p:nvPr/>
        </p:nvSpPr>
        <p:spPr>
          <a:xfrm>
            <a:off x="473123" y="3453618"/>
            <a:ext cx="9110263" cy="954107"/>
          </a:xfrm>
          <a:prstGeom prst="rect">
            <a:avLst/>
          </a:prstGeom>
          <a:noFill/>
        </p:spPr>
        <p:txBody>
          <a:bodyPr wrap="square" rtlCol="0">
            <a:spAutoFit/>
            <a:scene3d>
              <a:camera prst="obliqueBottomLeft"/>
              <a:lightRig rig="threePt" dir="t"/>
            </a:scene3d>
            <a:sp3d extrusionH="177800">
              <a:extrusionClr>
                <a:srgbClr val="5C2A08"/>
              </a:extrusionClr>
              <a:contourClr>
                <a:srgbClr val="5C2A08"/>
              </a:contourClr>
            </a:sp3d>
          </a:bodyPr>
          <a:lstStyle/>
          <a:p>
            <a:pPr algn="ctr"/>
            <a:r>
              <a:rPr lang="es-ES" sz="2400" b="1" dirty="0" smtClean="0">
                <a:solidFill>
                  <a:schemeClr val="accent2">
                    <a:lumMod val="60000"/>
                    <a:lumOff val="40000"/>
                  </a:schemeClr>
                </a:solidFill>
                <a:effectLst>
                  <a:glow rad="76200">
                    <a:srgbClr val="5C2A08">
                      <a:alpha val="94000"/>
                    </a:srgbClr>
                  </a:glow>
                  <a:outerShdw blurRad="38100" dist="38100" dir="2700000" algn="tl">
                    <a:srgbClr val="000000">
                      <a:alpha val="43137"/>
                    </a:srgbClr>
                  </a:outerShdw>
                </a:effectLst>
                <a:latin typeface="Arial Black" panose="020B0A04020102020204" pitchFamily="34" charset="0"/>
              </a:rPr>
              <a:t>¿</a:t>
            </a:r>
            <a:r>
              <a:rPr lang="es-ES" sz="2800" b="1" dirty="0" smtClean="0">
                <a:solidFill>
                  <a:schemeClr val="accent2">
                    <a:lumMod val="60000"/>
                    <a:lumOff val="40000"/>
                  </a:schemeClr>
                </a:solidFill>
                <a:effectLst>
                  <a:glow rad="76200">
                    <a:srgbClr val="5C2A08">
                      <a:alpha val="94000"/>
                    </a:srgbClr>
                  </a:glow>
                  <a:outerShdw blurRad="38100" dist="38100" dir="2700000" algn="tl">
                    <a:srgbClr val="000000">
                      <a:alpha val="43137"/>
                    </a:srgbClr>
                  </a:outerShdw>
                </a:effectLst>
                <a:latin typeface="Arial Black" panose="020B0A04020102020204" pitchFamily="34" charset="0"/>
              </a:rPr>
              <a:t>SE PUEDE SEÑALAR FECHAS EXACTAS PARA EVENTOS APOCALÍPTICOS?</a:t>
            </a:r>
            <a:endParaRPr lang="es-PE" sz="2800" b="1" dirty="0">
              <a:solidFill>
                <a:schemeClr val="accent2">
                  <a:lumMod val="60000"/>
                  <a:lumOff val="40000"/>
                </a:schemeClr>
              </a:solidFill>
              <a:effectLst>
                <a:glow rad="76200">
                  <a:srgbClr val="5C2A08">
                    <a:alpha val="94000"/>
                  </a:srgbClr>
                </a:glow>
                <a:outerShdw blurRad="38100" dist="38100" dir="2700000" algn="tl">
                  <a:srgbClr val="000000">
                    <a:alpha val="43137"/>
                  </a:srgbClr>
                </a:outerShdw>
              </a:effectLst>
              <a:latin typeface="Arial Black" panose="020B0A04020102020204" pitchFamily="34" charset="0"/>
            </a:endParaRPr>
          </a:p>
        </p:txBody>
      </p:sp>
      <p:sp>
        <p:nvSpPr>
          <p:cNvPr id="7" name="CuadroTexto 6"/>
          <p:cNvSpPr txBox="1"/>
          <p:nvPr/>
        </p:nvSpPr>
        <p:spPr>
          <a:xfrm>
            <a:off x="1386121" y="2525924"/>
            <a:ext cx="7284265" cy="646331"/>
          </a:xfrm>
          <a:prstGeom prst="rect">
            <a:avLst/>
          </a:prstGeom>
          <a:noFill/>
        </p:spPr>
        <p:txBody>
          <a:bodyPr wrap="square" rtlCol="0">
            <a:spAutoFit/>
            <a:scene3d>
              <a:camera prst="obliqueBottomLeft"/>
              <a:lightRig rig="threePt" dir="t"/>
            </a:scene3d>
            <a:sp3d extrusionH="177800">
              <a:extrusionClr>
                <a:srgbClr val="5C2A08"/>
              </a:extrusionClr>
            </a:sp3d>
          </a:bodyPr>
          <a:lstStyle/>
          <a:p>
            <a:pPr algn="ctr"/>
            <a:r>
              <a:rPr lang="es-ES" sz="3600" b="1" dirty="0" smtClean="0">
                <a:solidFill>
                  <a:schemeClr val="accent2">
                    <a:lumMod val="60000"/>
                    <a:lumOff val="40000"/>
                  </a:schemeClr>
                </a:solidFill>
                <a:effectLst>
                  <a:glow rad="76200">
                    <a:srgbClr val="5C2A08">
                      <a:alpha val="94000"/>
                    </a:srgbClr>
                  </a:glow>
                  <a:outerShdw blurRad="38100" dist="38100" dir="2700000" algn="tl">
                    <a:srgbClr val="000000">
                      <a:alpha val="43137"/>
                    </a:srgbClr>
                  </a:outerShdw>
                </a:effectLst>
                <a:latin typeface="Arial Black" panose="020B0A04020102020204" pitchFamily="34" charset="0"/>
              </a:rPr>
              <a:t>REFLEXIONES BÍBLICAS</a:t>
            </a:r>
            <a:endParaRPr lang="es-PE" sz="3600" b="1" dirty="0">
              <a:solidFill>
                <a:schemeClr val="accent2">
                  <a:lumMod val="60000"/>
                  <a:lumOff val="40000"/>
                </a:schemeClr>
              </a:solidFill>
              <a:effectLst>
                <a:glow rad="76200">
                  <a:srgbClr val="5C2A08">
                    <a:alpha val="94000"/>
                  </a:srgbClr>
                </a:glow>
                <a:outerShdw blurRad="38100" dist="38100" dir="2700000" algn="tl">
                  <a:srgbClr val="000000">
                    <a:alpha val="43137"/>
                  </a:srgbClr>
                </a:outerShdw>
              </a:effectLst>
              <a:latin typeface="Arial Black" panose="020B0A04020102020204" pitchFamily="34" charset="0"/>
            </a:endParaRPr>
          </a:p>
        </p:txBody>
      </p:sp>
      <p:sp>
        <p:nvSpPr>
          <p:cNvPr id="5" name="7 CuadroTexto"/>
          <p:cNvSpPr txBox="1"/>
          <p:nvPr/>
        </p:nvSpPr>
        <p:spPr>
          <a:xfrm>
            <a:off x="10347059" y="6037316"/>
            <a:ext cx="1357290" cy="461665"/>
          </a:xfrm>
          <a:prstGeom prst="rect">
            <a:avLst/>
          </a:prstGeom>
          <a:noFill/>
        </p:spPr>
        <p:txBody>
          <a:bodyPr wrap="square" rtlCol="0">
            <a:spAutoFit/>
            <a:scene3d>
              <a:camera prst="obliqueBottomLeft"/>
              <a:lightRig rig="threePt" dir="t"/>
            </a:scene3d>
            <a:sp3d extrusionH="127000">
              <a:extrusionClr>
                <a:srgbClr val="4D2307"/>
              </a:extrusionClr>
            </a:sp3d>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s-ES" sz="2400" b="1" dirty="0" smtClean="0">
                <a:solidFill>
                  <a:schemeClr val="bg1"/>
                </a:solidFill>
                <a:effectLst>
                  <a:glow rad="76200">
                    <a:srgbClr val="4D2307">
                      <a:alpha val="94000"/>
                    </a:srgbClr>
                  </a:glow>
                  <a:outerShdw blurRad="38100" dist="38100" dir="2700000" algn="tl">
                    <a:srgbClr val="000000">
                      <a:alpha val="43137"/>
                    </a:srgbClr>
                  </a:outerShdw>
                </a:effectLst>
                <a:latin typeface="Lucida Calligraphy" panose="03010101010101010101" pitchFamily="66" charset="0"/>
              </a:rPr>
              <a:t> </a:t>
            </a:r>
            <a:r>
              <a:rPr lang="es-ES" sz="2400" b="1" dirty="0" err="1" smtClean="0">
                <a:solidFill>
                  <a:schemeClr val="accent2">
                    <a:lumMod val="60000"/>
                    <a:lumOff val="40000"/>
                  </a:schemeClr>
                </a:solidFill>
                <a:effectLst>
                  <a:glow rad="76200">
                    <a:srgbClr val="4D2307">
                      <a:alpha val="94000"/>
                    </a:srgbClr>
                  </a:glow>
                  <a:outerShdw blurRad="38100" dist="38100" dir="2700000" algn="tl">
                    <a:srgbClr val="000000">
                      <a:alpha val="43137"/>
                    </a:srgbClr>
                  </a:outerShdw>
                </a:effectLst>
                <a:latin typeface="Lucida Calligraphy" panose="03010101010101010101" pitchFamily="66" charset="0"/>
              </a:rPr>
              <a:t>Roby</a:t>
            </a:r>
            <a:endParaRPr lang="en-US" sz="2400" b="1" dirty="0" smtClean="0">
              <a:solidFill>
                <a:schemeClr val="accent2">
                  <a:lumMod val="60000"/>
                  <a:lumOff val="40000"/>
                </a:schemeClr>
              </a:solidFill>
              <a:effectLst>
                <a:glow rad="76200">
                  <a:srgbClr val="4D2307">
                    <a:alpha val="94000"/>
                  </a:srgbClr>
                </a:glow>
                <a:outerShdw blurRad="38100" dist="38100" dir="2700000" algn="tl">
                  <a:srgbClr val="000000">
                    <a:alpha val="43137"/>
                  </a:srgbClr>
                </a:outerShdw>
              </a:effectLst>
              <a:latin typeface="Lucida Calligraphy" panose="03010101010101010101" pitchFamily="66" charset="0"/>
            </a:endParaRPr>
          </a:p>
        </p:txBody>
      </p:sp>
      <p:sp>
        <p:nvSpPr>
          <p:cNvPr id="8" name="CuadroTexto 7"/>
          <p:cNvSpPr txBox="1"/>
          <p:nvPr/>
        </p:nvSpPr>
        <p:spPr>
          <a:xfrm>
            <a:off x="4768947" y="6152499"/>
            <a:ext cx="3376246" cy="369332"/>
          </a:xfrm>
          <a:prstGeom prst="rect">
            <a:avLst/>
          </a:prstGeom>
          <a:noFill/>
          <a:ln w="22225">
            <a:solidFill>
              <a:schemeClr val="bg1"/>
            </a:solidFill>
          </a:ln>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latin typeface="Arial Black" panose="020B0A04020102020204" pitchFamily="34" charset="0"/>
              </a:rPr>
              <a:t>CLIC PARA AVANZAR</a:t>
            </a:r>
            <a:endParaRPr lang="es-PE"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816959463"/>
      </p:ext>
    </p:extLst>
  </p:cSld>
  <p:clrMapOvr>
    <a:masterClrMapping/>
  </p:clrMapOvr>
  <p:transition spd="slow">
    <p:wipe/>
    <p:sndAc>
      <p:stSnd loop="1">
        <p:snd r:embed="rId2" name="Marcela Gandara - Supe que me amabas (Solo Piano Cover) Galí.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0" y="151179"/>
            <a:ext cx="6428935" cy="6555641"/>
          </a:xfrm>
          <a:prstGeom prst="rect">
            <a:avLst/>
          </a:prstGeom>
          <a:noFill/>
        </p:spPr>
        <p:txBody>
          <a:bodyPr wrap="square" rtlCol="0">
            <a:spAutoFit/>
            <a:scene3d>
              <a:camera prst="obliqueBottomLeft"/>
              <a:lightRig rig="threePt" dir="t"/>
            </a:scene3d>
            <a:sp3d extrusionH="127000">
              <a:extrusionClr>
                <a:srgbClr val="2A383A"/>
              </a:extrusionClr>
            </a:sp3d>
          </a:bodyPr>
          <a:lstStyle/>
          <a:p>
            <a:pPr algn="ctr"/>
            <a:r>
              <a:rPr lang="es-ES" sz="2800" b="1" dirty="0" smtClean="0">
                <a:solidFill>
                  <a:srgbClr val="96B0B4"/>
                </a:solidFill>
                <a:effectLst>
                  <a:glow rad="76200">
                    <a:srgbClr val="2A383A">
                      <a:alpha val="94000"/>
                    </a:srgbClr>
                  </a:glow>
                  <a:outerShdw blurRad="38100" dist="38100" dir="2700000" algn="tl">
                    <a:srgbClr val="000000">
                      <a:alpha val="43137"/>
                    </a:srgbClr>
                  </a:outerShdw>
                </a:effectLst>
                <a:latin typeface="Arial Black" panose="020B0A04020102020204" pitchFamily="34" charset="0"/>
              </a:rPr>
              <a:t>Últimamente, a través de la internet, el Sr. Ricardo Salazar, de nacionalidad peruana, quién se autodenomina “el pastor de Japón”, ha profetizado con FECHA EXACTA, diversos eventos apocalípticos que ha provocado preocupación, pánico y zozobra en mucha gente, al punto que nos ha hecho recordar </a:t>
            </a:r>
            <a:r>
              <a:rPr lang="es-PE" sz="2800" b="1" dirty="0" smtClean="0">
                <a:solidFill>
                  <a:srgbClr val="96B0B4"/>
                </a:solidFill>
                <a:effectLst>
                  <a:glow rad="76200">
                    <a:srgbClr val="2A383A">
                      <a:alpha val="94000"/>
                    </a:srgbClr>
                  </a:glow>
                </a:effectLst>
                <a:latin typeface="Arial Black" panose="020B0A04020102020204" pitchFamily="34" charset="0"/>
              </a:rPr>
              <a:t>al </a:t>
            </a:r>
            <a:r>
              <a:rPr lang="es-PE" sz="2800" b="1" dirty="0">
                <a:solidFill>
                  <a:srgbClr val="96B0B4"/>
                </a:solidFill>
                <a:effectLst>
                  <a:glow rad="76200">
                    <a:srgbClr val="2A383A">
                      <a:alpha val="94000"/>
                    </a:srgbClr>
                  </a:glow>
                </a:effectLst>
                <a:latin typeface="Arial Black" panose="020B0A04020102020204" pitchFamily="34" charset="0"/>
              </a:rPr>
              <a:t>belga, Patrick Geryl</a:t>
            </a:r>
            <a:r>
              <a:rPr lang="es-PE" sz="2800" b="1" dirty="0" smtClean="0">
                <a:solidFill>
                  <a:srgbClr val="96B0B4"/>
                </a:solidFill>
                <a:effectLst>
                  <a:glow rad="76200">
                    <a:srgbClr val="2A383A">
                      <a:alpha val="94000"/>
                    </a:srgbClr>
                  </a:glow>
                </a:effectLst>
                <a:latin typeface="Arial Black" panose="020B0A04020102020204" pitchFamily="34" charset="0"/>
              </a:rPr>
              <a:t>, quién </a:t>
            </a:r>
            <a:r>
              <a:rPr lang="es-PE" sz="2800" b="1" dirty="0">
                <a:solidFill>
                  <a:srgbClr val="96B0B4"/>
                </a:solidFill>
                <a:effectLst>
                  <a:glow rad="76200">
                    <a:srgbClr val="2A383A">
                      <a:alpha val="94000"/>
                    </a:srgbClr>
                  </a:glow>
                </a:effectLst>
                <a:latin typeface="Arial Black" panose="020B0A04020102020204" pitchFamily="34" charset="0"/>
              </a:rPr>
              <a:t>anunciaba</a:t>
            </a:r>
            <a:r>
              <a:rPr lang="es-ES" sz="2800" b="1" dirty="0" smtClean="0">
                <a:solidFill>
                  <a:srgbClr val="96B0B4"/>
                </a:solidFill>
                <a:effectLst>
                  <a:glow rad="76200">
                    <a:srgbClr val="2A383A">
                      <a:alpha val="94000"/>
                    </a:srgbClr>
                  </a:glow>
                  <a:outerShdw blurRad="38100" dist="38100" dir="2700000" algn="tl">
                    <a:srgbClr val="000000">
                      <a:alpha val="43137"/>
                    </a:srgbClr>
                  </a:outerShdw>
                </a:effectLst>
                <a:latin typeface="Arial Black" panose="020B0A04020102020204" pitchFamily="34" charset="0"/>
              </a:rPr>
              <a:t> un cataclismo para el 21 de Diciembre del 2012, el cual jamás se cumplió.</a:t>
            </a:r>
            <a:endParaRPr lang="es-PE" sz="2800" b="1" dirty="0">
              <a:solidFill>
                <a:srgbClr val="96B0B4"/>
              </a:solidFill>
              <a:effectLst>
                <a:glow rad="76200">
                  <a:srgbClr val="2A383A">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3205226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151167" y="446599"/>
            <a:ext cx="5743196" cy="5693866"/>
          </a:xfrm>
          <a:prstGeom prst="rect">
            <a:avLst/>
          </a:prstGeom>
          <a:noFill/>
        </p:spPr>
        <p:txBody>
          <a:bodyPr wrap="square" rtlCol="0">
            <a:spAutoFit/>
            <a:scene3d>
              <a:camera prst="obliqueBottomLeft"/>
              <a:lightRig rig="threePt" dir="t"/>
            </a:scene3d>
            <a:sp3d extrusionH="127000">
              <a:extrusionClr>
                <a:srgbClr val="343224"/>
              </a:extrusionClr>
            </a:sp3d>
          </a:bodyPr>
          <a:lstStyle/>
          <a:p>
            <a:pPr algn="ctr"/>
            <a:r>
              <a:rPr lang="es-ES" sz="2800" b="1" dirty="0" smtClean="0">
                <a:solidFill>
                  <a:srgbClr val="BBB89F"/>
                </a:solidFill>
                <a:effectLst>
                  <a:glow rad="76200">
                    <a:srgbClr val="444230">
                      <a:alpha val="94000"/>
                    </a:srgbClr>
                  </a:glow>
                  <a:outerShdw blurRad="38100" dist="38100" dir="2700000" algn="tl">
                    <a:srgbClr val="000000">
                      <a:alpha val="43137"/>
                    </a:srgbClr>
                  </a:outerShdw>
                </a:effectLst>
                <a:latin typeface="Arial Black" panose="020B0A04020102020204" pitchFamily="34" charset="0"/>
              </a:rPr>
              <a:t>Entre las cosas que ha profetizado Ricardo Salazar, tenemos la apertura del sexto sello de Apocalipsis entre el 22 de Julio de 2015 y el 18 de Agosto del mismo año, el cual incluía un mega terremoto en Japón, de 10.2º que luego él cambio a 12.2º, y simultáneamente otro en USA, en la costa oeste, que finalmente no ocurrió.</a:t>
            </a:r>
            <a:endParaRPr lang="es-PE" sz="2800" b="1" dirty="0">
              <a:solidFill>
                <a:srgbClr val="BBB89F"/>
              </a:solidFill>
              <a:effectLst>
                <a:glow rad="76200">
                  <a:srgbClr val="44423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75821769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17397" y="1708392"/>
            <a:ext cx="4676634" cy="4832092"/>
          </a:xfrm>
          <a:prstGeom prst="rect">
            <a:avLst/>
          </a:prstGeom>
          <a:noFill/>
        </p:spPr>
        <p:txBody>
          <a:bodyPr wrap="square" rtlCol="0">
            <a:spAutoFit/>
            <a:scene3d>
              <a:camera prst="obliqueBottomLeft"/>
              <a:lightRig rig="threePt" dir="t"/>
            </a:scene3d>
            <a:sp3d extrusionH="152400">
              <a:extrusionClr>
                <a:srgbClr val="444200"/>
              </a:extrusionClr>
            </a:sp3d>
          </a:bodyPr>
          <a:lstStyle/>
          <a:p>
            <a:pPr algn="ctr"/>
            <a:r>
              <a:rPr lang="es-ES" sz="2800" b="1" dirty="0" smtClean="0">
                <a:solidFill>
                  <a:srgbClr val="FDE375"/>
                </a:solidFill>
                <a:effectLst>
                  <a:glow rad="76200">
                    <a:srgbClr val="444200">
                      <a:alpha val="94000"/>
                    </a:srgbClr>
                  </a:glow>
                  <a:outerShdw blurRad="38100" dist="38100" dir="2700000" algn="tl">
                    <a:srgbClr val="000000">
                      <a:alpha val="43137"/>
                    </a:srgbClr>
                  </a:outerShdw>
                </a:effectLst>
                <a:latin typeface="Arial Black" panose="020B0A04020102020204" pitchFamily="34" charset="0"/>
              </a:rPr>
              <a:t>También dijo, que para el 16 de mayo del 2016, estaría chocando un asteroide a la Tierra, de 9 km, que mataría  a 1,200 millones de personas, y con esto se estaría abriendo el juicio de la segunda trompeta de Apocalipsis. </a:t>
            </a:r>
          </a:p>
        </p:txBody>
      </p:sp>
    </p:spTree>
    <p:extLst>
      <p:ext uri="{BB962C8B-B14F-4D97-AF65-F5344CB8AC3E}">
        <p14:creationId xmlns:p14="http://schemas.microsoft.com/office/powerpoint/2010/main" val="220326378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476"/>
            <a:ext cx="12171598" cy="6846524"/>
          </a:xfrm>
          <a:prstGeom prst="rect">
            <a:avLst/>
          </a:prstGeom>
        </p:spPr>
      </p:pic>
      <p:sp>
        <p:nvSpPr>
          <p:cNvPr id="2" name="Rectángulo 1"/>
          <p:cNvSpPr/>
          <p:nvPr/>
        </p:nvSpPr>
        <p:spPr>
          <a:xfrm>
            <a:off x="393895" y="154744"/>
            <a:ext cx="11437034" cy="1384995"/>
          </a:xfrm>
          <a:prstGeom prst="rect">
            <a:avLst/>
          </a:prstGeom>
        </p:spPr>
        <p:txBody>
          <a:bodyPr wrap="square">
            <a:spAutoFit/>
            <a:scene3d>
              <a:camera prst="obliqueBottomLeft"/>
              <a:lightRig rig="threePt" dir="t"/>
            </a:scene3d>
            <a:sp3d extrusionH="152400">
              <a:extrusionClr>
                <a:srgbClr val="494D29"/>
              </a:extrusionClr>
            </a:sp3d>
          </a:bodyPr>
          <a:lstStyle/>
          <a:p>
            <a:pPr algn="ctr"/>
            <a:r>
              <a:rPr lang="es-PE" sz="2800" b="1" dirty="0">
                <a:solidFill>
                  <a:srgbClr val="BEC492"/>
                </a:solidFill>
                <a:effectLst>
                  <a:glow rad="76200">
                    <a:srgbClr val="494D29">
                      <a:alpha val="94000"/>
                    </a:srgbClr>
                  </a:glow>
                  <a:outerShdw blurRad="38100" dist="38100" dir="2700000" algn="tl">
                    <a:srgbClr val="000000">
                      <a:alpha val="43137"/>
                    </a:srgbClr>
                  </a:outerShdw>
                </a:effectLst>
                <a:latin typeface="Arial Black" panose="020B0A04020102020204" pitchFamily="34" charset="0"/>
              </a:rPr>
              <a:t>Además, dijo que 16 de junio de 2016 empezaría la "Tercera Guerra mundial”.</a:t>
            </a:r>
          </a:p>
          <a:p>
            <a:pPr algn="ctr"/>
            <a:r>
              <a:rPr lang="es-PE" sz="2800" b="1" dirty="0">
                <a:solidFill>
                  <a:srgbClr val="BEC492"/>
                </a:solidFill>
                <a:effectLst>
                  <a:glow rad="76200">
                    <a:srgbClr val="494D29">
                      <a:alpha val="94000"/>
                    </a:srgbClr>
                  </a:glow>
                  <a:outerShdw blurRad="38100" dist="38100" dir="2700000" algn="tl">
                    <a:srgbClr val="000000">
                      <a:alpha val="43137"/>
                    </a:srgbClr>
                  </a:outerShdw>
                </a:effectLst>
                <a:latin typeface="Arial Black" panose="020B0A04020102020204" pitchFamily="34" charset="0"/>
              </a:rPr>
              <a:t>Y en el 2020 entraría en la escena mundial el Anticristo</a:t>
            </a:r>
            <a:r>
              <a:rPr lang="es-PE" sz="2800" b="1" dirty="0">
                <a:solidFill>
                  <a:srgbClr val="57545D"/>
                </a:solidFill>
                <a:effectLst>
                  <a:glow rad="76200">
                    <a:srgbClr val="494D29">
                      <a:alpha val="94000"/>
                    </a:srgbClr>
                  </a:glow>
                  <a:outerShdw blurRad="38100" dist="38100" dir="2700000" algn="tl">
                    <a:srgbClr val="000000">
                      <a:alpha val="43137"/>
                    </a:srgbClr>
                  </a:outerShdw>
                </a:effectLst>
                <a:latin typeface="Arial Black" panose="020B0A04020102020204" pitchFamily="34" charset="0"/>
              </a:rPr>
              <a:t>. </a:t>
            </a:r>
          </a:p>
        </p:txBody>
      </p:sp>
      <p:sp>
        <p:nvSpPr>
          <p:cNvPr id="3" name="CuadroTexto 2"/>
          <p:cNvSpPr txBox="1"/>
          <p:nvPr/>
        </p:nvSpPr>
        <p:spPr>
          <a:xfrm>
            <a:off x="393895" y="5154976"/>
            <a:ext cx="11360258" cy="1384995"/>
          </a:xfrm>
          <a:prstGeom prst="rect">
            <a:avLst/>
          </a:prstGeom>
          <a:noFill/>
        </p:spPr>
        <p:txBody>
          <a:bodyPr wrap="square" rtlCol="0">
            <a:spAutoFit/>
            <a:scene3d>
              <a:camera prst="obliqueBottomLeft"/>
              <a:lightRig rig="threePt" dir="t"/>
            </a:scene3d>
            <a:sp3d extrusionH="152400">
              <a:extrusionClr>
                <a:srgbClr val="494D29"/>
              </a:extrusionClr>
            </a:sp3d>
          </a:bodyPr>
          <a:lstStyle/>
          <a:p>
            <a:pPr algn="ctr"/>
            <a:r>
              <a:rPr lang="es-ES" sz="2800" b="1" dirty="0" smtClean="0">
                <a:solidFill>
                  <a:srgbClr val="BEC492"/>
                </a:solidFill>
                <a:effectLst>
                  <a:glow rad="76200">
                    <a:srgbClr val="494D29">
                      <a:alpha val="94000"/>
                    </a:srgbClr>
                  </a:glow>
                  <a:outerShdw blurRad="38100" dist="38100" dir="2700000" algn="tl">
                    <a:srgbClr val="000000">
                      <a:alpha val="43137"/>
                    </a:srgbClr>
                  </a:outerShdw>
                </a:effectLst>
                <a:latin typeface="Arial Black" panose="020B0A04020102020204" pitchFamily="34" charset="0"/>
              </a:rPr>
              <a:t>En esta presentación veremos si bíblicamente se puede señalar o determinar FECHAS EXACTAS para eventos apocalípticos. </a:t>
            </a:r>
            <a:endParaRPr lang="es-PE" sz="2800" b="1" dirty="0">
              <a:solidFill>
                <a:srgbClr val="BEC492"/>
              </a:solidFill>
              <a:effectLst>
                <a:glow rad="76200">
                  <a:srgbClr val="494D29">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598402292"/>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uadroTexto 5"/>
          <p:cNvSpPr txBox="1"/>
          <p:nvPr/>
        </p:nvSpPr>
        <p:spPr>
          <a:xfrm>
            <a:off x="415871" y="172669"/>
            <a:ext cx="11360258" cy="3108543"/>
          </a:xfrm>
          <a:prstGeom prst="rect">
            <a:avLst/>
          </a:prstGeom>
          <a:noFill/>
        </p:spPr>
        <p:txBody>
          <a:bodyPr wrap="square" rtlCol="0">
            <a:spAutoFit/>
            <a:scene3d>
              <a:camera prst="obliqueBottomLeft"/>
              <a:lightRig rig="threePt" dir="t"/>
            </a:scene3d>
            <a:sp3d extrusionH="152400">
              <a:extrusionClr>
                <a:srgbClr val="500200"/>
              </a:extrusionClr>
            </a:sp3d>
          </a:bodyPr>
          <a:lstStyle/>
          <a:p>
            <a:pPr algn="ctr"/>
            <a:r>
              <a:rPr lang="es-ES" sz="2800" b="1" dirty="0" smtClean="0">
                <a:solidFill>
                  <a:srgbClr val="FFB5B3"/>
                </a:solidFill>
                <a:effectLst>
                  <a:glow rad="76200">
                    <a:srgbClr val="500200">
                      <a:alpha val="94000"/>
                    </a:srgbClr>
                  </a:glow>
                  <a:outerShdw blurRad="38100" dist="38100" dir="2700000" algn="tl">
                    <a:srgbClr val="000000">
                      <a:alpha val="43137"/>
                    </a:srgbClr>
                  </a:outerShdw>
                </a:effectLst>
                <a:latin typeface="Arial Black" panose="020B0A04020102020204" pitchFamily="34" charset="0"/>
              </a:rPr>
              <a:t>Apreciado lector, en estos momentos </a:t>
            </a:r>
            <a:r>
              <a:rPr lang="es-PE" sz="2800" b="1" dirty="0">
                <a:solidFill>
                  <a:srgbClr val="FFB5B3"/>
                </a:solidFill>
                <a:effectLst>
                  <a:glow rad="76200">
                    <a:srgbClr val="500200">
                      <a:alpha val="94000"/>
                    </a:srgbClr>
                  </a:glow>
                  <a:outerShdw blurRad="38100" dist="38100" dir="2700000" algn="tl">
                    <a:srgbClr val="000000">
                      <a:alpha val="43137"/>
                    </a:srgbClr>
                  </a:outerShdw>
                </a:effectLst>
                <a:latin typeface="Arial Black" panose="020B0A04020102020204" pitchFamily="34" charset="0"/>
              </a:rPr>
              <a:t>voy a citar </a:t>
            </a:r>
            <a:r>
              <a:rPr lang="es-PE" sz="2800" b="1" dirty="0" smtClean="0">
                <a:solidFill>
                  <a:srgbClr val="FFB5B3"/>
                </a:solidFill>
                <a:effectLst>
                  <a:glow rad="76200">
                    <a:srgbClr val="500200">
                      <a:alpha val="94000"/>
                    </a:srgbClr>
                  </a:glow>
                  <a:outerShdw blurRad="38100" dist="38100" dir="2700000" algn="tl">
                    <a:srgbClr val="000000">
                      <a:alpha val="43137"/>
                    </a:srgbClr>
                  </a:outerShdw>
                </a:effectLst>
                <a:latin typeface="Arial Black" panose="020B0A04020102020204" pitchFamily="34" charset="0"/>
              </a:rPr>
              <a:t>Mateo </a:t>
            </a:r>
            <a:r>
              <a:rPr lang="es-PE" sz="2800" b="1" dirty="0">
                <a:solidFill>
                  <a:srgbClr val="FFB5B3"/>
                </a:solidFill>
                <a:effectLst>
                  <a:glow rad="76200">
                    <a:srgbClr val="500200">
                      <a:alpha val="94000"/>
                    </a:srgbClr>
                  </a:glow>
                  <a:outerShdw blurRad="38100" dist="38100" dir="2700000" algn="tl">
                    <a:srgbClr val="000000">
                      <a:alpha val="43137"/>
                    </a:srgbClr>
                  </a:outerShdw>
                </a:effectLst>
                <a:latin typeface="Arial Black" panose="020B0A04020102020204" pitchFamily="34" charset="0"/>
              </a:rPr>
              <a:t>16:2-3, cuando Jesucristo dijo lo siguiente:</a:t>
            </a:r>
          </a:p>
          <a:p>
            <a:pPr algn="ctr"/>
            <a:r>
              <a:rPr lang="es-PE" sz="2800" b="1" dirty="0" smtClean="0">
                <a:solidFill>
                  <a:srgbClr val="FFB5B3"/>
                </a:solidFill>
                <a:effectLst>
                  <a:glow rad="76200">
                    <a:srgbClr val="500200">
                      <a:alpha val="94000"/>
                    </a:srgbClr>
                  </a:glow>
                  <a:outerShdw blurRad="38100" dist="38100" dir="2700000" algn="tl">
                    <a:srgbClr val="000000">
                      <a:alpha val="43137"/>
                    </a:srgbClr>
                  </a:outerShdw>
                </a:effectLst>
                <a:latin typeface="Arial Black" panose="020B0A04020102020204" pitchFamily="34" charset="0"/>
              </a:rPr>
              <a:t>“Cuando </a:t>
            </a:r>
            <a:r>
              <a:rPr lang="es-PE" sz="2800" b="1" dirty="0">
                <a:solidFill>
                  <a:srgbClr val="FFB5B3"/>
                </a:solidFill>
                <a:effectLst>
                  <a:glow rad="76200">
                    <a:srgbClr val="500200">
                      <a:alpha val="94000"/>
                    </a:srgbClr>
                  </a:glow>
                  <a:outerShdw blurRad="38100" dist="38100" dir="2700000" algn="tl">
                    <a:srgbClr val="000000">
                      <a:alpha val="43137"/>
                    </a:srgbClr>
                  </a:outerShdw>
                </a:effectLst>
                <a:latin typeface="Arial Black" panose="020B0A04020102020204" pitchFamily="34" charset="0"/>
              </a:rPr>
              <a:t>anochece, decís: Buen tiempo; porque el cielo tiene arreboles. Y por la mañana: Hoy habrá tempestad; porque tiene arreboles el cielo nublado. ¡Hipócritas! que sabéis distinguir el aspecto del cielo, ¡mas las señales de los tiempos no podéis!" </a:t>
            </a:r>
          </a:p>
        </p:txBody>
      </p:sp>
    </p:spTree>
    <p:extLst>
      <p:ext uri="{BB962C8B-B14F-4D97-AF65-F5344CB8AC3E}">
        <p14:creationId xmlns:p14="http://schemas.microsoft.com/office/powerpoint/2010/main" val="1560399625"/>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5871" y="2718870"/>
            <a:ext cx="11360258" cy="3970318"/>
          </a:xfrm>
          <a:prstGeom prst="rect">
            <a:avLst/>
          </a:prstGeom>
          <a:noFill/>
        </p:spPr>
        <p:txBody>
          <a:bodyPr wrap="square" rtlCol="0">
            <a:spAutoFit/>
            <a:scene3d>
              <a:camera prst="obliqueBottomLeft"/>
              <a:lightRig rig="threePt" dir="t"/>
            </a:scene3d>
            <a:sp3d extrusionH="152400">
              <a:extrusionClr>
                <a:srgbClr val="451801"/>
              </a:extrusionClr>
            </a:sp3d>
          </a:bodyPr>
          <a:lstStyle/>
          <a:p>
            <a:pPr algn="ctr"/>
            <a:r>
              <a:rPr lang="es-PE" sz="2800" b="1" dirty="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Si escudriñamos este pasaje, nos damos cuenta que Jesucristo nos manda a reconocer las señales de los tiempos y precisamente en </a:t>
            </a:r>
            <a:r>
              <a:rPr lang="es-PE" sz="2800" b="1" dirty="0" smtClean="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Mateo </a:t>
            </a:r>
            <a:r>
              <a:rPr lang="es-PE" sz="2800" b="1" dirty="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capítulo 24, están contenidas las señales para </a:t>
            </a:r>
            <a:r>
              <a:rPr lang="es-PE" sz="2800" b="1" dirty="0" smtClean="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su</a:t>
            </a:r>
            <a:r>
              <a:rPr lang="es-PE" sz="2800" b="1" dirty="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 2º </a:t>
            </a:r>
            <a:r>
              <a:rPr lang="es-PE" sz="2800" b="1" dirty="0" smtClean="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venida </a:t>
            </a:r>
            <a:r>
              <a:rPr lang="es-PE" sz="2800" b="1" dirty="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y del fin del siglo o fin de la era de la gracia de </a:t>
            </a:r>
            <a:r>
              <a:rPr lang="es-PE" sz="2800" b="1" dirty="0" smtClean="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Dios </a:t>
            </a:r>
            <a:r>
              <a:rPr lang="es-PE" sz="2800" b="1" dirty="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(ojo, no habla del fin del mundo, como el </a:t>
            </a:r>
            <a:r>
              <a:rPr lang="es-PE" sz="2800" b="1" dirty="0" smtClean="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Sr. </a:t>
            </a:r>
            <a:r>
              <a:rPr lang="es-PE" sz="2800" b="1" dirty="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Ricardo Salazar expuso como título en uno de sus vídeos titulado "2023, el fin del mundo-profecía Ricardo Salazar, publicado el 22 de junio del 2015</a:t>
            </a:r>
            <a:r>
              <a:rPr lang="es-PE" sz="2800" b="1" dirty="0" smtClean="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a:t>
            </a:r>
            <a:r>
              <a:rPr lang="es-ES" sz="2800" b="1" dirty="0" smtClean="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rPr>
              <a:t> </a:t>
            </a:r>
            <a:endParaRPr lang="es-PE" sz="2800" b="1" dirty="0">
              <a:solidFill>
                <a:srgbClr val="FED1BA"/>
              </a:solidFill>
              <a:effectLst>
                <a:glow rad="76200">
                  <a:srgbClr val="451801">
                    <a:alpha val="93725"/>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59669932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5458"/>
            <a:ext cx="12290592" cy="6913458"/>
          </a:xfrm>
          <a:prstGeom prst="rect">
            <a:avLst/>
          </a:prstGeom>
        </p:spPr>
      </p:pic>
      <p:sp>
        <p:nvSpPr>
          <p:cNvPr id="2" name="CuadroTexto 1"/>
          <p:cNvSpPr txBox="1"/>
          <p:nvPr/>
        </p:nvSpPr>
        <p:spPr>
          <a:xfrm>
            <a:off x="418454" y="315690"/>
            <a:ext cx="11360258" cy="4401205"/>
          </a:xfrm>
          <a:prstGeom prst="rect">
            <a:avLst/>
          </a:prstGeom>
          <a:noFill/>
        </p:spPr>
        <p:txBody>
          <a:bodyPr wrap="square" rtlCol="0">
            <a:spAutoFit/>
          </a:bodyPr>
          <a:lstStyle/>
          <a:p>
            <a:pPr algn="ctr"/>
            <a:r>
              <a:rPr lang="es-ES"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Los creyentes en Jesucristo, en quienes mora el Espíritu Santo y siguiendo la enseñanza bíblica, estamos en la obligación de distinguir las señales de los tiempos, es decir, </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las señales relativas a la política, la ciencia, la religión, los acontecimientos históricos, etc., para concluir en qué situación nos hallamos respecto del fin del siglo o fin de la era de la gracia de </a:t>
            </a:r>
            <a:r>
              <a:rPr lang="es-PE"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Dios </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y prepararnos así para el glorioso regreso de Jesucristo, porque una vez que regrese instaurará un gobierno m</a:t>
            </a:r>
            <a:r>
              <a:rPr lang="es-PE"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ilenial </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y esto lo dice Apocalipsis 20:1-6</a:t>
            </a:r>
            <a:r>
              <a:rPr lang="es-PE"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a:t>
            </a:r>
            <a:endParaRPr lang="es-PE" sz="28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180973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5871" y="231284"/>
            <a:ext cx="11360258" cy="2677656"/>
          </a:xfrm>
          <a:prstGeom prst="rect">
            <a:avLst/>
          </a:prstGeom>
          <a:noFill/>
        </p:spPr>
        <p:txBody>
          <a:bodyPr wrap="square" rtlCol="0">
            <a:spAutoFit/>
            <a:scene3d>
              <a:camera prst="obliqueBottomLeft"/>
              <a:lightRig rig="threePt" dir="t"/>
            </a:scene3d>
            <a:sp3d extrusionH="127000">
              <a:extrusionClr>
                <a:srgbClr val="32393E"/>
              </a:extrusionClr>
            </a:sp3d>
          </a:bodyPr>
          <a:lstStyle/>
          <a:p>
            <a:pPr algn="ctr"/>
            <a:r>
              <a:rPr lang="es-PE" sz="2800" b="1" dirty="0">
                <a:solidFill>
                  <a:srgbClr val="CAD0D4"/>
                </a:solidFill>
                <a:effectLst>
                  <a:glow rad="76200">
                    <a:srgbClr val="32393E">
                      <a:alpha val="94000"/>
                    </a:srgbClr>
                  </a:glow>
                  <a:outerShdw blurRad="38100" dist="38100" dir="2700000" algn="tl">
                    <a:srgbClr val="000000">
                      <a:alpha val="43137"/>
                    </a:srgbClr>
                  </a:outerShdw>
                </a:effectLst>
                <a:latin typeface="Arial Black" panose="020B0A04020102020204" pitchFamily="34" charset="0"/>
              </a:rPr>
              <a:t>En Mateo 24:1-2, Jesús profetiza la destrucción del templo judío, cosa que efectivamente ocurrió en el año 70 D.C. cuando el emperador Tito, destruyó Jerusalén y se dio inicio a la diáspora judía mediante la cual el pueblo hebreo estuvo disperso y errante por todo el mundo.</a:t>
            </a:r>
          </a:p>
        </p:txBody>
      </p:sp>
    </p:spTree>
    <p:extLst>
      <p:ext uri="{BB962C8B-B14F-4D97-AF65-F5344CB8AC3E}">
        <p14:creationId xmlns:p14="http://schemas.microsoft.com/office/powerpoint/2010/main" val="31553496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12192001" cy="6858001"/>
          </a:xfrm>
          <a:prstGeom prst="rect">
            <a:avLst/>
          </a:prstGeom>
        </p:spPr>
      </p:pic>
      <p:sp>
        <p:nvSpPr>
          <p:cNvPr id="2" name="CuadroTexto 1"/>
          <p:cNvSpPr txBox="1"/>
          <p:nvPr/>
        </p:nvSpPr>
        <p:spPr>
          <a:xfrm>
            <a:off x="418454" y="315690"/>
            <a:ext cx="11360258" cy="3970318"/>
          </a:xfrm>
          <a:prstGeom prst="rect">
            <a:avLst/>
          </a:prstGeom>
          <a:noFill/>
        </p:spPr>
        <p:txBody>
          <a:bodyPr wrap="square" rtlCol="0">
            <a:spAutoFit/>
            <a:scene3d>
              <a:camera prst="obliqueBottomLeft"/>
              <a:lightRig rig="threePt" dir="t"/>
            </a:scene3d>
            <a:sp3d extrusionH="152400">
              <a:extrusionClr>
                <a:srgbClr val="173A49"/>
              </a:extrusionClr>
            </a:sp3d>
          </a:bodyPr>
          <a:lstStyle/>
          <a:p>
            <a:pPr algn="ctr"/>
            <a:r>
              <a:rPr lang="es-PE" sz="2800" b="1" dirty="0">
                <a:solidFill>
                  <a:srgbClr val="CAE3EE"/>
                </a:solidFill>
                <a:effectLst>
                  <a:glow rad="76200">
                    <a:srgbClr val="173A49">
                      <a:alpha val="94000"/>
                    </a:srgbClr>
                  </a:glow>
                  <a:outerShdw blurRad="38100" dist="38100" dir="2700000" algn="tl">
                    <a:srgbClr val="000000">
                      <a:alpha val="43137"/>
                    </a:srgbClr>
                  </a:outerShdw>
                </a:effectLst>
                <a:latin typeface="Arial Black" panose="020B0A04020102020204" pitchFamily="34" charset="0"/>
              </a:rPr>
              <a:t>Los discípulos que al momento de la ascensión de Jesucristo ya tenían conocimiento de lo que le iba a ocurrir a Jerusalén, le preguntan a Jesús, según relata Hechos 1:6-7 y lo cito </a:t>
            </a:r>
            <a:r>
              <a:rPr lang="es-PE" sz="2800" b="1" dirty="0" smtClean="0">
                <a:solidFill>
                  <a:srgbClr val="CAE3EE"/>
                </a:solidFill>
                <a:effectLst>
                  <a:glow rad="76200">
                    <a:srgbClr val="173A49">
                      <a:alpha val="94000"/>
                    </a:srgbClr>
                  </a:glow>
                  <a:outerShdw blurRad="38100" dist="38100" dir="2700000" algn="tl">
                    <a:srgbClr val="000000">
                      <a:alpha val="43137"/>
                    </a:srgbClr>
                  </a:outerShdw>
                </a:effectLst>
                <a:latin typeface="Arial Black" panose="020B0A04020102020204" pitchFamily="34" charset="0"/>
              </a:rPr>
              <a:t>textualmente:</a:t>
            </a:r>
            <a:endParaRPr lang="es-PE" sz="2800" b="1" dirty="0">
              <a:solidFill>
                <a:srgbClr val="CAE3EE"/>
              </a:solidFill>
              <a:effectLst>
                <a:glow rad="76200">
                  <a:srgbClr val="173A49">
                    <a:alpha val="94000"/>
                  </a:srgbClr>
                </a:glow>
                <a:outerShdw blurRad="38100" dist="38100" dir="2700000" algn="tl">
                  <a:srgbClr val="000000">
                    <a:alpha val="43137"/>
                  </a:srgbClr>
                </a:outerShdw>
              </a:effectLst>
              <a:latin typeface="Arial Black" panose="020B0A04020102020204" pitchFamily="34" charset="0"/>
            </a:endParaRPr>
          </a:p>
          <a:p>
            <a:pPr algn="ctr"/>
            <a:r>
              <a:rPr lang="es-PE" sz="2800" b="1" dirty="0">
                <a:solidFill>
                  <a:srgbClr val="CAE3EE"/>
                </a:solidFill>
                <a:effectLst>
                  <a:glow rad="76200">
                    <a:srgbClr val="173A49">
                      <a:alpha val="94000"/>
                    </a:srgbClr>
                  </a:glow>
                  <a:outerShdw blurRad="38100" dist="38100" dir="2700000" algn="tl">
                    <a:srgbClr val="000000">
                      <a:alpha val="43137"/>
                    </a:srgbClr>
                  </a:outerShdw>
                </a:effectLst>
                <a:latin typeface="Arial Black" panose="020B0A04020102020204" pitchFamily="34" charset="0"/>
              </a:rPr>
              <a:t>"Entonces los que se habían reunido le preguntaron, diciendo: Señor, ¿restaurarás el reino a Israel en este tiempo?</a:t>
            </a:r>
          </a:p>
          <a:p>
            <a:pPr algn="ctr"/>
            <a:r>
              <a:rPr lang="es-PE" sz="2800" b="1" dirty="0">
                <a:solidFill>
                  <a:srgbClr val="CAE3EE"/>
                </a:solidFill>
                <a:effectLst>
                  <a:glow rad="76200">
                    <a:srgbClr val="173A49">
                      <a:alpha val="94000"/>
                    </a:srgbClr>
                  </a:glow>
                  <a:outerShdw blurRad="38100" dist="38100" dir="2700000" algn="tl">
                    <a:srgbClr val="000000">
                      <a:alpha val="43137"/>
                    </a:srgbClr>
                  </a:outerShdw>
                </a:effectLst>
                <a:latin typeface="Arial Black" panose="020B0A04020102020204" pitchFamily="34" charset="0"/>
              </a:rPr>
              <a:t>Y Jesús les dijo: no os toca a vosotros saber los tiempos o las sazones, que el padre puso en su sola potestad;"</a:t>
            </a:r>
          </a:p>
        </p:txBody>
      </p:sp>
    </p:spTree>
    <p:extLst>
      <p:ext uri="{BB962C8B-B14F-4D97-AF65-F5344CB8AC3E}">
        <p14:creationId xmlns:p14="http://schemas.microsoft.com/office/powerpoint/2010/main" val="19705901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8454" y="315690"/>
            <a:ext cx="11360258" cy="2677656"/>
          </a:xfrm>
          <a:prstGeom prst="rect">
            <a:avLst/>
          </a:prstGeom>
          <a:noFill/>
        </p:spPr>
        <p:txBody>
          <a:bodyPr wrap="square" rtlCol="0">
            <a:spAutoFit/>
            <a:scene3d>
              <a:camera prst="obliqueBottomLeft"/>
              <a:lightRig rig="threePt" dir="t"/>
            </a:scene3d>
            <a:sp3d extrusionH="152400">
              <a:extrusionClr>
                <a:srgbClr val="4C4108"/>
              </a:extrusionClr>
            </a:sp3d>
          </a:bodyPr>
          <a:lstStyle/>
          <a:p>
            <a:pPr algn="ctr"/>
            <a:r>
              <a:rPr lang="es-PE" sz="2800" b="1" dirty="0">
                <a:solidFill>
                  <a:srgbClr val="F4E28F"/>
                </a:solidFill>
                <a:effectLst>
                  <a:glow rad="76200">
                    <a:srgbClr val="4C4108">
                      <a:alpha val="94000"/>
                    </a:srgbClr>
                  </a:glow>
                  <a:outerShdw blurRad="38100" dist="38100" dir="2700000" algn="tl">
                    <a:srgbClr val="000000">
                      <a:alpha val="43137"/>
                    </a:srgbClr>
                  </a:outerShdw>
                </a:effectLst>
                <a:latin typeface="Arial Black" panose="020B0A04020102020204" pitchFamily="34" charset="0"/>
              </a:rPr>
              <a:t>En Mateo 24:1-2, Jesús profetiza la destrucción del templo judío, cosa que efectivamente ocurrió en el año 70 D.C. cuando el emperador Tito, destruyó Jerusalén y se dio inicio a la diáspora judía mediante la cual el pueblo hebreo estuvo disperso y errante por todo el mundo.</a:t>
            </a:r>
          </a:p>
        </p:txBody>
      </p:sp>
    </p:spTree>
    <p:extLst>
      <p:ext uri="{BB962C8B-B14F-4D97-AF65-F5344CB8AC3E}">
        <p14:creationId xmlns:p14="http://schemas.microsoft.com/office/powerpoint/2010/main" val="2424704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8454" y="315690"/>
            <a:ext cx="11360258" cy="2246769"/>
          </a:xfrm>
          <a:prstGeom prst="rect">
            <a:avLst/>
          </a:prstGeom>
          <a:noFill/>
        </p:spPr>
        <p:txBody>
          <a:bodyPr wrap="square" rtlCol="0">
            <a:spAutoFit/>
            <a:scene3d>
              <a:camera prst="obliqueBottomLeft"/>
              <a:lightRig rig="threePt" dir="t"/>
            </a:scene3d>
            <a:sp3d extrusionH="127000">
              <a:extrusionClr>
                <a:srgbClr val="192D22"/>
              </a:extrusionClr>
            </a:sp3d>
          </a:bodyPr>
          <a:lstStyle/>
          <a:p>
            <a:pPr algn="ctr"/>
            <a:r>
              <a:rPr lang="es-PE" sz="2800" b="1" dirty="0" smtClean="0">
                <a:solidFill>
                  <a:srgbClr val="A3CDB5"/>
                </a:solidFill>
                <a:effectLst>
                  <a:glow rad="76200">
                    <a:srgbClr val="192D22">
                      <a:alpha val="94000"/>
                    </a:srgbClr>
                  </a:glow>
                  <a:outerShdw blurRad="38100" dist="38100" dir="2700000" algn="tl">
                    <a:srgbClr val="000000">
                      <a:alpha val="43137"/>
                    </a:srgbClr>
                  </a:outerShdw>
                </a:effectLst>
                <a:latin typeface="Arial Black" panose="020B0A04020102020204" pitchFamily="34" charset="0"/>
              </a:rPr>
              <a:t>Jesucristo en </a:t>
            </a:r>
            <a:r>
              <a:rPr lang="es-PE" sz="2800" b="1" dirty="0">
                <a:solidFill>
                  <a:srgbClr val="A3CDB5"/>
                </a:solidFill>
                <a:effectLst>
                  <a:glow rad="76200">
                    <a:srgbClr val="192D22">
                      <a:alpha val="94000"/>
                    </a:srgbClr>
                  </a:glow>
                  <a:outerShdw blurRad="38100" dist="38100" dir="2700000" algn="tl">
                    <a:srgbClr val="000000">
                      <a:alpha val="43137"/>
                    </a:srgbClr>
                  </a:outerShdw>
                </a:effectLst>
                <a:latin typeface="Arial Black" panose="020B0A04020102020204" pitchFamily="34" charset="0"/>
              </a:rPr>
              <a:t>Mateo </a:t>
            </a:r>
            <a:r>
              <a:rPr lang="es-PE" sz="2800" b="1" dirty="0" smtClean="0">
                <a:solidFill>
                  <a:srgbClr val="A3CDB5"/>
                </a:solidFill>
                <a:effectLst>
                  <a:glow rad="76200">
                    <a:srgbClr val="192D22">
                      <a:alpha val="94000"/>
                    </a:srgbClr>
                  </a:glow>
                  <a:outerShdw blurRad="38100" dist="38100" dir="2700000" algn="tl">
                    <a:srgbClr val="000000">
                      <a:alpha val="43137"/>
                    </a:srgbClr>
                  </a:outerShdw>
                </a:effectLst>
                <a:latin typeface="Arial Black" panose="020B0A04020102020204" pitchFamily="34" charset="0"/>
              </a:rPr>
              <a:t>24:32-36, menciona de manera simbólica a la higuera, para referirse a Israel y esto Ud. lo puede corroborar a través de 2 pasajes de la Biblia, que son Oseas 9:10 y Jeremías 24:3-7, donde se identifica al pueblo de Israel con la higuera.</a:t>
            </a:r>
            <a:endParaRPr lang="es-PE" sz="2800" b="1" dirty="0">
              <a:solidFill>
                <a:srgbClr val="A3CDB5"/>
              </a:solidFill>
              <a:effectLst>
                <a:glow rad="76200">
                  <a:srgbClr val="192D22">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7045239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8454" y="315690"/>
            <a:ext cx="11360258" cy="4832092"/>
          </a:xfrm>
          <a:prstGeom prst="rect">
            <a:avLst/>
          </a:prstGeom>
          <a:noFill/>
        </p:spPr>
        <p:txBody>
          <a:bodyPr wrap="square" rtlCol="0">
            <a:spAutoFit/>
            <a:scene3d>
              <a:camera prst="obliqueBottomLeft"/>
              <a:lightRig rig="threePt" dir="t"/>
            </a:scene3d>
            <a:sp3d extrusionH="127000">
              <a:extrusionClr>
                <a:srgbClr val="571128"/>
              </a:extrusionClr>
            </a:sp3d>
          </a:bodyPr>
          <a:lstStyle/>
          <a:p>
            <a:pPr algn="ctr"/>
            <a:r>
              <a:rPr lang="es-PE" sz="2800" b="1" dirty="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rPr>
              <a:t>Sabemos que Israel es el reloj profético de Dios en cuanto a los acontecimientos apocalípticos que afectarán a toda la humanidad. Por </a:t>
            </a:r>
            <a:r>
              <a:rPr lang="es-PE" sz="2800" b="1" dirty="0" smtClean="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rPr>
              <a:t>eso, </a:t>
            </a:r>
            <a:r>
              <a:rPr lang="es-PE" sz="2800" b="1" dirty="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rPr>
              <a:t>Jesús hablando en parábola en Mateo 24:32-36, dice que cuando la higuera florezca (y llegó a florecer cuando Israel </a:t>
            </a:r>
            <a:r>
              <a:rPr lang="es-PE" sz="2800" b="1" dirty="0" smtClean="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rPr>
              <a:t>fue </a:t>
            </a:r>
            <a:r>
              <a:rPr lang="es-PE" sz="2800" b="1" dirty="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rPr>
              <a:t>fundado como </a:t>
            </a:r>
            <a:r>
              <a:rPr lang="es-PE" sz="2800" b="1" dirty="0" smtClean="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rPr>
              <a:t>Estado </a:t>
            </a:r>
            <a:r>
              <a:rPr lang="es-PE" sz="2800" b="1" dirty="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rPr>
              <a:t>el 16 de mayo de 1948 por mandato de la ONU), su 2º venida estaría a las puertas y que la generación que nació cuando la higuera floreció (o sea </a:t>
            </a:r>
            <a:r>
              <a:rPr lang="es-PE" sz="2800" b="1" dirty="0" smtClean="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rPr>
              <a:t>la generación que nació cuando el Estado </a:t>
            </a:r>
            <a:r>
              <a:rPr lang="es-PE" sz="2800" b="1" dirty="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rPr>
              <a:t>de Israel </a:t>
            </a:r>
            <a:r>
              <a:rPr lang="es-PE" sz="2800" b="1" dirty="0" smtClean="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rPr>
              <a:t>fue fundado en 1948</a:t>
            </a:r>
            <a:r>
              <a:rPr lang="es-PE" sz="2800" b="1" dirty="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rPr>
              <a:t>) sería testigo presencial de su 2º venida</a:t>
            </a:r>
            <a:r>
              <a:rPr lang="es-PE" sz="2800" b="1" dirty="0" smtClean="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rPr>
              <a:t>.</a:t>
            </a:r>
            <a:endParaRPr lang="es-PE" sz="2800" b="1" dirty="0">
              <a:solidFill>
                <a:srgbClr val="F8DCE5"/>
              </a:solidFill>
              <a:effectLst>
                <a:glow rad="76200">
                  <a:srgbClr val="571128">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223618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5871" y="273487"/>
            <a:ext cx="11360258" cy="3970318"/>
          </a:xfrm>
          <a:prstGeom prst="rect">
            <a:avLst/>
          </a:prstGeom>
          <a:noFill/>
        </p:spPr>
        <p:txBody>
          <a:bodyPr wrap="square" rtlCol="0">
            <a:spAutoFit/>
            <a:scene3d>
              <a:camera prst="obliqueBottomLeft"/>
              <a:lightRig rig="threePt" dir="t"/>
            </a:scene3d>
            <a:sp3d extrusionH="127000">
              <a:extrusionClr>
                <a:srgbClr val="4D1D03"/>
              </a:extrusionClr>
            </a:sp3d>
          </a:bodyPr>
          <a:lstStyle/>
          <a:p>
            <a:pPr algn="ctr"/>
            <a:r>
              <a:rPr lang="es-PE" sz="2800" b="1" dirty="0">
                <a:solidFill>
                  <a:srgbClr val="FCD2BA"/>
                </a:solidFill>
                <a:effectLst>
                  <a:glow rad="76200">
                    <a:srgbClr val="4D1D03">
                      <a:alpha val="94000"/>
                    </a:srgbClr>
                  </a:glow>
                  <a:outerShdw blurRad="38100" dist="38100" dir="2700000" algn="tl">
                    <a:srgbClr val="000000">
                      <a:alpha val="43137"/>
                    </a:srgbClr>
                  </a:outerShdw>
                </a:effectLst>
                <a:latin typeface="Arial Black" panose="020B0A04020102020204" pitchFamily="34" charset="0"/>
              </a:rPr>
              <a:t>Y solo cuando ocurrió la fundación del </a:t>
            </a:r>
            <a:r>
              <a:rPr lang="es-PE" sz="2800" b="1" dirty="0" smtClean="0">
                <a:solidFill>
                  <a:srgbClr val="FCD2BA"/>
                </a:solidFill>
                <a:effectLst>
                  <a:glow rad="76200">
                    <a:srgbClr val="4D1D03">
                      <a:alpha val="94000"/>
                    </a:srgbClr>
                  </a:glow>
                  <a:outerShdw blurRad="38100" dist="38100" dir="2700000" algn="tl">
                    <a:srgbClr val="000000">
                      <a:alpha val="43137"/>
                    </a:srgbClr>
                  </a:outerShdw>
                </a:effectLst>
                <a:latin typeface="Arial Black" panose="020B0A04020102020204" pitchFamily="34" charset="0"/>
              </a:rPr>
              <a:t>Estado </a:t>
            </a:r>
            <a:r>
              <a:rPr lang="es-PE" sz="2800" b="1" dirty="0">
                <a:solidFill>
                  <a:srgbClr val="FCD2BA"/>
                </a:solidFill>
                <a:effectLst>
                  <a:glow rad="76200">
                    <a:srgbClr val="4D1D03">
                      <a:alpha val="94000"/>
                    </a:srgbClr>
                  </a:glow>
                  <a:outerShdw blurRad="38100" dist="38100" dir="2700000" algn="tl">
                    <a:srgbClr val="000000">
                      <a:alpha val="43137"/>
                    </a:srgbClr>
                  </a:outerShdw>
                </a:effectLst>
                <a:latin typeface="Arial Black" panose="020B0A04020102020204" pitchFamily="34" charset="0"/>
              </a:rPr>
              <a:t>de Israel, recién los cristianos pudimos darnos cuenta que dicha profecía se había cumplido y no hay referencia histórica que alguna persona haya anticipado con fecha exacta el nacimiento del </a:t>
            </a:r>
            <a:r>
              <a:rPr lang="es-PE" sz="2800" b="1" dirty="0" smtClean="0">
                <a:solidFill>
                  <a:srgbClr val="FCD2BA"/>
                </a:solidFill>
                <a:effectLst>
                  <a:glow rad="76200">
                    <a:srgbClr val="4D1D03">
                      <a:alpha val="94000"/>
                    </a:srgbClr>
                  </a:glow>
                  <a:outerShdw blurRad="38100" dist="38100" dir="2700000" algn="tl">
                    <a:srgbClr val="000000">
                      <a:alpha val="43137"/>
                    </a:srgbClr>
                  </a:outerShdw>
                </a:effectLst>
                <a:latin typeface="Arial Black" panose="020B0A04020102020204" pitchFamily="34" charset="0"/>
              </a:rPr>
              <a:t>Estado </a:t>
            </a:r>
            <a:r>
              <a:rPr lang="es-PE" sz="2800" b="1" dirty="0">
                <a:solidFill>
                  <a:srgbClr val="FCD2BA"/>
                </a:solidFill>
                <a:effectLst>
                  <a:glow rad="76200">
                    <a:srgbClr val="4D1D03">
                      <a:alpha val="94000"/>
                    </a:srgbClr>
                  </a:glow>
                  <a:outerShdw blurRad="38100" dist="38100" dir="2700000" algn="tl">
                    <a:srgbClr val="000000">
                      <a:alpha val="43137"/>
                    </a:srgbClr>
                  </a:outerShdw>
                </a:effectLst>
                <a:latin typeface="Arial Black" panose="020B0A04020102020204" pitchFamily="34" charset="0"/>
              </a:rPr>
              <a:t>de Israel.</a:t>
            </a:r>
          </a:p>
          <a:p>
            <a:pPr algn="ctr"/>
            <a:r>
              <a:rPr lang="es-PE" sz="2800" b="1" dirty="0" smtClean="0">
                <a:solidFill>
                  <a:srgbClr val="FCD2BA"/>
                </a:solidFill>
                <a:effectLst>
                  <a:glow rad="76200">
                    <a:srgbClr val="4D1D03">
                      <a:alpha val="94000"/>
                    </a:srgbClr>
                  </a:glow>
                  <a:outerShdw blurRad="38100" dist="38100" dir="2700000" algn="tl">
                    <a:srgbClr val="000000">
                      <a:alpha val="43137"/>
                    </a:srgbClr>
                  </a:outerShdw>
                </a:effectLst>
                <a:latin typeface="Arial Black" panose="020B0A04020102020204" pitchFamily="34" charset="0"/>
              </a:rPr>
              <a:t>Estimado lector, </a:t>
            </a:r>
            <a:r>
              <a:rPr lang="es-PE" sz="2800" b="1" dirty="0">
                <a:solidFill>
                  <a:srgbClr val="FCD2BA"/>
                </a:solidFill>
                <a:effectLst>
                  <a:glow rad="76200">
                    <a:srgbClr val="4D1D03">
                      <a:alpha val="94000"/>
                    </a:srgbClr>
                  </a:glow>
                  <a:outerShdw blurRad="38100" dist="38100" dir="2700000" algn="tl">
                    <a:srgbClr val="000000">
                      <a:alpha val="43137"/>
                    </a:srgbClr>
                  </a:outerShdw>
                </a:effectLst>
                <a:latin typeface="Arial Black" panose="020B0A04020102020204" pitchFamily="34" charset="0"/>
              </a:rPr>
              <a:t>¿ahora entiende Ud. Porque Jesucristo cuando estaba por ascender al cielo dijo a sus discípulos que no toca saber a los hombres los tiempos o las sazones que el Padre puso en su sola potestad?</a:t>
            </a:r>
          </a:p>
        </p:txBody>
      </p:sp>
    </p:spTree>
    <p:extLst>
      <p:ext uri="{BB962C8B-B14F-4D97-AF65-F5344CB8AC3E}">
        <p14:creationId xmlns:p14="http://schemas.microsoft.com/office/powerpoint/2010/main" val="12467606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123032" y="582067"/>
            <a:ext cx="5377435" cy="5693866"/>
          </a:xfrm>
          <a:prstGeom prst="rect">
            <a:avLst/>
          </a:prstGeom>
          <a:noFill/>
        </p:spPr>
        <p:txBody>
          <a:bodyPr wrap="square" rtlCol="0">
            <a:spAutoFit/>
            <a:scene3d>
              <a:camera prst="obliqueBottomLeft"/>
              <a:lightRig rig="threePt" dir="t"/>
            </a:scene3d>
            <a:sp3d extrusionH="152400">
              <a:extrusionClr>
                <a:srgbClr val="172035"/>
              </a:extrusionClr>
            </a:sp3d>
          </a:bodyPr>
          <a:lstStyle/>
          <a:p>
            <a:pPr algn="ctr"/>
            <a:r>
              <a:rPr lang="es-PE" sz="2800" b="1" dirty="0">
                <a:solidFill>
                  <a:srgbClr val="BCC8E2"/>
                </a:solidFill>
                <a:effectLst>
                  <a:glow rad="76200">
                    <a:srgbClr val="172035">
                      <a:alpha val="94000"/>
                    </a:srgbClr>
                  </a:glow>
                  <a:outerShdw blurRad="38100" dist="38100" dir="2700000" algn="tl">
                    <a:srgbClr val="000000">
                      <a:alpha val="43137"/>
                    </a:srgbClr>
                  </a:outerShdw>
                </a:effectLst>
                <a:latin typeface="Arial Black" panose="020B0A04020102020204" pitchFamily="34" charset="0"/>
              </a:rPr>
              <a:t>Y esto es así porque el nacimiento del Estado de Israel constituye un evento crucial y profético para la 2º venida de Cristo y eventos anteriores, como son los relativos a los eventos apocalípticos, los mismos que nos hablan del juicio de los 7 Sellos, los juicios de las 7 Trompetas y los juicios de las 7 Copas. </a:t>
            </a:r>
          </a:p>
        </p:txBody>
      </p:sp>
    </p:spTree>
    <p:extLst>
      <p:ext uri="{BB962C8B-B14F-4D97-AF65-F5344CB8AC3E}">
        <p14:creationId xmlns:p14="http://schemas.microsoft.com/office/powerpoint/2010/main" val="1478519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8454" y="315690"/>
            <a:ext cx="11360258" cy="2677656"/>
          </a:xfrm>
          <a:prstGeom prst="rect">
            <a:avLst/>
          </a:prstGeom>
          <a:noFill/>
        </p:spPr>
        <p:txBody>
          <a:bodyPr wrap="square" rtlCol="0">
            <a:spAutoFit/>
            <a:scene3d>
              <a:camera prst="obliqueBottomLeft"/>
              <a:lightRig rig="threePt" dir="t"/>
            </a:scene3d>
            <a:sp3d extrusionH="127000">
              <a:extrusionClr>
                <a:srgbClr val="4C4A00"/>
              </a:extrusionClr>
            </a:sp3d>
          </a:bodyPr>
          <a:lstStyle/>
          <a:p>
            <a:pPr algn="ctr"/>
            <a:r>
              <a:rPr lang="es-PE" sz="2800" b="1" dirty="0">
                <a:solidFill>
                  <a:srgbClr val="FFFFAF"/>
                </a:solidFill>
                <a:effectLst>
                  <a:glow rad="76200">
                    <a:srgbClr val="4C4A00">
                      <a:alpha val="94000"/>
                    </a:srgbClr>
                  </a:glow>
                  <a:outerShdw blurRad="38100" dist="38100" dir="2700000" algn="tl">
                    <a:srgbClr val="000000">
                      <a:alpha val="43137"/>
                    </a:srgbClr>
                  </a:outerShdw>
                </a:effectLst>
                <a:latin typeface="Arial Black" panose="020B0A04020102020204" pitchFamily="34" charset="0"/>
              </a:rPr>
              <a:t>En consecuencia, si Dios no permitió al hombre conocer de manera anticipada cuando florecería la higuera, o sea, el Estado de Israel, tampoco le estará permitido al hombre saber con fecha exacta los eventos relativos a los juicios de los 7 Sellos, los juicios de las 7 Trompetas y los juicios de las 7 Copas.</a:t>
            </a:r>
          </a:p>
        </p:txBody>
      </p:sp>
    </p:spTree>
    <p:extLst>
      <p:ext uri="{BB962C8B-B14F-4D97-AF65-F5344CB8AC3E}">
        <p14:creationId xmlns:p14="http://schemas.microsoft.com/office/powerpoint/2010/main" val="346938571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5871" y="203149"/>
            <a:ext cx="11360258" cy="2246769"/>
          </a:xfrm>
          <a:prstGeom prst="rect">
            <a:avLst/>
          </a:prstGeom>
          <a:noFill/>
        </p:spPr>
        <p:txBody>
          <a:bodyPr wrap="square" rtlCol="0">
            <a:spAutoFit/>
            <a:scene3d>
              <a:camera prst="obliqueBottomLeft"/>
              <a:lightRig rig="threePt" dir="t"/>
            </a:scene3d>
            <a:sp3d extrusionH="152400">
              <a:extrusionClr>
                <a:srgbClr val="282824"/>
              </a:extrusionClr>
            </a:sp3d>
          </a:bodyPr>
          <a:lstStyle/>
          <a:p>
            <a:pPr algn="ctr"/>
            <a:r>
              <a:rPr lang="es-PE" sz="2800" b="1" dirty="0">
                <a:solidFill>
                  <a:srgbClr val="D5D5D1"/>
                </a:solidFill>
                <a:effectLst>
                  <a:glow rad="76200">
                    <a:srgbClr val="282824">
                      <a:alpha val="94000"/>
                    </a:srgbClr>
                  </a:glow>
                  <a:outerShdw blurRad="38100" dist="38100" dir="2700000" algn="tl">
                    <a:srgbClr val="000000">
                      <a:alpha val="43137"/>
                    </a:srgbClr>
                  </a:outerShdw>
                </a:effectLst>
                <a:latin typeface="Arial Black" panose="020B0A04020102020204" pitchFamily="34" charset="0"/>
              </a:rPr>
              <a:t>En otras palabras, Dios no permite saber al hombre con fecha exacta los eventos apocalípticos.</a:t>
            </a:r>
          </a:p>
          <a:p>
            <a:pPr algn="ctr"/>
            <a:r>
              <a:rPr lang="es-PE" sz="2800" b="1" dirty="0">
                <a:solidFill>
                  <a:srgbClr val="D5D5D1"/>
                </a:solidFill>
                <a:effectLst>
                  <a:glow rad="76200">
                    <a:srgbClr val="282824">
                      <a:alpha val="94000"/>
                    </a:srgbClr>
                  </a:glow>
                  <a:outerShdw blurRad="38100" dist="38100" dir="2700000" algn="tl">
                    <a:srgbClr val="000000">
                      <a:alpha val="43137"/>
                    </a:srgbClr>
                  </a:outerShdw>
                </a:effectLst>
                <a:latin typeface="Arial Black" panose="020B0A04020102020204" pitchFamily="34" charset="0"/>
              </a:rPr>
              <a:t>Dicho de otra manera, los eventos apocalípticos y su ocurrencia con fecha exacta le pertenece a Dios de manera exclusiva y reservada.</a:t>
            </a:r>
          </a:p>
        </p:txBody>
      </p:sp>
    </p:spTree>
    <p:extLst>
      <p:ext uri="{BB962C8B-B14F-4D97-AF65-F5344CB8AC3E}">
        <p14:creationId xmlns:p14="http://schemas.microsoft.com/office/powerpoint/2010/main" val="29128430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6523833" y="604911"/>
            <a:ext cx="5504044" cy="5262979"/>
          </a:xfrm>
          <a:prstGeom prst="rect">
            <a:avLst/>
          </a:prstGeom>
          <a:noFill/>
        </p:spPr>
        <p:txBody>
          <a:bodyPr wrap="square" rtlCol="0">
            <a:spAutoFit/>
            <a:scene3d>
              <a:camera prst="obliqueBottomLeft"/>
              <a:lightRig rig="threePt" dir="t"/>
            </a:scene3d>
            <a:sp3d extrusionH="127000">
              <a:extrusionClr>
                <a:srgbClr val="572A01"/>
              </a:extrusionClr>
            </a:sp3d>
          </a:bodyPr>
          <a:lstStyle/>
          <a:p>
            <a:pPr algn="ctr"/>
            <a:r>
              <a:rPr lang="es-PE" sz="2800" b="1" dirty="0">
                <a:solidFill>
                  <a:srgbClr val="FECDA0"/>
                </a:solidFill>
                <a:effectLst>
                  <a:glow rad="76200">
                    <a:srgbClr val="572A01">
                      <a:alpha val="94000"/>
                    </a:srgbClr>
                  </a:glow>
                  <a:outerShdw blurRad="38100" dist="38100" dir="2700000" algn="tl">
                    <a:srgbClr val="000000">
                      <a:alpha val="43137"/>
                    </a:srgbClr>
                  </a:outerShdw>
                </a:effectLst>
                <a:latin typeface="Arial Black" panose="020B0A04020102020204" pitchFamily="34" charset="0"/>
              </a:rPr>
              <a:t>Sin embargo algunos creyentes quieren justificar que Dios si permite conocer al hombre la fecha exacta de ciertos eventos.........eso es cierto, pero los eventos que voy a nombrar nada tienen que ver con </a:t>
            </a:r>
            <a:r>
              <a:rPr lang="es-PE" sz="2800" b="1" dirty="0" smtClean="0">
                <a:solidFill>
                  <a:srgbClr val="FECDA0"/>
                </a:solidFill>
                <a:effectLst>
                  <a:glow rad="76200">
                    <a:srgbClr val="572A01">
                      <a:alpha val="94000"/>
                    </a:srgbClr>
                  </a:glow>
                  <a:outerShdw blurRad="38100" dist="38100" dir="2700000" algn="tl">
                    <a:srgbClr val="000000">
                      <a:alpha val="43137"/>
                    </a:srgbClr>
                  </a:outerShdw>
                </a:effectLst>
                <a:latin typeface="Arial Black" panose="020B0A04020102020204" pitchFamily="34" charset="0"/>
              </a:rPr>
              <a:t>eventos </a:t>
            </a:r>
            <a:r>
              <a:rPr lang="es-PE" sz="2800" b="1" dirty="0">
                <a:solidFill>
                  <a:srgbClr val="FECDA0"/>
                </a:solidFill>
                <a:effectLst>
                  <a:glow rad="76200">
                    <a:srgbClr val="572A01">
                      <a:alpha val="94000"/>
                    </a:srgbClr>
                  </a:glow>
                  <a:outerShdw blurRad="38100" dist="38100" dir="2700000" algn="tl">
                    <a:srgbClr val="000000">
                      <a:alpha val="43137"/>
                    </a:srgbClr>
                  </a:outerShdw>
                </a:effectLst>
                <a:latin typeface="Arial Black" panose="020B0A04020102020204" pitchFamily="34" charset="0"/>
              </a:rPr>
              <a:t>apocalípticos. He allí el error en que incurren dichos creyentes.</a:t>
            </a:r>
          </a:p>
        </p:txBody>
      </p:sp>
    </p:spTree>
    <p:extLst>
      <p:ext uri="{BB962C8B-B14F-4D97-AF65-F5344CB8AC3E}">
        <p14:creationId xmlns:p14="http://schemas.microsoft.com/office/powerpoint/2010/main" val="305451248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6466449" y="151179"/>
            <a:ext cx="5725551" cy="6555641"/>
          </a:xfrm>
          <a:prstGeom prst="rect">
            <a:avLst/>
          </a:prstGeom>
          <a:noFill/>
        </p:spPr>
        <p:txBody>
          <a:bodyPr wrap="square" rtlCol="0">
            <a:spAutoFit/>
            <a:scene3d>
              <a:camera prst="obliqueBottomLeft"/>
              <a:lightRig rig="threePt" dir="t"/>
            </a:scene3d>
            <a:sp3d extrusionH="127000">
              <a:extrusionClr>
                <a:srgbClr val="542800"/>
              </a:extrusionClr>
            </a:sp3d>
          </a:bodyPr>
          <a:lstStyle/>
          <a:p>
            <a:pPr algn="ctr"/>
            <a:r>
              <a:rPr lang="es-PE" sz="2800" b="1" dirty="0">
                <a:solidFill>
                  <a:srgbClr val="FECDA0"/>
                </a:solidFill>
                <a:effectLst>
                  <a:glow rad="76200">
                    <a:srgbClr val="542800">
                      <a:alpha val="94000"/>
                    </a:srgbClr>
                  </a:glow>
                  <a:outerShdw blurRad="38100" dist="38100" dir="2700000" algn="tl">
                    <a:srgbClr val="000000">
                      <a:alpha val="43137"/>
                    </a:srgbClr>
                  </a:outerShdw>
                </a:effectLst>
                <a:latin typeface="Arial Black" panose="020B0A04020102020204" pitchFamily="34" charset="0"/>
              </a:rPr>
              <a:t>Citan por ejemplo, Jonás 3:4, cuando el profeta caminando por la ciudad de Nínive predicaba diciendo "de aquí a 40 días Nínive será destruida" y ya sabemos que la ciudad no fue destruida porque Nínive se arrepintió a la predicación de Jonás. Pero el asunto aquí a resaltar es que Dios permite saber la ocurrencia de un evento, PERO ÉSTE NO ES APOCALÍPTICO.</a:t>
            </a:r>
          </a:p>
        </p:txBody>
      </p:sp>
    </p:spTree>
    <p:extLst>
      <p:ext uri="{BB962C8B-B14F-4D97-AF65-F5344CB8AC3E}">
        <p14:creationId xmlns:p14="http://schemas.microsoft.com/office/powerpoint/2010/main" val="1967025389"/>
      </p:ext>
    </p:extLst>
  </p:cSld>
  <p:clrMapOvr>
    <a:masterClrMapping/>
  </p:clrMapOvr>
  <p:transition spd="slow">
    <p:wheel spokes="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5871" y="259419"/>
            <a:ext cx="11360258" cy="3970318"/>
          </a:xfrm>
          <a:prstGeom prst="rect">
            <a:avLst/>
          </a:prstGeom>
          <a:noFill/>
        </p:spPr>
        <p:txBody>
          <a:bodyPr wrap="square" rtlCol="0">
            <a:spAutoFit/>
            <a:scene3d>
              <a:camera prst="obliqueBottomLeft"/>
              <a:lightRig rig="threePt" dir="t"/>
            </a:scene3d>
            <a:sp3d extrusionH="152400">
              <a:extrusionClr>
                <a:srgbClr val="474F09"/>
              </a:extrusionClr>
            </a:sp3d>
          </a:bodyPr>
          <a:lstStyle/>
          <a:p>
            <a:pPr algn="ctr"/>
            <a:r>
              <a:rPr lang="es-PE" sz="2800" b="1" dirty="0">
                <a:solidFill>
                  <a:srgbClr val="E9F49A"/>
                </a:solidFill>
                <a:effectLst>
                  <a:glow rad="76200">
                    <a:srgbClr val="474F09">
                      <a:alpha val="94000"/>
                    </a:srgbClr>
                  </a:glow>
                  <a:outerShdw blurRad="38100" dist="38100" dir="2700000" algn="tl">
                    <a:srgbClr val="000000">
                      <a:alpha val="43137"/>
                    </a:srgbClr>
                  </a:outerShdw>
                </a:effectLst>
                <a:latin typeface="Arial Black" panose="020B0A04020102020204" pitchFamily="34" charset="0"/>
              </a:rPr>
              <a:t>Otro pasaje mediante el cual ciertos creyentes pretenden justificar que Dios si permite hacer conocer fechas exactas de ciertos eventos lo encontramos en Isaías 21:16, que dice:</a:t>
            </a:r>
          </a:p>
          <a:p>
            <a:pPr algn="ctr"/>
            <a:r>
              <a:rPr lang="es-PE" sz="2800" b="1" dirty="0">
                <a:solidFill>
                  <a:srgbClr val="E9F49A"/>
                </a:solidFill>
                <a:effectLst>
                  <a:glow rad="76200">
                    <a:srgbClr val="474F09">
                      <a:alpha val="94000"/>
                    </a:srgbClr>
                  </a:glow>
                  <a:outerShdw blurRad="38100" dist="38100" dir="2700000" algn="tl">
                    <a:srgbClr val="000000">
                      <a:alpha val="43137"/>
                    </a:srgbClr>
                  </a:outerShdw>
                </a:effectLst>
                <a:latin typeface="Arial Black" panose="020B0A04020102020204" pitchFamily="34" charset="0"/>
              </a:rPr>
              <a:t>"porque así me ha dicho Jehová: de aquí a un año, semejante a años de jornalero, toda la gloria de Cedar será deshecha;"</a:t>
            </a:r>
          </a:p>
          <a:p>
            <a:pPr algn="ctr"/>
            <a:r>
              <a:rPr lang="es-PE" sz="2800" b="1" dirty="0">
                <a:solidFill>
                  <a:srgbClr val="E9F49A"/>
                </a:solidFill>
                <a:effectLst>
                  <a:glow rad="76200">
                    <a:srgbClr val="474F09">
                      <a:alpha val="94000"/>
                    </a:srgbClr>
                  </a:glow>
                  <a:outerShdw blurRad="38100" dist="38100" dir="2700000" algn="tl">
                    <a:srgbClr val="000000">
                      <a:alpha val="43137"/>
                    </a:srgbClr>
                  </a:outerShdw>
                </a:effectLst>
                <a:latin typeface="Arial Black" panose="020B0A04020102020204" pitchFamily="34" charset="0"/>
              </a:rPr>
              <a:t>ESTA FECHA EXACTA NO TIENE NADA QUE VER CON UN EVENTO APOCALÍPTICO.</a:t>
            </a:r>
          </a:p>
        </p:txBody>
      </p:sp>
    </p:spTree>
    <p:extLst>
      <p:ext uri="{BB962C8B-B14F-4D97-AF65-F5344CB8AC3E}">
        <p14:creationId xmlns:p14="http://schemas.microsoft.com/office/powerpoint/2010/main" val="77582905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292"/>
            <a:ext cx="12208517" cy="6867291"/>
          </a:xfrm>
          <a:prstGeom prst="rect">
            <a:avLst/>
          </a:prstGeom>
        </p:spPr>
      </p:pic>
      <p:sp>
        <p:nvSpPr>
          <p:cNvPr id="2" name="CuadroTexto 1"/>
          <p:cNvSpPr txBox="1"/>
          <p:nvPr/>
        </p:nvSpPr>
        <p:spPr>
          <a:xfrm>
            <a:off x="418454" y="315690"/>
            <a:ext cx="11360258" cy="2246769"/>
          </a:xfrm>
          <a:prstGeom prst="rect">
            <a:avLst/>
          </a:prstGeom>
          <a:noFill/>
        </p:spPr>
        <p:txBody>
          <a:bodyPr wrap="square" rtlCol="0">
            <a:spAutoFit/>
            <a:scene3d>
              <a:camera prst="obliqueBottomLeft"/>
              <a:lightRig rig="threePt" dir="t"/>
            </a:scene3d>
            <a:sp3d extrusionH="127000">
              <a:extrusionClr>
                <a:srgbClr val="3B071B"/>
              </a:extrusionClr>
            </a:sp3d>
          </a:bodyPr>
          <a:lstStyle/>
          <a:p>
            <a:pPr algn="ctr"/>
            <a:r>
              <a:rPr lang="es-PE" sz="2800" b="1" dirty="0">
                <a:solidFill>
                  <a:srgbClr val="D2B5FD"/>
                </a:solidFill>
                <a:effectLst>
                  <a:glow rad="76200">
                    <a:srgbClr val="3B071B">
                      <a:alpha val="94000"/>
                    </a:srgbClr>
                  </a:glow>
                  <a:outerShdw blurRad="38100" dist="38100" dir="2700000" algn="tl">
                    <a:srgbClr val="000000">
                      <a:alpha val="43137"/>
                    </a:srgbClr>
                  </a:outerShdw>
                </a:effectLst>
                <a:latin typeface="Arial Black" panose="020B0A04020102020204" pitchFamily="34" charset="0"/>
              </a:rPr>
              <a:t>En Isaías 32:10, </a:t>
            </a:r>
            <a:r>
              <a:rPr lang="es-PE" sz="2800" b="1" dirty="0" smtClean="0">
                <a:solidFill>
                  <a:srgbClr val="D2B5FD"/>
                </a:solidFill>
                <a:effectLst>
                  <a:glow rad="76200">
                    <a:srgbClr val="3B071B">
                      <a:alpha val="94000"/>
                    </a:srgbClr>
                  </a:glow>
                  <a:outerShdw blurRad="38100" dist="38100" dir="2700000" algn="tl">
                    <a:srgbClr val="000000">
                      <a:alpha val="43137"/>
                    </a:srgbClr>
                  </a:outerShdw>
                </a:effectLst>
                <a:latin typeface="Arial Black" panose="020B0A04020102020204" pitchFamily="34" charset="0"/>
              </a:rPr>
              <a:t>dice</a:t>
            </a:r>
            <a:r>
              <a:rPr lang="es-PE" sz="2800" b="1" dirty="0">
                <a:solidFill>
                  <a:srgbClr val="D2B5FD"/>
                </a:solidFill>
                <a:effectLst>
                  <a:glow rad="76200">
                    <a:srgbClr val="3B071B">
                      <a:alpha val="94000"/>
                    </a:srgbClr>
                  </a:glow>
                  <a:outerShdw blurRad="38100" dist="38100" dir="2700000" algn="tl">
                    <a:srgbClr val="000000">
                      <a:alpha val="43137"/>
                    </a:srgbClr>
                  </a:outerShdw>
                </a:effectLst>
                <a:latin typeface="Arial Black" panose="020B0A04020102020204" pitchFamily="34" charset="0"/>
              </a:rPr>
              <a:t>: "de aquí a algo más de un año tendréis espanto, oh confiadas; porque la vendimia faltará, y la cosecha no vendrá."</a:t>
            </a:r>
          </a:p>
          <a:p>
            <a:pPr algn="ctr"/>
            <a:r>
              <a:rPr lang="es-PE" sz="2800" b="1" dirty="0">
                <a:solidFill>
                  <a:srgbClr val="D2B5FD"/>
                </a:solidFill>
                <a:effectLst>
                  <a:glow rad="76200">
                    <a:srgbClr val="3B071B">
                      <a:alpha val="94000"/>
                    </a:srgbClr>
                  </a:glow>
                  <a:outerShdw blurRad="38100" dist="38100" dir="2700000" algn="tl">
                    <a:srgbClr val="000000">
                      <a:alpha val="43137"/>
                    </a:srgbClr>
                  </a:outerShdw>
                </a:effectLst>
                <a:latin typeface="Arial Black" panose="020B0A04020102020204" pitchFamily="34" charset="0"/>
              </a:rPr>
              <a:t>Del mismo modo, este evento tiene fecha </a:t>
            </a:r>
            <a:r>
              <a:rPr lang="es-PE" sz="2800" b="1" dirty="0" smtClean="0">
                <a:solidFill>
                  <a:srgbClr val="D2B5FD"/>
                </a:solidFill>
                <a:effectLst>
                  <a:glow rad="76200">
                    <a:srgbClr val="3B071B">
                      <a:alpha val="94000"/>
                    </a:srgbClr>
                  </a:glow>
                  <a:outerShdw blurRad="38100" dist="38100" dir="2700000" algn="tl">
                    <a:srgbClr val="000000">
                      <a:alpha val="43137"/>
                    </a:srgbClr>
                  </a:outerShdw>
                </a:effectLst>
                <a:latin typeface="Arial Black" panose="020B0A04020102020204" pitchFamily="34" charset="0"/>
              </a:rPr>
              <a:t>exacta, pero </a:t>
            </a:r>
            <a:r>
              <a:rPr lang="es-PE" sz="2800" b="1" dirty="0">
                <a:solidFill>
                  <a:srgbClr val="D2B5FD"/>
                </a:solidFill>
                <a:effectLst>
                  <a:glow rad="76200">
                    <a:srgbClr val="3B071B">
                      <a:alpha val="94000"/>
                    </a:srgbClr>
                  </a:glow>
                  <a:outerShdw blurRad="38100" dist="38100" dir="2700000" algn="tl">
                    <a:srgbClr val="000000">
                      <a:alpha val="43137"/>
                    </a:srgbClr>
                  </a:outerShdw>
                </a:effectLst>
                <a:latin typeface="Arial Black" panose="020B0A04020102020204" pitchFamily="34" charset="0"/>
              </a:rPr>
              <a:t>no es un evento apocalíptico.</a:t>
            </a:r>
          </a:p>
        </p:txBody>
      </p:sp>
    </p:spTree>
    <p:extLst>
      <p:ext uri="{BB962C8B-B14F-4D97-AF65-F5344CB8AC3E}">
        <p14:creationId xmlns:p14="http://schemas.microsoft.com/office/powerpoint/2010/main" val="335697309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8454" y="315690"/>
            <a:ext cx="11360258" cy="2246769"/>
          </a:xfrm>
          <a:prstGeom prst="rect">
            <a:avLst/>
          </a:prstGeom>
          <a:noFill/>
        </p:spPr>
        <p:txBody>
          <a:bodyPr wrap="square" rtlCol="0">
            <a:spAutoFit/>
            <a:scene3d>
              <a:camera prst="obliqueBottomLeft"/>
              <a:lightRig rig="threePt" dir="t"/>
            </a:scene3d>
            <a:sp3d extrusionH="127000">
              <a:extrusionClr>
                <a:srgbClr val="142438"/>
              </a:extrusionClr>
            </a:sp3d>
          </a:bodyPr>
          <a:lstStyle/>
          <a:p>
            <a:pPr algn="ctr"/>
            <a:r>
              <a:rPr lang="es-PE" sz="2800" b="1" dirty="0">
                <a:solidFill>
                  <a:srgbClr val="B3C9E3"/>
                </a:solidFill>
                <a:effectLst>
                  <a:glow rad="76200">
                    <a:srgbClr val="142438">
                      <a:alpha val="94000"/>
                    </a:srgbClr>
                  </a:glow>
                  <a:outerShdw blurRad="38100" dist="38100" dir="2700000" algn="tl">
                    <a:srgbClr val="000000">
                      <a:alpha val="43137"/>
                    </a:srgbClr>
                  </a:outerShdw>
                </a:effectLst>
                <a:latin typeface="Arial Black" panose="020B0A04020102020204" pitchFamily="34" charset="0"/>
              </a:rPr>
              <a:t>Por eso </a:t>
            </a:r>
            <a:r>
              <a:rPr lang="es-PE" sz="2800" b="1" dirty="0" smtClean="0">
                <a:solidFill>
                  <a:srgbClr val="B3C9E3"/>
                </a:solidFill>
                <a:effectLst>
                  <a:glow rad="76200">
                    <a:srgbClr val="142438">
                      <a:alpha val="94000"/>
                    </a:srgbClr>
                  </a:glow>
                  <a:outerShdw blurRad="38100" dist="38100" dir="2700000" algn="tl">
                    <a:srgbClr val="000000">
                      <a:alpha val="43137"/>
                    </a:srgbClr>
                  </a:outerShdw>
                </a:effectLst>
                <a:latin typeface="Arial Black" panose="020B0A04020102020204" pitchFamily="34" charset="0"/>
              </a:rPr>
              <a:t>Deuteronomio 29:29, nos dice </a:t>
            </a:r>
            <a:r>
              <a:rPr lang="es-PE" sz="2800" b="1" dirty="0">
                <a:solidFill>
                  <a:srgbClr val="B3C9E3"/>
                </a:solidFill>
                <a:effectLst>
                  <a:glow rad="76200">
                    <a:srgbClr val="142438">
                      <a:alpha val="94000"/>
                    </a:srgbClr>
                  </a:glow>
                  <a:outerShdw blurRad="38100" dist="38100" dir="2700000" algn="tl">
                    <a:srgbClr val="000000">
                      <a:alpha val="43137"/>
                    </a:srgbClr>
                  </a:outerShdw>
                </a:effectLst>
                <a:latin typeface="Arial Black" panose="020B0A04020102020204" pitchFamily="34" charset="0"/>
              </a:rPr>
              <a:t>"las cosas secretas pertenecen a Jehová nuestro Dios; mas las reveladas son para nosotros y para nuestros hijos para siempre, para que cumplamos todas las palabras de esta ley".</a:t>
            </a:r>
          </a:p>
        </p:txBody>
      </p:sp>
    </p:spTree>
    <p:extLst>
      <p:ext uri="{BB962C8B-B14F-4D97-AF65-F5344CB8AC3E}">
        <p14:creationId xmlns:p14="http://schemas.microsoft.com/office/powerpoint/2010/main" val="391903390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5871" y="245351"/>
            <a:ext cx="11360258" cy="3539430"/>
          </a:xfrm>
          <a:prstGeom prst="rect">
            <a:avLst/>
          </a:prstGeom>
          <a:noFill/>
        </p:spPr>
        <p:txBody>
          <a:bodyPr wrap="square" rtlCol="0">
            <a:spAutoFit/>
            <a:scene3d>
              <a:camera prst="obliqueBottomLeft"/>
              <a:lightRig rig="threePt" dir="t"/>
            </a:scene3d>
            <a:sp3d extrusionH="127000">
              <a:extrusionClr>
                <a:schemeClr val="tx2">
                  <a:lumMod val="50000"/>
                </a:schemeClr>
              </a:extrusionClr>
            </a:sp3d>
          </a:bodyPr>
          <a:lstStyle/>
          <a:p>
            <a:pPr algn="ctr"/>
            <a:r>
              <a:rPr lang="es-PE" sz="2800" b="1" dirty="0">
                <a:solidFill>
                  <a:srgbClr val="C2D1E4"/>
                </a:solidFill>
                <a:effectLst>
                  <a:glow rad="76200">
                    <a:schemeClr val="tx2">
                      <a:lumMod val="50000"/>
                      <a:alpha val="94000"/>
                    </a:schemeClr>
                  </a:glow>
                  <a:outerShdw blurRad="38100" dist="38100" dir="2700000" algn="tl">
                    <a:srgbClr val="000000">
                      <a:alpha val="43137"/>
                    </a:srgbClr>
                  </a:outerShdw>
                </a:effectLst>
                <a:latin typeface="Arial Black" panose="020B0A04020102020204" pitchFamily="34" charset="0"/>
              </a:rPr>
              <a:t>Y</a:t>
            </a:r>
            <a:r>
              <a:rPr lang="es-PE" sz="2800" dirty="0">
                <a:solidFill>
                  <a:srgbClr val="C2D1E4"/>
                </a:solidFill>
                <a:effectLst>
                  <a:glow rad="76200">
                    <a:schemeClr val="tx2">
                      <a:lumMod val="50000"/>
                      <a:alpha val="94000"/>
                    </a:schemeClr>
                  </a:glow>
                </a:effectLst>
              </a:rPr>
              <a:t> </a:t>
            </a:r>
            <a:r>
              <a:rPr lang="es-PE" sz="2800" b="1" dirty="0">
                <a:solidFill>
                  <a:srgbClr val="C2D1E4"/>
                </a:solidFill>
                <a:effectLst>
                  <a:glow rad="76200">
                    <a:schemeClr val="tx2">
                      <a:lumMod val="50000"/>
                      <a:alpha val="94000"/>
                    </a:schemeClr>
                  </a:glow>
                  <a:outerShdw blurRad="38100" dist="38100" dir="2700000" algn="tl">
                    <a:srgbClr val="000000">
                      <a:alpha val="43137"/>
                    </a:srgbClr>
                  </a:outerShdw>
                </a:effectLst>
                <a:latin typeface="Arial Black" panose="020B0A04020102020204" pitchFamily="34" charset="0"/>
              </a:rPr>
              <a:t>¿cuáles son las cosas secretas que pertenecen a Jehová nuestro Dios? Precisamente las fechas exactas de los eventos apocalípticos.</a:t>
            </a:r>
          </a:p>
          <a:p>
            <a:pPr algn="ctr"/>
            <a:r>
              <a:rPr lang="es-PE" sz="2800" b="1" dirty="0">
                <a:solidFill>
                  <a:srgbClr val="C2D1E4"/>
                </a:solidFill>
                <a:effectLst>
                  <a:glow rad="76200">
                    <a:schemeClr val="tx2">
                      <a:lumMod val="50000"/>
                      <a:alpha val="94000"/>
                    </a:schemeClr>
                  </a:glow>
                  <a:outerShdw blurRad="38100" dist="38100" dir="2700000" algn="tl">
                    <a:srgbClr val="000000">
                      <a:alpha val="43137"/>
                    </a:srgbClr>
                  </a:outerShdw>
                </a:effectLst>
                <a:latin typeface="Arial Black" panose="020B0A04020102020204" pitchFamily="34" charset="0"/>
              </a:rPr>
              <a:t>Y ¿cuáles son las cosas reveladas para nosotros y nuestros hijos? </a:t>
            </a:r>
          </a:p>
          <a:p>
            <a:pPr algn="ctr"/>
            <a:r>
              <a:rPr lang="es-PE" sz="2800" b="1" dirty="0">
                <a:solidFill>
                  <a:srgbClr val="C2D1E4"/>
                </a:solidFill>
                <a:effectLst>
                  <a:glow rad="76200">
                    <a:schemeClr val="tx2">
                      <a:lumMod val="50000"/>
                      <a:alpha val="94000"/>
                    </a:schemeClr>
                  </a:glow>
                  <a:outerShdw blurRad="38100" dist="38100" dir="2700000" algn="tl">
                    <a:srgbClr val="000000">
                      <a:alpha val="43137"/>
                    </a:srgbClr>
                  </a:outerShdw>
                </a:effectLst>
                <a:latin typeface="Arial Black" panose="020B0A04020102020204" pitchFamily="34" charset="0"/>
              </a:rPr>
              <a:t>Precisamente las fechas exactas de eventos no apocalípticos, como pueden ser los pasajes ya citados de Jonás 3:4, Isaías 21:16 e Isaías 32:10.</a:t>
            </a:r>
          </a:p>
        </p:txBody>
      </p:sp>
    </p:spTree>
    <p:extLst>
      <p:ext uri="{BB962C8B-B14F-4D97-AF65-F5344CB8AC3E}">
        <p14:creationId xmlns:p14="http://schemas.microsoft.com/office/powerpoint/2010/main" val="128289329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5871" y="160945"/>
            <a:ext cx="11360258" cy="4401205"/>
          </a:xfrm>
          <a:prstGeom prst="rect">
            <a:avLst/>
          </a:prstGeom>
          <a:noFill/>
        </p:spPr>
        <p:txBody>
          <a:bodyPr wrap="square" rtlCol="0">
            <a:spAutoFit/>
            <a:scene3d>
              <a:camera prst="obliqueBottomLeft"/>
              <a:lightRig rig="threePt" dir="t"/>
            </a:scene3d>
            <a:sp3d extrusionH="127000">
              <a:extrusionClr>
                <a:srgbClr val="1F2535"/>
              </a:extrusionClr>
            </a:sp3d>
          </a:bodyPr>
          <a:lstStyle/>
          <a:p>
            <a:pPr algn="ctr"/>
            <a:r>
              <a:rPr lang="es-PE" sz="2800" b="1" dirty="0">
                <a:solidFill>
                  <a:srgbClr val="BEC5D8"/>
                </a:solidFill>
                <a:effectLst>
                  <a:glow rad="76200">
                    <a:srgbClr val="1F2535">
                      <a:alpha val="94000"/>
                    </a:srgbClr>
                  </a:glow>
                  <a:outerShdw blurRad="38100" dist="38100" dir="2700000" algn="tl">
                    <a:srgbClr val="000000">
                      <a:alpha val="43137"/>
                    </a:srgbClr>
                  </a:outerShdw>
                </a:effectLst>
                <a:latin typeface="Arial Black" panose="020B0A04020102020204" pitchFamily="34" charset="0"/>
              </a:rPr>
              <a:t>En consecuencia lo que hace Ricardo Salazar de fijar fechas exactas para la apertura del sexto Sello de Apocalipsis, entre el 22 de Julio </a:t>
            </a:r>
            <a:r>
              <a:rPr lang="es-PE" sz="2800" b="1" dirty="0" smtClean="0">
                <a:solidFill>
                  <a:srgbClr val="BEC5D8"/>
                </a:solidFill>
                <a:effectLst>
                  <a:glow rad="76200">
                    <a:srgbClr val="1F2535">
                      <a:alpha val="94000"/>
                    </a:srgbClr>
                  </a:glow>
                  <a:outerShdw blurRad="38100" dist="38100" dir="2700000" algn="tl">
                    <a:srgbClr val="000000">
                      <a:alpha val="43137"/>
                    </a:srgbClr>
                  </a:outerShdw>
                </a:effectLst>
                <a:latin typeface="Arial Black" panose="020B0A04020102020204" pitchFamily="34" charset="0"/>
              </a:rPr>
              <a:t>y </a:t>
            </a:r>
            <a:r>
              <a:rPr lang="es-PE" sz="2800" b="1" dirty="0">
                <a:solidFill>
                  <a:srgbClr val="BEC5D8"/>
                </a:solidFill>
                <a:effectLst>
                  <a:glow rad="76200">
                    <a:srgbClr val="1F2535">
                      <a:alpha val="94000"/>
                    </a:srgbClr>
                  </a:glow>
                  <a:outerShdw blurRad="38100" dist="38100" dir="2700000" algn="tl">
                    <a:srgbClr val="000000">
                      <a:alpha val="43137"/>
                    </a:srgbClr>
                  </a:outerShdw>
                </a:effectLst>
                <a:latin typeface="Arial Black" panose="020B0A04020102020204" pitchFamily="34" charset="0"/>
              </a:rPr>
              <a:t>18 de Agosto del </a:t>
            </a:r>
            <a:r>
              <a:rPr lang="es-PE" sz="2800" b="1" dirty="0" smtClean="0">
                <a:solidFill>
                  <a:srgbClr val="BEC5D8"/>
                </a:solidFill>
                <a:effectLst>
                  <a:glow rad="76200">
                    <a:srgbClr val="1F2535">
                      <a:alpha val="94000"/>
                    </a:srgbClr>
                  </a:glow>
                  <a:outerShdw blurRad="38100" dist="38100" dir="2700000" algn="tl">
                    <a:srgbClr val="000000">
                      <a:alpha val="43137"/>
                    </a:srgbClr>
                  </a:outerShdw>
                </a:effectLst>
                <a:latin typeface="Arial Black" panose="020B0A04020102020204" pitchFamily="34" charset="0"/>
              </a:rPr>
              <a:t>2015, con la ocurrencia de un mega terremoto de 10.2º que finalmente no se cumplió; </a:t>
            </a:r>
            <a:r>
              <a:rPr lang="es-PE" sz="2800" b="1" dirty="0">
                <a:solidFill>
                  <a:srgbClr val="BEC5D8"/>
                </a:solidFill>
                <a:effectLst>
                  <a:glow rad="76200">
                    <a:srgbClr val="1F2535">
                      <a:alpha val="94000"/>
                    </a:srgbClr>
                  </a:glow>
                  <a:outerShdw blurRad="38100" dist="38100" dir="2700000" algn="tl">
                    <a:srgbClr val="000000">
                      <a:alpha val="43137"/>
                    </a:srgbClr>
                  </a:outerShdw>
                </a:effectLst>
                <a:latin typeface="Arial Black" panose="020B0A04020102020204" pitchFamily="34" charset="0"/>
              </a:rPr>
              <a:t>así como fijar la ocurrencia </a:t>
            </a:r>
            <a:r>
              <a:rPr lang="es-PE" sz="2800" b="1" dirty="0" smtClean="0">
                <a:solidFill>
                  <a:srgbClr val="BEC5D8"/>
                </a:solidFill>
                <a:effectLst>
                  <a:glow rad="76200">
                    <a:srgbClr val="1F2535">
                      <a:alpha val="94000"/>
                    </a:srgbClr>
                  </a:glow>
                  <a:outerShdw blurRad="38100" dist="38100" dir="2700000" algn="tl">
                    <a:srgbClr val="000000">
                      <a:alpha val="43137"/>
                    </a:srgbClr>
                  </a:outerShdw>
                </a:effectLst>
                <a:latin typeface="Arial Black" panose="020B0A04020102020204" pitchFamily="34" charset="0"/>
              </a:rPr>
              <a:t>del juicio de </a:t>
            </a:r>
            <a:r>
              <a:rPr lang="es-PE" sz="2800" b="1" dirty="0">
                <a:solidFill>
                  <a:srgbClr val="BEC5D8"/>
                </a:solidFill>
                <a:effectLst>
                  <a:glow rad="76200">
                    <a:srgbClr val="1F2535">
                      <a:alpha val="94000"/>
                    </a:srgbClr>
                  </a:glow>
                  <a:outerShdw blurRad="38100" dist="38100" dir="2700000" algn="tl">
                    <a:srgbClr val="000000">
                      <a:alpha val="43137"/>
                    </a:srgbClr>
                  </a:outerShdw>
                </a:effectLst>
                <a:latin typeface="Arial Black" panose="020B0A04020102020204" pitchFamily="34" charset="0"/>
              </a:rPr>
              <a:t>la 2º Trompeta de Apocalipsis, que indica la caída de un asteroide a la Tierra el 16 de Mayo del 2016, y otros eventos con fecha </a:t>
            </a:r>
            <a:r>
              <a:rPr lang="es-PE" sz="2800" b="1" dirty="0" smtClean="0">
                <a:solidFill>
                  <a:srgbClr val="BEC5D8"/>
                </a:solidFill>
                <a:effectLst>
                  <a:glow rad="76200">
                    <a:srgbClr val="1F2535">
                      <a:alpha val="94000"/>
                    </a:srgbClr>
                  </a:glow>
                  <a:outerShdw blurRad="38100" dist="38100" dir="2700000" algn="tl">
                    <a:srgbClr val="000000">
                      <a:alpha val="43137"/>
                    </a:srgbClr>
                  </a:outerShdw>
                </a:effectLst>
                <a:latin typeface="Arial Black" panose="020B0A04020102020204" pitchFamily="34" charset="0"/>
              </a:rPr>
              <a:t>exacta, </a:t>
            </a:r>
            <a:r>
              <a:rPr lang="es-PE" sz="2800" b="1" dirty="0">
                <a:solidFill>
                  <a:srgbClr val="BEC5D8"/>
                </a:solidFill>
                <a:effectLst>
                  <a:glow rad="76200">
                    <a:srgbClr val="1F2535">
                      <a:alpha val="94000"/>
                    </a:srgbClr>
                  </a:glow>
                  <a:outerShdw blurRad="38100" dist="38100" dir="2700000" algn="tl">
                    <a:srgbClr val="000000">
                      <a:alpha val="43137"/>
                    </a:srgbClr>
                  </a:outerShdw>
                </a:effectLst>
                <a:latin typeface="Arial Black" panose="020B0A04020102020204" pitchFamily="34" charset="0"/>
              </a:rPr>
              <a:t>ES ANTI BÍBLICO Y ANTI CRISTIANO Y TIENE QUE SER RECHAZADO DE </a:t>
            </a:r>
            <a:r>
              <a:rPr lang="es-PE" sz="2800" b="1" dirty="0" smtClean="0">
                <a:solidFill>
                  <a:srgbClr val="BEC5D8"/>
                </a:solidFill>
                <a:effectLst>
                  <a:glow rad="76200">
                    <a:srgbClr val="1F2535">
                      <a:alpha val="94000"/>
                    </a:srgbClr>
                  </a:glow>
                  <a:outerShdw blurRad="38100" dist="38100" dir="2700000" algn="tl">
                    <a:srgbClr val="000000">
                      <a:alpha val="43137"/>
                    </a:srgbClr>
                  </a:outerShdw>
                </a:effectLst>
                <a:latin typeface="Arial Black" panose="020B0A04020102020204" pitchFamily="34" charset="0"/>
              </a:rPr>
              <a:t>PLANO EN </a:t>
            </a:r>
            <a:r>
              <a:rPr lang="es-PE" sz="2800" b="1" dirty="0">
                <a:solidFill>
                  <a:srgbClr val="BEC5D8"/>
                </a:solidFill>
                <a:effectLst>
                  <a:glow rad="76200">
                    <a:srgbClr val="1F2535">
                      <a:alpha val="94000"/>
                    </a:srgbClr>
                  </a:glow>
                  <a:outerShdw blurRad="38100" dist="38100" dir="2700000" algn="tl">
                    <a:srgbClr val="000000">
                      <a:alpha val="43137"/>
                    </a:srgbClr>
                  </a:outerShdw>
                </a:effectLst>
                <a:latin typeface="Arial Black" panose="020B0A04020102020204" pitchFamily="34" charset="0"/>
              </a:rPr>
              <a:t>EL NOMBRE DE JESUCRISTO</a:t>
            </a:r>
            <a:r>
              <a:rPr lang="es-PE" sz="2800" b="1" dirty="0">
                <a:solidFill>
                  <a:schemeClr val="bg1"/>
                </a:solidFill>
                <a:effectLst>
                  <a:glow rad="76200">
                    <a:srgbClr val="1F2535">
                      <a:alpha val="94000"/>
                    </a:srgbClr>
                  </a:glow>
                  <a:outerShdw blurRad="38100" dist="38100" dir="2700000" algn="tl">
                    <a:srgbClr val="000000">
                      <a:alpha val="43137"/>
                    </a:srgbClr>
                  </a:outerShdw>
                </a:effectLst>
                <a:latin typeface="Arial Black" panose="020B0A04020102020204" pitchFamily="34" charset="0"/>
              </a:rPr>
              <a:t>. </a:t>
            </a:r>
          </a:p>
        </p:txBody>
      </p:sp>
    </p:spTree>
    <p:extLst>
      <p:ext uri="{BB962C8B-B14F-4D97-AF65-F5344CB8AC3E}">
        <p14:creationId xmlns:p14="http://schemas.microsoft.com/office/powerpoint/2010/main" val="374061907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5871" y="245351"/>
            <a:ext cx="11360258" cy="2246769"/>
          </a:xfrm>
          <a:prstGeom prst="rect">
            <a:avLst/>
          </a:prstGeom>
          <a:noFill/>
        </p:spPr>
        <p:txBody>
          <a:bodyPr wrap="square" rtlCol="0">
            <a:spAutoFit/>
            <a:scene3d>
              <a:camera prst="obliqueBottomLeft"/>
              <a:lightRig rig="threePt" dir="t"/>
            </a:scene3d>
            <a:sp3d extrusionH="127000">
              <a:extrusionClr>
                <a:srgbClr val="453703"/>
              </a:extrusionClr>
            </a:sp3d>
          </a:bodyPr>
          <a:lstStyle/>
          <a:p>
            <a:pPr algn="ctr"/>
            <a:r>
              <a:rPr lang="es-ES" sz="2800" b="1" dirty="0" smtClean="0">
                <a:solidFill>
                  <a:srgbClr val="FAE082"/>
                </a:solidFill>
                <a:effectLst>
                  <a:glow rad="76200">
                    <a:srgbClr val="453703">
                      <a:alpha val="94000"/>
                    </a:srgbClr>
                  </a:glow>
                  <a:outerShdw blurRad="38100" dist="38100" dir="2700000" algn="tl">
                    <a:srgbClr val="000000">
                      <a:alpha val="43137"/>
                    </a:srgbClr>
                  </a:outerShdw>
                </a:effectLst>
                <a:latin typeface="Arial Black" panose="020B0A04020102020204" pitchFamily="34" charset="0"/>
              </a:rPr>
              <a:t>La Palabra de Dios nos dice en Jeremías 23:16 “</a:t>
            </a:r>
            <a:r>
              <a:rPr lang="es-PE" sz="2800" b="1" dirty="0">
                <a:solidFill>
                  <a:srgbClr val="FAE082"/>
                </a:solidFill>
                <a:effectLst>
                  <a:glow rad="76200">
                    <a:srgbClr val="453703">
                      <a:alpha val="94000"/>
                    </a:srgbClr>
                  </a:glow>
                  <a:outerShdw blurRad="38100" dist="38100" dir="2700000" algn="tl">
                    <a:srgbClr val="000000">
                      <a:alpha val="43137"/>
                    </a:srgbClr>
                  </a:outerShdw>
                </a:effectLst>
                <a:latin typeface="Arial Black" panose="020B0A04020102020204" pitchFamily="34" charset="0"/>
              </a:rPr>
              <a:t>Así ha dicho Jehová de los ejércitos: No escuchéis las palabras de los profetas que os profetizan; os alimentan con vanas esperanzas; </a:t>
            </a:r>
            <a:r>
              <a:rPr lang="es-PE" sz="2800" b="1" dirty="0" smtClean="0">
                <a:solidFill>
                  <a:srgbClr val="FAE082"/>
                </a:solidFill>
                <a:effectLst>
                  <a:glow rad="76200">
                    <a:srgbClr val="453703">
                      <a:alpha val="94000"/>
                    </a:srgbClr>
                  </a:glow>
                  <a:outerShdw blurRad="38100" dist="38100" dir="2700000" algn="tl">
                    <a:srgbClr val="000000">
                      <a:alpha val="43137"/>
                    </a:srgbClr>
                  </a:outerShdw>
                </a:effectLst>
                <a:latin typeface="Arial Black" panose="020B0A04020102020204" pitchFamily="34" charset="0"/>
              </a:rPr>
              <a:t>HABLAN VISIÓN DE SU PROPIO CORAZÓN, NO DE LA BOCA DE JEHOVÁ”.</a:t>
            </a:r>
            <a:endParaRPr lang="es-PE" sz="2800" b="1" dirty="0">
              <a:solidFill>
                <a:srgbClr val="FAE082"/>
              </a:solidFill>
              <a:effectLst>
                <a:glow rad="76200">
                  <a:srgbClr val="453703">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1014593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8454" y="315690"/>
            <a:ext cx="11360258" cy="3539430"/>
          </a:xfrm>
          <a:prstGeom prst="rect">
            <a:avLst/>
          </a:prstGeom>
          <a:noFill/>
        </p:spPr>
        <p:txBody>
          <a:bodyPr wrap="square" rtlCol="0">
            <a:spAutoFit/>
            <a:scene3d>
              <a:camera prst="obliqueBottomLeft"/>
              <a:lightRig rig="threePt" dir="t"/>
            </a:scene3d>
            <a:sp3d extrusionH="127000">
              <a:extrusionClr>
                <a:srgbClr val="024C56"/>
              </a:extrusionClr>
            </a:sp3d>
          </a:bodyPr>
          <a:lstStyle/>
          <a:p>
            <a:pPr algn="ctr"/>
            <a:r>
              <a:rPr lang="es-ES" sz="2800" b="1" dirty="0" smtClean="0">
                <a:solidFill>
                  <a:srgbClr val="A9F3FD"/>
                </a:solidFill>
                <a:effectLst>
                  <a:glow rad="76200">
                    <a:srgbClr val="024C56">
                      <a:alpha val="94000"/>
                    </a:srgbClr>
                  </a:glow>
                  <a:outerShdw blurRad="38100" dist="38100" dir="2700000" algn="tl">
                    <a:srgbClr val="000000">
                      <a:alpha val="43137"/>
                    </a:srgbClr>
                  </a:outerShdw>
                </a:effectLst>
                <a:latin typeface="Arial Black" panose="020B0A04020102020204" pitchFamily="34" charset="0"/>
              </a:rPr>
              <a:t>Jeremías 23:31-32, sentencia “</a:t>
            </a:r>
            <a:r>
              <a:rPr lang="es-PE" sz="2800" b="1" dirty="0">
                <a:solidFill>
                  <a:srgbClr val="A9F3FD"/>
                </a:solidFill>
                <a:effectLst>
                  <a:glow rad="76200">
                    <a:srgbClr val="024C56">
                      <a:alpha val="94000"/>
                    </a:srgbClr>
                  </a:glow>
                  <a:outerShdw blurRad="38100" dist="38100" dir="2700000" algn="tl">
                    <a:srgbClr val="000000">
                      <a:alpha val="43137"/>
                    </a:srgbClr>
                  </a:outerShdw>
                </a:effectLst>
                <a:latin typeface="Arial Black" panose="020B0A04020102020204" pitchFamily="34" charset="0"/>
              </a:rPr>
              <a:t>Dice Jehová: He aquí que yo estoy contra los profetas que endulzan sus lenguas y dicen: </a:t>
            </a:r>
            <a:r>
              <a:rPr lang="es-PE" sz="2800" b="1" dirty="0" smtClean="0">
                <a:solidFill>
                  <a:srgbClr val="A9F3FD"/>
                </a:solidFill>
                <a:effectLst>
                  <a:glow rad="76200">
                    <a:srgbClr val="024C56">
                      <a:alpha val="94000"/>
                    </a:srgbClr>
                  </a:glow>
                  <a:outerShdw blurRad="38100" dist="38100" dir="2700000" algn="tl">
                    <a:srgbClr val="000000">
                      <a:alpha val="43137"/>
                    </a:srgbClr>
                  </a:outerShdw>
                </a:effectLst>
                <a:latin typeface="Arial Black" panose="020B0A04020102020204" pitchFamily="34" charset="0"/>
              </a:rPr>
              <a:t>Él </a:t>
            </a:r>
            <a:r>
              <a:rPr lang="es-PE" sz="2800" b="1" dirty="0">
                <a:solidFill>
                  <a:srgbClr val="A9F3FD"/>
                </a:solidFill>
                <a:effectLst>
                  <a:glow rad="76200">
                    <a:srgbClr val="024C56">
                      <a:alpha val="94000"/>
                    </a:srgbClr>
                  </a:glow>
                  <a:outerShdw blurRad="38100" dist="38100" dir="2700000" algn="tl">
                    <a:srgbClr val="000000">
                      <a:alpha val="43137"/>
                    </a:srgbClr>
                  </a:outerShdw>
                </a:effectLst>
                <a:latin typeface="Arial Black" panose="020B0A04020102020204" pitchFamily="34" charset="0"/>
              </a:rPr>
              <a:t>ha dicho.</a:t>
            </a:r>
            <a:r>
              <a:rPr lang="es-ES" sz="2800" b="1" dirty="0" smtClean="0">
                <a:solidFill>
                  <a:srgbClr val="A9F3FD"/>
                </a:solidFill>
                <a:effectLst>
                  <a:glow rad="76200">
                    <a:srgbClr val="024C56">
                      <a:alpha val="94000"/>
                    </a:srgbClr>
                  </a:glow>
                  <a:outerShdw blurRad="38100" dist="38100" dir="2700000" algn="tl">
                    <a:srgbClr val="000000">
                      <a:alpha val="43137"/>
                    </a:srgbClr>
                  </a:outerShdw>
                </a:effectLst>
                <a:latin typeface="Arial Black" panose="020B0A04020102020204" pitchFamily="34" charset="0"/>
              </a:rPr>
              <a:t> </a:t>
            </a:r>
          </a:p>
          <a:p>
            <a:pPr algn="ctr"/>
            <a:r>
              <a:rPr lang="es-PE" sz="2800" b="1" dirty="0">
                <a:solidFill>
                  <a:srgbClr val="A9F3FD"/>
                </a:solidFill>
                <a:effectLst>
                  <a:glow rad="76200">
                    <a:srgbClr val="024C56">
                      <a:alpha val="94000"/>
                    </a:srgbClr>
                  </a:glow>
                  <a:outerShdw blurRad="38100" dist="38100" dir="2700000" algn="tl">
                    <a:srgbClr val="000000">
                      <a:alpha val="43137"/>
                    </a:srgbClr>
                  </a:outerShdw>
                </a:effectLst>
                <a:latin typeface="Arial Black" panose="020B0A04020102020204" pitchFamily="34" charset="0"/>
              </a:rPr>
              <a:t>He aquí, dice Jehová, yo estoy contra los que profetizan sueños mentirosos, y los cuentan, y hacen errar a mi pueblo con sus mentiras y con sus lisonjas, y yo no los envié ni les mandé; y ningún provecho hicieron a este pueblo, dice </a:t>
            </a:r>
            <a:r>
              <a:rPr lang="es-PE" sz="2800" b="1" dirty="0" smtClean="0">
                <a:solidFill>
                  <a:srgbClr val="A9F3FD"/>
                </a:solidFill>
                <a:effectLst>
                  <a:glow rad="76200">
                    <a:srgbClr val="024C56">
                      <a:alpha val="94000"/>
                    </a:srgbClr>
                  </a:glow>
                  <a:outerShdw blurRad="38100" dist="38100" dir="2700000" algn="tl">
                    <a:srgbClr val="000000">
                      <a:alpha val="43137"/>
                    </a:srgbClr>
                  </a:outerShdw>
                </a:effectLst>
                <a:latin typeface="Arial Black" panose="020B0A04020102020204" pitchFamily="34" charset="0"/>
              </a:rPr>
              <a:t>Jehová”.</a:t>
            </a:r>
            <a:endParaRPr lang="es-PE" sz="2800" b="1" dirty="0">
              <a:solidFill>
                <a:srgbClr val="A9F3FD"/>
              </a:solidFill>
              <a:effectLst>
                <a:glow rad="76200">
                  <a:srgbClr val="024C56">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14792188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8454" y="315690"/>
            <a:ext cx="11360258" cy="3539430"/>
          </a:xfrm>
          <a:prstGeom prst="rect">
            <a:avLst/>
          </a:prstGeom>
          <a:noFill/>
        </p:spPr>
        <p:txBody>
          <a:bodyPr wrap="square" rtlCol="0">
            <a:spAutoFit/>
            <a:scene3d>
              <a:camera prst="obliqueBottomLeft"/>
              <a:lightRig rig="threePt" dir="t"/>
            </a:scene3d>
            <a:sp3d extrusionH="127000">
              <a:extrusionClr>
                <a:srgbClr val="462006"/>
              </a:extrusionClr>
            </a:sp3d>
          </a:bodyPr>
          <a:lstStyle/>
          <a:p>
            <a:pPr algn="ctr"/>
            <a:r>
              <a:rPr lang="es-ES" sz="2800" b="1" dirty="0" smtClean="0">
                <a:solidFill>
                  <a:schemeClr val="accent2">
                    <a:lumMod val="40000"/>
                    <a:lumOff val="6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rPr>
              <a:t>En los versículos citados anteriormente, la Palabra de Dios nos hace ver que algunas personas pueden profetizar del engaño de su propio corazón o de su mente carnal.</a:t>
            </a:r>
          </a:p>
          <a:p>
            <a:pPr algn="ctr"/>
            <a:r>
              <a:rPr lang="es-ES" sz="2800" b="1" dirty="0" smtClean="0">
                <a:solidFill>
                  <a:schemeClr val="accent2">
                    <a:lumMod val="40000"/>
                    <a:lumOff val="6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rPr>
              <a:t>Toda profecía que de una persona que se diga creyente, no deberá contradecir la Palabra de Dios, que es la palabra profética más segura, según nos dice 2º Pedro 1:19.</a:t>
            </a:r>
            <a:endParaRPr lang="es-PE" sz="2800" b="1" dirty="0">
              <a:solidFill>
                <a:schemeClr val="accent2">
                  <a:lumMod val="40000"/>
                  <a:lumOff val="6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5183586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5871" y="2749400"/>
            <a:ext cx="11360258" cy="3108543"/>
          </a:xfrm>
          <a:prstGeom prst="rect">
            <a:avLst/>
          </a:prstGeom>
          <a:noFill/>
        </p:spPr>
        <p:txBody>
          <a:bodyPr wrap="square" rtlCol="0">
            <a:spAutoFit/>
            <a:scene3d>
              <a:camera prst="obliqueBottomLeft"/>
              <a:lightRig rig="threePt" dir="t"/>
            </a:scene3d>
            <a:sp3d extrusionH="127000">
              <a:extrusionClr>
                <a:srgbClr val="514813"/>
              </a:extrusionClr>
            </a:sp3d>
          </a:bodyPr>
          <a:lstStyle/>
          <a:p>
            <a:pPr algn="ctr"/>
            <a:r>
              <a:rPr lang="es-ES" sz="2800" b="1" dirty="0" smtClean="0">
                <a:solidFill>
                  <a:srgbClr val="E9DE9F"/>
                </a:solidFill>
                <a:effectLst>
                  <a:glow rad="76200">
                    <a:srgbClr val="514813">
                      <a:alpha val="94000"/>
                    </a:srgbClr>
                  </a:glow>
                  <a:outerShdw blurRad="38100" dist="38100" dir="2700000" algn="tl">
                    <a:srgbClr val="000000">
                      <a:alpha val="43137"/>
                    </a:srgbClr>
                  </a:outerShdw>
                </a:effectLst>
                <a:latin typeface="Arial Black" panose="020B0A04020102020204" pitchFamily="34" charset="0"/>
              </a:rPr>
              <a:t>En el caso de las profecías de Ricardo Salazar y del belga</a:t>
            </a:r>
            <a:r>
              <a:rPr lang="es-PE" sz="2800" b="1" dirty="0">
                <a:solidFill>
                  <a:srgbClr val="E9DE9F"/>
                </a:solidFill>
                <a:effectLst>
                  <a:glow rad="76200">
                    <a:srgbClr val="514813">
                      <a:alpha val="94000"/>
                    </a:srgbClr>
                  </a:glow>
                  <a:outerShdw blurRad="38100" dist="38100" dir="2700000" algn="tl">
                    <a:srgbClr val="000000">
                      <a:alpha val="43137"/>
                    </a:srgbClr>
                  </a:outerShdw>
                </a:effectLst>
                <a:latin typeface="Arial Black" panose="020B0A04020102020204" pitchFamily="34" charset="0"/>
              </a:rPr>
              <a:t> Patrick </a:t>
            </a:r>
            <a:r>
              <a:rPr lang="es-PE" sz="2800" b="1" dirty="0" err="1" smtClean="0">
                <a:solidFill>
                  <a:srgbClr val="E9DE9F"/>
                </a:solidFill>
                <a:effectLst>
                  <a:glow rad="76200">
                    <a:srgbClr val="514813">
                      <a:alpha val="94000"/>
                    </a:srgbClr>
                  </a:glow>
                  <a:outerShdw blurRad="38100" dist="38100" dir="2700000" algn="tl">
                    <a:srgbClr val="000000">
                      <a:alpha val="43137"/>
                    </a:srgbClr>
                  </a:outerShdw>
                </a:effectLst>
                <a:latin typeface="Arial Black" panose="020B0A04020102020204" pitchFamily="34" charset="0"/>
              </a:rPr>
              <a:t>Geryl</a:t>
            </a:r>
            <a:r>
              <a:rPr lang="es-PE" sz="2800" b="1" dirty="0" smtClean="0">
                <a:solidFill>
                  <a:srgbClr val="E9DE9F"/>
                </a:solidFill>
                <a:effectLst>
                  <a:glow rad="76200">
                    <a:srgbClr val="514813">
                      <a:alpha val="94000"/>
                    </a:srgbClr>
                  </a:glow>
                  <a:outerShdw blurRad="38100" dist="38100" dir="2700000" algn="tl">
                    <a:srgbClr val="000000">
                      <a:alpha val="43137"/>
                    </a:srgbClr>
                  </a:outerShdw>
                </a:effectLst>
                <a:latin typeface="Arial Black" panose="020B0A04020102020204" pitchFamily="34" charset="0"/>
              </a:rPr>
              <a:t>, que predijo un cataclismo para el 21 de Diciembre del 2012</a:t>
            </a:r>
            <a:r>
              <a:rPr lang="es-ES" sz="2800" b="1" dirty="0" smtClean="0">
                <a:solidFill>
                  <a:srgbClr val="E9DE9F"/>
                </a:solidFill>
                <a:effectLst>
                  <a:glow rad="76200">
                    <a:srgbClr val="514813">
                      <a:alpha val="94000"/>
                    </a:srgbClr>
                  </a:glow>
                  <a:outerShdw blurRad="38100" dist="38100" dir="2700000" algn="tl">
                    <a:srgbClr val="000000">
                      <a:alpha val="43137"/>
                    </a:srgbClr>
                  </a:outerShdw>
                </a:effectLst>
                <a:latin typeface="Arial Black" panose="020B0A04020102020204" pitchFamily="34" charset="0"/>
              </a:rPr>
              <a:t> y de toda persona que profetice eventos apocalípticos con FECHA EXACTA, están CONTRADICIENDO LA BIBLIA y por lo tanto, TIENEN EL CARÁCTER DE ANTI BÍBLICAS Y NO MERECEN SER TOMADAS EN CUENTA.</a:t>
            </a:r>
            <a:endParaRPr lang="es-PE" sz="2800" b="1" dirty="0">
              <a:solidFill>
                <a:srgbClr val="E9DE9F"/>
              </a:solidFill>
              <a:effectLst>
                <a:glow rad="76200">
                  <a:srgbClr val="514813">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1673121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8454" y="315690"/>
            <a:ext cx="11360258" cy="3970318"/>
          </a:xfrm>
          <a:prstGeom prst="rect">
            <a:avLst/>
          </a:prstGeom>
          <a:noFill/>
        </p:spPr>
        <p:txBody>
          <a:bodyPr wrap="square" rtlCol="0">
            <a:spAutoFit/>
            <a:scene3d>
              <a:camera prst="obliqueBottomLeft"/>
              <a:lightRig rig="threePt" dir="t"/>
            </a:scene3d>
            <a:sp3d extrusionH="127000">
              <a:extrusionClr>
                <a:srgbClr val="3B213F"/>
              </a:extrusionClr>
            </a:sp3d>
          </a:bodyPr>
          <a:lstStyle/>
          <a:p>
            <a:pPr algn="ctr"/>
            <a:r>
              <a:rPr lang="es-ES" sz="2800" b="1" dirty="0" smtClean="0">
                <a:solidFill>
                  <a:srgbClr val="E3D0E6"/>
                </a:solidFill>
                <a:effectLst>
                  <a:glow rad="76200">
                    <a:srgbClr val="3B213F">
                      <a:alpha val="94000"/>
                    </a:srgbClr>
                  </a:glow>
                  <a:outerShdw blurRad="38100" dist="38100" dir="2700000" algn="tl">
                    <a:srgbClr val="000000">
                      <a:alpha val="43137"/>
                    </a:srgbClr>
                  </a:outerShdw>
                </a:effectLst>
                <a:latin typeface="Arial Black" panose="020B0A04020102020204" pitchFamily="34" charset="0"/>
              </a:rPr>
              <a:t>Que van a venir tiempos muy difíciles para este planeta, no cabe duda que así será, pero la ocurrencia de eventos catastróficos está en la soberanía de Dios y es de su absoluta competencia y no es posible que el hombre lo conozca con fecha exacta, aunque sabemos por la Palabra de Dios que estamos viviendo los “principios de dolores” a que hizo referencia Jesucristo en Mateo 24 y de hecho veremos eventos muy fuertes antes de la Tribulación. </a:t>
            </a:r>
            <a:endParaRPr lang="es-PE" sz="2800" b="1" dirty="0">
              <a:solidFill>
                <a:srgbClr val="E3D0E6"/>
              </a:solidFill>
              <a:effectLst>
                <a:glow rad="76200">
                  <a:srgbClr val="3B213F">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25446550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5871" y="132810"/>
            <a:ext cx="11360258" cy="2677656"/>
          </a:xfrm>
          <a:prstGeom prst="rect">
            <a:avLst/>
          </a:prstGeom>
          <a:noFill/>
        </p:spPr>
        <p:txBody>
          <a:bodyPr wrap="square" rtlCol="0">
            <a:spAutoFit/>
            <a:scene3d>
              <a:camera prst="obliqueBottomLeft"/>
              <a:lightRig rig="threePt" dir="t"/>
            </a:scene3d>
            <a:sp3d extrusionH="127000">
              <a:extrusionClr>
                <a:srgbClr val="27343D"/>
              </a:extrusionClr>
            </a:sp3d>
          </a:bodyPr>
          <a:lstStyle/>
          <a:p>
            <a:pPr algn="ctr"/>
            <a:r>
              <a:rPr lang="es-ES" sz="2800" b="1" dirty="0" smtClean="0">
                <a:solidFill>
                  <a:srgbClr val="D4DDE4"/>
                </a:solidFill>
                <a:effectLst>
                  <a:glow rad="76200">
                    <a:srgbClr val="27343D">
                      <a:alpha val="94000"/>
                    </a:srgbClr>
                  </a:glow>
                  <a:outerShdw blurRad="38100" dist="38100" dir="2700000" algn="tl">
                    <a:srgbClr val="000000">
                      <a:alpha val="43137"/>
                    </a:srgbClr>
                  </a:outerShdw>
                </a:effectLst>
                <a:latin typeface="Arial Black" panose="020B0A04020102020204" pitchFamily="34" charset="0"/>
              </a:rPr>
              <a:t>Como mencioné, Jesucristo nos dejó en Mateo 24, señales, indicios o un marco referencial para su segunda venida y para los eventos apocalípticos relacionados con ella y todas mis presentaciones acerca de la 2º venida de Cristo, el Arrebatamiento y sobre el Anticristo, apuntan en esa dirección.</a:t>
            </a:r>
            <a:endParaRPr lang="es-PE" sz="2800" b="1" dirty="0">
              <a:solidFill>
                <a:srgbClr val="D4DDE4"/>
              </a:solidFill>
              <a:effectLst>
                <a:glow rad="76200">
                  <a:srgbClr val="27343D">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513438771"/>
      </p:ext>
    </p:extLst>
  </p:cSld>
  <p:clrMapOvr>
    <a:masterClrMapping/>
  </p:clrMapOvr>
  <p:transition spd="slow">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8454" y="315690"/>
            <a:ext cx="11360258" cy="4401205"/>
          </a:xfrm>
          <a:prstGeom prst="rect">
            <a:avLst/>
          </a:prstGeom>
          <a:noFill/>
        </p:spPr>
        <p:txBody>
          <a:bodyPr wrap="square" rtlCol="0">
            <a:spAutoFit/>
          </a:bodyPr>
          <a:lstStyle/>
          <a:p>
            <a:pPr algn="ctr"/>
            <a:r>
              <a:rPr lang="es-ES"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Y ya que se está hablando de profecías, la Biblia nos manda probar los espíritus en 1º Juan 4:1-3, que dice:</a:t>
            </a:r>
          </a:p>
          <a:p>
            <a:pPr algn="ctr"/>
            <a:r>
              <a:rPr lang="es-ES"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Amados, no creáis a todo espíritu, SINO PROBAD LOS ESPÍRITUS SI SON DE DIOS; porque muchos falsos profetas han salido por el mundo.</a:t>
            </a:r>
          </a:p>
          <a:p>
            <a:pPr algn="ct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En esto conoced el Espíritu de Dios: TODO ESPÍRITU QUE CONFIESA QUE JESUCRISTO HA VENIDO EN CARNE, ES DE DIOS.  Y TODO ESPÍRITU QUE NO CONFIESA QUE JESUCRISTO HA VENIDO EN CARNE, NO ES DE DIOS, Y ESTE ES EL ESPÍRITU DEL ANTICRISTO</a:t>
            </a:r>
            <a:r>
              <a:rPr lang="es-PE"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a:t>
            </a:r>
            <a:endParaRPr lang="es-PE" sz="28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4365664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5871" y="217216"/>
            <a:ext cx="11360258" cy="2677656"/>
          </a:xfrm>
          <a:prstGeom prst="rect">
            <a:avLst/>
          </a:prstGeom>
          <a:noFill/>
        </p:spPr>
        <p:txBody>
          <a:bodyPr wrap="square" rtlCol="0">
            <a:spAutoFit/>
            <a:scene3d>
              <a:camera prst="obliqueBottomLeft"/>
              <a:lightRig rig="threePt" dir="t"/>
            </a:scene3d>
            <a:sp3d extrusionH="127000">
              <a:extrusionClr>
                <a:srgbClr val="562106"/>
              </a:extrusionClr>
            </a:sp3d>
          </a:bodyPr>
          <a:lstStyle/>
          <a:p>
            <a:pPr algn="ctr"/>
            <a:r>
              <a:rPr lang="es-ES" sz="2800" b="1" dirty="0" smtClean="0">
                <a:solidFill>
                  <a:schemeClr val="accent2">
                    <a:lumMod val="60000"/>
                    <a:lumOff val="40000"/>
                  </a:schemeClr>
                </a:solidFill>
                <a:effectLst>
                  <a:glow rad="76200">
                    <a:srgbClr val="562106">
                      <a:alpha val="94000"/>
                    </a:srgbClr>
                  </a:glow>
                  <a:outerShdw blurRad="38100" dist="38100" dir="2700000" algn="tl">
                    <a:srgbClr val="000000">
                      <a:alpha val="43137"/>
                    </a:srgbClr>
                  </a:outerShdw>
                </a:effectLst>
                <a:latin typeface="Arial Black" panose="020B0A04020102020204" pitchFamily="34" charset="0"/>
              </a:rPr>
              <a:t>Explicaré el versículo citado con el siguiente ejemplo:</a:t>
            </a:r>
          </a:p>
          <a:p>
            <a:pPr algn="ctr"/>
            <a:r>
              <a:rPr lang="es-ES" sz="2800" b="1" dirty="0" smtClean="0">
                <a:solidFill>
                  <a:schemeClr val="accent2">
                    <a:lumMod val="60000"/>
                    <a:lumOff val="40000"/>
                  </a:schemeClr>
                </a:solidFill>
                <a:effectLst>
                  <a:glow rad="76200">
                    <a:srgbClr val="562106">
                      <a:alpha val="94000"/>
                    </a:srgbClr>
                  </a:glow>
                  <a:outerShdw blurRad="38100" dist="38100" dir="2700000" algn="tl">
                    <a:srgbClr val="000000">
                      <a:alpha val="43137"/>
                    </a:srgbClr>
                  </a:outerShdw>
                </a:effectLst>
                <a:latin typeface="Arial Black" panose="020B0A04020102020204" pitchFamily="34" charset="0"/>
              </a:rPr>
              <a:t>Si yo escucho una voz audible que me hace una revelación, la manera de saber si esa voz proviene de Dios, es pedirle que esa voz confiese que Jesucristo vino en carne y adicionalmente, que dicha voz confiese que Jesucristo es el Señor.</a:t>
            </a:r>
            <a:endParaRPr lang="es-PE" sz="2800" b="1" dirty="0">
              <a:solidFill>
                <a:schemeClr val="accent2">
                  <a:lumMod val="60000"/>
                  <a:lumOff val="40000"/>
                </a:schemeClr>
              </a:solidFill>
              <a:effectLst>
                <a:glow rad="76200">
                  <a:srgbClr val="562106">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87790219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46184" y="267286"/>
            <a:ext cx="11699631" cy="954107"/>
          </a:xfrm>
          <a:prstGeom prst="rect">
            <a:avLst/>
          </a:prstGeom>
          <a:noFill/>
        </p:spPr>
        <p:txBody>
          <a:bodyPr wrap="square" rtlCol="0">
            <a:spAutoFit/>
            <a:scene3d>
              <a:camera prst="obliqueBottomLeft"/>
              <a:lightRig rig="threePt" dir="t"/>
            </a:scene3d>
            <a:sp3d extrusionH="127000">
              <a:extrusionClr>
                <a:srgbClr val="183F44"/>
              </a:extrusionClr>
            </a:sp3d>
          </a:bodyPr>
          <a:lstStyle/>
          <a:p>
            <a:pPr algn="ctr"/>
            <a:r>
              <a:rPr lang="es-ES" sz="2800" b="1" dirty="0" smtClean="0">
                <a:solidFill>
                  <a:srgbClr val="BBE2E7"/>
                </a:solidFill>
                <a:effectLst>
                  <a:glow rad="76200">
                    <a:srgbClr val="183F44">
                      <a:alpha val="94000"/>
                    </a:srgbClr>
                  </a:glow>
                  <a:outerShdw blurRad="38100" dist="38100" dir="2700000" algn="tl">
                    <a:srgbClr val="000000">
                      <a:alpha val="43137"/>
                    </a:srgbClr>
                  </a:outerShdw>
                </a:effectLst>
                <a:latin typeface="Arial Black" panose="020B0A04020102020204" pitchFamily="34" charset="0"/>
              </a:rPr>
              <a:t>La Biblia dice en 1º Corintios 12:3 que “……</a:t>
            </a:r>
            <a:r>
              <a:rPr lang="es-PE" sz="2800" b="1" dirty="0">
                <a:solidFill>
                  <a:srgbClr val="BBE2E7"/>
                </a:solidFill>
                <a:effectLst>
                  <a:glow rad="76200">
                    <a:srgbClr val="183F44">
                      <a:alpha val="94000"/>
                    </a:srgbClr>
                  </a:glow>
                  <a:outerShdw blurRad="38100" dist="38100" dir="2700000" algn="tl">
                    <a:srgbClr val="000000">
                      <a:alpha val="43137"/>
                    </a:srgbClr>
                  </a:outerShdw>
                </a:effectLst>
                <a:latin typeface="Arial Black" panose="020B0A04020102020204" pitchFamily="34" charset="0"/>
              </a:rPr>
              <a:t>nadie puede llamar a JESÚS SEÑOR, SINO POR EL ESPÍRITU </a:t>
            </a:r>
            <a:r>
              <a:rPr lang="es-PE" sz="2800" b="1" dirty="0" smtClean="0">
                <a:solidFill>
                  <a:srgbClr val="BBE2E7"/>
                </a:solidFill>
                <a:effectLst>
                  <a:glow rad="76200">
                    <a:srgbClr val="183F44">
                      <a:alpha val="94000"/>
                    </a:srgbClr>
                  </a:glow>
                  <a:outerShdw blurRad="38100" dist="38100" dir="2700000" algn="tl">
                    <a:srgbClr val="000000">
                      <a:alpha val="43137"/>
                    </a:srgbClr>
                  </a:outerShdw>
                </a:effectLst>
                <a:latin typeface="Arial Black" panose="020B0A04020102020204" pitchFamily="34" charset="0"/>
              </a:rPr>
              <a:t>SANTO“.</a:t>
            </a:r>
          </a:p>
        </p:txBody>
      </p:sp>
    </p:spTree>
    <p:extLst>
      <p:ext uri="{BB962C8B-B14F-4D97-AF65-F5344CB8AC3E}">
        <p14:creationId xmlns:p14="http://schemas.microsoft.com/office/powerpoint/2010/main" val="349882471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5982346" y="278968"/>
            <a:ext cx="6013342" cy="6124754"/>
          </a:xfrm>
          <a:prstGeom prst="rect">
            <a:avLst/>
          </a:prstGeom>
        </p:spPr>
        <p:txBody>
          <a:bodyPr wrap="square">
            <a:spAutoFit/>
          </a:bodyPr>
          <a:lstStyle/>
          <a:p>
            <a:pPr algn="ctr"/>
            <a:r>
              <a:rPr lang="es-ES" sz="2800" b="1" dirty="0">
                <a:solidFill>
                  <a:schemeClr val="accent1">
                    <a:lumMod val="40000"/>
                    <a:lumOff val="60000"/>
                  </a:schemeClr>
                </a:solidFill>
                <a:effectLst>
                  <a:glow rad="76200">
                    <a:srgbClr val="183F44">
                      <a:alpha val="94000"/>
                    </a:srgbClr>
                  </a:glow>
                  <a:outerShdw blurRad="38100" dist="38100" dir="2700000" algn="tl">
                    <a:srgbClr val="000000">
                      <a:alpha val="43137"/>
                    </a:srgbClr>
                  </a:outerShdw>
                </a:effectLst>
                <a:latin typeface="Arial Black" panose="020B0A04020102020204" pitchFamily="34" charset="0"/>
              </a:rPr>
              <a:t>En otras palabras, si a esa voz audible que me hace alguna revelación, le pido que confiese o que declare que Jesucristo vino en carne y adicionalmente, que declare que Jesucristo es el Señor, y efectivamente lo llega a hacer, eso quiere decir que esa voz proviene de Dios, porque será el Espíritu Santo quién me estará hablando.                                                  El demonio no puede confesar ello.</a:t>
            </a:r>
            <a:endParaRPr lang="es-PE" sz="2800" b="1" dirty="0">
              <a:solidFill>
                <a:schemeClr val="accent1">
                  <a:lumMod val="40000"/>
                  <a:lumOff val="60000"/>
                </a:schemeClr>
              </a:solidFill>
              <a:effectLst>
                <a:glow rad="76200">
                  <a:srgbClr val="183F44">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96246684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424376" y="253219"/>
            <a:ext cx="11343248" cy="1815882"/>
          </a:xfrm>
          <a:prstGeom prst="rect">
            <a:avLst/>
          </a:prstGeom>
        </p:spPr>
        <p:txBody>
          <a:bodyPr wrap="square">
            <a:spAutoFit/>
            <a:scene3d>
              <a:camera prst="obliqueBottomLeft"/>
              <a:lightRig rig="threePt" dir="t"/>
            </a:scene3d>
            <a:sp3d extrusionH="127000">
              <a:extrusionClr>
                <a:srgbClr val="1E273E"/>
              </a:extrusionClr>
            </a:sp3d>
          </a:bodyPr>
          <a:lstStyle/>
          <a:p>
            <a:pPr algn="ctr"/>
            <a:r>
              <a:rPr lang="es-ES" sz="2800" b="1" dirty="0">
                <a:solidFill>
                  <a:srgbClr val="B1BCD9"/>
                </a:solidFill>
                <a:effectLst>
                  <a:glow rad="76200">
                    <a:srgbClr val="1E273E">
                      <a:alpha val="94000"/>
                    </a:srgbClr>
                  </a:glow>
                  <a:outerShdw blurRad="38100" dist="38100" dir="2700000" algn="tl">
                    <a:srgbClr val="000000">
                      <a:alpha val="43137"/>
                    </a:srgbClr>
                  </a:outerShdw>
                </a:effectLst>
                <a:latin typeface="Arial Black" panose="020B0A04020102020204" pitchFamily="34" charset="0"/>
              </a:rPr>
              <a:t>Y si esa voz no confiesa </a:t>
            </a:r>
            <a:r>
              <a:rPr lang="es-ES" sz="2800" b="1" dirty="0" smtClean="0">
                <a:solidFill>
                  <a:srgbClr val="B1BCD9"/>
                </a:solidFill>
                <a:effectLst>
                  <a:glow rad="76200">
                    <a:srgbClr val="1E273E">
                      <a:alpha val="94000"/>
                    </a:srgbClr>
                  </a:glow>
                  <a:outerShdw blurRad="38100" dist="38100" dir="2700000" algn="tl">
                    <a:srgbClr val="000000">
                      <a:alpha val="43137"/>
                    </a:srgbClr>
                  </a:outerShdw>
                </a:effectLst>
                <a:latin typeface="Arial Black" panose="020B0A04020102020204" pitchFamily="34" charset="0"/>
              </a:rPr>
              <a:t>que Jesucristo vino en carne, ni confiesa que Jesucristo es el Señor, </a:t>
            </a:r>
            <a:r>
              <a:rPr lang="es-ES" sz="2800" b="1" dirty="0">
                <a:solidFill>
                  <a:srgbClr val="B1BCD9"/>
                </a:solidFill>
                <a:effectLst>
                  <a:glow rad="76200">
                    <a:srgbClr val="1E273E">
                      <a:alpha val="94000"/>
                    </a:srgbClr>
                  </a:glow>
                  <a:outerShdw blurRad="38100" dist="38100" dir="2700000" algn="tl">
                    <a:srgbClr val="000000">
                      <a:alpha val="43137"/>
                    </a:srgbClr>
                  </a:outerShdw>
                </a:effectLst>
                <a:latin typeface="Arial Black" panose="020B0A04020102020204" pitchFamily="34" charset="0"/>
              </a:rPr>
              <a:t>eso quiere decir que un espíritu inmundo o demonio está suplantando o imitando a Dios</a:t>
            </a:r>
            <a:r>
              <a:rPr lang="es-ES" sz="2800" b="1" dirty="0" smtClean="0">
                <a:solidFill>
                  <a:srgbClr val="B1BCD9"/>
                </a:solidFill>
                <a:effectLst>
                  <a:glow rad="76200">
                    <a:srgbClr val="1E273E">
                      <a:alpha val="94000"/>
                    </a:srgbClr>
                  </a:glow>
                  <a:outerShdw blurRad="38100" dist="38100" dir="2700000" algn="tl">
                    <a:srgbClr val="000000">
                      <a:alpha val="43137"/>
                    </a:srgbClr>
                  </a:outerShdw>
                </a:effectLst>
                <a:latin typeface="Arial Black" panose="020B0A04020102020204" pitchFamily="34" charset="0"/>
              </a:rPr>
              <a:t>.</a:t>
            </a:r>
          </a:p>
        </p:txBody>
      </p:sp>
    </p:spTree>
    <p:extLst>
      <p:ext uri="{BB962C8B-B14F-4D97-AF65-F5344CB8AC3E}">
        <p14:creationId xmlns:p14="http://schemas.microsoft.com/office/powerpoint/2010/main" val="59768162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0" y="151179"/>
            <a:ext cx="4923693" cy="6555641"/>
          </a:xfrm>
          <a:prstGeom prst="rect">
            <a:avLst/>
          </a:prstGeom>
        </p:spPr>
        <p:txBody>
          <a:bodyPr wrap="square">
            <a:spAutoFit/>
            <a:scene3d>
              <a:camera prst="obliqueBottomLeft"/>
              <a:lightRig rig="threePt" dir="t"/>
            </a:scene3d>
            <a:sp3d extrusionH="127000">
              <a:extrusionClr>
                <a:srgbClr val="44034D"/>
              </a:extrusionClr>
            </a:sp3d>
          </a:bodyPr>
          <a:lstStyle/>
          <a:p>
            <a:pPr algn="ctr"/>
            <a:r>
              <a:rPr lang="es-ES" sz="2800" b="1" dirty="0">
                <a:solidFill>
                  <a:srgbClr val="F09FFB"/>
                </a:solidFill>
                <a:effectLst>
                  <a:glow rad="76200">
                    <a:srgbClr val="44034D">
                      <a:alpha val="94000"/>
                    </a:srgbClr>
                  </a:glow>
                  <a:outerShdw blurRad="38100" dist="38100" dir="2700000" algn="tl">
                    <a:srgbClr val="000000">
                      <a:alpha val="43137"/>
                    </a:srgbClr>
                  </a:outerShdw>
                </a:effectLst>
                <a:latin typeface="Arial Black" panose="020B0A04020102020204" pitchFamily="34" charset="0"/>
              </a:rPr>
              <a:t>Ud. podrá imaginarse cuantas apariciones </a:t>
            </a:r>
            <a:r>
              <a:rPr lang="es-ES" sz="2800" b="1" dirty="0" smtClean="0">
                <a:solidFill>
                  <a:srgbClr val="F09FFB"/>
                </a:solidFill>
                <a:effectLst>
                  <a:glow rad="76200">
                    <a:srgbClr val="44034D">
                      <a:alpha val="94000"/>
                    </a:srgbClr>
                  </a:glow>
                  <a:outerShdw blurRad="38100" dist="38100" dir="2700000" algn="tl">
                    <a:srgbClr val="000000">
                      <a:alpha val="43137"/>
                    </a:srgbClr>
                  </a:outerShdw>
                </a:effectLst>
                <a:latin typeface="Arial Black" panose="020B0A04020102020204" pitchFamily="34" charset="0"/>
              </a:rPr>
              <a:t>o voces engañosas </a:t>
            </a:r>
            <a:r>
              <a:rPr lang="es-ES" sz="2800" b="1" dirty="0">
                <a:solidFill>
                  <a:srgbClr val="F09FFB"/>
                </a:solidFill>
                <a:effectLst>
                  <a:glow rad="76200">
                    <a:srgbClr val="44034D">
                      <a:alpha val="94000"/>
                    </a:srgbClr>
                  </a:glow>
                  <a:outerShdw blurRad="38100" dist="38100" dir="2700000" algn="tl">
                    <a:srgbClr val="000000">
                      <a:alpha val="43137"/>
                    </a:srgbClr>
                  </a:outerShdw>
                </a:effectLst>
                <a:latin typeface="Arial Black" panose="020B0A04020102020204" pitchFamily="34" charset="0"/>
              </a:rPr>
              <a:t>pueden darse sin que el creyente pueda cerciorarse si la voz que oye es de Dios o la de un demonio, porque está escrito en 2º Corintios 11:14, que dice:</a:t>
            </a:r>
          </a:p>
          <a:p>
            <a:pPr algn="ctr"/>
            <a:r>
              <a:rPr lang="es-ES" sz="2800" b="1" dirty="0">
                <a:solidFill>
                  <a:srgbClr val="F09FFB"/>
                </a:solidFill>
                <a:effectLst>
                  <a:glow rad="76200">
                    <a:srgbClr val="44034D">
                      <a:alpha val="94000"/>
                    </a:srgbClr>
                  </a:glow>
                  <a:outerShdw blurRad="38100" dist="38100" dir="2700000" algn="tl">
                    <a:srgbClr val="000000">
                      <a:alpha val="43137"/>
                    </a:srgbClr>
                  </a:outerShdw>
                </a:effectLst>
                <a:latin typeface="Arial Black" panose="020B0A04020102020204" pitchFamily="34" charset="0"/>
              </a:rPr>
              <a:t>“</a:t>
            </a:r>
            <a:r>
              <a:rPr lang="es-PE" sz="2800" b="1" dirty="0">
                <a:solidFill>
                  <a:srgbClr val="F09FFB"/>
                </a:solidFill>
                <a:effectLst>
                  <a:glow rad="76200">
                    <a:srgbClr val="44034D">
                      <a:alpha val="94000"/>
                    </a:srgbClr>
                  </a:glow>
                  <a:outerShdw blurRad="38100" dist="38100" dir="2700000" algn="tl">
                    <a:srgbClr val="000000">
                      <a:alpha val="43137"/>
                    </a:srgbClr>
                  </a:outerShdw>
                </a:effectLst>
                <a:latin typeface="Arial Black" panose="020B0A04020102020204" pitchFamily="34" charset="0"/>
              </a:rPr>
              <a:t>Y no es maravilla, porque el mismo Satanás se disfraza como ángel de luz”.</a:t>
            </a:r>
          </a:p>
        </p:txBody>
      </p:sp>
    </p:spTree>
    <p:extLst>
      <p:ext uri="{BB962C8B-B14F-4D97-AF65-F5344CB8AC3E}">
        <p14:creationId xmlns:p14="http://schemas.microsoft.com/office/powerpoint/2010/main" val="332533679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379570" cy="6963508"/>
          </a:xfrm>
          <a:prstGeom prst="rect">
            <a:avLst/>
          </a:prstGeom>
        </p:spPr>
      </p:pic>
      <p:sp>
        <p:nvSpPr>
          <p:cNvPr id="2" name="CuadroTexto 1"/>
          <p:cNvSpPr txBox="1"/>
          <p:nvPr/>
        </p:nvSpPr>
        <p:spPr>
          <a:xfrm>
            <a:off x="464233" y="253218"/>
            <a:ext cx="11254154" cy="2246769"/>
          </a:xfrm>
          <a:prstGeom prst="rect">
            <a:avLst/>
          </a:prstGeom>
          <a:noFill/>
        </p:spPr>
        <p:txBody>
          <a:bodyPr wrap="square" rtlCol="0">
            <a:spAutoFit/>
            <a:scene3d>
              <a:camera prst="obliqueBottomLeft"/>
              <a:lightRig rig="threePt" dir="t"/>
            </a:scene3d>
            <a:sp3d extrusionH="127000">
              <a:extrusionClr>
                <a:srgbClr val="464400"/>
              </a:extrusionClr>
            </a:sp3d>
          </a:bodyPr>
          <a:lstStyle/>
          <a:p>
            <a:pPr algn="ctr"/>
            <a:r>
              <a:rPr lang="es-ES" sz="2800" b="1" dirty="0" smtClean="0">
                <a:solidFill>
                  <a:srgbClr val="FFFF79"/>
                </a:solidFill>
                <a:effectLst>
                  <a:glow rad="76200">
                    <a:srgbClr val="464400">
                      <a:alpha val="94000"/>
                    </a:srgbClr>
                  </a:glow>
                  <a:outerShdw blurRad="38100" dist="38100" dir="2700000" algn="tl">
                    <a:srgbClr val="000000">
                      <a:alpha val="43137"/>
                    </a:srgbClr>
                  </a:outerShdw>
                </a:effectLst>
                <a:latin typeface="Arial Black" panose="020B0A04020102020204" pitchFamily="34" charset="0"/>
              </a:rPr>
              <a:t>En resumen, según los versículos bíblicos que he citado, una persona puede profetizar a través del Espíritu Santo; o, a través del engaño de su propio corazón o mente carnal; o puede profetizar siendo engañado por un espíritu inmundo o demonio.</a:t>
            </a:r>
            <a:endParaRPr lang="es-PE" sz="2800" b="1" dirty="0">
              <a:solidFill>
                <a:srgbClr val="FFFF79"/>
              </a:solidFill>
              <a:effectLst>
                <a:glow rad="76200">
                  <a:srgbClr val="46440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57098167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64233" y="253218"/>
            <a:ext cx="11254154" cy="1815882"/>
          </a:xfrm>
          <a:prstGeom prst="rect">
            <a:avLst/>
          </a:prstGeom>
          <a:noFill/>
        </p:spPr>
        <p:txBody>
          <a:bodyPr wrap="square" rtlCol="0">
            <a:spAutoFit/>
            <a:scene3d>
              <a:camera prst="obliqueBottomLeft"/>
              <a:lightRig rig="threePt" dir="t"/>
            </a:scene3d>
            <a:sp3d extrusionH="152400">
              <a:extrusionClr>
                <a:srgbClr val="4D2307"/>
              </a:extrusionClr>
            </a:sp3d>
          </a:bodyPr>
          <a:lstStyle/>
          <a:p>
            <a:pPr algn="ctr"/>
            <a:r>
              <a:rPr lang="es-ES" sz="2800" b="1" dirty="0" smtClean="0">
                <a:solidFill>
                  <a:srgbClr val="F6C3A0"/>
                </a:solidFill>
                <a:effectLst>
                  <a:glow rad="76200">
                    <a:srgbClr val="4D2307">
                      <a:alpha val="94000"/>
                    </a:srgbClr>
                  </a:glow>
                  <a:outerShdw blurRad="38100" dist="38100" dir="2700000" algn="tl">
                    <a:srgbClr val="000000">
                      <a:alpha val="43137"/>
                    </a:srgbClr>
                  </a:outerShdw>
                </a:effectLst>
                <a:latin typeface="Arial Black" panose="020B0A04020102020204" pitchFamily="34" charset="0"/>
              </a:rPr>
              <a:t>Amado lector, si Ud. es una persona que creyó en un una profecía con fecha exacta y vio que no se cumplió, no es que Dios haya fallado, simplemente dicha profecía no vino de Dios, ni Él estuvo involucrado en ello.</a:t>
            </a:r>
            <a:endParaRPr lang="es-PE" sz="2800" b="1" dirty="0">
              <a:solidFill>
                <a:srgbClr val="F6C3A0"/>
              </a:solidFill>
              <a:effectLst>
                <a:glow rad="76200">
                  <a:srgbClr val="4D2307">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1258132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4268953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36098" y="337624"/>
            <a:ext cx="11366695" cy="3108543"/>
          </a:xfrm>
          <a:prstGeom prst="rect">
            <a:avLst/>
          </a:prstGeom>
          <a:noFill/>
        </p:spPr>
        <p:txBody>
          <a:bodyPr wrap="square" rtlCol="0">
            <a:spAutoFit/>
            <a:scene3d>
              <a:camera prst="obliqueBottomLeft"/>
              <a:lightRig rig="threePt" dir="t"/>
            </a:scene3d>
            <a:sp3d extrusionH="127000">
              <a:extrusionClr>
                <a:srgbClr val="172412"/>
              </a:extrusionClr>
            </a:sp3d>
          </a:bodyPr>
          <a:lstStyle/>
          <a:p>
            <a:pPr algn="ctr"/>
            <a:r>
              <a:rPr lang="es-ES" sz="2800" b="1" dirty="0" smtClean="0">
                <a:solidFill>
                  <a:srgbClr val="94C085"/>
                </a:solidFill>
                <a:effectLst>
                  <a:glow rad="76200">
                    <a:srgbClr val="172412">
                      <a:alpha val="94000"/>
                    </a:srgbClr>
                  </a:glow>
                  <a:outerShdw blurRad="38100" dist="38100" dir="2700000" algn="tl">
                    <a:srgbClr val="000000">
                      <a:alpha val="43137"/>
                    </a:srgbClr>
                  </a:outerShdw>
                </a:effectLst>
                <a:latin typeface="Arial Black" panose="020B0A04020102020204" pitchFamily="34" charset="0"/>
              </a:rPr>
              <a:t>Por ello, Ud. no debe decaer de su fe en Dios, porque todo lo que está escrito en la Biblia tendrá fiel cumplimiento, aún a pesar de los falsos profetas, porque </a:t>
            </a:r>
            <a:r>
              <a:rPr lang="es-ES" sz="2800" b="1" dirty="0">
                <a:solidFill>
                  <a:srgbClr val="94C085"/>
                </a:solidFill>
                <a:effectLst>
                  <a:glow rad="76200">
                    <a:srgbClr val="172412">
                      <a:alpha val="94000"/>
                    </a:srgbClr>
                  </a:glow>
                  <a:outerShdw blurRad="38100" dist="38100" dir="2700000" algn="tl">
                    <a:srgbClr val="000000">
                      <a:alpha val="43137"/>
                    </a:srgbClr>
                  </a:outerShdw>
                </a:effectLst>
                <a:latin typeface="Arial Black" panose="020B0A04020102020204" pitchFamily="34" charset="0"/>
              </a:rPr>
              <a:t>escrito está en Números 23:19 que dice “</a:t>
            </a:r>
            <a:r>
              <a:rPr lang="es-PE" sz="2800" b="1" dirty="0">
                <a:solidFill>
                  <a:srgbClr val="94C085"/>
                </a:solidFill>
                <a:effectLst>
                  <a:glow rad="76200">
                    <a:srgbClr val="172412">
                      <a:alpha val="94000"/>
                    </a:srgbClr>
                  </a:glow>
                  <a:outerShdw blurRad="38100" dist="38100" dir="2700000" algn="tl">
                    <a:srgbClr val="000000">
                      <a:alpha val="43137"/>
                    </a:srgbClr>
                  </a:outerShdw>
                </a:effectLst>
                <a:latin typeface="Arial Black" panose="020B0A04020102020204" pitchFamily="34" charset="0"/>
              </a:rPr>
              <a:t>Dios no es hombre, para que mienta, ni hijo de hombre para que se arrepienta. Él dijo, ¿y no hará?</a:t>
            </a:r>
            <a:br>
              <a:rPr lang="es-PE" sz="2800" b="1" dirty="0">
                <a:solidFill>
                  <a:srgbClr val="94C085"/>
                </a:solidFill>
                <a:effectLst>
                  <a:glow rad="76200">
                    <a:srgbClr val="172412">
                      <a:alpha val="94000"/>
                    </a:srgbClr>
                  </a:glow>
                  <a:outerShdw blurRad="38100" dist="38100" dir="2700000" algn="tl">
                    <a:srgbClr val="000000">
                      <a:alpha val="43137"/>
                    </a:srgbClr>
                  </a:outerShdw>
                </a:effectLst>
                <a:latin typeface="Arial Black" panose="020B0A04020102020204" pitchFamily="34" charset="0"/>
              </a:rPr>
            </a:br>
            <a:r>
              <a:rPr lang="es-PE" sz="2800" b="1" dirty="0">
                <a:solidFill>
                  <a:srgbClr val="94C085"/>
                </a:solidFill>
                <a:effectLst>
                  <a:glow rad="76200">
                    <a:srgbClr val="172412">
                      <a:alpha val="94000"/>
                    </a:srgbClr>
                  </a:glow>
                  <a:outerShdw blurRad="38100" dist="38100" dir="2700000" algn="tl">
                    <a:srgbClr val="000000">
                      <a:alpha val="43137"/>
                    </a:srgbClr>
                  </a:outerShdw>
                </a:effectLst>
                <a:latin typeface="Arial Black" panose="020B0A04020102020204" pitchFamily="34" charset="0"/>
              </a:rPr>
              <a:t>Habló, ¿y no lo ejecutará?</a:t>
            </a:r>
          </a:p>
        </p:txBody>
      </p:sp>
    </p:spTree>
    <p:extLst>
      <p:ext uri="{BB962C8B-B14F-4D97-AF65-F5344CB8AC3E}">
        <p14:creationId xmlns:p14="http://schemas.microsoft.com/office/powerpoint/2010/main" val="228606656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5625885" y="151179"/>
            <a:ext cx="6566115" cy="6555641"/>
          </a:xfrm>
          <a:prstGeom prst="rect">
            <a:avLst/>
          </a:prstGeom>
          <a:noFill/>
        </p:spPr>
        <p:txBody>
          <a:bodyPr wrap="square" rtlCol="0">
            <a:spAutoFit/>
            <a:scene3d>
              <a:camera prst="obliqueBottomLeft"/>
              <a:lightRig rig="threePt" dir="t"/>
            </a:scene3d>
            <a:sp3d extrusionH="127000">
              <a:extrusionClr>
                <a:srgbClr val="113C4B"/>
              </a:extrusionClr>
            </a:sp3d>
          </a:bodyPr>
          <a:lstStyle/>
          <a:p>
            <a:pPr algn="ctr"/>
            <a:r>
              <a:rPr lang="es-ES" sz="2800" b="1" dirty="0" smtClean="0">
                <a:solidFill>
                  <a:srgbClr val="A7D9EB"/>
                </a:solidFill>
                <a:effectLst>
                  <a:glow rad="76200">
                    <a:srgbClr val="113C4B">
                      <a:alpha val="94000"/>
                    </a:srgbClr>
                  </a:glow>
                  <a:outerShdw blurRad="38100" dist="38100" dir="2700000" algn="tl">
                    <a:srgbClr val="000000">
                      <a:alpha val="43137"/>
                    </a:srgbClr>
                  </a:outerShdw>
                </a:effectLst>
                <a:latin typeface="Arial Black" panose="020B0A04020102020204" pitchFamily="34" charset="0"/>
              </a:rPr>
              <a:t>Y Romanos 3:4 agrega “……..</a:t>
            </a:r>
            <a:r>
              <a:rPr lang="es-PE" sz="2800" b="1" dirty="0">
                <a:solidFill>
                  <a:srgbClr val="A7D9EB"/>
                </a:solidFill>
                <a:effectLst>
                  <a:glow rad="76200">
                    <a:srgbClr val="113C4B">
                      <a:alpha val="94000"/>
                    </a:srgbClr>
                  </a:glow>
                  <a:outerShdw blurRad="38100" dist="38100" dir="2700000" algn="tl">
                    <a:srgbClr val="000000">
                      <a:alpha val="43137"/>
                    </a:srgbClr>
                  </a:outerShdw>
                </a:effectLst>
                <a:latin typeface="Arial Black" panose="020B0A04020102020204" pitchFamily="34" charset="0"/>
              </a:rPr>
              <a:t> antes bien sea Dios veraz, y todo hombre </a:t>
            </a:r>
            <a:r>
              <a:rPr lang="es-PE" sz="2800" b="1" dirty="0" smtClean="0">
                <a:solidFill>
                  <a:srgbClr val="A7D9EB"/>
                </a:solidFill>
                <a:effectLst>
                  <a:glow rad="76200">
                    <a:srgbClr val="113C4B">
                      <a:alpha val="94000"/>
                    </a:srgbClr>
                  </a:glow>
                  <a:outerShdw blurRad="38100" dist="38100" dir="2700000" algn="tl">
                    <a:srgbClr val="000000">
                      <a:alpha val="43137"/>
                    </a:srgbClr>
                  </a:outerShdw>
                </a:effectLst>
                <a:latin typeface="Arial Black" panose="020B0A04020102020204" pitchFamily="34" charset="0"/>
              </a:rPr>
              <a:t>mentiroso…….”</a:t>
            </a:r>
          </a:p>
          <a:p>
            <a:pPr algn="ctr"/>
            <a:r>
              <a:rPr lang="es-PE" sz="2800" b="1" dirty="0" smtClean="0">
                <a:solidFill>
                  <a:srgbClr val="A7D9EB"/>
                </a:solidFill>
                <a:effectLst>
                  <a:glow rad="76200">
                    <a:srgbClr val="113C4B">
                      <a:alpha val="94000"/>
                    </a:srgbClr>
                  </a:glow>
                  <a:outerShdw blurRad="38100" dist="38100" dir="2700000" algn="tl">
                    <a:srgbClr val="000000">
                      <a:alpha val="43137"/>
                    </a:srgbClr>
                  </a:outerShdw>
                </a:effectLst>
                <a:latin typeface="Arial Black" panose="020B0A04020102020204" pitchFamily="34" charset="0"/>
              </a:rPr>
              <a:t>Por ello, ahora Ud. más que nunca debe aferrarse a la Palabra de Dios y consagrar su vida en santidad y rechazar el pecado; y si nunca aceptó a Jesucristo como su único Salvador, es el momento oportuno que Ud. se arrepienta de sus pecados y lo haga, porque todo ello es señal de que la venida de Cristo está cada vez más cerca. </a:t>
            </a:r>
            <a:r>
              <a:rPr lang="es-ES" sz="2800" b="1" dirty="0" smtClean="0">
                <a:solidFill>
                  <a:srgbClr val="A7D9EB"/>
                </a:solidFill>
                <a:effectLst>
                  <a:glow rad="76200">
                    <a:srgbClr val="113C4B">
                      <a:alpha val="94000"/>
                    </a:srgbClr>
                  </a:glow>
                  <a:outerShdw blurRad="38100" dist="38100" dir="2700000" algn="tl">
                    <a:srgbClr val="000000">
                      <a:alpha val="43137"/>
                    </a:srgbClr>
                  </a:outerShdw>
                </a:effectLst>
                <a:latin typeface="Arial Black" panose="020B0A04020102020204" pitchFamily="34" charset="0"/>
              </a:rPr>
              <a:t> </a:t>
            </a:r>
            <a:endParaRPr lang="es-PE" sz="2800" b="1" dirty="0">
              <a:solidFill>
                <a:srgbClr val="A7D9EB"/>
              </a:solidFill>
              <a:effectLst>
                <a:glow rad="76200">
                  <a:srgbClr val="113C4B">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6159563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464233" y="196947"/>
            <a:ext cx="11254154" cy="3108543"/>
          </a:xfrm>
          <a:prstGeom prst="rect">
            <a:avLst/>
          </a:prstGeom>
          <a:noFill/>
        </p:spPr>
        <p:txBody>
          <a:bodyPr wrap="square" rtlCol="0">
            <a:spAutoFit/>
          </a:bodyPr>
          <a:lstStyle/>
          <a:p>
            <a:pPr algn="ctr"/>
            <a:r>
              <a:rPr lang="es-ES"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Hay que recalcar que actualmente estamos en el período de “principios de dolores” a que hizo referencia Jesucristo en Mateo 24 y que una vez efectuado el Arrebatamiento de creyentes al cielo, aparecerá en la escena mundial el Anticristo y se dará inicio a la Tribulación de 7 años, que nos describe Apocalipsis y el libro del profeta Daniel.</a:t>
            </a:r>
            <a:endParaRPr lang="es-PE" sz="28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pic>
        <p:nvPicPr>
          <p:cNvPr id="3" name="1 Imagen" descr="TRES.jpg"/>
          <p:cNvPicPr>
            <a:picLocks noGrp="1" noChangeAspect="1"/>
          </p:cNvPicPr>
          <p:nvPr isPhoto="1"/>
        </p:nvPicPr>
        <p:blipFill>
          <a:blip r:embed="rId2" cstate="print">
            <a:extLst>
              <a:ext uri="{28A0092B-C50C-407E-A947-70E740481C1C}">
                <a14:useLocalDpi xmlns:a14="http://schemas.microsoft.com/office/drawing/2010/main" val="0"/>
              </a:ext>
            </a:extLst>
          </a:blip>
          <a:srcRect/>
          <a:stretch>
            <a:fillRect/>
          </a:stretch>
        </p:blipFill>
        <p:spPr bwMode="auto">
          <a:xfrm>
            <a:off x="3012989" y="3187740"/>
            <a:ext cx="6524906" cy="3670260"/>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5801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445478" y="365760"/>
            <a:ext cx="11343248" cy="3970318"/>
          </a:xfrm>
          <a:prstGeom prst="rect">
            <a:avLst/>
          </a:prstGeom>
        </p:spPr>
        <p:txBody>
          <a:bodyPr wrap="square">
            <a:spAutoFit/>
            <a:scene3d>
              <a:camera prst="obliqueBottomLeft"/>
              <a:lightRig rig="threePt" dir="t"/>
            </a:scene3d>
            <a:sp3d extrusionH="152400">
              <a:extrusionClr>
                <a:srgbClr val="480404"/>
              </a:extrusionClr>
            </a:sp3d>
          </a:bodyPr>
          <a:lstStyle/>
          <a:p>
            <a:pPr algn="ctr"/>
            <a:r>
              <a:rPr lang="es-PE" sz="2800" b="1" dirty="0">
                <a:solidFill>
                  <a:srgbClr val="FCC8C8"/>
                </a:solidFill>
                <a:effectLst>
                  <a:glow rad="76200">
                    <a:srgbClr val="480404">
                      <a:alpha val="94000"/>
                    </a:srgbClr>
                  </a:glow>
                  <a:outerShdw blurRad="38100" dist="38100" dir="2700000" algn="tl">
                    <a:srgbClr val="000000">
                      <a:alpha val="43137"/>
                    </a:srgbClr>
                  </a:outerShdw>
                </a:effectLst>
                <a:latin typeface="Arial Black" panose="020B0A04020102020204" pitchFamily="34" charset="0"/>
              </a:rPr>
              <a:t>1º Pedro 4:11, </a:t>
            </a:r>
            <a:r>
              <a:rPr lang="es-PE" sz="2800" b="1" dirty="0" smtClean="0">
                <a:solidFill>
                  <a:srgbClr val="FCC8C8"/>
                </a:solidFill>
                <a:effectLst>
                  <a:glow rad="76200">
                    <a:srgbClr val="480404">
                      <a:alpha val="94000"/>
                    </a:srgbClr>
                  </a:glow>
                  <a:outerShdw blurRad="38100" dist="38100" dir="2700000" algn="tl">
                    <a:srgbClr val="000000">
                      <a:alpha val="43137"/>
                    </a:srgbClr>
                  </a:outerShdw>
                </a:effectLst>
                <a:latin typeface="Arial Black" panose="020B0A04020102020204" pitchFamily="34" charset="0"/>
              </a:rPr>
              <a:t>nos </a:t>
            </a:r>
            <a:r>
              <a:rPr lang="es-PE" sz="2800" b="1" dirty="0">
                <a:solidFill>
                  <a:srgbClr val="FCC8C8"/>
                </a:solidFill>
                <a:effectLst>
                  <a:glow rad="76200">
                    <a:srgbClr val="480404">
                      <a:alpha val="94000"/>
                    </a:srgbClr>
                  </a:glow>
                  <a:outerShdw blurRad="38100" dist="38100" dir="2700000" algn="tl">
                    <a:srgbClr val="000000">
                      <a:alpha val="43137"/>
                    </a:srgbClr>
                  </a:outerShdw>
                </a:effectLst>
                <a:latin typeface="Arial Black" panose="020B0A04020102020204" pitchFamily="34" charset="0"/>
              </a:rPr>
              <a:t>dice:</a:t>
            </a:r>
          </a:p>
          <a:p>
            <a:pPr algn="ctr"/>
            <a:r>
              <a:rPr lang="es-PE" sz="2800" b="1" dirty="0">
                <a:solidFill>
                  <a:srgbClr val="FCC8C8"/>
                </a:solidFill>
                <a:effectLst>
                  <a:glow rad="76200">
                    <a:srgbClr val="480404">
                      <a:alpha val="94000"/>
                    </a:srgbClr>
                  </a:glow>
                  <a:outerShdw blurRad="38100" dist="38100" dir="2700000" algn="tl">
                    <a:srgbClr val="000000">
                      <a:alpha val="43137"/>
                    </a:srgbClr>
                  </a:outerShdw>
                </a:effectLst>
                <a:latin typeface="Arial Black" panose="020B0A04020102020204" pitchFamily="34" charset="0"/>
              </a:rPr>
              <a:t>"Si alguno habla, hable conforme a las palabras de Dios</a:t>
            </a:r>
            <a:r>
              <a:rPr lang="es-PE" sz="2800" b="1" dirty="0" smtClean="0">
                <a:solidFill>
                  <a:srgbClr val="FCC8C8"/>
                </a:solidFill>
                <a:effectLst>
                  <a:glow rad="76200">
                    <a:srgbClr val="480404">
                      <a:alpha val="94000"/>
                    </a:srgbClr>
                  </a:glow>
                  <a:outerShdw blurRad="38100" dist="38100" dir="2700000" algn="tl">
                    <a:srgbClr val="000000">
                      <a:alpha val="43137"/>
                    </a:srgbClr>
                  </a:outerShdw>
                </a:effectLst>
                <a:latin typeface="Arial Black" panose="020B0A04020102020204" pitchFamily="34" charset="0"/>
              </a:rPr>
              <a:t>;.......................</a:t>
            </a:r>
            <a:r>
              <a:rPr lang="es-PE" sz="2800" b="1" dirty="0">
                <a:solidFill>
                  <a:srgbClr val="FCC8C8"/>
                </a:solidFill>
                <a:effectLst>
                  <a:glow rad="76200">
                    <a:srgbClr val="480404">
                      <a:alpha val="94000"/>
                    </a:srgbClr>
                  </a:glow>
                  <a:outerShdw blurRad="38100" dist="38100" dir="2700000" algn="tl">
                    <a:srgbClr val="000000">
                      <a:alpha val="43137"/>
                    </a:srgbClr>
                  </a:outerShdw>
                </a:effectLst>
                <a:latin typeface="Arial Black" panose="020B0A04020102020204" pitchFamily="34" charset="0"/>
              </a:rPr>
              <a:t> ; y eso es lo que he hecho, hablar conforme a la </a:t>
            </a:r>
            <a:r>
              <a:rPr lang="es-PE" sz="2800" b="1" dirty="0" smtClean="0">
                <a:solidFill>
                  <a:srgbClr val="FCC8C8"/>
                </a:solidFill>
                <a:effectLst>
                  <a:glow rad="76200">
                    <a:srgbClr val="480404">
                      <a:alpha val="94000"/>
                    </a:srgbClr>
                  </a:glow>
                  <a:outerShdw blurRad="38100" dist="38100" dir="2700000" algn="tl">
                    <a:srgbClr val="000000">
                      <a:alpha val="43137"/>
                    </a:srgbClr>
                  </a:outerShdw>
                </a:effectLst>
                <a:latin typeface="Arial Black" panose="020B0A04020102020204" pitchFamily="34" charset="0"/>
              </a:rPr>
              <a:t>Palabra </a:t>
            </a:r>
            <a:r>
              <a:rPr lang="es-PE" sz="2800" b="1" dirty="0">
                <a:solidFill>
                  <a:srgbClr val="FCC8C8"/>
                </a:solidFill>
                <a:effectLst>
                  <a:glow rad="76200">
                    <a:srgbClr val="480404">
                      <a:alpha val="94000"/>
                    </a:srgbClr>
                  </a:glow>
                  <a:outerShdw blurRad="38100" dist="38100" dir="2700000" algn="tl">
                    <a:srgbClr val="000000">
                      <a:alpha val="43137"/>
                    </a:srgbClr>
                  </a:outerShdw>
                </a:effectLst>
                <a:latin typeface="Arial Black" panose="020B0A04020102020204" pitchFamily="34" charset="0"/>
              </a:rPr>
              <a:t>de Dios y sin ir más allá de lo que está escrito, tal como sostiene 1º Corintios 4:6 que </a:t>
            </a:r>
            <a:r>
              <a:rPr lang="es-PE" sz="2800" b="1" dirty="0" smtClean="0">
                <a:solidFill>
                  <a:srgbClr val="FCC8C8"/>
                </a:solidFill>
                <a:effectLst>
                  <a:glow rad="76200">
                    <a:srgbClr val="480404">
                      <a:alpha val="94000"/>
                    </a:srgbClr>
                  </a:glow>
                  <a:outerShdw blurRad="38100" dist="38100" dir="2700000" algn="tl">
                    <a:srgbClr val="000000">
                      <a:alpha val="43137"/>
                    </a:srgbClr>
                  </a:outerShdw>
                </a:effectLst>
                <a:latin typeface="Arial Black" panose="020B0A04020102020204" pitchFamily="34" charset="0"/>
              </a:rPr>
              <a:t> sentencia:</a:t>
            </a:r>
            <a:endParaRPr lang="es-PE" sz="2800" b="1" dirty="0">
              <a:solidFill>
                <a:srgbClr val="FCC8C8"/>
              </a:solidFill>
              <a:effectLst>
                <a:glow rad="76200">
                  <a:srgbClr val="480404">
                    <a:alpha val="94000"/>
                  </a:srgbClr>
                </a:glow>
                <a:outerShdw blurRad="38100" dist="38100" dir="2700000" algn="tl">
                  <a:srgbClr val="000000">
                    <a:alpha val="43137"/>
                  </a:srgbClr>
                </a:outerShdw>
              </a:effectLst>
              <a:latin typeface="Arial Black" panose="020B0A04020102020204" pitchFamily="34" charset="0"/>
            </a:endParaRPr>
          </a:p>
          <a:p>
            <a:pPr algn="ctr"/>
            <a:r>
              <a:rPr lang="es-PE" sz="2800" b="1" dirty="0">
                <a:solidFill>
                  <a:srgbClr val="FCC8C8"/>
                </a:solidFill>
                <a:effectLst>
                  <a:glow rad="76200">
                    <a:srgbClr val="480404">
                      <a:alpha val="94000"/>
                    </a:srgbClr>
                  </a:glow>
                  <a:outerShdw blurRad="38100" dist="38100" dir="2700000" algn="tl">
                    <a:srgbClr val="000000">
                      <a:alpha val="43137"/>
                    </a:srgbClr>
                  </a:outerShdw>
                </a:effectLst>
                <a:latin typeface="Arial Black" panose="020B0A04020102020204" pitchFamily="34" charset="0"/>
              </a:rPr>
              <a:t>".............para que en nosotros aprendáis a no pensar más de lo que está escrito, no sea que por causa de uno, os envanezcáis unos contra otros".</a:t>
            </a:r>
          </a:p>
        </p:txBody>
      </p:sp>
      <p:sp>
        <p:nvSpPr>
          <p:cNvPr id="4" name="4 CuadroTexto"/>
          <p:cNvSpPr txBox="1"/>
          <p:nvPr/>
        </p:nvSpPr>
        <p:spPr>
          <a:xfrm>
            <a:off x="3735091" y="5073819"/>
            <a:ext cx="4329773" cy="523220"/>
          </a:xfrm>
          <a:prstGeom prst="rect">
            <a:avLst/>
          </a:prstGeom>
          <a:noFill/>
        </p:spPr>
        <p:txBody>
          <a:bodyPr wrap="square">
            <a:spAutoFit/>
            <a:scene3d>
              <a:camera prst="obliqueBottomLeft"/>
              <a:lightRig rig="threePt" dir="t"/>
            </a:scene3d>
            <a:sp3d extrusionH="152400">
              <a:extrusionClr>
                <a:srgbClr val="480404"/>
              </a:extrusionClr>
            </a:sp3d>
          </a:bodyPr>
          <a:lstStyle/>
          <a:p>
            <a:pPr algn="ctr">
              <a:defRPr/>
            </a:pPr>
            <a:r>
              <a:rPr lang="es-ES" sz="2800" b="1" dirty="0">
                <a:solidFill>
                  <a:srgbClr val="FCC8C8"/>
                </a:solidFill>
                <a:effectLst>
                  <a:glow rad="76200">
                    <a:srgbClr val="480404">
                      <a:alpha val="94000"/>
                    </a:srgbClr>
                  </a:glow>
                  <a:outerShdw blurRad="38100" dist="38100" dir="2700000" algn="tl">
                    <a:srgbClr val="000000">
                      <a:alpha val="43137"/>
                    </a:srgbClr>
                  </a:outerShdw>
                </a:effectLst>
                <a:latin typeface="Arial Black" panose="020B0A04020102020204" pitchFamily="34" charset="0"/>
                <a:cs typeface="Arial" panose="020B0604020202020204" pitchFamily="34" charset="0"/>
              </a:rPr>
              <a:t>Dios le bendiga</a:t>
            </a:r>
          </a:p>
        </p:txBody>
      </p:sp>
      <p:sp>
        <p:nvSpPr>
          <p:cNvPr id="5" name="7 CuadroTexto"/>
          <p:cNvSpPr txBox="1"/>
          <p:nvPr/>
        </p:nvSpPr>
        <p:spPr>
          <a:xfrm>
            <a:off x="10181318" y="5952778"/>
            <a:ext cx="1357290" cy="461665"/>
          </a:xfrm>
          <a:prstGeom prst="rect">
            <a:avLst/>
          </a:prstGeom>
          <a:noFill/>
          <a:scene3d>
            <a:camera prst="obliqueBottomLeft"/>
            <a:lightRig rig="threePt" dir="t"/>
          </a:scene3d>
        </p:spPr>
        <p:txBody>
          <a:bodyPr wrap="square" rtlCol="0">
            <a:spAutoFit/>
            <a:scene3d>
              <a:camera prst="obliqueBottomLeft"/>
              <a:lightRig rig="threePt" dir="t"/>
            </a:scene3d>
            <a:sp3d extrusionH="127000">
              <a:extrusionClr>
                <a:srgbClr val="480404"/>
              </a:extrusionClr>
            </a:sp3d>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base">
              <a:spcBef>
                <a:spcPct val="0"/>
              </a:spcBef>
              <a:spcAft>
                <a:spcPct val="0"/>
              </a:spcAft>
            </a:pPr>
            <a:r>
              <a:rPr lang="es-ES" sz="2400" b="1" dirty="0" smtClean="0">
                <a:solidFill>
                  <a:prstClr val="white"/>
                </a:solidFill>
                <a:effectLst>
                  <a:glow rad="76200">
                    <a:srgbClr val="480404">
                      <a:alpha val="94000"/>
                    </a:srgbClr>
                  </a:glow>
                  <a:outerShdw blurRad="38100" dist="38100" dir="2700000" algn="tl">
                    <a:srgbClr val="000000">
                      <a:alpha val="43137"/>
                    </a:srgbClr>
                  </a:outerShdw>
                </a:effectLst>
                <a:latin typeface="Lucida Calligraphy" panose="03010101010101010101" pitchFamily="66" charset="0"/>
              </a:rPr>
              <a:t> </a:t>
            </a:r>
            <a:r>
              <a:rPr lang="es-ES" sz="2400" b="1" dirty="0" err="1" smtClean="0">
                <a:solidFill>
                  <a:srgbClr val="FCC8C8"/>
                </a:solidFill>
                <a:effectLst>
                  <a:glow rad="76200">
                    <a:srgbClr val="480404">
                      <a:alpha val="94000"/>
                    </a:srgbClr>
                  </a:glow>
                  <a:outerShdw blurRad="38100" dist="38100" dir="2700000" algn="tl">
                    <a:srgbClr val="000000">
                      <a:alpha val="43137"/>
                    </a:srgbClr>
                  </a:outerShdw>
                </a:effectLst>
                <a:latin typeface="Lucida Calligraphy" panose="03010101010101010101" pitchFamily="66" charset="0"/>
              </a:rPr>
              <a:t>Roby</a:t>
            </a:r>
            <a:endParaRPr lang="en-US" sz="2400" b="1" dirty="0" smtClean="0">
              <a:solidFill>
                <a:srgbClr val="FCC8C8"/>
              </a:solidFill>
              <a:effectLst>
                <a:glow rad="76200">
                  <a:srgbClr val="480404">
                    <a:alpha val="94000"/>
                  </a:srgbClr>
                </a:glow>
                <a:outerShdw blurRad="38100" dist="38100" dir="2700000" algn="tl">
                  <a:srgbClr val="000000">
                    <a:alpha val="43137"/>
                  </a:srgbClr>
                </a:outerShdw>
              </a:effectLst>
              <a:latin typeface="Lucida Calligraphy" panose="03010101010101010101" pitchFamily="66" charset="0"/>
            </a:endParaRPr>
          </a:p>
        </p:txBody>
      </p:sp>
    </p:spTree>
    <p:extLst>
      <p:ext uri="{BB962C8B-B14F-4D97-AF65-F5344CB8AC3E}">
        <p14:creationId xmlns:p14="http://schemas.microsoft.com/office/powerpoint/2010/main" val="39645339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Administrador\Escritorio\Presentación8.jpg"/>
          <p:cNvPicPr>
            <a:picLocks noChangeAspect="1" noChangeArrowheads="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3" name="2 CuadroTexto"/>
          <p:cNvSpPr txBox="1"/>
          <p:nvPr/>
        </p:nvSpPr>
        <p:spPr>
          <a:xfrm>
            <a:off x="1238253" y="285751"/>
            <a:ext cx="9429749" cy="461665"/>
          </a:xfrm>
          <a:prstGeom prst="rect">
            <a:avLst/>
          </a:prstGeom>
          <a:solidFill>
            <a:srgbClr val="FF0000"/>
          </a:solidFill>
        </p:spPr>
        <p:txBody>
          <a:bodyPr>
            <a:spAutoFit/>
          </a:bodyPr>
          <a:lstStyle/>
          <a:p>
            <a:pPr algn="ctr">
              <a:defRPr/>
            </a:pPr>
            <a:r>
              <a:rPr lang="es-ES" sz="2400" b="1" dirty="0">
                <a:solidFill>
                  <a:prstClr val="white"/>
                </a:solidFill>
                <a:effectLst>
                  <a:outerShdw blurRad="38100" dist="38100" dir="2700000" algn="tl">
                    <a:srgbClr val="000000">
                      <a:alpha val="43137"/>
                    </a:srgbClr>
                  </a:outerShdw>
                </a:effectLst>
                <a:cs typeface="Arial" charset="0"/>
              </a:rPr>
              <a:t>MENSAJES CRISTIANOS PUBLICADOS EN “MIS PPS”, POR MI</a:t>
            </a:r>
            <a:endParaRPr lang="en-US" sz="2400" b="1" dirty="0">
              <a:solidFill>
                <a:prstClr val="white"/>
              </a:solidFill>
              <a:effectLst>
                <a:outerShdw blurRad="38100" dist="38100" dir="2700000" algn="tl">
                  <a:srgbClr val="000000">
                    <a:alpha val="43137"/>
                  </a:srgbClr>
                </a:outerShdw>
              </a:effectLst>
              <a:cs typeface="Arial" charset="0"/>
            </a:endParaRPr>
          </a:p>
        </p:txBody>
      </p:sp>
      <p:sp>
        <p:nvSpPr>
          <p:cNvPr id="4" name="3 CuadroTexto"/>
          <p:cNvSpPr txBox="1"/>
          <p:nvPr/>
        </p:nvSpPr>
        <p:spPr>
          <a:xfrm>
            <a:off x="571500" y="872677"/>
            <a:ext cx="11144251" cy="1200329"/>
          </a:xfrm>
          <a:prstGeom prst="rect">
            <a:avLst/>
          </a:prstGeom>
          <a:noFill/>
        </p:spPr>
        <p:txBody>
          <a:bodyPr>
            <a:spAutoFit/>
          </a:bodyPr>
          <a:lstStyle/>
          <a:p>
            <a:pPr algn="ctr">
              <a:defRPr/>
            </a:pP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De Ud.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Click</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en CADA TÍTULO SUBRAYADO  a fin de poder descargar el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power</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point</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deseado,  por lo que para visualizarlo tendrá que salir de esta presentación. </a:t>
            </a:r>
            <a:endParaRPr lang="en-U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endParaRPr>
          </a:p>
        </p:txBody>
      </p:sp>
      <p:sp>
        <p:nvSpPr>
          <p:cNvPr id="5" name="4 CuadroTexto">
            <a:hlinkClick r:id="rId3"/>
          </p:cNvPr>
          <p:cNvSpPr txBox="1"/>
          <p:nvPr/>
        </p:nvSpPr>
        <p:spPr>
          <a:xfrm>
            <a:off x="381000" y="2071690"/>
            <a:ext cx="5715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Evidencias Científicas de la Biblia – 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6" name="5 CuadroTexto">
            <a:hlinkClick r:id="rId4"/>
          </p:cNvPr>
          <p:cNvSpPr txBox="1"/>
          <p:nvPr/>
        </p:nvSpPr>
        <p:spPr>
          <a:xfrm>
            <a:off x="6096000" y="2071690"/>
            <a:ext cx="5715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Evidencias Científicas de la Biblia – II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7" name="6 CuadroTexto"/>
          <p:cNvSpPr txBox="1"/>
          <p:nvPr/>
        </p:nvSpPr>
        <p:spPr>
          <a:xfrm>
            <a:off x="7810500" y="6286501"/>
            <a:ext cx="3905251" cy="338554"/>
          </a:xfrm>
          <a:prstGeom prst="rect">
            <a:avLst/>
          </a:prstGeom>
          <a:solidFill>
            <a:srgbClr val="FF0000"/>
          </a:solidFill>
        </p:spPr>
        <p:txBody>
          <a:bodyPr>
            <a:spAutoFit/>
          </a:bodyPr>
          <a:lstStyle/>
          <a:p>
            <a:pPr algn="ctr">
              <a:defRPr/>
            </a:pPr>
            <a:r>
              <a:rPr lang="es-ES" sz="1600" b="1" i="1" dirty="0">
                <a:solidFill>
                  <a:prstClr val="white"/>
                </a:solidFill>
                <a:effectLst>
                  <a:outerShdw blurRad="38100" dist="38100" dir="2700000" algn="tl">
                    <a:srgbClr val="000000">
                      <a:alpha val="43137"/>
                    </a:srgbClr>
                  </a:outerShdw>
                </a:effectLst>
                <a:cs typeface="Arial" charset="0"/>
              </a:rPr>
              <a:t>Hacer clic para siguiente diapositiva</a:t>
            </a:r>
            <a:endParaRPr lang="en-US" sz="1600" b="1" i="1" dirty="0">
              <a:solidFill>
                <a:prstClr val="white"/>
              </a:solidFill>
              <a:effectLst>
                <a:outerShdw blurRad="38100" dist="38100" dir="2700000" algn="tl">
                  <a:srgbClr val="000000">
                    <a:alpha val="43137"/>
                  </a:srgbClr>
                </a:outerShdw>
              </a:effectLst>
              <a:cs typeface="Arial" charset="0"/>
            </a:endParaRPr>
          </a:p>
        </p:txBody>
      </p:sp>
      <p:sp>
        <p:nvSpPr>
          <p:cNvPr id="8" name="7 CuadroTexto">
            <a:hlinkClick r:id="rId5"/>
          </p:cNvPr>
          <p:cNvSpPr txBox="1"/>
          <p:nvPr/>
        </p:nvSpPr>
        <p:spPr>
          <a:xfrm>
            <a:off x="762002" y="2643190"/>
            <a:ext cx="4762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Jesucristo no es Religión, Él es Vida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9" name="8 CuadroTexto">
            <a:hlinkClick r:id="rId6"/>
          </p:cNvPr>
          <p:cNvSpPr txBox="1"/>
          <p:nvPr/>
        </p:nvSpPr>
        <p:spPr>
          <a:xfrm>
            <a:off x="6096002" y="2643190"/>
            <a:ext cx="5524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Cuando el Hombre Confronta a Dios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0" name="9 CuadroTexto">
            <a:hlinkClick r:id="rId7"/>
          </p:cNvPr>
          <p:cNvSpPr txBox="1"/>
          <p:nvPr/>
        </p:nvSpPr>
        <p:spPr>
          <a:xfrm>
            <a:off x="1238253" y="3214690"/>
            <a:ext cx="3524249"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¿Celebras </a:t>
            </a:r>
            <a:r>
              <a:rPr lang="es-ES" sz="2400" b="1" u="sng" dirty="0" err="1">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Halloween</a:t>
            </a: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1" name="10 CuadroTexto">
            <a:hlinkClick r:id="rId8"/>
          </p:cNvPr>
          <p:cNvSpPr txBox="1"/>
          <p:nvPr/>
        </p:nvSpPr>
        <p:spPr>
          <a:xfrm>
            <a:off x="6953253" y="3214690"/>
            <a:ext cx="4000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Dios, el Taxi y el Instrumento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2" name="11 CuadroTexto">
            <a:hlinkClick r:id="rId9"/>
          </p:cNvPr>
          <p:cNvSpPr txBox="1"/>
          <p:nvPr/>
        </p:nvSpPr>
        <p:spPr>
          <a:xfrm>
            <a:off x="381002" y="3857626"/>
            <a:ext cx="5238751"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Un Mundo Invisible pero Real - PARTE 1</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3" name="12 CuadroTexto">
            <a:hlinkClick r:id="rId10"/>
          </p:cNvPr>
          <p:cNvSpPr txBox="1"/>
          <p:nvPr/>
        </p:nvSpPr>
        <p:spPr>
          <a:xfrm>
            <a:off x="6191253" y="3857626"/>
            <a:ext cx="5524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4" name="13 CuadroTexto">
            <a:hlinkClick r:id="rId11"/>
          </p:cNvPr>
          <p:cNvSpPr txBox="1"/>
          <p:nvPr/>
        </p:nvSpPr>
        <p:spPr>
          <a:xfrm>
            <a:off x="381002" y="4500565"/>
            <a:ext cx="5619751"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5" name="14 CuadroTexto">
            <a:hlinkClick r:id="rId12"/>
          </p:cNvPr>
          <p:cNvSpPr txBox="1"/>
          <p:nvPr/>
        </p:nvSpPr>
        <p:spPr>
          <a:xfrm>
            <a:off x="6191251" y="4500565"/>
            <a:ext cx="6000749"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III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6" name="15 CuadroTexto">
            <a:hlinkClick r:id="rId13"/>
          </p:cNvPr>
          <p:cNvSpPr txBox="1"/>
          <p:nvPr/>
        </p:nvSpPr>
        <p:spPr>
          <a:xfrm>
            <a:off x="381002" y="5214939"/>
            <a:ext cx="6000751"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IV</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7" name="16 CuadroTexto">
            <a:hlinkClick r:id="rId14"/>
          </p:cNvPr>
          <p:cNvSpPr txBox="1"/>
          <p:nvPr/>
        </p:nvSpPr>
        <p:spPr>
          <a:xfrm>
            <a:off x="5715000" y="5715001"/>
            <a:ext cx="6477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¿Sabes por qué murió Cristo por ti en la cruz? - 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Tree>
    <p:extLst>
      <p:ext uri="{BB962C8B-B14F-4D97-AF65-F5344CB8AC3E}">
        <p14:creationId xmlns:p14="http://schemas.microsoft.com/office/powerpoint/2010/main" val="3542461271"/>
      </p:ext>
    </p:extLst>
  </p:cSld>
  <p:clrMapOvr>
    <a:masterClrMapping/>
  </p:clrMapOvr>
  <p:transition spd="slow">
    <p:checker/>
    <p:sndAc>
      <p:end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Administrador\Escritorio\Presentación8.jpg"/>
          <p:cNvPicPr>
            <a:picLocks noChangeAspect="1" noChangeArrowheads="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3" name="2 CuadroTexto"/>
          <p:cNvSpPr txBox="1"/>
          <p:nvPr/>
        </p:nvSpPr>
        <p:spPr>
          <a:xfrm>
            <a:off x="1238253" y="305515"/>
            <a:ext cx="9429749" cy="461665"/>
          </a:xfrm>
          <a:prstGeom prst="rect">
            <a:avLst/>
          </a:prstGeom>
          <a:solidFill>
            <a:srgbClr val="FF0000"/>
          </a:solidFill>
        </p:spPr>
        <p:txBody>
          <a:bodyPr>
            <a:spAutoFit/>
          </a:bodyPr>
          <a:lstStyle/>
          <a:p>
            <a:pPr algn="ctr">
              <a:defRPr/>
            </a:pPr>
            <a:r>
              <a:rPr lang="es-ES" sz="2400" b="1" dirty="0">
                <a:solidFill>
                  <a:prstClr val="white"/>
                </a:solidFill>
                <a:effectLst>
                  <a:outerShdw blurRad="38100" dist="38100" dir="2700000" algn="tl">
                    <a:srgbClr val="000000">
                      <a:alpha val="43137"/>
                    </a:srgbClr>
                  </a:outerShdw>
                </a:effectLst>
                <a:cs typeface="Arial" charset="0"/>
              </a:rPr>
              <a:t>MENSAJES CRISTIANOS PUBLICADOS EN “MIS PPS”, POR MI</a:t>
            </a:r>
            <a:endParaRPr lang="en-US" sz="2400" b="1" dirty="0">
              <a:solidFill>
                <a:prstClr val="white"/>
              </a:solidFill>
              <a:effectLst>
                <a:outerShdw blurRad="38100" dist="38100" dir="2700000" algn="tl">
                  <a:srgbClr val="000000">
                    <a:alpha val="43137"/>
                  </a:srgbClr>
                </a:outerShdw>
              </a:effectLst>
              <a:cs typeface="Arial" charset="0"/>
            </a:endParaRPr>
          </a:p>
        </p:txBody>
      </p:sp>
      <p:sp>
        <p:nvSpPr>
          <p:cNvPr id="4" name="3 CuadroTexto"/>
          <p:cNvSpPr txBox="1"/>
          <p:nvPr/>
        </p:nvSpPr>
        <p:spPr>
          <a:xfrm>
            <a:off x="571500" y="929573"/>
            <a:ext cx="11144251" cy="1323632"/>
          </a:xfrm>
          <a:prstGeom prst="rect">
            <a:avLst/>
          </a:prstGeom>
          <a:noFill/>
        </p:spPr>
        <p:txBody>
          <a:bodyPr>
            <a:spAutoFit/>
          </a:bodyPr>
          <a:lstStyle/>
          <a:p>
            <a:pPr algn="ctr">
              <a:defRPr/>
            </a:pP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De Ud. </a:t>
            </a:r>
            <a:r>
              <a:rPr lang="es-ES" sz="2667"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Click</a:t>
            </a: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en CADA TÍTULO SUBRAYADO  a fin de poder descargar el </a:t>
            </a:r>
            <a:r>
              <a:rPr lang="es-ES" sz="2667"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power</a:t>
            </a: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a:t>
            </a:r>
            <a:r>
              <a:rPr lang="es-ES" sz="2667"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point</a:t>
            </a: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deseado,  por lo que para visualizarlo tendrá que salir de esta presentación. </a:t>
            </a:r>
            <a:endParaRPr lang="en-U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5" name="4 CuadroTexto"/>
          <p:cNvSpPr txBox="1"/>
          <p:nvPr/>
        </p:nvSpPr>
        <p:spPr>
          <a:xfrm>
            <a:off x="7810500" y="6286501"/>
            <a:ext cx="3905251" cy="338554"/>
          </a:xfrm>
          <a:prstGeom prst="rect">
            <a:avLst/>
          </a:prstGeom>
          <a:solidFill>
            <a:srgbClr val="FF0000"/>
          </a:solidFill>
        </p:spPr>
        <p:txBody>
          <a:bodyPr>
            <a:spAutoFit/>
          </a:bodyPr>
          <a:lstStyle/>
          <a:p>
            <a:pPr algn="ctr">
              <a:defRPr/>
            </a:pPr>
            <a:r>
              <a:rPr lang="es-ES" sz="1600" b="1" i="1" dirty="0">
                <a:solidFill>
                  <a:prstClr val="white"/>
                </a:solidFill>
                <a:effectLst>
                  <a:outerShdw blurRad="38100" dist="38100" dir="2700000" algn="tl">
                    <a:srgbClr val="000000">
                      <a:alpha val="43137"/>
                    </a:srgbClr>
                  </a:outerShdw>
                </a:effectLst>
                <a:cs typeface="Arial" charset="0"/>
              </a:rPr>
              <a:t>Hacer clic para siguiente diapositiva</a:t>
            </a:r>
            <a:endParaRPr lang="en-US" sz="1600" b="1" i="1" dirty="0">
              <a:solidFill>
                <a:prstClr val="white"/>
              </a:solidFill>
              <a:effectLst>
                <a:outerShdw blurRad="38100" dist="38100" dir="2700000" algn="tl">
                  <a:srgbClr val="000000">
                    <a:alpha val="43137"/>
                  </a:srgbClr>
                </a:outerShdw>
              </a:effectLst>
              <a:cs typeface="Arial" charset="0"/>
            </a:endParaRPr>
          </a:p>
        </p:txBody>
      </p:sp>
      <p:sp>
        <p:nvSpPr>
          <p:cNvPr id="6" name="5 CuadroTexto">
            <a:hlinkClick r:id="rId3"/>
          </p:cNvPr>
          <p:cNvSpPr txBox="1"/>
          <p:nvPr/>
        </p:nvSpPr>
        <p:spPr>
          <a:xfrm>
            <a:off x="381000" y="2286001"/>
            <a:ext cx="6477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¿Sabes por qué murió Cristo por ti en la cruz? - 2</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7" name="6 CuadroTexto">
            <a:hlinkClick r:id="rId4"/>
          </p:cNvPr>
          <p:cNvSpPr txBox="1"/>
          <p:nvPr/>
        </p:nvSpPr>
        <p:spPr>
          <a:xfrm>
            <a:off x="7810500" y="2286001"/>
            <a:ext cx="34290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Eclipses de Luna Roja</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8" name="7 CuadroTexto">
            <a:hlinkClick r:id="rId5"/>
          </p:cNvPr>
          <p:cNvSpPr txBox="1"/>
          <p:nvPr/>
        </p:nvSpPr>
        <p:spPr>
          <a:xfrm>
            <a:off x="1238253" y="2928939"/>
            <a:ext cx="2762249"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Arrebatamiento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9" name="8 CuadroTexto">
            <a:hlinkClick r:id="rId6"/>
          </p:cNvPr>
          <p:cNvSpPr txBox="1"/>
          <p:nvPr/>
        </p:nvSpPr>
        <p:spPr>
          <a:xfrm>
            <a:off x="4667251" y="2928939"/>
            <a:ext cx="26670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Acto de Juzgar</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0" name="9 CuadroTexto">
            <a:hlinkClick r:id="rId7"/>
          </p:cNvPr>
          <p:cNvSpPr txBox="1"/>
          <p:nvPr/>
        </p:nvSpPr>
        <p:spPr>
          <a:xfrm>
            <a:off x="7810502" y="2928939"/>
            <a:ext cx="2952751"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Salvación del Alma</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1" name="10 CuadroTexto">
            <a:hlinkClick r:id="rId8"/>
          </p:cNvPr>
          <p:cNvSpPr txBox="1"/>
          <p:nvPr/>
        </p:nvSpPr>
        <p:spPr>
          <a:xfrm>
            <a:off x="381000" y="3571875"/>
            <a:ext cx="4667251"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Misterio de la Divina Trinidad</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2" name="11 CuadroTexto">
            <a:hlinkClick r:id="rId9"/>
          </p:cNvPr>
          <p:cNvSpPr txBox="1"/>
          <p:nvPr/>
        </p:nvSpPr>
        <p:spPr>
          <a:xfrm>
            <a:off x="5143502" y="4214814"/>
            <a:ext cx="47625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Radiografía Bíblica del Anticristo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3" name="12 CuadroTexto">
            <a:hlinkClick r:id="rId10"/>
          </p:cNvPr>
          <p:cNvSpPr txBox="1"/>
          <p:nvPr/>
        </p:nvSpPr>
        <p:spPr>
          <a:xfrm>
            <a:off x="666753" y="4214814"/>
            <a:ext cx="40005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Misterio del Espíritu Santo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4" name="13 CuadroTexto">
            <a:hlinkClick r:id="rId11"/>
          </p:cNvPr>
          <p:cNvSpPr txBox="1"/>
          <p:nvPr/>
        </p:nvSpPr>
        <p:spPr>
          <a:xfrm>
            <a:off x="5619751" y="3571875"/>
            <a:ext cx="57150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¿Existen Varias Maneras de llegar a Dios?</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5" name="14 CuadroTexto">
            <a:hlinkClick r:id="rId12"/>
          </p:cNvPr>
          <p:cNvSpPr txBox="1"/>
          <p:nvPr/>
        </p:nvSpPr>
        <p:spPr>
          <a:xfrm>
            <a:off x="1238253" y="4948755"/>
            <a:ext cx="3333751"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Más allá de la Muerte</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6" name="13 CuadroTexto">
            <a:hlinkClick r:id="rId13"/>
          </p:cNvPr>
          <p:cNvSpPr txBox="1"/>
          <p:nvPr/>
        </p:nvSpPr>
        <p:spPr>
          <a:xfrm>
            <a:off x="5114780" y="4929190"/>
            <a:ext cx="5942426" cy="461665"/>
          </a:xfrm>
          <a:prstGeom prst="rect">
            <a:avLst/>
          </a:prstGeom>
          <a:noFill/>
        </p:spPr>
        <p:txBody>
          <a:bodyPr wrap="square">
            <a:spAutoFit/>
          </a:bodyPr>
          <a:lstStyle/>
          <a:p>
            <a:pPr algn="ctr">
              <a:defRPr/>
            </a:pPr>
            <a:r>
              <a:rPr lang="es-ES" sz="2400" b="1" u="sng" dirty="0" smtClean="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Cuando el Hombre le Cambia la Gloria a Dios</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7" name="13 CuadroTexto">
            <a:hlinkClick r:id="rId14"/>
          </p:cNvPr>
          <p:cNvSpPr txBox="1"/>
          <p:nvPr/>
        </p:nvSpPr>
        <p:spPr>
          <a:xfrm>
            <a:off x="298062" y="5662762"/>
            <a:ext cx="5942426" cy="461665"/>
          </a:xfrm>
          <a:prstGeom prst="rect">
            <a:avLst/>
          </a:prstGeom>
          <a:noFill/>
        </p:spPr>
        <p:txBody>
          <a:bodyPr wrap="square">
            <a:spAutoFit/>
          </a:bodyPr>
          <a:lstStyle/>
          <a:p>
            <a:pPr algn="ctr">
              <a:defRPr/>
            </a:pPr>
            <a:r>
              <a:rPr lang="es-ES" sz="2400" b="1" u="sng" dirty="0" smtClean="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Eventos Cósmicos por Acontecer en el 2015</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Tree>
    <p:extLst>
      <p:ext uri="{BB962C8B-B14F-4D97-AF65-F5344CB8AC3E}">
        <p14:creationId xmlns:p14="http://schemas.microsoft.com/office/powerpoint/2010/main" val="464146806"/>
      </p:ext>
    </p:extLst>
  </p:cSld>
  <p:clrMapOvr>
    <a:masterClrMapping/>
  </p:clrMapOvr>
  <p:transition spd="slow">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PE">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PE" altLang="es-PE">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PE" sz="6000" b="1">
                <a:solidFill>
                  <a:srgbClr val="000000"/>
                </a:solidFill>
                <a:latin typeface="Kristen ITC" panose="03050502040202030202" pitchFamily="66" charset="0"/>
              </a:rPr>
              <a:t>¿Te ha gustado?</a:t>
            </a:r>
            <a:r>
              <a:rPr lang="es-ES" altLang="es-PE" sz="4800">
                <a:solidFill>
                  <a:srgbClr val="000000"/>
                </a:solidFill>
                <a:latin typeface="Kristen ITC" panose="03050502040202030202" pitchFamily="66" charset="0"/>
              </a:rPr>
              <a:t> </a:t>
            </a:r>
            <a:br>
              <a:rPr lang="es-ES" altLang="es-PE" sz="4800">
                <a:solidFill>
                  <a:srgbClr val="000000"/>
                </a:solidFill>
                <a:latin typeface="Kristen ITC" panose="03050502040202030202" pitchFamily="66" charset="0"/>
              </a:rPr>
            </a:br>
            <a:r>
              <a:rPr lang="es-ES" altLang="es-PE" sz="4400">
                <a:solidFill>
                  <a:srgbClr val="000000"/>
                </a:solidFill>
                <a:latin typeface="Kristen ITC" panose="03050502040202030202" pitchFamily="66" charset="0"/>
              </a:rPr>
              <a:t>Puedes ver más entrando </a:t>
            </a:r>
            <a:br>
              <a:rPr lang="es-ES" altLang="es-PE" sz="4400">
                <a:solidFill>
                  <a:srgbClr val="000000"/>
                </a:solidFill>
                <a:latin typeface="Kristen ITC" panose="03050502040202030202" pitchFamily="66" charset="0"/>
              </a:rPr>
            </a:br>
            <a:r>
              <a:rPr lang="es-ES" altLang="es-PE" sz="4400" b="1">
                <a:solidFill>
                  <a:srgbClr val="40F903"/>
                </a:solidFill>
                <a:latin typeface="Kristen ITC" panose="03050502040202030202" pitchFamily="66" charset="0"/>
                <a:hlinkClick r:id="rId2"/>
              </a:rPr>
              <a:t>Aquí</a:t>
            </a:r>
            <a:endParaRPr lang="es-ES" altLang="es-PE"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PE" b="1">
                <a:solidFill>
                  <a:srgbClr val="000000"/>
                </a:solidFill>
                <a:latin typeface="Kristen ITC" panose="03050502040202030202" pitchFamily="66" charset="0"/>
              </a:rPr>
              <a:t>Además puedes recibir powerpoints en tu correo electrónico suscribiéndote aquí:</a:t>
            </a:r>
            <a:r>
              <a:rPr lang="es-ES_tradnl" altLang="es-PE" b="1">
                <a:solidFill>
                  <a:srgbClr val="0066FF"/>
                </a:solidFill>
              </a:rPr>
              <a:t> </a:t>
            </a:r>
          </a:p>
          <a:p>
            <a:pPr fontAlgn="base">
              <a:spcBef>
                <a:spcPct val="50000"/>
              </a:spcBef>
              <a:spcAft>
                <a:spcPct val="0"/>
              </a:spcAft>
            </a:pPr>
            <a:endParaRPr lang="es-ES" altLang="es-PE"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2593</TotalTime>
  <Words>2774</Words>
  <Application>Microsoft Office PowerPoint</Application>
  <PresentationFormat>Panorámica</PresentationFormat>
  <Paragraphs>100</Paragraphs>
  <Slides>46</Slides>
  <Notes>0</Notes>
  <HiddenSlides>0</HiddenSlides>
  <MMClips>0</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46</vt:i4>
      </vt:variant>
    </vt:vector>
  </HeadingPairs>
  <TitlesOfParts>
    <vt:vector size="56" baseType="lpstr">
      <vt:lpstr>Arial</vt:lpstr>
      <vt:lpstr>Arial Black</vt:lpstr>
      <vt:lpstr>Calibri</vt:lpstr>
      <vt:lpstr>Calibri Light</vt:lpstr>
      <vt:lpstr>Kristen ITC</vt:lpstr>
      <vt:lpstr>Lucida Calligraphy</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Roberto</dc:creator>
  <cp:lastModifiedBy>Roberto</cp:lastModifiedBy>
  <cp:revision>91</cp:revision>
  <dcterms:created xsi:type="dcterms:W3CDTF">2015-08-19T02:47:06Z</dcterms:created>
  <dcterms:modified xsi:type="dcterms:W3CDTF">2015-08-22T00:08:25Z</dcterms:modified>
</cp:coreProperties>
</file>