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7" r:id="rId12"/>
    <p:sldId id="266" r:id="rId13"/>
    <p:sldId id="265" r:id="rId14"/>
    <p:sldId id="268" r:id="rId15"/>
  </p:sldIdLst>
  <p:sldSz cx="9144000" cy="6858000" type="screen4x3"/>
  <p:notesSz cx="6858000" cy="9144000"/>
  <p:embeddedFontLst>
    <p:embeddedFont>
      <p:font typeface="Comic Sans MS" panose="030F0702030302020204" pitchFamily="66" charset="0"/>
      <p:regular r:id="rId16"/>
      <p:bold r:id="rId17"/>
      <p:italic r:id="rId18"/>
      <p:boldItalic r:id="rId19"/>
    </p:embeddedFont>
    <p:embeddedFont>
      <p:font typeface="Arista" panose="02000500000000020004" pitchFamily="2" charset="0"/>
      <p:regular r:id="rId20"/>
    </p:embeddedFont>
    <p:embeddedFont>
      <p:font typeface="Berlin Sans FB Demi" panose="020E0802020502020306" pitchFamily="34" charset="0"/>
      <p:bold r:id="rId21"/>
    </p:embeddedFont>
    <p:embeddedFont>
      <p:font typeface="Dyname SSi" panose="020B0500000000000000" pitchFamily="34" charset="0"/>
      <p:regular r:id="rId22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HsH3+Qh6lS1fk/c0/h+xg==" hashData="R+dNwG/6rvt5b1fWgTC7O0a/4KQWzGHLiF4si9dOiYlqwEvclxyt8SWNV7IhHKgIC2Ly2YEpRO2UT+QiU3kVK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003E"/>
    <a:srgbClr val="1A1A4E"/>
    <a:srgbClr val="336600"/>
    <a:srgbClr val="3737A7"/>
    <a:srgbClr val="1B3600"/>
    <a:srgbClr val="CCFFCC"/>
    <a:srgbClr val="FFFFCC"/>
    <a:srgbClr val="008000"/>
    <a:srgbClr val="6699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022593-669E-409A-8B0D-DA10797F494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2684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BA5593-97F3-4D82-99DF-E34525321B9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351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27F1A9E-5EA4-4614-8B69-67718A6534EA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89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F73B55-EF71-42D9-A337-A1171F3A7F8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660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B9F6B0-4EDC-4C67-88B3-BA22381453CC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526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528354-51BD-40D8-906D-6E9169AB6D0F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877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3A99B9-D9B5-4E0F-98F1-04842AD8F9E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4191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FD00B9-0A1A-40EB-84F0-B3FBC1AF754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368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1EBC0-7F43-46F6-9164-C30EDC69B4D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4577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8AE89E-CCC4-42FF-A842-F637B617556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175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2EADE9-99D9-44E4-90F8-5AD56E8F33F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33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3" name="01 - la dolce vita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F3FD49-551D-41AC-B702-34CE686E929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344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B08F1F2-5345-49F4-839F-A582D7BA927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  <p:sndAc>
          <p:stSnd loop="1">
            <p:snd r:embed="rId13" name="01 - la dolce vita.wav"/>
          </p:stSnd>
        </p:sndAc>
      </p:transition>
    </mc:Choice>
    <mc:Fallback xmlns="">
      <p:transition spd="slow" advClick="0" advTm="18000">
        <p:fade/>
        <p:sndAc>
          <p:stSnd loop="1">
            <p:snd r:embed="rId14" name="01 - la dolce vita.wav"/>
          </p:stSnd>
        </p:sndAc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700BB1-5F18-4BFF-87ED-FE18424672EC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30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e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3" name="WordArt 15" descr="Dorado"/>
          <p:cNvSpPr>
            <a:spLocks noChangeArrowheads="1" noChangeShapeType="1" noTextEdit="1"/>
          </p:cNvSpPr>
          <p:nvPr/>
        </p:nvSpPr>
        <p:spPr bwMode="auto">
          <a:xfrm>
            <a:off x="824728" y="663552"/>
            <a:ext cx="4035304" cy="9858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endParaRPr lang="es-MX" sz="4800" b="1" kern="10" spc="-480" dirty="0">
              <a:ln w="12700">
                <a:solidFill>
                  <a:srgbClr val="CC66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effectLst>
                <a:outerShdw dist="107763" dir="2700000" algn="ctr" rotWithShape="0">
                  <a:srgbClr val="CC6600">
                    <a:alpha val="5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1"/>
          <a:stretch/>
        </p:blipFill>
        <p:spPr>
          <a:xfrm>
            <a:off x="19488" y="0"/>
            <a:ext cx="9124512" cy="6021288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5" y="-315416"/>
            <a:ext cx="8884060" cy="604243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08919"/>
            <a:ext cx="9144000" cy="3649081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853" y="4618913"/>
            <a:ext cx="7020272" cy="14023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Click="0" advTm="12000">
        <p14:glitter dir="u"/>
        <p:sndAc>
          <p:stSnd loop="1">
            <p:snd r:embed="rId2" name="01 - la dolce vita.wav"/>
          </p:stSnd>
        </p:sndAc>
      </p:transition>
    </mc:Choice>
    <mc:Fallback xmlns="">
      <p:transition spd="slow" advClick="0" advTm="12000">
        <p:fade/>
        <p:sndAc>
          <p:stSnd loop="1">
            <p:snd r:embed="rId9" name="01 - la dolce v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0" y="0"/>
            <a:ext cx="9127619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128" name="Text Box 56"/>
          <p:cNvSpPr txBox="1">
            <a:spLocks noChangeArrowheads="1"/>
          </p:cNvSpPr>
          <p:nvPr/>
        </p:nvSpPr>
        <p:spPr bwMode="auto">
          <a:xfrm>
            <a:off x="5508104" y="404664"/>
            <a:ext cx="3456384" cy="56323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En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las casas chilenas no puede faltar un parrón en el patio. En la de mi infancia, había uno que producía muchas uvas cada verano. Mi abuela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usaba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una bolsita de tela de manta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para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hacer jugo de uva. Se iban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poniendo allí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las uvas y se exprimía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fuerte con la mano sobre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un vaso, </a:t>
            </a:r>
            <a:r>
              <a:rPr lang="es-ES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en donde </a:t>
            </a:r>
            <a:r>
              <a:rPr lang="es-ES" sz="24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139700">
                    <a:srgbClr val="336600"/>
                  </a:glow>
                </a:effectLst>
                <a:latin typeface="Dyname SSi" panose="020B0500000000000000" pitchFamily="34" charset="0"/>
              </a:rPr>
              <a:t>caía el jugo, libre de hollejo y semillas.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8" r="42125" b="6144"/>
          <a:stretch/>
        </p:blipFill>
        <p:spPr>
          <a:xfrm>
            <a:off x="16380" y="3356992"/>
            <a:ext cx="2715003" cy="352430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30000">
        <p14:glitter dir="u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00CC">
                <a:gamma/>
                <a:shade val="46275"/>
                <a:invGamma/>
              </a:srgbClr>
            </a:gs>
            <a:gs pos="50000">
              <a:srgbClr val="6600CC"/>
            </a:gs>
            <a:gs pos="100000">
              <a:srgbClr val="6600CC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64" y="260648"/>
            <a:ext cx="9057471" cy="508917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179512" y="5085184"/>
            <a:ext cx="878497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No había </a:t>
            </a:r>
            <a:r>
              <a:rPr lang="es-E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mejor manera de </a:t>
            </a:r>
            <a:r>
              <a:rPr lang="es-ES" sz="2400" dirty="0"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conseguir jugo puro de </a:t>
            </a:r>
            <a:r>
              <a:rPr lang="es-E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Dyname SSi" panose="020B0500000000000000" pitchFamily="34" charset="0"/>
              </a:rPr>
              <a:t>uva en esos tiempos, cuando aún no existían los extractores de jugo. Pero de esa manera rústica y sencilla, se obtenía un jugo de uva delicioso.</a:t>
            </a:r>
            <a:endParaRPr lang="es-ES" sz="2400" dirty="0">
              <a:solidFill>
                <a:schemeClr val="accent6">
                  <a:lumMod val="20000"/>
                  <a:lumOff val="80000"/>
                </a:schemeClr>
              </a:solidFill>
              <a:latin typeface="Dyname SSi" panose="020B05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tx2"/>
            </a:gs>
            <a:gs pos="50000">
              <a:srgbClr val="663300"/>
            </a:gs>
            <a:gs pos="100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911" y="66287"/>
            <a:ext cx="8874871" cy="61710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206911" y="5085184"/>
            <a:ext cx="8685569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El 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bagazo y las semillas quedaban en la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bolsita, para luego tirarlos a la basura. En el vaso quedaba solo el jugo, dulce y cristalino. 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E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sto podría tener </a:t>
            </a:r>
            <a:r>
              <a:rPr lang="es-ES" sz="2400" dirty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una aplicación a nuestra vida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Dyname SSi" panose="020B0500000000000000" pitchFamily="34" charset="0"/>
              </a:rPr>
              <a:t>diaria, si lo analizamos…</a:t>
            </a:r>
            <a:endParaRPr lang="es-ES" sz="2400" dirty="0">
              <a:solidFill>
                <a:schemeClr val="bg1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Dyname SSi" panose="020B05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0" y="765810"/>
            <a:ext cx="9082150" cy="609219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154" name="Text Box 10"/>
          <p:cNvSpPr txBox="1">
            <a:spLocks noChangeArrowheads="1"/>
          </p:cNvSpPr>
          <p:nvPr/>
        </p:nvSpPr>
        <p:spPr bwMode="auto">
          <a:xfrm>
            <a:off x="61850" y="332656"/>
            <a:ext cx="897464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1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Para sacarle jugo a la vida,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hay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que hacer exactamente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lo mismo: aprovechar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lo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dulce de ella,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lo que vale la pena y el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resto hay que tirarlo a la basura. Hay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que apretar fuerte,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afrontar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riesgos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con valor y mantener una voluntad firme para alcanzar las metas.</a:t>
            </a:r>
            <a:endParaRPr lang="es-ES" sz="2400" dirty="0">
              <a:solidFill>
                <a:schemeClr val="bg1"/>
              </a:solidFill>
              <a:latin typeface="Dyname SSi" panose="020B05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175118"/>
            <a:ext cx="7668344" cy="6566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467544" y="980729"/>
            <a:ext cx="3240360" cy="452431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En nuestras relaciones diarias hay que tratar a los demás como nosotros quisiéramos ser tratados. Hay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que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saber controlarse,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h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ay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que saber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perdonar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y nunca ofender ni herir a nadie. Recordemos que lo que se siembra, eso mismo es lo que se cosecha.</a:t>
            </a:r>
            <a:endParaRPr lang="es-ES" sz="2400" dirty="0">
              <a:solidFill>
                <a:schemeClr val="bg1"/>
              </a:solidFill>
              <a:latin typeface="Dyname SSi" panose="020B05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6633">
                <a:gamma/>
                <a:shade val="46275"/>
                <a:invGamma/>
              </a:srgbClr>
            </a:gs>
            <a:gs pos="50000">
              <a:srgbClr val="666633"/>
            </a:gs>
            <a:gs pos="100000">
              <a:srgbClr val="666633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2856"/>
            <a:ext cx="9144000" cy="664399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107504" y="5157192"/>
            <a:ext cx="8784975" cy="156966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tx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Si guardamos rencor a alguien, si vivimos quejándonos y criticando a los demás... lo que estamos haciendo es quedarnos solo con el bagazo de la vida, con los despojos. Estamos desperdiciando el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fresco y dulce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jugo que nos ofrece.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37" y="0"/>
            <a:ext cx="8914706" cy="62607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226" name="Text Box 10"/>
          <p:cNvSpPr txBox="1">
            <a:spLocks noChangeArrowheads="1"/>
          </p:cNvSpPr>
          <p:nvPr/>
        </p:nvSpPr>
        <p:spPr bwMode="auto">
          <a:xfrm>
            <a:off x="179512" y="5157192"/>
            <a:ext cx="8856984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Mucha gente acumula tanto bagazo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en el alma, que cierra el paso a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la paz y la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alegría de vivir. Hay que hacer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un recuento del bagazo que hemos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juntado </a:t>
            </a:r>
            <a:r>
              <a:rPr lang="es-ES" sz="2400" dirty="0">
                <a:solidFill>
                  <a:schemeClr val="bg1"/>
                </a:solidFill>
                <a:latin typeface="Dyname SSi" panose="020B0500000000000000" pitchFamily="34" charset="0"/>
              </a:rPr>
              <a:t>en nuestra </a:t>
            </a:r>
            <a:r>
              <a:rPr lang="es-ES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vida y desecharlo cuanto antes, por el bien de nuestra salud emocional y espiritual.</a:t>
            </a:r>
            <a:endParaRPr lang="es-ES" sz="2400" dirty="0">
              <a:solidFill>
                <a:schemeClr val="bg1"/>
              </a:solidFill>
              <a:latin typeface="Dyname SSi" panose="020B05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 descr="would_u_like_a_grape__by_Sorinka"/>
          <p:cNvSpPr>
            <a:spLocks noChangeArrowheads="1"/>
          </p:cNvSpPr>
          <p:nvPr/>
        </p:nvSpPr>
        <p:spPr bwMode="auto">
          <a:xfrm>
            <a:off x="107504" y="188640"/>
            <a:ext cx="5256584" cy="6669360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5220072" y="764704"/>
            <a:ext cx="3744416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2400" dirty="0">
                <a:solidFill>
                  <a:srgbClr val="1B3600"/>
                </a:solidFill>
                <a:latin typeface="Dyname SSi" panose="020B0500000000000000" pitchFamily="34" charset="0"/>
              </a:rPr>
              <a:t>La vida es tan dulce como nosotros </a:t>
            </a:r>
            <a:r>
              <a:rPr lang="es-ES" sz="2400" dirty="0" smtClean="0">
                <a:solidFill>
                  <a:srgbClr val="1B3600"/>
                </a:solidFill>
                <a:latin typeface="Dyname SSi" panose="020B0500000000000000" pitchFamily="34" charset="0"/>
              </a:rPr>
              <a:t>queramos que sea. </a:t>
            </a:r>
            <a:r>
              <a:rPr lang="es-ES" sz="2400" dirty="0">
                <a:solidFill>
                  <a:srgbClr val="1B3600"/>
                </a:solidFill>
                <a:latin typeface="Dyname SSi" panose="020B0500000000000000" pitchFamily="34" charset="0"/>
              </a:rPr>
              <a:t>De nosotros depende si </a:t>
            </a:r>
            <a:r>
              <a:rPr lang="es-ES" sz="2400" dirty="0" smtClean="0">
                <a:solidFill>
                  <a:srgbClr val="1B3600"/>
                </a:solidFill>
                <a:latin typeface="Dyname SSi" panose="020B0500000000000000" pitchFamily="34" charset="0"/>
              </a:rPr>
              <a:t>la hacemos amarga o no.</a:t>
            </a:r>
            <a:r>
              <a:rPr lang="es-ES" sz="2400" dirty="0">
                <a:solidFill>
                  <a:srgbClr val="1B3600"/>
                </a:solidFill>
                <a:latin typeface="Dyname SSi" panose="020B0500000000000000" pitchFamily="34" charset="0"/>
              </a:rPr>
              <a:t> </a:t>
            </a:r>
            <a:r>
              <a:rPr lang="es-ES" sz="2400" dirty="0" smtClean="0">
                <a:solidFill>
                  <a:srgbClr val="1B3600"/>
                </a:solidFill>
                <a:latin typeface="Dyname SSi" panose="020B0500000000000000" pitchFamily="34" charset="0"/>
              </a:rPr>
              <a:t>También </a:t>
            </a:r>
            <a:r>
              <a:rPr lang="es-ES" sz="2400" dirty="0">
                <a:solidFill>
                  <a:srgbClr val="1B3600"/>
                </a:solidFill>
                <a:latin typeface="Dyname SSi" panose="020B0500000000000000" pitchFamily="34" charset="0"/>
              </a:rPr>
              <a:t>de nosotros depende si dejamos que otros nos la </a:t>
            </a:r>
            <a:r>
              <a:rPr lang="es-ES" sz="2400" dirty="0" smtClean="0">
                <a:solidFill>
                  <a:srgbClr val="1B3600"/>
                </a:solidFill>
                <a:latin typeface="Dyname SSi" panose="020B0500000000000000" pitchFamily="34" charset="0"/>
              </a:rPr>
              <a:t>amarguen. </a:t>
            </a:r>
            <a:endParaRPr lang="es-ES" sz="2400" dirty="0">
              <a:solidFill>
                <a:srgbClr val="1B3600"/>
              </a:solidFill>
              <a:latin typeface="Dyname SSi" panose="020B0500000000000000" pitchFamily="34" charset="0"/>
            </a:endParaRPr>
          </a:p>
          <a:p>
            <a:pPr algn="ctr"/>
            <a:r>
              <a:rPr lang="es-ES" sz="2400" dirty="0">
                <a:solidFill>
                  <a:srgbClr val="1B3600"/>
                </a:solidFill>
                <a:latin typeface="Dyname SSi" panose="020B0500000000000000" pitchFamily="34" charset="0"/>
              </a:rPr>
              <a:t>Lo más sensato es desechar todo lo que nos </a:t>
            </a:r>
            <a:r>
              <a:rPr lang="es-ES" sz="2400" dirty="0" smtClean="0">
                <a:solidFill>
                  <a:srgbClr val="1B3600"/>
                </a:solidFill>
                <a:latin typeface="Dyname SSi" panose="020B0500000000000000" pitchFamily="34" charset="0"/>
              </a:rPr>
              <a:t>robe la paz </a:t>
            </a:r>
            <a:r>
              <a:rPr lang="es-ES" sz="2400" dirty="0">
                <a:solidFill>
                  <a:srgbClr val="1B3600"/>
                </a:solidFill>
                <a:latin typeface="Dyname SSi" panose="020B0500000000000000" pitchFamily="34" charset="0"/>
              </a:rPr>
              <a:t>y </a:t>
            </a:r>
            <a:r>
              <a:rPr lang="es-ES" sz="2400" dirty="0" smtClean="0">
                <a:solidFill>
                  <a:srgbClr val="1B3600"/>
                </a:solidFill>
                <a:latin typeface="Dyname SSi" panose="020B0500000000000000" pitchFamily="34" charset="0"/>
              </a:rPr>
              <a:t>la alegría, todo lo que nos cause amargura. Si la solución es el adiós, hay que decir adiós.</a:t>
            </a:r>
            <a:endParaRPr lang="es-ES" sz="2400" dirty="0">
              <a:solidFill>
                <a:srgbClr val="1B3600"/>
              </a:solidFill>
              <a:latin typeface="Dyname SSi" panose="020B0500000000000000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78"/>
          <a:stretch/>
        </p:blipFill>
        <p:spPr>
          <a:xfrm>
            <a:off x="107505" y="31101"/>
            <a:ext cx="8888943" cy="541412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07505" y="5085184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No fuimos hechos para sufrir la vida, sino para disfrutarla en armonía con Dios y nuestros semejantes. La vida es un regalo diario que nos llega del cielo, el cual hay que agradecer y cuidar, pues es la única que tenemos.</a:t>
            </a:r>
            <a:endParaRPr lang="es-MX" sz="2400" dirty="0">
              <a:solidFill>
                <a:schemeClr val="bg1"/>
              </a:solidFill>
              <a:latin typeface="Dyname SSi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752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79512" y="4941168"/>
            <a:ext cx="87849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>
                <a:solidFill>
                  <a:srgbClr val="3E003E"/>
                </a:solidFill>
                <a:latin typeface="Dyname SSi" panose="020B0500000000000000" pitchFamily="34" charset="0"/>
              </a:rPr>
              <a:t>Veamos siempre el lado bueno de la vida, extrayendo lo bueno de las </a:t>
            </a:r>
            <a:r>
              <a:rPr lang="es-MX" sz="2400" dirty="0" smtClean="0">
                <a:solidFill>
                  <a:srgbClr val="3E003E"/>
                </a:solidFill>
                <a:latin typeface="Dyname SSi" panose="020B0500000000000000" pitchFamily="34" charset="0"/>
              </a:rPr>
              <a:t>cosas, </a:t>
            </a:r>
            <a:r>
              <a:rPr lang="es-MX" sz="2400" dirty="0">
                <a:solidFill>
                  <a:srgbClr val="3E003E"/>
                </a:solidFill>
                <a:latin typeface="Dyname SSi" panose="020B0500000000000000" pitchFamily="34" charset="0"/>
              </a:rPr>
              <a:t>como hace la abeja, que busca el néctar de las rosas pasando de largo las espinas. Seamos personas que a fuerza de buscar lo hermoso de la vida, solo produzcamos miel. 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954" y="188640"/>
            <a:ext cx="8774525" cy="488628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2664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Click="0" advTm="18000">
        <p14:glitter dir="u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7261"/>
            <a:ext cx="9144000" cy="546815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51520" y="260648"/>
            <a:ext cx="8712968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" sz="2400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‘’</a:t>
            </a:r>
            <a:r>
              <a:rPr lang="es-MX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Yo </a:t>
            </a:r>
            <a:r>
              <a:rPr lang="es-MX" sz="2400" dirty="0">
                <a:solidFill>
                  <a:schemeClr val="bg1"/>
                </a:solidFill>
                <a:latin typeface="Dyname SSi" panose="020B0500000000000000" pitchFamily="34" charset="0"/>
              </a:rPr>
              <a:t>he venido para que tengan vida, y para que la tengan en abundancia".   </a:t>
            </a:r>
          </a:p>
          <a:p>
            <a:pPr algn="ctr"/>
            <a:endParaRPr lang="es-MX" sz="2400" dirty="0">
              <a:solidFill>
                <a:schemeClr val="bg1"/>
              </a:solidFill>
              <a:latin typeface="Dyname SSi" panose="020B0500000000000000" pitchFamily="34" charset="0"/>
            </a:endParaRPr>
          </a:p>
          <a:p>
            <a:pPr algn="ctr"/>
            <a:r>
              <a:rPr lang="es-MX" sz="2400" dirty="0" smtClean="0">
                <a:solidFill>
                  <a:schemeClr val="bg1"/>
                </a:solidFill>
                <a:latin typeface="Dyname SSi" panose="020B0500000000000000" pitchFamily="34" charset="0"/>
              </a:rPr>
              <a:t>Juan </a:t>
            </a:r>
            <a:r>
              <a:rPr lang="es-MX" sz="2400" dirty="0">
                <a:solidFill>
                  <a:schemeClr val="bg1"/>
                </a:solidFill>
                <a:latin typeface="Dyname SSi" panose="020B0500000000000000" pitchFamily="34" charset="0"/>
              </a:rPr>
              <a:t>10:10b</a:t>
            </a:r>
          </a:p>
          <a:p>
            <a:endParaRPr lang="es-ES" sz="2400" dirty="0">
              <a:latin typeface="Arista" panose="02000500000000020004" pitchFamily="2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230767"/>
            <a:ext cx="936105" cy="425502"/>
          </a:xfrm>
          <a:prstGeom prst="rect">
            <a:avLst/>
          </a:prstGeom>
          <a:effectLst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MX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1291</TotalTime>
  <Words>595</Words>
  <Application>Microsoft Office PowerPoint</Application>
  <PresentationFormat>Presentación en pantalla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Comic Sans MS</vt:lpstr>
      <vt:lpstr>Arial</vt:lpstr>
      <vt:lpstr>Arista</vt:lpstr>
      <vt:lpstr>Berlin Sans FB Demi</vt:lpstr>
      <vt:lpstr>Dyname SSi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copihue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angie</dc:creator>
  <cp:lastModifiedBy>angélica garcía</cp:lastModifiedBy>
  <cp:revision>62</cp:revision>
  <dcterms:created xsi:type="dcterms:W3CDTF">2008-05-17T04:17:32Z</dcterms:created>
  <dcterms:modified xsi:type="dcterms:W3CDTF">2014-05-27T16:45:47Z</dcterms:modified>
</cp:coreProperties>
</file>