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3"/>
  </p:notesMasterIdLst>
  <p:sldIdLst>
    <p:sldId id="444" r:id="rId3"/>
    <p:sldId id="430" r:id="rId4"/>
    <p:sldId id="431" r:id="rId5"/>
    <p:sldId id="433" r:id="rId6"/>
    <p:sldId id="434" r:id="rId7"/>
    <p:sldId id="435" r:id="rId8"/>
    <p:sldId id="436" r:id="rId9"/>
    <p:sldId id="437" r:id="rId10"/>
    <p:sldId id="438" r:id="rId11"/>
    <p:sldId id="445" r:id="rId12"/>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P/iQqlFNZlIVAWP2aRBqSg==" hashData="cQ8EtAOO4lAa5XbMvK6hbOt2zGw="/>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A002A"/>
    <a:srgbClr val="4C2600"/>
    <a:srgbClr val="663300"/>
    <a:srgbClr val="C08E00"/>
    <a:srgbClr val="996600"/>
    <a:srgbClr val="E6AA00"/>
    <a:srgbClr val="D2E1B5"/>
    <a:srgbClr val="F8A764"/>
    <a:srgbClr val="FFB547"/>
    <a:srgbClr val="B5CD8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56" autoAdjust="0"/>
    <p:restoredTop sz="94660"/>
  </p:normalViewPr>
  <p:slideViewPr>
    <p:cSldViewPr>
      <p:cViewPr varScale="1">
        <p:scale>
          <a:sx n="99" d="100"/>
          <a:sy n="99" d="100"/>
        </p:scale>
        <p:origin x="-528" y="-84"/>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16/04/2016</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2</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4</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7</a:t>
            </a:fld>
            <a:endParaRPr lang="es-CO"/>
          </a:p>
        </p:txBody>
      </p:sp>
    </p:spTree>
    <p:extLst>
      <p:ext uri="{BB962C8B-B14F-4D97-AF65-F5344CB8AC3E}">
        <p14:creationId xmlns:p14="http://schemas.microsoft.com/office/powerpoint/2010/main" val="3939521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16/04/2016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16/04/2016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16/04/2016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16/04/2016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16/04/2016</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16/04/2016</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16/04/2016</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16/04/2016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16/04/2016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16/04/2016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16/04/2016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 altLang="es-CO">
              <a:solidFill>
                <a:srgbClr val="000000"/>
              </a:solidFill>
            </a:endParaRPr>
          </a:p>
        </p:txBody>
      </p:sp>
    </p:spTree>
    <p:extLst>
      <p:ext uri="{BB962C8B-B14F-4D97-AF65-F5344CB8AC3E}">
        <p14:creationId xmlns:p14="http://schemas.microsoft.com/office/powerpoint/2010/main" val="18093155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16/04/2016</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CO"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hyperlink" Target="https://vk.com/mispps" TargetMode="External"/><Relationship Id="rId3" Type="http://schemas.openxmlformats.org/officeDocument/2006/relationships/image" Target="../media/image13.png"/><Relationship Id="rId7" Type="http://schemas.openxmlformats.org/officeDocument/2006/relationships/hyperlink" Target="https://www.facebook.com/mispps" TargetMode="External"/><Relationship Id="rId12" Type="http://schemas.openxmlformats.org/officeDocument/2006/relationships/image" Target="../media/image1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5.png"/><Relationship Id="rId11" Type="http://schemas.openxmlformats.org/officeDocument/2006/relationships/hyperlink" Target="https://plus.google.com/+Mispps/" TargetMode="External"/><Relationship Id="rId5" Type="http://schemas.openxmlformats.org/officeDocument/2006/relationships/image" Target="../media/image14.png"/><Relationship Id="rId10" Type="http://schemas.openxmlformats.org/officeDocument/2006/relationships/image" Target="../media/image1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7" name="Picture 5" descr="C:\01 Mis docu. Backup\Mis imágenes\00 Para el mensaje haciendo\01.jpg"/>
          <p:cNvPicPr>
            <a:picLocks noChangeAspect="1" noChangeArrowheads="1"/>
          </p:cNvPicPr>
          <p:nvPr/>
        </p:nvPicPr>
        <p:blipFill rotWithShape="1">
          <a:blip r:embed="rId4">
            <a:extLst>
              <a:ext uri="{28A0092B-C50C-407E-A947-70E740481C1C}">
                <a14:useLocalDpi xmlns:a14="http://schemas.microsoft.com/office/drawing/2010/main" val="0"/>
              </a:ext>
            </a:extLst>
          </a:blip>
          <a:srcRect l="2048" r="2048"/>
          <a:stretch/>
        </p:blipFill>
        <p:spPr bwMode="auto">
          <a:xfrm>
            <a:off x="-1" y="0"/>
            <a:ext cx="9144001" cy="5145088"/>
          </a:xfrm>
          <a:prstGeom prst="rect">
            <a:avLst/>
          </a:prstGeom>
          <a:noFill/>
          <a:extLst>
            <a:ext uri="{909E8E84-426E-40DD-AFC4-6F175D3DCCD1}">
              <a14:hiddenFill xmlns:a14="http://schemas.microsoft.com/office/drawing/2010/main">
                <a:solidFill>
                  <a:srgbClr val="FFFFFF"/>
                </a:solidFill>
              </a14:hiddenFill>
            </a:ext>
          </a:extLst>
        </p:spPr>
      </p:pic>
      <p:grpSp>
        <p:nvGrpSpPr>
          <p:cNvPr id="3" name="2 Grupo"/>
          <p:cNvGrpSpPr/>
          <p:nvPr/>
        </p:nvGrpSpPr>
        <p:grpSpPr>
          <a:xfrm>
            <a:off x="1165589" y="1659860"/>
            <a:ext cx="6800850" cy="1789907"/>
            <a:chOff x="1165589" y="1659860"/>
            <a:chExt cx="6800850" cy="1789907"/>
          </a:xfrm>
        </p:grpSpPr>
        <p:pic>
          <p:nvPicPr>
            <p:cNvPr id="8" name="Picture 10" descr="Rendered Imag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65589" y="1659860"/>
              <a:ext cx="6800850" cy="136207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4" descr="Rendered Imag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30238" y="2859790"/>
              <a:ext cx="663723" cy="589977"/>
            </a:xfrm>
            <a:prstGeom prst="rect">
              <a:avLst/>
            </a:prstGeom>
            <a:noFill/>
            <a:extLst>
              <a:ext uri="{909E8E84-426E-40DD-AFC4-6F175D3DCCD1}">
                <a14:hiddenFill xmlns:a14="http://schemas.microsoft.com/office/drawing/2010/main">
                  <a:solidFill>
                    <a:srgbClr val="FFFFFF"/>
                  </a:solidFill>
                </a14:hiddenFill>
              </a:ext>
            </a:extLst>
          </p:spPr>
        </p:pic>
      </p:grpSp>
      <p:pic>
        <p:nvPicPr>
          <p:cNvPr id="2" name="MAUROUDIS &amp; MARGARIS - To Tango tis nefelis  wma 1.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4267200" y="2266950"/>
            <a:ext cx="609600" cy="609600"/>
          </a:xfrm>
          <a:prstGeom prst="rect">
            <a:avLst/>
          </a:prstGeom>
        </p:spPr>
      </p:pic>
    </p:spTree>
    <p:extLst>
      <p:ext uri="{BB962C8B-B14F-4D97-AF65-F5344CB8AC3E}">
        <p14:creationId xmlns:p14="http://schemas.microsoft.com/office/powerpoint/2010/main" val="512679884"/>
      </p:ext>
    </p:extLst>
  </p:cSld>
  <p:clrMapOvr>
    <a:masterClrMapping/>
  </p:clrMapOvr>
  <mc:AlternateContent xmlns:mc="http://schemas.openxmlformats.org/markup-compatibility/2006" xmlns:p14="http://schemas.microsoft.com/office/powerpoint/2010/main">
    <mc:Choice Requires="p14">
      <p:transition spd="slow" p14:dur="2000">
        <p:split/>
      </p:transition>
    </mc:Choice>
    <mc:Fallback xmlns="">
      <p:transition spd="slow">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4" presetClass="entr" presetSubtype="5"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randombar(vertical)">
                                      <p:cBhvr>
                                        <p:cTn id="11"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2" repeatCount="indefinite" fill="remove"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3"/>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1" y="0"/>
            <a:ext cx="9149284" cy="51464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1 Rectángulo"/>
          <p:cNvSpPr/>
          <p:nvPr/>
        </p:nvSpPr>
        <p:spPr>
          <a:xfrm>
            <a:off x="1710850" y="42662"/>
            <a:ext cx="5400750" cy="5078313"/>
          </a:xfrm>
          <a:prstGeom prst="rect">
            <a:avLst/>
          </a:prstGeom>
        </p:spPr>
        <p:txBody>
          <a:bodyPr wrap="square">
            <a:spAutoFit/>
          </a:bodyPr>
          <a:lstStyle/>
          <a:p>
            <a:pPr algn="ctr"/>
            <a:r>
              <a:rPr lang="es-CO" b="1" u="sng" dirty="0">
                <a:latin typeface="+mj-lt"/>
              </a:rPr>
              <a:t>Los efectos del </a:t>
            </a:r>
            <a:r>
              <a:rPr lang="es-CO" b="1" u="sng" dirty="0" smtClean="0">
                <a:latin typeface="+mj-lt"/>
              </a:rPr>
              <a:t>amor</a:t>
            </a:r>
            <a:r>
              <a:rPr lang="es-CO" b="1" dirty="0" smtClean="0">
                <a:latin typeface="+mj-lt"/>
              </a:rPr>
              <a:t>.</a:t>
            </a:r>
          </a:p>
          <a:p>
            <a:pPr algn="ctr"/>
            <a:endParaRPr lang="es-CO" b="1" dirty="0">
              <a:latin typeface="+mj-lt"/>
            </a:endParaRPr>
          </a:p>
          <a:p>
            <a:pPr algn="ctr"/>
            <a:r>
              <a:rPr lang="es-CO" b="1" i="1" dirty="0">
                <a:latin typeface="+mj-lt"/>
              </a:rPr>
              <a:t>El cerebro de una persona enamorada libera más sustancias químicas</a:t>
            </a:r>
            <a:r>
              <a:rPr lang="es-CO" b="1" i="1" dirty="0" smtClean="0">
                <a:latin typeface="+mj-lt"/>
              </a:rPr>
              <a:t>.</a:t>
            </a:r>
          </a:p>
          <a:p>
            <a:pPr algn="ctr"/>
            <a:endParaRPr lang="es-CO" b="1" i="1" dirty="0">
              <a:latin typeface="+mj-lt"/>
            </a:endParaRPr>
          </a:p>
          <a:p>
            <a:pPr algn="ctr"/>
            <a:r>
              <a:rPr lang="es-CO" b="1" dirty="0">
                <a:latin typeface="+mj-lt"/>
              </a:rPr>
              <a:t>La investigadora Stephanie </a:t>
            </a:r>
            <a:r>
              <a:rPr lang="es-CO" b="1" dirty="0" err="1">
                <a:latin typeface="+mj-lt"/>
              </a:rPr>
              <a:t>Ortige</a:t>
            </a:r>
            <a:r>
              <a:rPr lang="es-CO" b="1" dirty="0">
                <a:latin typeface="+mj-lt"/>
              </a:rPr>
              <a:t> de la Universidad de Syracuse, en Nueva York, ha estudiado bajo el título "La </a:t>
            </a:r>
            <a:r>
              <a:rPr lang="es-CO" b="1" dirty="0" err="1">
                <a:latin typeface="+mj-lt"/>
              </a:rPr>
              <a:t>Neuroimagen</a:t>
            </a:r>
            <a:r>
              <a:rPr lang="es-CO" b="1" dirty="0">
                <a:latin typeface="+mj-lt"/>
              </a:rPr>
              <a:t> del Amor" los efectos que producen hacia el organismo el hecho de enamorarse. ¿Es cosa de cerebro o de corazón</a:t>
            </a:r>
            <a:r>
              <a:rPr lang="es-CO" b="1" dirty="0" smtClean="0">
                <a:latin typeface="+mj-lt"/>
              </a:rPr>
              <a:t>?</a:t>
            </a:r>
          </a:p>
          <a:p>
            <a:pPr algn="ctr"/>
            <a:endParaRPr lang="es-CO" b="1" dirty="0">
              <a:latin typeface="+mj-lt"/>
            </a:endParaRPr>
          </a:p>
          <a:p>
            <a:pPr algn="ctr"/>
            <a:r>
              <a:rPr lang="es-CO" b="1" dirty="0">
                <a:latin typeface="+mj-lt"/>
              </a:rPr>
              <a:t>El estudio </a:t>
            </a:r>
            <a:r>
              <a:rPr lang="es-CO" b="1" dirty="0" smtClean="0">
                <a:latin typeface="+mj-lt"/>
              </a:rPr>
              <a:t>concluyó </a:t>
            </a:r>
            <a:r>
              <a:rPr lang="es-CO" b="1" dirty="0">
                <a:latin typeface="+mj-lt"/>
              </a:rPr>
              <a:t>que enamorarse puede llegar a provocar una sensación semejante a consumir cocaína y afecta a áreas intelectuales del cerebro. El primer desencadenador es el efecto "flechazo", que es una explosión de sustancias químicas que tarda un quinto de segundo en producirse desde el momento de la percepción de algo que nos ha gustado…</a:t>
            </a:r>
          </a:p>
        </p:txBody>
      </p:sp>
    </p:spTree>
    <p:extLst>
      <p:ext uri="{BB962C8B-B14F-4D97-AF65-F5344CB8AC3E}">
        <p14:creationId xmlns:p14="http://schemas.microsoft.com/office/powerpoint/2010/main" val="1088553238"/>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C:\01 Mis docu. Backup\Mis imágenes\00 Para el mensaje haciendo\02.jpg"/>
          <p:cNvPicPr>
            <a:picLocks noChangeAspect="1" noChangeArrowheads="1"/>
          </p:cNvPicPr>
          <p:nvPr/>
        </p:nvPicPr>
        <p:blipFill rotWithShape="1">
          <a:blip r:embed="rId2">
            <a:extLst>
              <a:ext uri="{28A0092B-C50C-407E-A947-70E740481C1C}">
                <a14:useLocalDpi xmlns:a14="http://schemas.microsoft.com/office/drawing/2010/main" val="0"/>
              </a:ext>
            </a:extLst>
          </a:blip>
          <a:srcRect l="853" t="2099" r="853" b="2128"/>
          <a:stretch/>
        </p:blipFill>
        <p:spPr bwMode="auto">
          <a:xfrm>
            <a:off x="-1" y="0"/>
            <a:ext cx="9144001"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499455" y="186150"/>
            <a:ext cx="6048840" cy="4801314"/>
          </a:xfrm>
          <a:prstGeom prst="rect">
            <a:avLst/>
          </a:prstGeom>
        </p:spPr>
        <p:txBody>
          <a:bodyPr wrap="square">
            <a:spAutoFit/>
          </a:bodyPr>
          <a:lstStyle/>
          <a:p>
            <a:pPr algn="ctr"/>
            <a:r>
              <a:rPr lang="es-CO" b="1" dirty="0">
                <a:latin typeface="+mj-lt"/>
              </a:rPr>
              <a:t>Además el estudio reveló que cuando alguien se enamora, el cerebro puede llegar a trabajar hasta en 12 áreas simultáneamente para segregar sustancias químicas que provocan bienestar o euforia, como la </a:t>
            </a:r>
            <a:r>
              <a:rPr lang="es-CO" b="1" dirty="0" err="1">
                <a:latin typeface="+mj-lt"/>
              </a:rPr>
              <a:t>oxitocina</a:t>
            </a:r>
            <a:r>
              <a:rPr lang="es-CO" b="1" dirty="0">
                <a:latin typeface="+mj-lt"/>
              </a:rPr>
              <a:t>, dopamina, adrenalina o vasopresina. Los tipos de amor por supuesto </a:t>
            </a:r>
            <a:r>
              <a:rPr lang="es-CO" b="1" dirty="0" smtClean="0">
                <a:latin typeface="+mj-lt"/>
              </a:rPr>
              <a:t>actúan </a:t>
            </a:r>
            <a:r>
              <a:rPr lang="es-CO" b="1" dirty="0">
                <a:latin typeface="+mj-lt"/>
              </a:rPr>
              <a:t>de manera diferente sobre el cerebro. Así, el amor apasionado </a:t>
            </a:r>
            <a:r>
              <a:rPr lang="es-CO" b="1" dirty="0" smtClean="0">
                <a:latin typeface="+mj-lt"/>
              </a:rPr>
              <a:t>actúa </a:t>
            </a:r>
            <a:r>
              <a:rPr lang="es-CO" b="1" dirty="0">
                <a:latin typeface="+mj-lt"/>
              </a:rPr>
              <a:t>de una manera más fuerte sobre las zonas del cerebro que están relacionadas con la recompensa y otras zonas que representan la imagen corporal en nuestro </a:t>
            </a:r>
            <a:r>
              <a:rPr lang="es-CO" b="1" dirty="0" smtClean="0">
                <a:latin typeface="+mj-lt"/>
              </a:rPr>
              <a:t>cerebro.</a:t>
            </a:r>
          </a:p>
          <a:p>
            <a:pPr algn="ctr"/>
            <a:endParaRPr lang="es-CO" b="1" dirty="0" smtClean="0">
              <a:latin typeface="+mj-lt"/>
            </a:endParaRPr>
          </a:p>
          <a:p>
            <a:pPr algn="ctr"/>
            <a:r>
              <a:rPr lang="es-CO" b="1" dirty="0" smtClean="0">
                <a:latin typeface="+mj-lt"/>
              </a:rPr>
              <a:t>La </a:t>
            </a:r>
            <a:r>
              <a:rPr lang="es-CO" b="1" dirty="0">
                <a:latin typeface="+mj-lt"/>
              </a:rPr>
              <a:t>pregunta que se le hizo a la investigadora es:  ¿el amor es corazón o cerebro? “Yo diría que </a:t>
            </a:r>
            <a:r>
              <a:rPr lang="es-CO" b="1" dirty="0" smtClean="0">
                <a:latin typeface="+mj-lt"/>
              </a:rPr>
              <a:t>es </a:t>
            </a:r>
            <a:r>
              <a:rPr lang="es-CO" b="1" dirty="0">
                <a:latin typeface="+mj-lt"/>
              </a:rPr>
              <a:t>cerebro, pero el corazón también está implicado", respondió, citando por ejemplo a la aparición de "mariposas en el estómago", que es la sensación que producen cascadas de neurotransmisores de algunas zonas del cerebro al corazón, consiguiendo acelerarlo y producir el gusanillo que todos alguna vez hemos sentido.</a:t>
            </a:r>
          </a:p>
        </p:txBody>
      </p:sp>
    </p:spTree>
    <p:extLst>
      <p:ext uri="{BB962C8B-B14F-4D97-AF65-F5344CB8AC3E}">
        <p14:creationId xmlns:p14="http://schemas.microsoft.com/office/powerpoint/2010/main" val="2207538322"/>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50350" cy="5145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2733250" y="37140"/>
            <a:ext cx="3672510" cy="5078313"/>
          </a:xfrm>
          <a:prstGeom prst="rect">
            <a:avLst/>
          </a:prstGeom>
        </p:spPr>
        <p:txBody>
          <a:bodyPr wrap="square">
            <a:spAutoFit/>
          </a:bodyPr>
          <a:lstStyle/>
          <a:p>
            <a:pPr algn="ctr"/>
            <a:r>
              <a:rPr lang="es-CO" b="1" u="sng" dirty="0">
                <a:solidFill>
                  <a:schemeClr val="bg1"/>
                </a:solidFill>
                <a:latin typeface="+mj-lt"/>
              </a:rPr>
              <a:t>¿Por qué son 11 jugadores en fútbol</a:t>
            </a:r>
            <a:r>
              <a:rPr lang="es-CO" b="1" u="sng" dirty="0" smtClean="0">
                <a:solidFill>
                  <a:schemeClr val="bg1"/>
                </a:solidFill>
                <a:latin typeface="+mj-lt"/>
              </a:rPr>
              <a:t>?</a:t>
            </a:r>
          </a:p>
          <a:p>
            <a:pPr algn="ctr"/>
            <a:endParaRPr lang="es-CO" b="1" dirty="0">
              <a:solidFill>
                <a:schemeClr val="bg1"/>
              </a:solidFill>
              <a:latin typeface="+mj-lt"/>
            </a:endParaRPr>
          </a:p>
          <a:p>
            <a:pPr algn="ctr"/>
            <a:r>
              <a:rPr lang="es-CO" b="1" dirty="0">
                <a:solidFill>
                  <a:schemeClr val="bg1"/>
                </a:solidFill>
                <a:latin typeface="+mj-lt"/>
              </a:rPr>
              <a:t>En los primeros partidos de fútbol, deporte nacido en Inglaterra, era muy normal ver de 15 a 20 jugadores en cada equipo participando activamente. Ahora nos podría parecer una aglomeración considerable de gente. A la "</a:t>
            </a:r>
            <a:r>
              <a:rPr lang="es-CO" b="1" dirty="0" err="1">
                <a:solidFill>
                  <a:schemeClr val="bg1"/>
                </a:solidFill>
                <a:latin typeface="+mj-lt"/>
              </a:rPr>
              <a:t>Football</a:t>
            </a:r>
            <a:r>
              <a:rPr lang="es-CO" b="1" dirty="0">
                <a:solidFill>
                  <a:schemeClr val="bg1"/>
                </a:solidFill>
                <a:latin typeface="+mj-lt"/>
              </a:rPr>
              <a:t> </a:t>
            </a:r>
            <a:r>
              <a:rPr lang="es-CO" b="1" dirty="0" err="1">
                <a:solidFill>
                  <a:schemeClr val="bg1"/>
                </a:solidFill>
                <a:latin typeface="+mj-lt"/>
              </a:rPr>
              <a:t>Association</a:t>
            </a:r>
            <a:r>
              <a:rPr lang="es-CO" b="1" dirty="0">
                <a:solidFill>
                  <a:schemeClr val="bg1"/>
                </a:solidFill>
                <a:latin typeface="+mj-lt"/>
              </a:rPr>
              <a:t>" también se lo pareció y lo normalizó a 11 jugadores tomando de base el cricket</a:t>
            </a:r>
            <a:r>
              <a:rPr lang="es-CO" b="1" dirty="0" smtClean="0">
                <a:solidFill>
                  <a:schemeClr val="bg1"/>
                </a:solidFill>
                <a:latin typeface="+mj-lt"/>
              </a:rPr>
              <a:t>.</a:t>
            </a:r>
          </a:p>
          <a:p>
            <a:pPr algn="ctr"/>
            <a:endParaRPr lang="es-CO" b="1" dirty="0">
              <a:solidFill>
                <a:schemeClr val="bg1"/>
              </a:solidFill>
              <a:latin typeface="+mj-lt"/>
            </a:endParaRPr>
          </a:p>
          <a:p>
            <a:pPr algn="ctr"/>
            <a:r>
              <a:rPr lang="es-CO" b="1" dirty="0">
                <a:solidFill>
                  <a:schemeClr val="bg1"/>
                </a:solidFill>
                <a:latin typeface="+mj-lt"/>
              </a:rPr>
              <a:t>Así, en el 1870, año en el que se creó la "</a:t>
            </a:r>
            <a:r>
              <a:rPr lang="es-CO" b="1" dirty="0" err="1">
                <a:solidFill>
                  <a:schemeClr val="bg1"/>
                </a:solidFill>
                <a:latin typeface="+mj-lt"/>
              </a:rPr>
              <a:t>Football</a:t>
            </a:r>
            <a:r>
              <a:rPr lang="es-CO" b="1" dirty="0">
                <a:solidFill>
                  <a:schemeClr val="bg1"/>
                </a:solidFill>
                <a:latin typeface="+mj-lt"/>
              </a:rPr>
              <a:t> </a:t>
            </a:r>
            <a:r>
              <a:rPr lang="es-CO" b="1" dirty="0" err="1">
                <a:solidFill>
                  <a:schemeClr val="bg1"/>
                </a:solidFill>
                <a:latin typeface="+mj-lt"/>
              </a:rPr>
              <a:t>Association</a:t>
            </a:r>
            <a:r>
              <a:rPr lang="es-CO" b="1" dirty="0">
                <a:solidFill>
                  <a:schemeClr val="bg1"/>
                </a:solidFill>
                <a:latin typeface="+mj-lt"/>
              </a:rPr>
              <a:t>", se crearon las primeras normas del </a:t>
            </a:r>
            <a:r>
              <a:rPr lang="es-CO" b="1" dirty="0" smtClean="0">
                <a:solidFill>
                  <a:schemeClr val="bg1"/>
                </a:solidFill>
                <a:latin typeface="+mj-lt"/>
              </a:rPr>
              <a:t>juego…</a:t>
            </a:r>
            <a:endParaRPr lang="es-CO" b="1" dirty="0">
              <a:solidFill>
                <a:schemeClr val="bg1"/>
              </a:solidFill>
              <a:latin typeface="+mj-lt"/>
            </a:endParaRPr>
          </a:p>
        </p:txBody>
      </p:sp>
    </p:spTree>
    <p:extLst>
      <p:ext uri="{BB962C8B-B14F-4D97-AF65-F5344CB8AC3E}">
        <p14:creationId xmlns:p14="http://schemas.microsoft.com/office/powerpoint/2010/main" val="1088553238"/>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01 Mis docu. Backup\Mis imágenes\00 Para el mensaje haciendo\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402075" y="180276"/>
            <a:ext cx="4320600" cy="4801314"/>
          </a:xfrm>
          <a:prstGeom prst="rect">
            <a:avLst/>
          </a:prstGeom>
        </p:spPr>
        <p:txBody>
          <a:bodyPr wrap="square">
            <a:spAutoFit/>
          </a:bodyPr>
          <a:lstStyle/>
          <a:p>
            <a:pPr algn="ctr"/>
            <a:r>
              <a:rPr lang="es-CO" b="1" dirty="0">
                <a:solidFill>
                  <a:schemeClr val="bg1"/>
                </a:solidFill>
                <a:latin typeface="+mj-lt"/>
              </a:rPr>
              <a:t>Una de ellas trataba en número de jugadores que podían jugar sobre el terreno en cada equipo. Entonces miraron cuántos jugadores tenía el deporte más practicado en aquellos tiempos en tierras inglesas: el cricket. En el cricket, cada equipo estaba compuesto por 11 jugadores, y la </a:t>
            </a:r>
            <a:r>
              <a:rPr lang="es-CO" b="1" dirty="0" err="1">
                <a:solidFill>
                  <a:schemeClr val="bg1"/>
                </a:solidFill>
                <a:latin typeface="+mj-lt"/>
              </a:rPr>
              <a:t>Football</a:t>
            </a:r>
            <a:r>
              <a:rPr lang="es-CO" b="1" dirty="0">
                <a:solidFill>
                  <a:schemeClr val="bg1"/>
                </a:solidFill>
                <a:latin typeface="+mj-lt"/>
              </a:rPr>
              <a:t> </a:t>
            </a:r>
            <a:r>
              <a:rPr lang="es-CO" b="1" dirty="0" err="1">
                <a:solidFill>
                  <a:schemeClr val="bg1"/>
                </a:solidFill>
                <a:latin typeface="+mj-lt"/>
              </a:rPr>
              <a:t>Association</a:t>
            </a:r>
            <a:r>
              <a:rPr lang="es-CO" b="1" dirty="0">
                <a:solidFill>
                  <a:schemeClr val="bg1"/>
                </a:solidFill>
                <a:latin typeface="+mj-lt"/>
              </a:rPr>
              <a:t> lo copió y lo normalizó. Dicha norma no ha sido modificada en toda la historia, ni siquiera debatida</a:t>
            </a:r>
            <a:r>
              <a:rPr lang="es-CO" b="1" dirty="0" smtClean="0">
                <a:solidFill>
                  <a:schemeClr val="bg1"/>
                </a:solidFill>
                <a:latin typeface="+mj-lt"/>
              </a:rPr>
              <a:t>.</a:t>
            </a:r>
          </a:p>
          <a:p>
            <a:pPr algn="ctr"/>
            <a:endParaRPr lang="es-CO" b="1" dirty="0">
              <a:solidFill>
                <a:schemeClr val="bg1"/>
              </a:solidFill>
              <a:latin typeface="+mj-lt"/>
            </a:endParaRPr>
          </a:p>
          <a:p>
            <a:pPr algn="ctr"/>
            <a:r>
              <a:rPr lang="es-CO" b="1" dirty="0">
                <a:solidFill>
                  <a:schemeClr val="bg1"/>
                </a:solidFill>
                <a:latin typeface="+mj-lt"/>
              </a:rPr>
              <a:t>A partir del 1870 también surgieron los uniformes iguales, cosa que hacía más fácil distinguir cada equipo. En el 1940 se normalizó el empleo de dorsales para diferenciar cada jugador.</a:t>
            </a:r>
          </a:p>
        </p:txBody>
      </p:sp>
    </p:spTree>
    <p:extLst>
      <p:ext uri="{BB962C8B-B14F-4D97-AF65-F5344CB8AC3E}">
        <p14:creationId xmlns:p14="http://schemas.microsoft.com/office/powerpoint/2010/main" val="2207538322"/>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l="105" t="194" r="243" b="375"/>
          <a:stretch/>
        </p:blipFill>
        <p:spPr bwMode="auto">
          <a:xfrm>
            <a:off x="1" y="0"/>
            <a:ext cx="9144000" cy="5143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3054800" y="185266"/>
            <a:ext cx="3024420" cy="4801314"/>
          </a:xfrm>
          <a:prstGeom prst="rect">
            <a:avLst/>
          </a:prstGeom>
        </p:spPr>
        <p:txBody>
          <a:bodyPr wrap="square">
            <a:spAutoFit/>
          </a:bodyPr>
          <a:lstStyle/>
          <a:p>
            <a:pPr algn="ctr"/>
            <a:r>
              <a:rPr lang="es-CO" b="1" u="sng" dirty="0">
                <a:solidFill>
                  <a:schemeClr val="bg1"/>
                </a:solidFill>
                <a:latin typeface="+mj-lt"/>
              </a:rPr>
              <a:t>La fuente de </a:t>
            </a:r>
            <a:r>
              <a:rPr lang="es-CO" b="1" u="sng" dirty="0" err="1" smtClean="0">
                <a:solidFill>
                  <a:schemeClr val="bg1"/>
                </a:solidFill>
                <a:latin typeface="+mj-lt"/>
              </a:rPr>
              <a:t>Dubai</a:t>
            </a:r>
            <a:r>
              <a:rPr lang="es-CO" b="1" dirty="0" smtClean="0">
                <a:solidFill>
                  <a:schemeClr val="bg1"/>
                </a:solidFill>
                <a:latin typeface="+mj-lt"/>
              </a:rPr>
              <a:t>.</a:t>
            </a:r>
          </a:p>
          <a:p>
            <a:pPr algn="ctr"/>
            <a:endParaRPr lang="es-CO" b="1" dirty="0">
              <a:solidFill>
                <a:schemeClr val="bg1"/>
              </a:solidFill>
              <a:latin typeface="+mj-lt"/>
            </a:endParaRPr>
          </a:p>
          <a:p>
            <a:pPr algn="ctr"/>
            <a:r>
              <a:rPr lang="es-CO" b="1" dirty="0">
                <a:solidFill>
                  <a:schemeClr val="bg1"/>
                </a:solidFill>
                <a:latin typeface="+mj-lt"/>
              </a:rPr>
              <a:t>Inaugurada en primavera del 2009, la fuente de </a:t>
            </a:r>
            <a:r>
              <a:rPr lang="es-CO" b="1" dirty="0" err="1">
                <a:solidFill>
                  <a:schemeClr val="bg1"/>
                </a:solidFill>
                <a:latin typeface="+mj-lt"/>
              </a:rPr>
              <a:t>Dubai</a:t>
            </a:r>
            <a:r>
              <a:rPr lang="es-CO" b="1" dirty="0">
                <a:solidFill>
                  <a:schemeClr val="bg1"/>
                </a:solidFill>
                <a:latin typeface="+mj-lt"/>
              </a:rPr>
              <a:t> puede presumir de ser la más grande del mundo en la ciudad que también incluye el edificio más grande del mundo. Nace como competencia directa a las Fuentes de </a:t>
            </a:r>
            <a:r>
              <a:rPr lang="es-CO" b="1" dirty="0" err="1">
                <a:solidFill>
                  <a:schemeClr val="bg1"/>
                </a:solidFill>
                <a:latin typeface="+mj-lt"/>
              </a:rPr>
              <a:t>Bellagio</a:t>
            </a:r>
            <a:r>
              <a:rPr lang="es-CO" b="1" dirty="0">
                <a:solidFill>
                  <a:schemeClr val="bg1"/>
                </a:solidFill>
                <a:latin typeface="+mj-lt"/>
              </a:rPr>
              <a:t> de Las Vegas. De hecho, han sido diseñadas por los mismos ingenieros con la expresa exigencia del gobierno de </a:t>
            </a:r>
            <a:r>
              <a:rPr lang="es-CO" b="1" dirty="0" err="1">
                <a:solidFill>
                  <a:schemeClr val="bg1"/>
                </a:solidFill>
                <a:latin typeface="+mj-lt"/>
              </a:rPr>
              <a:t>Dubai</a:t>
            </a:r>
            <a:r>
              <a:rPr lang="es-CO" b="1" dirty="0">
                <a:solidFill>
                  <a:schemeClr val="bg1"/>
                </a:solidFill>
                <a:latin typeface="+mj-lt"/>
              </a:rPr>
              <a:t> de que fuese "la más grande del mundo".</a:t>
            </a:r>
          </a:p>
        </p:txBody>
      </p:sp>
    </p:spTree>
    <p:extLst>
      <p:ext uri="{BB962C8B-B14F-4D97-AF65-F5344CB8AC3E}">
        <p14:creationId xmlns:p14="http://schemas.microsoft.com/office/powerpoint/2010/main" val="2839385264"/>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C:\01 Mis docu. Backup\Mis imágenes\00 Para el mensaje haciendo\0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733250" y="32150"/>
            <a:ext cx="3672510" cy="5078313"/>
          </a:xfrm>
          <a:prstGeom prst="rect">
            <a:avLst/>
          </a:prstGeom>
        </p:spPr>
        <p:txBody>
          <a:bodyPr wrap="square">
            <a:spAutoFit/>
          </a:bodyPr>
          <a:lstStyle/>
          <a:p>
            <a:pPr algn="ctr"/>
            <a:r>
              <a:rPr lang="es-CO" b="1" dirty="0">
                <a:latin typeface="+mj-lt"/>
              </a:rPr>
              <a:t>Dicha fuente mide 270 metros de longitud, un 25 por ciento más que las Fuentes de </a:t>
            </a:r>
            <a:r>
              <a:rPr lang="es-CO" b="1" dirty="0" err="1">
                <a:latin typeface="+mj-lt"/>
              </a:rPr>
              <a:t>Bellagio</a:t>
            </a:r>
            <a:r>
              <a:rPr lang="es-CO" b="1" dirty="0">
                <a:latin typeface="+mj-lt"/>
              </a:rPr>
              <a:t>, y está compuesta por 6.600 focos y 50 proyectores que iluminan el agua. Los chorros de agua que es capaz de lanzar la fuente son capaces de alcanzar más de 150 metros de </a:t>
            </a:r>
            <a:r>
              <a:rPr lang="es-CO" b="1" dirty="0" smtClean="0">
                <a:latin typeface="+mj-lt"/>
              </a:rPr>
              <a:t>altura. </a:t>
            </a:r>
            <a:r>
              <a:rPr lang="es-CO" b="1" dirty="0">
                <a:latin typeface="+mj-lt"/>
              </a:rPr>
              <a:t>Su función principal es la de representar </a:t>
            </a:r>
            <a:r>
              <a:rPr lang="es-CO" b="1" dirty="0" err="1">
                <a:latin typeface="+mj-lt"/>
              </a:rPr>
              <a:t>coreografias</a:t>
            </a:r>
            <a:r>
              <a:rPr lang="es-CO" b="1" dirty="0">
                <a:latin typeface="+mj-lt"/>
              </a:rPr>
              <a:t> de agua con diferentes músicas de famosos artistas. </a:t>
            </a:r>
            <a:endParaRPr lang="es-CO" b="1" dirty="0" smtClean="0">
              <a:latin typeface="+mj-lt"/>
            </a:endParaRPr>
          </a:p>
          <a:p>
            <a:pPr algn="ctr"/>
            <a:endParaRPr lang="es-CO" b="1" dirty="0">
              <a:latin typeface="+mj-lt"/>
            </a:endParaRPr>
          </a:p>
          <a:p>
            <a:pPr algn="ctr"/>
            <a:r>
              <a:rPr lang="es-CO" b="1" dirty="0">
                <a:latin typeface="+mj-lt"/>
              </a:rPr>
              <a:t>El lugar que eligieron para instalar la fuente es el lago </a:t>
            </a:r>
            <a:r>
              <a:rPr lang="es-CO" b="1" dirty="0" err="1">
                <a:latin typeface="+mj-lt"/>
              </a:rPr>
              <a:t>Burj</a:t>
            </a:r>
            <a:r>
              <a:rPr lang="es-CO" b="1" dirty="0">
                <a:latin typeface="+mj-lt"/>
              </a:rPr>
              <a:t> </a:t>
            </a:r>
            <a:r>
              <a:rPr lang="es-CO" b="1" dirty="0" err="1">
                <a:latin typeface="+mj-lt"/>
              </a:rPr>
              <a:t>Dubai</a:t>
            </a:r>
            <a:r>
              <a:rPr lang="es-CO" b="1" dirty="0">
                <a:latin typeface="+mj-lt"/>
              </a:rPr>
              <a:t>, donde también se encuentra la terraza del </a:t>
            </a:r>
            <a:r>
              <a:rPr lang="es-CO" b="1" dirty="0" err="1">
                <a:latin typeface="+mj-lt"/>
              </a:rPr>
              <a:t>Dubai</a:t>
            </a:r>
            <a:r>
              <a:rPr lang="es-CO" b="1" dirty="0">
                <a:latin typeface="+mj-lt"/>
              </a:rPr>
              <a:t> </a:t>
            </a:r>
            <a:r>
              <a:rPr lang="es-CO" b="1" dirty="0" err="1">
                <a:latin typeface="+mj-lt"/>
              </a:rPr>
              <a:t>Mall</a:t>
            </a:r>
            <a:r>
              <a:rPr lang="es-CO" b="1" dirty="0">
                <a:latin typeface="+mj-lt"/>
              </a:rPr>
              <a:t> y podemos ver de fondo el edificio más alto del mundo.</a:t>
            </a:r>
          </a:p>
        </p:txBody>
      </p:sp>
    </p:spTree>
    <p:extLst>
      <p:ext uri="{BB962C8B-B14F-4D97-AF65-F5344CB8AC3E}">
        <p14:creationId xmlns:p14="http://schemas.microsoft.com/office/powerpoint/2010/main" val="1088553238"/>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C:\01 Mis docu. Backup\Mis imágenes\00 Para el mensaje haciendo\0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5" y="1588"/>
            <a:ext cx="9137650" cy="5138737"/>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89230" y="62542"/>
            <a:ext cx="3942230" cy="5016758"/>
          </a:xfrm>
          <a:prstGeom prst="rect">
            <a:avLst/>
          </a:prstGeom>
        </p:spPr>
        <p:txBody>
          <a:bodyPr wrap="square">
            <a:spAutoFit/>
          </a:bodyPr>
          <a:lstStyle/>
          <a:p>
            <a:pPr algn="ctr"/>
            <a:r>
              <a:rPr lang="es-CO" sz="2000" b="1" dirty="0">
                <a:solidFill>
                  <a:schemeClr val="bg1"/>
                </a:solidFill>
                <a:latin typeface="+mj-lt"/>
              </a:rPr>
              <a:t>El </a:t>
            </a:r>
            <a:r>
              <a:rPr lang="es-CO" sz="2000" b="1" dirty="0" smtClean="0">
                <a:solidFill>
                  <a:schemeClr val="bg1"/>
                </a:solidFill>
                <a:latin typeface="+mj-lt"/>
              </a:rPr>
              <a:t>Trueno</a:t>
            </a:r>
          </a:p>
          <a:p>
            <a:pPr algn="ctr"/>
            <a:endParaRPr lang="es-CO" sz="2000" b="1" dirty="0">
              <a:solidFill>
                <a:schemeClr val="bg1"/>
              </a:solidFill>
              <a:latin typeface="+mj-lt"/>
            </a:endParaRPr>
          </a:p>
          <a:p>
            <a:pPr algn="ctr"/>
            <a:r>
              <a:rPr lang="es-CO" sz="2000" b="1" dirty="0">
                <a:solidFill>
                  <a:schemeClr val="bg1"/>
                </a:solidFill>
                <a:latin typeface="+mj-lt"/>
              </a:rPr>
              <a:t>El trueno es el sonido que se produce en una tormenta, tras caer un rayo. El fuerte sonido que se produce es debido a que el rayo calienta el aire por el que circula a más de 28000 grados centígrados. El aire extremadamente caliente se expande con mucha rapidez y al mezclarse con el aire frío del ambiente vuelve a contraerse bajando repentinamente, generando las ondas de choque que podemos </a:t>
            </a:r>
            <a:r>
              <a:rPr lang="es-CO" sz="2000" b="1" dirty="0" smtClean="0">
                <a:solidFill>
                  <a:schemeClr val="bg1"/>
                </a:solidFill>
                <a:latin typeface="+mj-lt"/>
              </a:rPr>
              <a:t>oír </a:t>
            </a:r>
            <a:r>
              <a:rPr lang="es-CO" sz="2000" b="1" dirty="0">
                <a:solidFill>
                  <a:schemeClr val="bg1"/>
                </a:solidFill>
                <a:latin typeface="+mj-lt"/>
              </a:rPr>
              <a:t>durante las tempestades.</a:t>
            </a:r>
          </a:p>
        </p:txBody>
      </p:sp>
    </p:spTree>
    <p:extLst>
      <p:ext uri="{BB962C8B-B14F-4D97-AF65-F5344CB8AC3E}">
        <p14:creationId xmlns:p14="http://schemas.microsoft.com/office/powerpoint/2010/main" val="2207538322"/>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01 Mis docu. Backup\Mis imágenes\00 Para el mensaje haciendo\0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974650" y="51400"/>
            <a:ext cx="5184720" cy="3139321"/>
          </a:xfrm>
          <a:prstGeom prst="rect">
            <a:avLst/>
          </a:prstGeom>
        </p:spPr>
        <p:txBody>
          <a:bodyPr wrap="square">
            <a:spAutoFit/>
          </a:bodyPr>
          <a:lstStyle/>
          <a:p>
            <a:pPr algn="ctr"/>
            <a:r>
              <a:rPr lang="es-CO" b="1" dirty="0">
                <a:solidFill>
                  <a:schemeClr val="bg1"/>
                </a:solidFill>
                <a:latin typeface="+mj-lt"/>
              </a:rPr>
              <a:t>Otro curioso fenómeno relacionado con el trueno y el rayo es la diferencia de tiempo que hay desde que vemos el rayo hasta que oímos el trueno. Esto es así porque la velocidad de la luz es mucho más rápida que la del sonido. La velocidad de la luz es de 300000Km/s y por eso podemos ver la luz prácticamente de forma instantánea en el momento en que se produce. En cambio la velocidad del sonido es de 340m/s (0.340Km/s) y según a la distancia a la que se haya producido el </a:t>
            </a:r>
            <a:r>
              <a:rPr lang="es-CO" b="1" dirty="0" smtClean="0">
                <a:solidFill>
                  <a:schemeClr val="bg1"/>
                </a:solidFill>
                <a:latin typeface="+mj-lt"/>
              </a:rPr>
              <a:t>rayo, </a:t>
            </a:r>
            <a:r>
              <a:rPr lang="es-CO" b="1" dirty="0">
                <a:solidFill>
                  <a:schemeClr val="bg1"/>
                </a:solidFill>
                <a:latin typeface="+mj-lt"/>
              </a:rPr>
              <a:t>tardamos algunos segundos en oír el trueno.</a:t>
            </a:r>
          </a:p>
        </p:txBody>
      </p:sp>
      <p:sp>
        <p:nvSpPr>
          <p:cNvPr id="3" name="2 CuadroTexto"/>
          <p:cNvSpPr txBox="1"/>
          <p:nvPr/>
        </p:nvSpPr>
        <p:spPr>
          <a:xfrm>
            <a:off x="2552440" y="3723910"/>
            <a:ext cx="4033989" cy="1169551"/>
          </a:xfrm>
          <a:prstGeom prst="rect">
            <a:avLst/>
          </a:prstGeom>
          <a:noFill/>
          <a:ln>
            <a:solidFill>
              <a:schemeClr val="bg1"/>
            </a:solidFill>
          </a:ln>
        </p:spPr>
        <p:txBody>
          <a:bodyPr wrap="none" rtlCol="0">
            <a:spAutoFit/>
          </a:bodyPr>
          <a:lstStyle/>
          <a:p>
            <a:pPr algn="ctr"/>
            <a:r>
              <a:rPr lang="es-CO" sz="1400" b="1" dirty="0" smtClean="0">
                <a:solidFill>
                  <a:schemeClr val="bg1"/>
                </a:solidFill>
                <a:latin typeface="+mj-lt"/>
              </a:rPr>
              <a:t>Música: </a:t>
            </a:r>
            <a:r>
              <a:rPr lang="es-CO" sz="1400" b="1" dirty="0" err="1">
                <a:solidFill>
                  <a:schemeClr val="bg1"/>
                </a:solidFill>
                <a:latin typeface="+mj-lt"/>
              </a:rPr>
              <a:t>To</a:t>
            </a:r>
            <a:r>
              <a:rPr lang="es-CO" sz="1400" b="1" dirty="0">
                <a:solidFill>
                  <a:schemeClr val="bg1"/>
                </a:solidFill>
                <a:latin typeface="+mj-lt"/>
              </a:rPr>
              <a:t> Tango </a:t>
            </a:r>
            <a:r>
              <a:rPr lang="es-CO" sz="1400" b="1" dirty="0" err="1">
                <a:solidFill>
                  <a:schemeClr val="bg1"/>
                </a:solidFill>
                <a:latin typeface="+mj-lt"/>
              </a:rPr>
              <a:t>tis</a:t>
            </a:r>
            <a:r>
              <a:rPr lang="es-CO" sz="1400" b="1" dirty="0">
                <a:solidFill>
                  <a:schemeClr val="bg1"/>
                </a:solidFill>
                <a:latin typeface="+mj-lt"/>
              </a:rPr>
              <a:t> </a:t>
            </a:r>
            <a:r>
              <a:rPr lang="es-CO" sz="1400" b="1" dirty="0" err="1" smtClean="0">
                <a:solidFill>
                  <a:schemeClr val="bg1"/>
                </a:solidFill>
                <a:latin typeface="+mj-lt"/>
              </a:rPr>
              <a:t>nefelis</a:t>
            </a:r>
            <a:r>
              <a:rPr lang="es-CO" sz="1400" b="1" dirty="0" smtClean="0">
                <a:solidFill>
                  <a:schemeClr val="bg1"/>
                </a:solidFill>
                <a:latin typeface="+mj-lt"/>
              </a:rPr>
              <a:t> - </a:t>
            </a:r>
            <a:r>
              <a:rPr lang="es-CO" sz="1400" b="1" i="1" dirty="0" err="1" smtClean="0">
                <a:solidFill>
                  <a:schemeClr val="bg1"/>
                </a:solidFill>
                <a:latin typeface="+mj-lt"/>
              </a:rPr>
              <a:t>Mauroudis</a:t>
            </a:r>
            <a:r>
              <a:rPr lang="es-CO" sz="1400" b="1" i="1" dirty="0" smtClean="0">
                <a:solidFill>
                  <a:schemeClr val="bg1"/>
                </a:solidFill>
                <a:latin typeface="+mj-lt"/>
              </a:rPr>
              <a:t> &amp; </a:t>
            </a:r>
            <a:r>
              <a:rPr lang="es-CO" sz="1400" b="1" i="1" dirty="0" err="1" smtClean="0">
                <a:solidFill>
                  <a:schemeClr val="bg1"/>
                </a:solidFill>
                <a:latin typeface="+mj-lt"/>
              </a:rPr>
              <a:t>Margaris</a:t>
            </a:r>
            <a:endParaRPr lang="es-CO" sz="1400" b="1" i="1" dirty="0" smtClean="0">
              <a:solidFill>
                <a:schemeClr val="bg1"/>
              </a:solidFill>
              <a:latin typeface="+mj-lt"/>
            </a:endParaRPr>
          </a:p>
          <a:p>
            <a:pPr algn="ctr"/>
            <a:endParaRPr lang="es-CO" sz="1400" b="1" i="1" dirty="0">
              <a:solidFill>
                <a:schemeClr val="bg1"/>
              </a:solidFill>
              <a:latin typeface="+mj-lt"/>
            </a:endParaRPr>
          </a:p>
          <a:p>
            <a:pPr algn="ctr"/>
            <a:r>
              <a:rPr lang="es-CO" sz="1400" b="1" dirty="0" smtClean="0">
                <a:solidFill>
                  <a:schemeClr val="bg1"/>
                </a:solidFill>
                <a:latin typeface="+mj-lt"/>
              </a:rPr>
              <a:t>Realización general:</a:t>
            </a:r>
          </a:p>
          <a:p>
            <a:pPr algn="ctr"/>
            <a:r>
              <a:rPr lang="es-CO" sz="1400" b="1" i="1" dirty="0" smtClean="0">
                <a:solidFill>
                  <a:schemeClr val="bg1"/>
                </a:solidFill>
                <a:latin typeface="+mj-lt"/>
              </a:rPr>
              <a:t>Rodrigo Valencia Cardona</a:t>
            </a:r>
          </a:p>
          <a:p>
            <a:pPr algn="ctr"/>
            <a:r>
              <a:rPr lang="es-CO" sz="1400" b="1" dirty="0" smtClean="0">
                <a:solidFill>
                  <a:schemeClr val="bg1"/>
                </a:solidFill>
                <a:latin typeface="+mj-lt"/>
              </a:rPr>
              <a:t>Medellín-Colombia</a:t>
            </a:r>
            <a:endParaRPr lang="es-CO" sz="1400" b="1" dirty="0">
              <a:solidFill>
                <a:schemeClr val="bg1"/>
              </a:solidFill>
              <a:latin typeface="+mj-lt"/>
            </a:endParaRPr>
          </a:p>
        </p:txBody>
      </p:sp>
    </p:spTree>
    <p:extLst>
      <p:ext uri="{BB962C8B-B14F-4D97-AF65-F5344CB8AC3E}">
        <p14:creationId xmlns:p14="http://schemas.microsoft.com/office/powerpoint/2010/main" val="2839385264"/>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CO" altLang="es-CO"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s-CO" sz="6000" b="1" smtClean="0">
                <a:solidFill>
                  <a:srgbClr val="000000"/>
                </a:solidFill>
                <a:latin typeface="Kristen ITC" pitchFamily="66" charset="0"/>
              </a:rPr>
              <a:t>¿Te ha gustado?</a:t>
            </a:r>
            <a:r>
              <a:rPr lang="es-ES" altLang="es-CO" sz="4800" smtClean="0">
                <a:solidFill>
                  <a:srgbClr val="000000"/>
                </a:solidFill>
                <a:latin typeface="Kristen ITC" pitchFamily="66" charset="0"/>
              </a:rPr>
              <a:t> </a:t>
            </a:r>
            <a:br>
              <a:rPr lang="es-ES" altLang="es-CO" sz="4800" smtClean="0">
                <a:solidFill>
                  <a:srgbClr val="000000"/>
                </a:solidFill>
                <a:latin typeface="Kristen ITC" pitchFamily="66" charset="0"/>
              </a:rPr>
            </a:br>
            <a:r>
              <a:rPr lang="es-ES" altLang="es-CO" sz="4400" smtClean="0">
                <a:solidFill>
                  <a:srgbClr val="000000"/>
                </a:solidFill>
                <a:latin typeface="Kristen ITC" pitchFamily="66" charset="0"/>
              </a:rPr>
              <a:t>Puedes ver más entrando </a:t>
            </a:r>
            <a:br>
              <a:rPr lang="es-ES" altLang="es-CO" sz="4400" smtClean="0">
                <a:solidFill>
                  <a:srgbClr val="000000"/>
                </a:solidFill>
                <a:latin typeface="Kristen ITC" pitchFamily="66" charset="0"/>
              </a:rPr>
            </a:br>
            <a:r>
              <a:rPr lang="es-ES" altLang="es-CO" sz="4400" b="1" smtClean="0">
                <a:solidFill>
                  <a:srgbClr val="40F903"/>
                </a:solidFill>
                <a:latin typeface="Kristen ITC" pitchFamily="66" charset="0"/>
                <a:hlinkClick r:id="rId2"/>
              </a:rPr>
              <a:t>Aquí</a:t>
            </a:r>
            <a:endParaRPr lang="es-ES" altLang="es-CO"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smtClean="0">
                <a:solidFill>
                  <a:srgbClr val="000000"/>
                </a:solidFill>
                <a:latin typeface="Kristen ITC" pitchFamily="66" charset="0"/>
              </a:rPr>
              <a:t>Además puedes recibir powerpoints en tu correo electrónico suscribiéndote aquí:</a:t>
            </a:r>
            <a:r>
              <a:rPr lang="es-ES_tradnl" altLang="es-CO" b="1" smtClean="0">
                <a:solidFill>
                  <a:srgbClr val="0066FF"/>
                </a:solidFill>
              </a:rPr>
              <a:t> </a:t>
            </a:r>
          </a:p>
          <a:p>
            <a:pPr>
              <a:spcBef>
                <a:spcPct val="50000"/>
              </a:spcBef>
            </a:pPr>
            <a:endParaRPr lang="es-ES" altLang="es-CO"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5141</TotalTime>
  <Words>898</Words>
  <Application>Microsoft Office PowerPoint</Application>
  <PresentationFormat>Presentación en pantalla (16:9)</PresentationFormat>
  <Paragraphs>38</Paragraphs>
  <Slides>10</Slides>
  <Notes>3</Notes>
  <HiddenSlides>0</HiddenSlides>
  <MMClips>1</MMClips>
  <ScaleCrop>false</ScaleCrop>
  <HeadingPairs>
    <vt:vector size="4" baseType="variant">
      <vt:variant>
        <vt:lpstr>Tema</vt:lpstr>
      </vt:variant>
      <vt:variant>
        <vt:i4>2</vt:i4>
      </vt:variant>
      <vt:variant>
        <vt:lpstr>Títulos de diapositiva</vt:lpstr>
      </vt:variant>
      <vt:variant>
        <vt:i4>10</vt:i4>
      </vt:variant>
    </vt:vector>
  </HeadingPairs>
  <TitlesOfParts>
    <vt:vector size="12"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293</cp:revision>
  <dcterms:created xsi:type="dcterms:W3CDTF">2013-05-29T02:56:16Z</dcterms:created>
  <dcterms:modified xsi:type="dcterms:W3CDTF">2016-04-16T23:02:34Z</dcterms:modified>
</cp:coreProperties>
</file>