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442" r:id="rId3"/>
    <p:sldId id="430" r:id="rId4"/>
    <p:sldId id="431" r:id="rId5"/>
    <p:sldId id="440" r:id="rId6"/>
    <p:sldId id="432" r:id="rId7"/>
    <p:sldId id="433" r:id="rId8"/>
    <p:sldId id="436" r:id="rId9"/>
    <p:sldId id="445" r:id="rId10"/>
    <p:sldId id="434" r:id="rId11"/>
    <p:sldId id="435" r:id="rId12"/>
    <p:sldId id="438" r:id="rId13"/>
    <p:sldId id="437" r:id="rId14"/>
    <p:sldId id="439" r:id="rId15"/>
    <p:sldId id="449" r:id="rId16"/>
    <p:sldId id="441" r:id="rId17"/>
    <p:sldId id="450" r:id="rId18"/>
    <p:sldId id="452" r:id="rId19"/>
    <p:sldId id="453" r:id="rId20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zXW5wb3r/09Z136PZ1afQ==" hashData="Q2Z/BzOZ/LGCvcQMS7ufpdRU3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663300"/>
    <a:srgbClr val="C08E00"/>
    <a:srgbClr val="996600"/>
    <a:srgbClr val="E6AA00"/>
    <a:srgbClr val="D2E1B5"/>
    <a:srgbClr val="F8A764"/>
    <a:srgbClr val="FFB547"/>
    <a:srgbClr val="B5CD85"/>
    <a:srgbClr val="9BC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1" d="100"/>
          <a:sy n="71" d="100"/>
        </p:scale>
        <p:origin x="-96" y="-4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05/02/2016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516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microsoft.com/office/2007/relationships/hdphoto" Target="../media/hdphoto5.wdp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6.wdp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2.wdp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microsoft.com/office/2007/relationships/hdphoto" Target="../media/hdphoto14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61"/>
          <a:stretch/>
        </p:blipFill>
        <p:spPr bwMode="auto">
          <a:xfrm>
            <a:off x="-13728" y="0"/>
            <a:ext cx="9157728" cy="514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21140" y="483460"/>
            <a:ext cx="6301725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Riqueza y Pobreza</a:t>
            </a:r>
          </a:p>
          <a:p>
            <a:pPr algn="ctr"/>
            <a:r>
              <a:rPr lang="es-ES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(Frases)</a:t>
            </a:r>
            <a:endParaRPr lang="es-ES" sz="3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4" name="George Skaroulis   Fragile  wma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Fondos para Montajes\Café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17 Grupo"/>
          <p:cNvGrpSpPr/>
          <p:nvPr/>
        </p:nvGrpSpPr>
        <p:grpSpPr>
          <a:xfrm>
            <a:off x="0" y="493143"/>
            <a:ext cx="6208514" cy="417432"/>
            <a:chOff x="0" y="493143"/>
            <a:chExt cx="6208514" cy="417432"/>
          </a:xfrm>
        </p:grpSpPr>
        <p:pic>
          <p:nvPicPr>
            <p:cNvPr id="3" name="Picture 2" descr="C:\01 Mis docu. Backup\Mis imágenes\Fondos para Montajes\Café2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584" r="32103" b="82303"/>
            <a:stretch/>
          </p:blipFill>
          <p:spPr bwMode="auto">
            <a:xfrm>
              <a:off x="0" y="493143"/>
              <a:ext cx="6208514" cy="4174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Rectángulo"/>
            <p:cNvSpPr/>
            <p:nvPr/>
          </p:nvSpPr>
          <p:spPr>
            <a:xfrm>
              <a:off x="0" y="493143"/>
              <a:ext cx="620851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Detrás de cada gran fortuna hay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un delito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HONORÉ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BALZAC</a:t>
              </a: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0" y="4278672"/>
            <a:ext cx="6208514" cy="433207"/>
            <a:chOff x="0" y="4278672"/>
            <a:chExt cx="6208514" cy="433207"/>
          </a:xfrm>
        </p:grpSpPr>
        <p:pic>
          <p:nvPicPr>
            <p:cNvPr id="9" name="Picture 2" descr="C:\01 Mis docu. Backup\Mis imágenes\Fondos para Montajes\Café2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60" r="32103" b="8420"/>
            <a:stretch/>
          </p:blipFill>
          <p:spPr bwMode="auto">
            <a:xfrm>
              <a:off x="0" y="4278672"/>
              <a:ext cx="6208514" cy="433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Rectángulo"/>
            <p:cNvSpPr/>
            <p:nvPr/>
          </p:nvSpPr>
          <p:spPr>
            <a:xfrm>
              <a:off x="0" y="4279122"/>
              <a:ext cx="620851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que está satisfecho con su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parte,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es rico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LAO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TSÉ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1839958" y="2192460"/>
            <a:ext cx="7304041" cy="715447"/>
            <a:chOff x="1839958" y="2192460"/>
            <a:chExt cx="7304041" cy="715447"/>
          </a:xfrm>
        </p:grpSpPr>
        <p:pic>
          <p:nvPicPr>
            <p:cNvPr id="13" name="Picture 2" descr="C:\01 Mis docu. Backup\Mis imágenes\Fondos para Montajes\Café2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22" t="42613" b="43481"/>
            <a:stretch/>
          </p:blipFill>
          <p:spPr bwMode="auto">
            <a:xfrm>
              <a:off x="1839958" y="2192460"/>
              <a:ext cx="7304041" cy="7154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13 Rectángulo"/>
            <p:cNvSpPr/>
            <p:nvPr/>
          </p:nvSpPr>
          <p:spPr>
            <a:xfrm>
              <a:off x="1954451" y="2200021"/>
              <a:ext cx="705252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Quieres ser rico? Pues no te afanes en aumentar tus bienes, sino en disminuir tu codicia.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EPICURO DE SAMOS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01 Mis docu. Backup\Mis imágenes\Fondos para Montajes\Sobrio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17 Grupo"/>
          <p:cNvGrpSpPr/>
          <p:nvPr/>
        </p:nvGrpSpPr>
        <p:grpSpPr>
          <a:xfrm>
            <a:off x="1835696" y="2177460"/>
            <a:ext cx="7308304" cy="707886"/>
            <a:chOff x="1835696" y="2177460"/>
            <a:chExt cx="7308304" cy="707886"/>
          </a:xfrm>
        </p:grpSpPr>
        <p:pic>
          <p:nvPicPr>
            <p:cNvPr id="12" name="Picture 2" descr="C:\01 Mis docu. Backup\Mis imágenes\Fondos para Montajes\Sobrio04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5" t="42634" b="43922"/>
            <a:stretch/>
          </p:blipFill>
          <p:spPr bwMode="auto">
            <a:xfrm>
              <a:off x="1835696" y="2192461"/>
              <a:ext cx="7308304" cy="69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2003880" y="2177460"/>
              <a:ext cx="698497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pobreza no viene por la disminución de las riquezas, sino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por</a:t>
              </a:r>
            </a:p>
            <a:p>
              <a:pPr algn="ctr"/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multiplicación de los deseos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PLATÓN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>
            <a:off x="0" y="493085"/>
            <a:ext cx="6655969" cy="417490"/>
            <a:chOff x="0" y="493085"/>
            <a:chExt cx="6655969" cy="417490"/>
          </a:xfrm>
        </p:grpSpPr>
        <p:pic>
          <p:nvPicPr>
            <p:cNvPr id="1026" name="Picture 2" descr="C:\01 Mis docu. Backup\Mis imágenes\Fondos para Montajes\Sobrio04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10" r="27209" b="82311"/>
            <a:stretch/>
          </p:blipFill>
          <p:spPr bwMode="auto">
            <a:xfrm>
              <a:off x="0" y="495399"/>
              <a:ext cx="6655969" cy="415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14 Rectángulo"/>
            <p:cNvSpPr/>
            <p:nvPr/>
          </p:nvSpPr>
          <p:spPr>
            <a:xfrm>
              <a:off x="198640" y="493085"/>
              <a:ext cx="626487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No gastes tu dinero antes de ganarlo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THOMAS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JEFFERSON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0" y="4278673"/>
            <a:ext cx="6660232" cy="415176"/>
            <a:chOff x="0" y="4278673"/>
            <a:chExt cx="6660232" cy="415176"/>
          </a:xfrm>
        </p:grpSpPr>
        <p:pic>
          <p:nvPicPr>
            <p:cNvPr id="13" name="Picture 2" descr="C:\01 Mis docu. Backup\Mis imágenes\Fondos para Montajes\Sobrio04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232" r="27163" b="8689"/>
            <a:stretch/>
          </p:blipFill>
          <p:spPr bwMode="auto">
            <a:xfrm>
              <a:off x="0" y="4278673"/>
              <a:ext cx="6660232" cy="415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15 Rectángulo"/>
            <p:cNvSpPr/>
            <p:nvPr/>
          </p:nvSpPr>
          <p:spPr>
            <a:xfrm>
              <a:off x="0" y="4290752"/>
              <a:ext cx="6660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Algún dinero evita preocupaciones; mucho, las atrae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CONFUCIO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C:\01 Mis docu. Backup\Mis imágenes\Fondos para Montajes\Sobrio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602826" y="339532"/>
            <a:ext cx="6541173" cy="707886"/>
            <a:chOff x="2602826" y="339532"/>
            <a:chExt cx="6541173" cy="707886"/>
          </a:xfrm>
        </p:grpSpPr>
        <p:pic>
          <p:nvPicPr>
            <p:cNvPr id="10242" name="Picture 2" descr="C:\01 Mis docu. Backup\Mis imágenes\Fondos para Montajes\Sobrio47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65" t="7757" b="80432"/>
            <a:stretch/>
          </p:blipFill>
          <p:spPr bwMode="auto">
            <a:xfrm>
              <a:off x="2602826" y="399148"/>
              <a:ext cx="6541173" cy="607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2602826" y="339532"/>
              <a:ext cx="654117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Si una sociedad libre no puede ayudar a sus muchos pobres, tampoco podrá salvar a sus pocos ricos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JOHN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FITZGERALD KENNEDY</a:t>
              </a: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2602826" y="4116722"/>
            <a:ext cx="6541174" cy="707886"/>
            <a:chOff x="2602826" y="4116722"/>
            <a:chExt cx="6541174" cy="707886"/>
          </a:xfrm>
        </p:grpSpPr>
        <p:pic>
          <p:nvPicPr>
            <p:cNvPr id="26" name="Picture 2" descr="C:\01 Mis docu. Backup\Mis imágenes\Fondos para Montajes\Sobrio47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11" t="80866" b="6718"/>
            <a:stretch/>
          </p:blipFill>
          <p:spPr bwMode="auto">
            <a:xfrm>
              <a:off x="2607090" y="4160604"/>
              <a:ext cx="6536910" cy="638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Rectángulo"/>
            <p:cNvSpPr/>
            <p:nvPr/>
          </p:nvSpPr>
          <p:spPr>
            <a:xfrm>
              <a:off x="2602826" y="4116722"/>
              <a:ext cx="654117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mayor riqueza del hombre consiste en tener un ánimo suficientemente grande para no desear la riqueza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GOETHE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0" y="2172544"/>
            <a:ext cx="5411508" cy="707886"/>
            <a:chOff x="0" y="2172544"/>
            <a:chExt cx="5411508" cy="707886"/>
          </a:xfrm>
        </p:grpSpPr>
        <p:pic>
          <p:nvPicPr>
            <p:cNvPr id="25" name="Picture 2" descr="C:\01 Mis docu. Backup\Mis imágenes\Fondos para Montajes\Sobrio47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787" r="40819" b="44217"/>
            <a:stretch/>
          </p:blipFill>
          <p:spPr bwMode="auto">
            <a:xfrm>
              <a:off x="0" y="2201426"/>
              <a:ext cx="5411508" cy="668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22 Rectángulo"/>
            <p:cNvSpPr/>
            <p:nvPr/>
          </p:nvSpPr>
          <p:spPr>
            <a:xfrm>
              <a:off x="0" y="2172544"/>
              <a:ext cx="541150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Si las mujeres no existieran, el dinero no tendría ningún sentido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ARISTÓTELES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n-lt"/>
                </a:rPr>
                <a:t>SÓCRATES ONÁSIS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01 Mis docu. Backup\Mis imágenes\Fondos para Montajes\Sobrio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16 Grupo"/>
          <p:cNvGrpSpPr/>
          <p:nvPr/>
        </p:nvGrpSpPr>
        <p:grpSpPr>
          <a:xfrm>
            <a:off x="0" y="4278672"/>
            <a:ext cx="7740440" cy="433207"/>
            <a:chOff x="0" y="4278672"/>
            <a:chExt cx="7740440" cy="433207"/>
          </a:xfrm>
        </p:grpSpPr>
        <p:pic>
          <p:nvPicPr>
            <p:cNvPr id="19" name="Picture 2" descr="C:\01 Mis docu. Backup\Mis imágenes\Fondos para Montajes\Sobrio1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60" r="15349" b="8420"/>
            <a:stretch/>
          </p:blipFill>
          <p:spPr bwMode="auto">
            <a:xfrm>
              <a:off x="0" y="4278672"/>
              <a:ext cx="7740440" cy="433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14 Rectángulo"/>
            <p:cNvSpPr/>
            <p:nvPr/>
          </p:nvSpPr>
          <p:spPr>
            <a:xfrm>
              <a:off x="0" y="4293795"/>
              <a:ext cx="774044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Sin haber conocido la miseria, es imposible valorar el lujo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CHARLES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CHAPLIN</a:t>
              </a: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0" y="495398"/>
            <a:ext cx="7740440" cy="415176"/>
            <a:chOff x="0" y="495398"/>
            <a:chExt cx="7740440" cy="415176"/>
          </a:xfrm>
        </p:grpSpPr>
        <p:pic>
          <p:nvPicPr>
            <p:cNvPr id="14" name="Picture 2" descr="C:\01 Mis docu. Backup\Mis imágenes\Fondos para Montajes\Sobrio1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28" r="15349" b="82303"/>
            <a:stretch/>
          </p:blipFill>
          <p:spPr bwMode="auto">
            <a:xfrm>
              <a:off x="0" y="495398"/>
              <a:ext cx="7740440" cy="415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0" y="497720"/>
              <a:ext cx="774044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hombre es rico en cuanto se familiariza con la escasez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EPICURO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SAMOS</a:t>
              </a: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3439090" y="2066220"/>
            <a:ext cx="5704909" cy="923330"/>
            <a:chOff x="3439090" y="2066220"/>
            <a:chExt cx="5704909" cy="923330"/>
          </a:xfrm>
        </p:grpSpPr>
        <p:pic>
          <p:nvPicPr>
            <p:cNvPr id="18" name="Picture 2" descr="C:\01 Mis docu. Backup\Mis imágenes\Fondos para Montajes\Sobrio1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234" t="40375" b="41992"/>
            <a:stretch/>
          </p:blipFill>
          <p:spPr bwMode="auto">
            <a:xfrm>
              <a:off x="3496112" y="2077305"/>
              <a:ext cx="5647887" cy="907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15 Rectángulo"/>
            <p:cNvSpPr/>
            <p:nvPr/>
          </p:nvSpPr>
          <p:spPr>
            <a:xfrm>
              <a:off x="3439090" y="2066220"/>
              <a:ext cx="570490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Si queréis ser ricos, no aprendáis solamente a saber cómo se gana, sino también cómo se ahorra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</a:t>
              </a:r>
              <a:endPara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  <a:p>
              <a:pPr algn="ctr"/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BENJAMIN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FRANKLIN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01 Mis docu. Backup\Mis imágenes\Fondos para Montajes\Sobrio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16 Grupo"/>
          <p:cNvGrpSpPr/>
          <p:nvPr/>
        </p:nvGrpSpPr>
        <p:grpSpPr>
          <a:xfrm>
            <a:off x="-3175" y="495398"/>
            <a:ext cx="6659144" cy="415176"/>
            <a:chOff x="-3175" y="495398"/>
            <a:chExt cx="6659144" cy="415176"/>
          </a:xfrm>
        </p:grpSpPr>
        <p:pic>
          <p:nvPicPr>
            <p:cNvPr id="3074" name="Picture 2" descr="C:\01 Mis docu. Backup\Mis imágenes\Fondos para Montajes\Sobrio27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28" r="27225" b="82303"/>
            <a:stretch/>
          </p:blipFill>
          <p:spPr bwMode="auto">
            <a:xfrm>
              <a:off x="-3175" y="495398"/>
              <a:ext cx="6659144" cy="415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0" y="498075"/>
              <a:ext cx="665596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falta de dinero es la raíz de todo mal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GEORGE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BERNARD SHAW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-3673" y="4278672"/>
            <a:ext cx="6663905" cy="415177"/>
            <a:chOff x="-3673" y="4278672"/>
            <a:chExt cx="6663905" cy="415177"/>
          </a:xfrm>
        </p:grpSpPr>
        <p:pic>
          <p:nvPicPr>
            <p:cNvPr id="13" name="Picture 2" descr="C:\01 Mis docu. Backup\Mis imágenes\Fondos para Montajes\Sobrio27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60" r="27178" b="8771"/>
            <a:stretch/>
          </p:blipFill>
          <p:spPr bwMode="auto">
            <a:xfrm>
              <a:off x="-3175" y="4278672"/>
              <a:ext cx="6663407" cy="415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14 Rectángulo"/>
            <p:cNvSpPr/>
            <p:nvPr/>
          </p:nvSpPr>
          <p:spPr>
            <a:xfrm>
              <a:off x="-3673" y="4288805"/>
              <a:ext cx="666390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19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que tiene miedo de la pobreza no es digno de ser rico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Voltaire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1835695" y="2192460"/>
            <a:ext cx="7311479" cy="708387"/>
            <a:chOff x="1835695" y="2192460"/>
            <a:chExt cx="7311479" cy="708387"/>
          </a:xfrm>
        </p:grpSpPr>
        <p:pic>
          <p:nvPicPr>
            <p:cNvPr id="12" name="Picture 2" descr="C:\01 Mis docu. Backup\Mis imágenes\Fondos para Montajes\Sobrio27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96" t="42613" b="43960"/>
            <a:stretch/>
          </p:blipFill>
          <p:spPr bwMode="auto">
            <a:xfrm>
              <a:off x="1835695" y="2192460"/>
              <a:ext cx="7311479" cy="69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15 Rectángulo"/>
            <p:cNvSpPr/>
            <p:nvPr/>
          </p:nvSpPr>
          <p:spPr>
            <a:xfrm>
              <a:off x="1835695" y="2192961"/>
              <a:ext cx="73083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Si sólo se dieran limosnas por piedad, todos los mendigos hubieran ya muerto de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hambre.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FRIEDRICH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WILHELM NIETZSCHE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01 Mis docu. Backup\Mis imágenes\Fondos para Montajes\Sobrio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0" y="3355851"/>
            <a:ext cx="4572000" cy="1323439"/>
            <a:chOff x="0" y="3355851"/>
            <a:chExt cx="4572000" cy="1323439"/>
          </a:xfrm>
        </p:grpSpPr>
        <p:pic>
          <p:nvPicPr>
            <p:cNvPr id="16" name="Picture 2" descr="C:\01 Mis docu. Backup\Mis imágenes\Fondos para Montajes\Sobrio58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430" r="50000" b="9653"/>
            <a:stretch/>
          </p:blipFill>
          <p:spPr bwMode="auto">
            <a:xfrm>
              <a:off x="0" y="3363860"/>
              <a:ext cx="4572000" cy="12804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9250" y="3355851"/>
              <a:ext cx="449999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dinero no da la felicidad, pero produce una sensación tan parecida que sólo un auténtico especialista podría reconocer la diferencia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WOODY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ALLEN</a:t>
              </a: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0" y="526595"/>
            <a:ext cx="4562747" cy="1323439"/>
            <a:chOff x="0" y="526595"/>
            <a:chExt cx="4562747" cy="1323439"/>
          </a:xfrm>
        </p:grpSpPr>
        <p:pic>
          <p:nvPicPr>
            <p:cNvPr id="6146" name="Picture 2" descr="C:\01 Mis docu. Backup\Mis imágenes\Fondos para Montajes\Sobrio58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733" r="50101" b="64185"/>
            <a:stretch/>
          </p:blipFill>
          <p:spPr bwMode="auto">
            <a:xfrm>
              <a:off x="0" y="553148"/>
              <a:ext cx="4562747" cy="12888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Rectángulo"/>
            <p:cNvSpPr/>
            <p:nvPr/>
          </p:nvSpPr>
          <p:spPr>
            <a:xfrm>
              <a:off x="19250" y="526595"/>
              <a:ext cx="449999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abundancia de las cosas, aunque no sean buenas, hacen que no se estimen, y la carestía, aun de las malas, se estima en algo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MIGUEL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CERVANTES</a:t>
              </a:r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6924444" y="550835"/>
            <a:ext cx="2219555" cy="4093428"/>
            <a:chOff x="6924444" y="550835"/>
            <a:chExt cx="2219555" cy="4093428"/>
          </a:xfrm>
        </p:grpSpPr>
        <p:pic>
          <p:nvPicPr>
            <p:cNvPr id="15" name="Picture 2" descr="C:\01 Mis docu. Backup\Mis imágenes\Fondos para Montajes\Sobrio58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727" t="10689" b="9811"/>
            <a:stretch/>
          </p:blipFill>
          <p:spPr bwMode="auto">
            <a:xfrm>
              <a:off x="6924444" y="550835"/>
              <a:ext cx="2219555" cy="4085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6972571" y="550835"/>
              <a:ext cx="2112174" cy="40934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Estoy absolutamente convencido que ninguna riqueza del mundo puede ayudar a que progrese la humanidad. El mundo necesita paz permanente y buena voluntad </a:t>
              </a:r>
              <a:r>
                <a:rPr lang="es-CO" sz="2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perdurable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</a:t>
              </a:r>
            </a:p>
            <a:p>
              <a:pPr algn="ctr"/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ALBERT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EINSTEIN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3199262" y="495398"/>
            <a:ext cx="5944737" cy="415176"/>
            <a:chOff x="3199262" y="495398"/>
            <a:chExt cx="5944737" cy="415176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87" t="9631" b="82297"/>
            <a:stretch/>
          </p:blipFill>
          <p:spPr bwMode="auto">
            <a:xfrm>
              <a:off x="3199262" y="495398"/>
              <a:ext cx="5944737" cy="415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3199262" y="504100"/>
              <a:ext cx="594019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rico come, el pobre se alimenta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FRANCISCO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QUEVEDO</a:t>
              </a: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0" y="2191060"/>
            <a:ext cx="6876321" cy="707886"/>
            <a:chOff x="0" y="2191060"/>
            <a:chExt cx="6876321" cy="707886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626" r="24800" b="43943"/>
            <a:stretch/>
          </p:blipFill>
          <p:spPr bwMode="auto">
            <a:xfrm>
              <a:off x="1" y="2192460"/>
              <a:ext cx="6876320" cy="6908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0" y="2191060"/>
              <a:ext cx="6858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salud de muchos hubiera sido mejor si sus riquezas hubieran sido menores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BENJAMIN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FRANKLIN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3209536" y="4278672"/>
            <a:ext cx="5940190" cy="415177"/>
            <a:chOff x="3209536" y="4278672"/>
            <a:chExt cx="5940190" cy="415177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100" t="83186" b="8742"/>
            <a:stretch/>
          </p:blipFill>
          <p:spPr bwMode="auto">
            <a:xfrm>
              <a:off x="3209536" y="4278672"/>
              <a:ext cx="5934463" cy="415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209536" y="4290752"/>
              <a:ext cx="594019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Si el dinero no te da la felicidad devuélvelo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JULES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RENARD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86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01 Mis docu. Backup\Mis imágenes\Fondos para Montajes\Sobrio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-1" y="334450"/>
            <a:ext cx="5868181" cy="707886"/>
            <a:chOff x="-1" y="334450"/>
            <a:chExt cx="5868181" cy="707886"/>
          </a:xfrm>
        </p:grpSpPr>
        <p:pic>
          <p:nvPicPr>
            <p:cNvPr id="4098" name="Picture 2" descr="C:\01 Mis docu. Backup\Mis imágenes\Fondos para Montajes\Sobrio28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758" r="35825" b="80431"/>
            <a:stretch/>
          </p:blipFill>
          <p:spPr bwMode="auto">
            <a:xfrm>
              <a:off x="0" y="399147"/>
              <a:ext cx="5868180" cy="6076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Rectángulo"/>
            <p:cNvSpPr/>
            <p:nvPr/>
          </p:nvSpPr>
          <p:spPr>
            <a:xfrm>
              <a:off x="-1" y="334450"/>
              <a:ext cx="586818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Bienaventurado el que tiene talento y dinero, porque empleará bien este último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MENANDRO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2771750" y="2178190"/>
            <a:ext cx="6372250" cy="707886"/>
            <a:chOff x="2771750" y="2178190"/>
            <a:chExt cx="6372250" cy="707886"/>
          </a:xfrm>
        </p:grpSpPr>
        <p:pic>
          <p:nvPicPr>
            <p:cNvPr id="15" name="Picture 2" descr="C:\01 Mis docu. Backup\Mis imágenes\Fondos para Montajes\Sobrio28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12" t="42613" b="43960"/>
            <a:stretch/>
          </p:blipFill>
          <p:spPr bwMode="auto">
            <a:xfrm>
              <a:off x="2771750" y="2192460"/>
              <a:ext cx="6372250" cy="69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2841326" y="2178190"/>
              <a:ext cx="629154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Hay tres amigos fieles; una esposa anciana, un perro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viejo</a:t>
              </a:r>
            </a:p>
            <a:p>
              <a:pPr algn="ctr"/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y dinero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contante y sonante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BENJAMIN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FRANKLIN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0" y="4107845"/>
            <a:ext cx="5868180" cy="707886"/>
            <a:chOff x="0" y="4107845"/>
            <a:chExt cx="5868180" cy="707886"/>
          </a:xfrm>
        </p:grpSpPr>
        <p:pic>
          <p:nvPicPr>
            <p:cNvPr id="16" name="Picture 2" descr="C:\01 Mis docu. Backup\Mis imágenes\Fondos para Montajes\Sobrio28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866" r="35825" b="6718"/>
            <a:stretch/>
          </p:blipFill>
          <p:spPr bwMode="auto">
            <a:xfrm>
              <a:off x="0" y="4160604"/>
              <a:ext cx="5868180" cy="638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0" y="4107845"/>
              <a:ext cx="586818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oro es como las mujeres, que todos dicen mal de ellas y todos las desean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LOPE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VEGA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01 Mis docu. Backup\Mis imágenes\Fondos para Montajes\Sobrio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0" y="493085"/>
            <a:ext cx="7898720" cy="454385"/>
            <a:chOff x="0" y="493085"/>
            <a:chExt cx="7898720" cy="454385"/>
          </a:xfrm>
        </p:grpSpPr>
        <p:pic>
          <p:nvPicPr>
            <p:cNvPr id="5122" name="Picture 2" descr="C:\01 Mis docu. Backup\Mis imágenes\Fondos para Montajes\Sobrio53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28" r="13619" b="81585"/>
            <a:stretch/>
          </p:blipFill>
          <p:spPr bwMode="auto">
            <a:xfrm>
              <a:off x="0" y="495398"/>
              <a:ext cx="7898720" cy="452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0" y="493085"/>
              <a:ext cx="788446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¿Qué es la riqueza? Nada, si no se gasta; nada, si se malgasta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ANDRÉ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BRETON </a:t>
              </a: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2704002" y="2015961"/>
            <a:ext cx="6439997" cy="1015663"/>
            <a:chOff x="2704002" y="2015961"/>
            <a:chExt cx="6439997" cy="1015663"/>
          </a:xfrm>
        </p:grpSpPr>
        <p:pic>
          <p:nvPicPr>
            <p:cNvPr id="15" name="Picture 2" descr="C:\01 Mis docu. Backup\Mis imágenes\Fondos para Montajes\Sobrio53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572" t="39813" b="41078"/>
            <a:stretch/>
          </p:blipFill>
          <p:spPr bwMode="auto">
            <a:xfrm>
              <a:off x="2704002" y="2048430"/>
              <a:ext cx="6439997" cy="983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2742875" y="2015961"/>
              <a:ext cx="637225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No habrá paz en la tierra mientras perduren las opresiones de los pueblos, las injusticias y los desequilibrios económicos que todavía existen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PAPA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JUAN PABLO II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0" y="4278672"/>
            <a:ext cx="7898720" cy="415177"/>
            <a:chOff x="0" y="4278672"/>
            <a:chExt cx="7898720" cy="415177"/>
          </a:xfrm>
        </p:grpSpPr>
        <p:pic>
          <p:nvPicPr>
            <p:cNvPr id="16" name="Picture 2" descr="C:\01 Mis docu. Backup\Mis imágenes\Fondos para Montajes\Sobrio53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60" r="13619" b="8771"/>
            <a:stretch/>
          </p:blipFill>
          <p:spPr bwMode="auto">
            <a:xfrm>
              <a:off x="0" y="4278672"/>
              <a:ext cx="7898720" cy="415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Rectángulo"/>
            <p:cNvSpPr/>
            <p:nvPr/>
          </p:nvSpPr>
          <p:spPr>
            <a:xfrm>
              <a:off x="0" y="4284170"/>
              <a:ext cx="788446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196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riqueza consiste mucho más en el disfrute que en la posesión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ARISTÓTELES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:\01 Mis docu. Backup\Mis imágenes\Fondos para Montajes\Sobrio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3062920" y="353700"/>
            <a:ext cx="6084210" cy="707886"/>
            <a:chOff x="3062920" y="353700"/>
            <a:chExt cx="6084210" cy="707886"/>
          </a:xfrm>
        </p:grpSpPr>
        <p:pic>
          <p:nvPicPr>
            <p:cNvPr id="8194" name="Picture 2" descr="C:\01 Mis docu. Backup\Mis imágenes\Fondos para Montajes\Sobrio55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23" t="7757" b="80432"/>
            <a:stretch/>
          </p:blipFill>
          <p:spPr bwMode="auto">
            <a:xfrm>
              <a:off x="3083674" y="399148"/>
              <a:ext cx="6060325" cy="607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062920" y="353700"/>
              <a:ext cx="608421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riqueza es como el agua salada; cuanto más se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bebe,</a:t>
              </a:r>
            </a:p>
            <a:p>
              <a:pPr algn="ctr"/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más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sed da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ARTHUR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SCHOPENHAUER</a:t>
              </a: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0" y="1865910"/>
            <a:ext cx="5411508" cy="1330045"/>
            <a:chOff x="0" y="1865910"/>
            <a:chExt cx="5411508" cy="1330045"/>
          </a:xfrm>
        </p:grpSpPr>
        <p:pic>
          <p:nvPicPr>
            <p:cNvPr id="24" name="Picture 2" descr="C:\01 Mis docu. Backup\Mis imágenes\Fondos para Montajes\Sobrio55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827" r="40819" b="37883"/>
            <a:stretch/>
          </p:blipFill>
          <p:spPr bwMode="auto">
            <a:xfrm>
              <a:off x="0" y="1894784"/>
              <a:ext cx="5411508" cy="13011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6494" y="1865910"/>
              <a:ext cx="5357615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dinero es una nueva forma de esclavitud, que sólo se distingue de la antigua por el hecho de que es impersonal, de que no existe una relación humana entre amo y esclavo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LEÓN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TOLSTÓI</a:t>
              </a: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3062920" y="4110789"/>
            <a:ext cx="6081080" cy="707886"/>
            <a:chOff x="3062920" y="4110789"/>
            <a:chExt cx="6081080" cy="707886"/>
          </a:xfrm>
        </p:grpSpPr>
        <p:pic>
          <p:nvPicPr>
            <p:cNvPr id="25" name="Picture 2" descr="C:\01 Mis docu. Backup\Mis imágenes\Fondos para Montajes\Sobrio55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23" t="80776" b="6718"/>
            <a:stretch/>
          </p:blipFill>
          <p:spPr bwMode="auto">
            <a:xfrm>
              <a:off x="3083674" y="4155970"/>
              <a:ext cx="6060325" cy="643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Rectángulo"/>
            <p:cNvSpPr/>
            <p:nvPr/>
          </p:nvSpPr>
          <p:spPr>
            <a:xfrm>
              <a:off x="3062920" y="4110789"/>
              <a:ext cx="608108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Toda la historia de la sociedad humana, hasta la actualidad, es una historia de lucha de clases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KARL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MARX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01 Mis docu. Backup\Mis imágenes\Fondos para Montajes\Sobrio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0" y="495398"/>
            <a:ext cx="5459633" cy="417047"/>
            <a:chOff x="0" y="495398"/>
            <a:chExt cx="5459633" cy="417047"/>
          </a:xfrm>
        </p:grpSpPr>
        <p:pic>
          <p:nvPicPr>
            <p:cNvPr id="7170" name="Picture 2" descr="C:\01 Mis docu. Backup\Mis imágenes\Fondos para Montajes\Sobrio2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28" r="40293" b="82303"/>
            <a:stretch/>
          </p:blipFill>
          <p:spPr bwMode="auto">
            <a:xfrm>
              <a:off x="0" y="495398"/>
              <a:ext cx="5459633" cy="415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6621" y="512335"/>
              <a:ext cx="541024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que sabe ser pobre lo sabe todo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JULES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MICHELET</a:t>
              </a: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3804502" y="2029180"/>
            <a:ext cx="5339498" cy="1015663"/>
            <a:chOff x="3804502" y="2029180"/>
            <a:chExt cx="5339498" cy="1015663"/>
          </a:xfrm>
        </p:grpSpPr>
        <p:pic>
          <p:nvPicPr>
            <p:cNvPr id="15" name="Picture 2" descr="C:\01 Mis docu. Backup\Mis imágenes\Fondos para Montajes\Sobrio2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07" t="40188" b="41618"/>
            <a:stretch/>
          </p:blipFill>
          <p:spPr bwMode="auto">
            <a:xfrm>
              <a:off x="3804502" y="2067680"/>
              <a:ext cx="5339498" cy="9361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3823025" y="2029180"/>
              <a:ext cx="529210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que no considera lo que tiene como la riqueza más grande, es desdichado, aunque sea dueño del mundo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EPICURO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SAMOS</a:t>
              </a: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0" y="4278672"/>
            <a:ext cx="5459633" cy="415177"/>
            <a:chOff x="0" y="4278672"/>
            <a:chExt cx="5459633" cy="415177"/>
          </a:xfrm>
        </p:grpSpPr>
        <p:pic>
          <p:nvPicPr>
            <p:cNvPr id="16" name="Picture 2" descr="C:\01 Mis docu. Backup\Mis imágenes\Fondos para Montajes\Sobrio2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60" r="40293" b="8771"/>
            <a:stretch/>
          </p:blipFill>
          <p:spPr bwMode="auto">
            <a:xfrm>
              <a:off x="0" y="4278672"/>
              <a:ext cx="5459633" cy="415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Rectángulo"/>
            <p:cNvSpPr/>
            <p:nvPr/>
          </p:nvSpPr>
          <p:spPr>
            <a:xfrm>
              <a:off x="16120" y="4288805"/>
              <a:ext cx="540075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Los que aman el dinero no lo regalan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ARTHUR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MILLER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01 Mis docu. Backup\Mis imágenes\Fondos para Montajes\Sobrio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0" y="905246"/>
            <a:ext cx="2699740" cy="1872260"/>
            <a:chOff x="0" y="905246"/>
            <a:chExt cx="2699740" cy="1872260"/>
          </a:xfrm>
        </p:grpSpPr>
        <p:pic>
          <p:nvPicPr>
            <p:cNvPr id="9218" name="Picture 2" descr="C:\01 Mis docu. Backup\Mis imágenes\Fondos para Montajes\Sobrio6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994" r="70522" b="46016"/>
            <a:stretch/>
          </p:blipFill>
          <p:spPr bwMode="auto">
            <a:xfrm>
              <a:off x="0" y="925794"/>
              <a:ext cx="2695477" cy="1851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0" y="905246"/>
              <a:ext cx="2699740" cy="1846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ganancia puede ser temporal e incierta, pero mientras vivimos los gastos son siempre constantes y ciertos.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BENJAMIN FRANKLIN</a:t>
              </a:r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6512006" y="894972"/>
            <a:ext cx="2631994" cy="1938992"/>
            <a:chOff x="6512006" y="894972"/>
            <a:chExt cx="2631994" cy="1938992"/>
          </a:xfrm>
        </p:grpSpPr>
        <p:pic>
          <p:nvPicPr>
            <p:cNvPr id="17" name="Picture 2" descr="C:\01 Mis docu. Backup\Mis imágenes\Fondos para Montajes\Sobrio6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216" t="17994" b="46016"/>
            <a:stretch/>
          </p:blipFill>
          <p:spPr bwMode="auto">
            <a:xfrm>
              <a:off x="6512006" y="925794"/>
              <a:ext cx="2631993" cy="1851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Rectángulo"/>
            <p:cNvSpPr/>
            <p:nvPr/>
          </p:nvSpPr>
          <p:spPr>
            <a:xfrm>
              <a:off x="6516270" y="894972"/>
              <a:ext cx="2627730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Si dais la impresión de necesitar cualquier cosa no os darán nada; para hacer fortuna es preciso aparentar ser rico.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ALEJANDRO DUMAS</a:t>
              </a:r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0" y="4270204"/>
            <a:ext cx="9144000" cy="403097"/>
            <a:chOff x="0" y="4270204"/>
            <a:chExt cx="9144000" cy="403097"/>
          </a:xfrm>
        </p:grpSpPr>
        <p:pic>
          <p:nvPicPr>
            <p:cNvPr id="18" name="Picture 2" descr="C:\01 Mis docu. Backup\Mis imágenes\Fondos para Montajes\Sobrio6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560" b="9170"/>
            <a:stretch/>
          </p:blipFill>
          <p:spPr bwMode="auto">
            <a:xfrm>
              <a:off x="0" y="4299220"/>
              <a:ext cx="9144000" cy="374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12 Rectángulo"/>
            <p:cNvSpPr/>
            <p:nvPr/>
          </p:nvSpPr>
          <p:spPr>
            <a:xfrm>
              <a:off x="0" y="4270204"/>
              <a:ext cx="9144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Cuando la pobreza entra por la puerta, el amor se escapa por la ventana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THOMAS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FULLER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Water Iron Stones Distance Horizon Sky Clouds Dawn Sunset Reflection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395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495398"/>
            <a:ext cx="9144001" cy="415176"/>
            <a:chOff x="0" y="495398"/>
            <a:chExt cx="9144001" cy="415176"/>
          </a:xfrm>
        </p:grpSpPr>
        <p:pic>
          <p:nvPicPr>
            <p:cNvPr id="7170" name="Picture 2" descr="Water Iron Stones Distance Horizon Sky Clouds Dawn Sunset Reflection Background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025" b="73742"/>
            <a:stretch/>
          </p:blipFill>
          <p:spPr bwMode="auto">
            <a:xfrm>
              <a:off x="1" y="495398"/>
              <a:ext cx="9144000" cy="415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Rectángulo"/>
            <p:cNvSpPr/>
            <p:nvPr/>
          </p:nvSpPr>
          <p:spPr>
            <a:xfrm>
              <a:off x="0" y="504008"/>
              <a:ext cx="9144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Quienes creen que el dinero lo hace todo, terminan haciendo todo por dinero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Voltaire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2267679" y="1875761"/>
            <a:ext cx="4608641" cy="1323439"/>
            <a:chOff x="2267679" y="1875761"/>
            <a:chExt cx="4608641" cy="1323439"/>
          </a:xfrm>
        </p:grpSpPr>
        <p:pic>
          <p:nvPicPr>
            <p:cNvPr id="20" name="Picture 2" descr="Water Iron Stones Distance Horizon Sky Clouds Dawn Sunset Reflection Background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00" t="43549" r="24800" b="34409"/>
            <a:stretch/>
          </p:blipFill>
          <p:spPr bwMode="auto">
            <a:xfrm>
              <a:off x="2267679" y="1903112"/>
              <a:ext cx="4608641" cy="1265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2286000" y="1875761"/>
              <a:ext cx="4572000" cy="13234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Ningún hombre aceptará un consejo, pero todos aceptarán dinero. De donde se deduce que el dinero vale más que el consejo.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JONATHAN SWIFT</a:t>
              </a: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1" y="4278672"/>
            <a:ext cx="9144000" cy="415177"/>
            <a:chOff x="1" y="4278672"/>
            <a:chExt cx="9144000" cy="415177"/>
          </a:xfrm>
        </p:grpSpPr>
        <p:pic>
          <p:nvPicPr>
            <p:cNvPr id="21" name="Picture 2" descr="Water Iron Stones Distance Horizon Sky Clouds Dawn Sunset Reflection Background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4933" b="7834"/>
            <a:stretch/>
          </p:blipFill>
          <p:spPr bwMode="auto">
            <a:xfrm>
              <a:off x="1" y="4278672"/>
              <a:ext cx="9144000" cy="415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1" y="4290752"/>
              <a:ext cx="914399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dinero no nos proporciona amigos, sino enemigos de mejor calidad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NOEL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COWARD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1476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Save the image as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9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776013" y="2335172"/>
            <a:ext cx="6367987" cy="411512"/>
            <a:chOff x="2776013" y="2335172"/>
            <a:chExt cx="6367987" cy="411512"/>
          </a:xfrm>
        </p:grpSpPr>
        <p:pic>
          <p:nvPicPr>
            <p:cNvPr id="17" name="Picture 2" descr="Save the image as..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00" t="49817" b="42830"/>
            <a:stretch/>
          </p:blipFill>
          <p:spPr bwMode="auto">
            <a:xfrm>
              <a:off x="2843760" y="2335172"/>
              <a:ext cx="6300240" cy="411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2776013" y="2336300"/>
              <a:ext cx="636353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Si no hay café para todos, no habrá para nadie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CHE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GUEVARA</a:t>
              </a:r>
            </a:p>
          </p:txBody>
        </p:sp>
      </p:grpSp>
      <p:grpSp>
        <p:nvGrpSpPr>
          <p:cNvPr id="2" name="1 Grupo"/>
          <p:cNvGrpSpPr/>
          <p:nvPr/>
        </p:nvGrpSpPr>
        <p:grpSpPr>
          <a:xfrm>
            <a:off x="-1" y="380628"/>
            <a:ext cx="6876321" cy="615553"/>
            <a:chOff x="-1" y="380628"/>
            <a:chExt cx="6876321" cy="615553"/>
          </a:xfrm>
        </p:grpSpPr>
        <p:pic>
          <p:nvPicPr>
            <p:cNvPr id="1026" name="Picture 2" descr="Save the image as..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772" r="25249" b="74471"/>
            <a:stretch/>
          </p:blipFill>
          <p:spPr bwMode="auto">
            <a:xfrm>
              <a:off x="-1" y="429970"/>
              <a:ext cx="6835225" cy="5460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0" y="380628"/>
              <a:ext cx="6876320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El dinero no es nada, pero mucho dinero, eso ya es otra cosa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GEORGE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BERNARD SHAW</a:t>
              </a: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-1" y="4157593"/>
            <a:ext cx="6876321" cy="615553"/>
            <a:chOff x="-1" y="4157593"/>
            <a:chExt cx="6876321" cy="615553"/>
          </a:xfrm>
        </p:grpSpPr>
        <p:pic>
          <p:nvPicPr>
            <p:cNvPr id="18" name="Picture 2" descr="Save the image as..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2987" r="25249" b="6699"/>
            <a:stretch/>
          </p:blipFill>
          <p:spPr bwMode="auto">
            <a:xfrm>
              <a:off x="-1" y="4191428"/>
              <a:ext cx="6835225" cy="577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>
              <a:off x="1" y="4157593"/>
              <a:ext cx="6876319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Vale más un céntimo bien empleado que un céntimo ahorrado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ORISON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SWETT MARDEN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Delicate Pathway To Horiz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60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403560" y="399148"/>
            <a:ext cx="7740440" cy="620919"/>
            <a:chOff x="1403560" y="399148"/>
            <a:chExt cx="7740440" cy="620919"/>
          </a:xfrm>
        </p:grpSpPr>
        <p:pic>
          <p:nvPicPr>
            <p:cNvPr id="18" name="Picture 2" descr="Delicate Pathway To Horizon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27" t="15010" b="73867"/>
            <a:stretch/>
          </p:blipFill>
          <p:spPr bwMode="auto">
            <a:xfrm>
              <a:off x="1502128" y="399148"/>
              <a:ext cx="7641871" cy="6209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1403560" y="401176"/>
              <a:ext cx="7740440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Todo lo que se come sin necesidad, se roba al estómago de los pobres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GANDHI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0" y="2306198"/>
            <a:ext cx="6191305" cy="419847"/>
            <a:chOff x="0" y="2306198"/>
            <a:chExt cx="6191305" cy="419847"/>
          </a:xfrm>
        </p:grpSpPr>
        <p:pic>
          <p:nvPicPr>
            <p:cNvPr id="19" name="Picture 2" descr="Delicate Pathway To Horizon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875" r="32291" b="43307"/>
            <a:stretch/>
          </p:blipFill>
          <p:spPr bwMode="auto">
            <a:xfrm>
              <a:off x="0" y="2345447"/>
              <a:ext cx="6191305" cy="380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" y="2306198"/>
              <a:ext cx="615621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pobreza consiste en sentirse pobre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RALPH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WALDO EMERSON</a:t>
              </a:r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1403560" y="4096082"/>
            <a:ext cx="7740440" cy="707886"/>
            <a:chOff x="1403560" y="4096082"/>
            <a:chExt cx="7740440" cy="707886"/>
          </a:xfrm>
        </p:grpSpPr>
        <p:pic>
          <p:nvPicPr>
            <p:cNvPr id="20" name="Picture 2" descr="Delicate Pathway To Horizon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27" t="81840" b="6164"/>
            <a:stretch/>
          </p:blipFill>
          <p:spPr bwMode="auto">
            <a:xfrm>
              <a:off x="1502128" y="4129783"/>
              <a:ext cx="7641872" cy="6696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Rectángulo"/>
            <p:cNvSpPr/>
            <p:nvPr/>
          </p:nvSpPr>
          <p:spPr>
            <a:xfrm>
              <a:off x="1403560" y="4096082"/>
              <a:ext cx="77404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Es tan difícil a los ricos adquirir sabiduría, como a los sabios adquirir riquezas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EPICTETO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 FRIGIA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637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Pink sky above the desert sa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11 Grupo"/>
          <p:cNvGrpSpPr/>
          <p:nvPr/>
        </p:nvGrpSpPr>
        <p:grpSpPr>
          <a:xfrm>
            <a:off x="0" y="483460"/>
            <a:ext cx="1887082" cy="1862078"/>
            <a:chOff x="0" y="483460"/>
            <a:chExt cx="1887082" cy="1862078"/>
          </a:xfrm>
        </p:grpSpPr>
        <p:pic>
          <p:nvPicPr>
            <p:cNvPr id="10242" name="Picture 2" descr="Pink sky above the desert sand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399" r="79363" b="54398"/>
            <a:stretch/>
          </p:blipFill>
          <p:spPr bwMode="auto">
            <a:xfrm>
              <a:off x="0" y="483460"/>
              <a:ext cx="1887082" cy="18620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35370" y="483460"/>
              <a:ext cx="1825346" cy="1846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No os espante la pobreza; nadie vive tan pobre como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nació.</a:t>
              </a:r>
            </a:p>
            <a:p>
              <a:pPr algn="ctr"/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LUCIO ANNEO SÉNECA</a:t>
              </a:r>
              <a:endPara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7232106" y="483460"/>
            <a:ext cx="1911893" cy="1848374"/>
            <a:chOff x="7232106" y="483460"/>
            <a:chExt cx="1911893" cy="1848374"/>
          </a:xfrm>
        </p:grpSpPr>
        <p:pic>
          <p:nvPicPr>
            <p:cNvPr id="16" name="Picture 2" descr="Pink sky above the desert sand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091" t="9399" b="54698"/>
            <a:stretch/>
          </p:blipFill>
          <p:spPr bwMode="auto">
            <a:xfrm>
              <a:off x="7232106" y="483460"/>
              <a:ext cx="1911893" cy="18466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7313922" y="485175"/>
              <a:ext cx="1753336" cy="1846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La desigualdad es el origen de todos los movimientos locales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.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L. </a:t>
              </a:r>
              <a:r>
                <a:rPr lang="es-CO" sz="1400" b="1" i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DA VINCI</a:t>
              </a:r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3481576" y="2993628"/>
            <a:ext cx="2160300" cy="2149872"/>
            <a:chOff x="3481576" y="2993628"/>
            <a:chExt cx="2160300" cy="2149872"/>
          </a:xfrm>
        </p:grpSpPr>
        <p:pic>
          <p:nvPicPr>
            <p:cNvPr id="18" name="Picture 2" descr="Pink sky above the desert sand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075" t="58202" r="38300"/>
            <a:stretch/>
          </p:blipFill>
          <p:spPr bwMode="auto">
            <a:xfrm>
              <a:off x="3481576" y="2993628"/>
              <a:ext cx="2160300" cy="2149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10 CuadroTexto"/>
            <p:cNvSpPr txBox="1"/>
            <p:nvPr/>
          </p:nvSpPr>
          <p:spPr>
            <a:xfrm>
              <a:off x="3527652" y="3040135"/>
              <a:ext cx="2088136" cy="20313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Música: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Colocar</a:t>
              </a:r>
            </a:p>
            <a:p>
              <a:pPr algn="ctr"/>
              <a:endParaRPr lang="es-CO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  <a:p>
              <a:pPr algn="ctr"/>
              <a:endPara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  <a:p>
              <a:pPr algn="ctr"/>
              <a:endParaRPr lang="es-CO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Realización general: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Rodrigo Valencia Cardona</a:t>
              </a:r>
            </a:p>
            <a:p>
              <a:pPr algn="ctr"/>
              <a:endParaRPr lang="es-CO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Medellín-Colombia</a:t>
              </a:r>
              <a:endParaRPr lang="es-CO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870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5229</TotalTime>
  <Words>899</Words>
  <Application>Microsoft Office PowerPoint</Application>
  <PresentationFormat>Presentación en pantalla (16:9)</PresentationFormat>
  <Paragraphs>71</Paragraphs>
  <Slides>18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314</cp:revision>
  <dcterms:created xsi:type="dcterms:W3CDTF">2013-05-29T02:56:16Z</dcterms:created>
  <dcterms:modified xsi:type="dcterms:W3CDTF">2016-02-06T00:49:46Z</dcterms:modified>
</cp:coreProperties>
</file>