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4"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2" r:id="rId86"/>
    <p:sldId id="341" r:id="rId87"/>
    <p:sldId id="345"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59" d="100"/>
          <a:sy n="59" d="100"/>
        </p:scale>
        <p:origin x="54"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A4A2556-0F8E-4BC2-A4C2-D8558D0FE5B3}" type="datetimeFigureOut">
              <a:rPr lang="es-CO" smtClean="0"/>
              <a:t>12/10/2016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1791358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A4A2556-0F8E-4BC2-A4C2-D8558D0FE5B3}" type="datetimeFigureOut">
              <a:rPr lang="es-CO" smtClean="0"/>
              <a:t>12/10/2016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3446323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A4A2556-0F8E-4BC2-A4C2-D8558D0FE5B3}" type="datetimeFigureOut">
              <a:rPr lang="es-CO" smtClean="0"/>
              <a:t>12/10/2016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3109222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A4A2556-0F8E-4BC2-A4C2-D8558D0FE5B3}" type="datetimeFigureOut">
              <a:rPr lang="es-CO" smtClean="0"/>
              <a:t>12/10/2016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291083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A4A2556-0F8E-4BC2-A4C2-D8558D0FE5B3}" type="datetimeFigureOut">
              <a:rPr lang="es-CO" smtClean="0"/>
              <a:t>12/10/2016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1872812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A4A2556-0F8E-4BC2-A4C2-D8558D0FE5B3}" type="datetimeFigureOut">
              <a:rPr lang="es-CO" smtClean="0"/>
              <a:t>12/10/2016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2308937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A4A2556-0F8E-4BC2-A4C2-D8558D0FE5B3}" type="datetimeFigureOut">
              <a:rPr lang="es-CO" smtClean="0"/>
              <a:t>12/10/2016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822067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A4A2556-0F8E-4BC2-A4C2-D8558D0FE5B3}" type="datetimeFigureOut">
              <a:rPr lang="es-CO" smtClean="0"/>
              <a:t>12/10/2016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3245744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A4A2556-0F8E-4BC2-A4C2-D8558D0FE5B3}" type="datetimeFigureOut">
              <a:rPr lang="es-CO" smtClean="0"/>
              <a:t>12/10/2016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3467194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A4A2556-0F8E-4BC2-A4C2-D8558D0FE5B3}" type="datetimeFigureOut">
              <a:rPr lang="es-CO" smtClean="0"/>
              <a:t>12/10/2016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4094384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A4A2556-0F8E-4BC2-A4C2-D8558D0FE5B3}" type="datetimeFigureOut">
              <a:rPr lang="es-CO" smtClean="0"/>
              <a:t>12/10/2016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0278612-6356-4864-A84F-8F834090B6EA}" type="slidenum">
              <a:rPr lang="es-CO" smtClean="0"/>
              <a:t>‹Nº›</a:t>
            </a:fld>
            <a:endParaRPr lang="es-CO"/>
          </a:p>
        </p:txBody>
      </p:sp>
    </p:spTree>
    <p:extLst>
      <p:ext uri="{BB962C8B-B14F-4D97-AF65-F5344CB8AC3E}">
        <p14:creationId xmlns:p14="http://schemas.microsoft.com/office/powerpoint/2010/main" val="3906746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7396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A2556-0F8E-4BC2-A4C2-D8558D0FE5B3}" type="datetimeFigureOut">
              <a:rPr lang="es-CO" smtClean="0"/>
              <a:t>12/10/2016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78612-6356-4864-A84F-8F834090B6EA}" type="slidenum">
              <a:rPr lang="es-CO" smtClean="0"/>
              <a:t>‹Nº›</a:t>
            </a:fld>
            <a:endParaRPr lang="es-CO"/>
          </a:p>
        </p:txBody>
      </p:sp>
    </p:spTree>
    <p:extLst>
      <p:ext uri="{BB962C8B-B14F-4D97-AF65-F5344CB8AC3E}">
        <p14:creationId xmlns:p14="http://schemas.microsoft.com/office/powerpoint/2010/main" val="1141073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40477153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hyperlink" Target="https://vk.com/mispps" TargetMode="External"/><Relationship Id="rId3" Type="http://schemas.openxmlformats.org/officeDocument/2006/relationships/image" Target="../media/image88.png"/><Relationship Id="rId7" Type="http://schemas.openxmlformats.org/officeDocument/2006/relationships/hyperlink" Target="https://www.facebook.com/mispps" TargetMode="External"/><Relationship Id="rId12" Type="http://schemas.openxmlformats.org/officeDocument/2006/relationships/image" Target="../media/image9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0.png"/><Relationship Id="rId11" Type="http://schemas.openxmlformats.org/officeDocument/2006/relationships/hyperlink" Target="https://plus.google.com/+Mispps/" TargetMode="External"/><Relationship Id="rId5" Type="http://schemas.openxmlformats.org/officeDocument/2006/relationships/image" Target="../media/image89.png"/><Relationship Id="rId10" Type="http://schemas.openxmlformats.org/officeDocument/2006/relationships/image" Target="../media/image9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9" y="-297"/>
            <a:ext cx="12193057" cy="6858594"/>
          </a:xfrm>
          <a:prstGeom prst="rect">
            <a:avLst/>
          </a:prstGeom>
        </p:spPr>
      </p:pic>
      <p:pic>
        <p:nvPicPr>
          <p:cNvPr id="3" name="Imagen 2"/>
          <p:cNvPicPr>
            <a:picLocks noChangeAspect="1"/>
          </p:cNvPicPr>
          <p:nvPr/>
        </p:nvPicPr>
        <p:blipFill>
          <a:blip r:embed="rId5"/>
          <a:stretch>
            <a:fillRect/>
          </a:stretch>
        </p:blipFill>
        <p:spPr>
          <a:xfrm>
            <a:off x="999302" y="682514"/>
            <a:ext cx="10193395" cy="5492972"/>
          </a:xfrm>
          <a:prstGeom prst="rect">
            <a:avLst/>
          </a:prstGeom>
        </p:spPr>
      </p:pic>
      <p:sp>
        <p:nvSpPr>
          <p:cNvPr id="4" name="Rectángulo 3"/>
          <p:cNvSpPr/>
          <p:nvPr/>
        </p:nvSpPr>
        <p:spPr>
          <a:xfrm>
            <a:off x="1268498" y="825674"/>
            <a:ext cx="9655002" cy="4801314"/>
          </a:xfrm>
          <a:prstGeom prst="rect">
            <a:avLst/>
          </a:prstGeom>
        </p:spPr>
        <p:txBody>
          <a:bodyPr wrap="square">
            <a:spAutoFit/>
          </a:bodyPr>
          <a:lstStyle/>
          <a:p>
            <a:pPr algn="ctr"/>
            <a:r>
              <a:rPr lang="es-CO" b="1" i="1" dirty="0"/>
              <a:t>El Río Paraná</a:t>
            </a:r>
            <a:r>
              <a:rPr lang="es-CO" i="1" dirty="0"/>
              <a:t>: Este río, es considerado el mayor y más relevante de los integrantes de la Cuenca del Plata. Su principal afluente es el río Paraguay, extendiéndose por el sur de Bolivia, sur de Brasil Paraguay y el norte argentino. </a:t>
            </a:r>
            <a:r>
              <a:rPr lang="es-CO" i="1" dirty="0" smtClean="0"/>
              <a:t>Además </a:t>
            </a:r>
            <a:r>
              <a:rPr lang="es-CO" i="1" dirty="0"/>
              <a:t>ofrece un magnífico delta, el cual se origina por el depósito de sedimentos que provienen de toda la cuenca. Su particularidad a nivel mundial, es que es el único delta que no está en contacto con el mar, sino que lo hace con otro río: el de la Plata. Se diferencian tres tramos a lo largo de su curso</a:t>
            </a:r>
            <a:r>
              <a:rPr lang="es-CO" i="1" dirty="0" smtClean="0"/>
              <a:t>. Aquel </a:t>
            </a:r>
            <a:r>
              <a:rPr lang="es-CO" i="1" dirty="0"/>
              <a:t>que recorre zonas de clima tropical, se denomina Alto Paraná y recibe precipitaciones concentradas en verano; definiendo así el régimen que va a tener el río durante todo su curso. En este tramo, los principales afluentes provienen de las Sierras Costeras de Brasil; y entre ellos se destaca el Iguazú, que con 28 kilómetros antes de su desembocadura forma unos saltos, denominadas Cataratas del Iguazú, al salvar el desnivel entre su lecho y el del río Paraná. Si embargo, este último continua su recorrido entre saltos y rápidos, hasta recibir las aguas del Río Paraguay</a:t>
            </a:r>
            <a:r>
              <a:rPr lang="es-CO" i="1" dirty="0" smtClean="0"/>
              <a:t>. Aquí </a:t>
            </a:r>
            <a:r>
              <a:rPr lang="es-CO" i="1" dirty="0"/>
              <a:t>se inicia el segundo tramo: el Paraná medio, cuya orientación es sur, haciéndose a su vez más caudaloso. Además presenta una abundancia de riachos e islas que acompañan a su curso principal, esto se debe porque posee menor profundidad y más anchura. Finalmente, el tramo inferior, se localiza al sur de la ciudad de Rosario.  Aquí el río forma su delta depositando los materiales que trae en suspensión. Además se divide en dos brazos principales: el Paraná Guazú, que sirve de límite entre las provincias de Entre Ríos y Buenos Aires, y el Paraná de las Palmas.</a:t>
            </a:r>
          </a:p>
        </p:txBody>
      </p:sp>
      <p:sp>
        <p:nvSpPr>
          <p:cNvPr id="6" name="CuadroTexto 5"/>
          <p:cNvSpPr txBox="1"/>
          <p:nvPr/>
        </p:nvSpPr>
        <p:spPr>
          <a:xfrm>
            <a:off x="4219072" y="5624238"/>
            <a:ext cx="3753853"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Música brasilera romántica</a:t>
            </a:r>
            <a:endParaRPr lang="es-CO" sz="1000" b="1" i="1" dirty="0"/>
          </a:p>
        </p:txBody>
      </p:sp>
      <p:pic>
        <p:nvPicPr>
          <p:cNvPr id="7" name="Musica_brasilera_2014_brasile_a_romantica_portugu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0713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81065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9546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08866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40050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418655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2949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17440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47318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98435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69996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72926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66277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63145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667500"/>
          </a:xfrm>
          <a:prstGeom prst="rect">
            <a:avLst/>
          </a:prstGeom>
        </p:spPr>
      </p:pic>
    </p:spTree>
    <p:extLst>
      <p:ext uri="{BB962C8B-B14F-4D97-AF65-F5344CB8AC3E}">
        <p14:creationId xmlns:p14="http://schemas.microsoft.com/office/powerpoint/2010/main" val="33276235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615284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09004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86895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6120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91843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01085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49734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4836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26188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01391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16406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10753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83250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61634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87564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25677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597366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98992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74327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078107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0187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60217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84261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74218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110611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7872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46994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9754687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2293814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8619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869423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874502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444885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630778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773941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0285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8936393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279029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9741195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39753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372475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24084" cy="6858000"/>
          </a:xfrm>
          <a:prstGeom prst="rect">
            <a:avLst/>
          </a:prstGeom>
        </p:spPr>
      </p:pic>
    </p:spTree>
    <p:extLst>
      <p:ext uri="{BB962C8B-B14F-4D97-AF65-F5344CB8AC3E}">
        <p14:creationId xmlns:p14="http://schemas.microsoft.com/office/powerpoint/2010/main" val="414101189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364370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351406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128935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847789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8774791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378677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37677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295597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694471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5761110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516665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527128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023578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850663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95698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2415214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352588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648618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12878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348989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2058910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2433043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815357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109943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002248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206670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139229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82414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362</Words>
  <Application>Microsoft Office PowerPoint</Application>
  <PresentationFormat>Panorámica</PresentationFormat>
  <Paragraphs>6</Paragraphs>
  <Slides>86</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86</vt:i4>
      </vt:variant>
    </vt:vector>
  </HeadingPairs>
  <TitlesOfParts>
    <vt:vector size="92"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2016-10-10T02:59:07Z</dcterms:created>
  <dcterms:modified xsi:type="dcterms:W3CDTF">2016-10-12T15:26:08Z</dcterms:modified>
</cp:coreProperties>
</file>