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321" r:id="rId3"/>
    <p:sldId id="257" r:id="rId4"/>
    <p:sldId id="265" r:id="rId5"/>
    <p:sldId id="261" r:id="rId6"/>
    <p:sldId id="281" r:id="rId7"/>
    <p:sldId id="256" r:id="rId8"/>
    <p:sldId id="280" r:id="rId9"/>
    <p:sldId id="283" r:id="rId10"/>
    <p:sldId id="282" r:id="rId11"/>
    <p:sldId id="273" r:id="rId12"/>
    <p:sldId id="303" r:id="rId13"/>
    <p:sldId id="304" r:id="rId14"/>
    <p:sldId id="305" r:id="rId15"/>
    <p:sldId id="306" r:id="rId16"/>
    <p:sldId id="307" r:id="rId17"/>
    <p:sldId id="319" r:id="rId18"/>
    <p:sldId id="258" r:id="rId19"/>
    <p:sldId id="308" r:id="rId20"/>
    <p:sldId id="277" r:id="rId21"/>
    <p:sldId id="269" r:id="rId22"/>
    <p:sldId id="291" r:id="rId23"/>
    <p:sldId id="274" r:id="rId24"/>
    <p:sldId id="270" r:id="rId25"/>
    <p:sldId id="290" r:id="rId26"/>
    <p:sldId id="279" r:id="rId27"/>
    <p:sldId id="264" r:id="rId28"/>
    <p:sldId id="310" r:id="rId29"/>
    <p:sldId id="320" r:id="rId30"/>
    <p:sldId id="311" r:id="rId31"/>
    <p:sldId id="313" r:id="rId32"/>
    <p:sldId id="314" r:id="rId33"/>
    <p:sldId id="315" r:id="rId34"/>
    <p:sldId id="298" r:id="rId35"/>
    <p:sldId id="266" r:id="rId36"/>
    <p:sldId id="271" r:id="rId37"/>
    <p:sldId id="300" r:id="rId38"/>
    <p:sldId id="297" r:id="rId39"/>
    <p:sldId id="272" r:id="rId40"/>
    <p:sldId id="262" r:id="rId41"/>
    <p:sldId id="267" r:id="rId42"/>
    <p:sldId id="301" r:id="rId43"/>
    <p:sldId id="263" r:id="rId44"/>
    <p:sldId id="295" r:id="rId45"/>
    <p:sldId id="259" r:id="rId46"/>
    <p:sldId id="284" r:id="rId47"/>
    <p:sldId id="299" r:id="rId48"/>
    <p:sldId id="302" r:id="rId49"/>
    <p:sldId id="312" r:id="rId50"/>
    <p:sldId id="309" r:id="rId51"/>
    <p:sldId id="268" r:id="rId52"/>
    <p:sldId id="294" r:id="rId53"/>
    <p:sldId id="318" r:id="rId54"/>
    <p:sldId id="285" r:id="rId55"/>
    <p:sldId id="292" r:id="rId56"/>
    <p:sldId id="293" r:id="rId57"/>
    <p:sldId id="260" r:id="rId58"/>
    <p:sldId id="316" r:id="rId59"/>
    <p:sldId id="296" r:id="rId60"/>
    <p:sldId id="324" r:id="rId61"/>
    <p:sldId id="322" r:id="rId62"/>
    <p:sldId id="323" r:id="rId6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tyDlzLIB8d8vcxcrb/a8A" hashData="/UHOkvqWzQ2hKx5N870HHFjuqn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0" d="100"/>
          <a:sy n="60" d="100"/>
        </p:scale>
        <p:origin x="-1650" y="-62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26E1CD7-F251-4215-B19B-529F3CB361A1}" type="datetimeFigureOut">
              <a:rPr lang="es-ES" smtClean="0"/>
              <a:pPr/>
              <a:t>19/02/2016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5EE7986-B95A-4123-AD23-B0E5174601CD}"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CB7A131-0758-49FE-82B4-A110C8368E4E}" type="datetimeFigureOut">
              <a:rPr lang="es-ES" smtClean="0"/>
              <a:pPr/>
              <a:t>19/02/2016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F4D861D-08F0-4830-8DF9-4AEE9992F128}" type="slidenum">
              <a:rPr lang="es-ES" smtClean="0"/>
              <a:pPr/>
              <a:t>‹Nº›</a:t>
            </a:fld>
            <a:endParaRPr lang="es-ES"/>
          </a:p>
        </p:txBody>
      </p:sp>
    </p:spTree>
  </p:cSld>
  <p:clrMapOvr>
    <a:masterClrMapping/>
  </p:clrMapOvr>
  <p:transition spd="slow" advTm="6000">
    <p:push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CB7A131-0758-49FE-82B4-A110C8368E4E}" type="datetimeFigureOut">
              <a:rPr lang="es-ES" smtClean="0"/>
              <a:pPr/>
              <a:t>19/02/2016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F4D861D-08F0-4830-8DF9-4AEE9992F128}" type="slidenum">
              <a:rPr lang="es-ES" smtClean="0"/>
              <a:pPr/>
              <a:t>‹Nº›</a:t>
            </a:fld>
            <a:endParaRPr lang="es-ES"/>
          </a:p>
        </p:txBody>
      </p:sp>
    </p:spTree>
  </p:cSld>
  <p:clrMapOvr>
    <a:masterClrMapping/>
  </p:clrMapOvr>
  <p:transition spd="slow" advTm="6000">
    <p:push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CB7A131-0758-49FE-82B4-A110C8368E4E}" type="datetimeFigureOut">
              <a:rPr lang="es-ES" smtClean="0"/>
              <a:pPr/>
              <a:t>19/02/2016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F4D861D-08F0-4830-8DF9-4AEE9992F128}" type="slidenum">
              <a:rPr lang="es-ES" smtClean="0"/>
              <a:pPr/>
              <a:t>‹Nº›</a:t>
            </a:fld>
            <a:endParaRPr lang="es-ES"/>
          </a:p>
        </p:txBody>
      </p:sp>
    </p:spTree>
  </p:cSld>
  <p:clrMapOvr>
    <a:masterClrMapping/>
  </p:clrMapOvr>
  <p:transition spd="slow" advTm="6000">
    <p:push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CB7A131-0758-49FE-82B4-A110C8368E4E}" type="datetimeFigureOut">
              <a:rPr lang="es-ES" smtClean="0"/>
              <a:pPr/>
              <a:t>19/02/2016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F4D861D-08F0-4830-8DF9-4AEE9992F128}" type="slidenum">
              <a:rPr lang="es-ES" smtClean="0"/>
              <a:pPr/>
              <a:t>‹Nº›</a:t>
            </a:fld>
            <a:endParaRPr lang="es-ES"/>
          </a:p>
        </p:txBody>
      </p:sp>
    </p:spTree>
  </p:cSld>
  <p:clrMapOvr>
    <a:masterClrMapping/>
  </p:clrMapOvr>
  <p:transition spd="slow" advTm="6000">
    <p:push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CB7A131-0758-49FE-82B4-A110C8368E4E}" type="datetimeFigureOut">
              <a:rPr lang="es-ES" smtClean="0"/>
              <a:pPr/>
              <a:t>19/02/2016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F4D861D-08F0-4830-8DF9-4AEE9992F128}" type="slidenum">
              <a:rPr lang="es-ES" smtClean="0"/>
              <a:pPr/>
              <a:t>‹Nº›</a:t>
            </a:fld>
            <a:endParaRPr lang="es-ES"/>
          </a:p>
        </p:txBody>
      </p:sp>
    </p:spTree>
  </p:cSld>
  <p:clrMapOvr>
    <a:masterClrMapping/>
  </p:clrMapOvr>
  <p:transition spd="slow" advTm="6000">
    <p:push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CB7A131-0758-49FE-82B4-A110C8368E4E}" type="datetimeFigureOut">
              <a:rPr lang="es-ES" smtClean="0"/>
              <a:pPr/>
              <a:t>19/02/2016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F4D861D-08F0-4830-8DF9-4AEE9992F128}" type="slidenum">
              <a:rPr lang="es-ES" smtClean="0"/>
              <a:pPr/>
              <a:t>‹Nº›</a:t>
            </a:fld>
            <a:endParaRPr lang="es-ES"/>
          </a:p>
        </p:txBody>
      </p:sp>
    </p:spTree>
  </p:cSld>
  <p:clrMapOvr>
    <a:masterClrMapping/>
  </p:clrMapOvr>
  <p:transition spd="slow" advTm="6000">
    <p:push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CB7A131-0758-49FE-82B4-A110C8368E4E}" type="datetimeFigureOut">
              <a:rPr lang="es-ES" smtClean="0"/>
              <a:pPr/>
              <a:t>19/02/2016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F4D861D-08F0-4830-8DF9-4AEE9992F128}" type="slidenum">
              <a:rPr lang="es-ES" smtClean="0"/>
              <a:pPr/>
              <a:t>‹Nº›</a:t>
            </a:fld>
            <a:endParaRPr lang="es-ES"/>
          </a:p>
        </p:txBody>
      </p:sp>
    </p:spTree>
  </p:cSld>
  <p:clrMapOvr>
    <a:masterClrMapping/>
  </p:clrMapOvr>
  <p:transition spd="slow" advTm="6000">
    <p:push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CB7A131-0758-49FE-82B4-A110C8368E4E}" type="datetimeFigureOut">
              <a:rPr lang="es-ES" smtClean="0"/>
              <a:pPr/>
              <a:t>19/02/2016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F4D861D-08F0-4830-8DF9-4AEE9992F128}" type="slidenum">
              <a:rPr lang="es-ES" smtClean="0"/>
              <a:pPr/>
              <a:t>‹Nº›</a:t>
            </a:fld>
            <a:endParaRPr lang="es-ES"/>
          </a:p>
        </p:txBody>
      </p:sp>
    </p:spTree>
  </p:cSld>
  <p:clrMapOvr>
    <a:masterClrMapping/>
  </p:clrMapOvr>
  <p:transition spd="slow" advTm="6000">
    <p:push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CB7A131-0758-49FE-82B4-A110C8368E4E}" type="datetimeFigureOut">
              <a:rPr lang="es-ES" smtClean="0"/>
              <a:pPr/>
              <a:t>19/02/2016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F4D861D-08F0-4830-8DF9-4AEE9992F128}" type="slidenum">
              <a:rPr lang="es-ES" smtClean="0"/>
              <a:pPr/>
              <a:t>‹Nº›</a:t>
            </a:fld>
            <a:endParaRPr lang="es-ES"/>
          </a:p>
        </p:txBody>
      </p:sp>
    </p:spTree>
  </p:cSld>
  <p:clrMapOvr>
    <a:masterClrMapping/>
  </p:clrMapOvr>
  <p:transition spd="slow" advTm="6000">
    <p:push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CB7A131-0758-49FE-82B4-A110C8368E4E}" type="datetimeFigureOut">
              <a:rPr lang="es-ES" smtClean="0"/>
              <a:pPr/>
              <a:t>19/02/2016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F4D861D-08F0-4830-8DF9-4AEE9992F128}" type="slidenum">
              <a:rPr lang="es-ES" smtClean="0"/>
              <a:pPr/>
              <a:t>‹Nº›</a:t>
            </a:fld>
            <a:endParaRPr lang="es-ES"/>
          </a:p>
        </p:txBody>
      </p:sp>
    </p:spTree>
  </p:cSld>
  <p:clrMapOvr>
    <a:masterClrMapping/>
  </p:clrMapOvr>
  <p:transition spd="slow" advTm="6000">
    <p:push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CB7A131-0758-49FE-82B4-A110C8368E4E}" type="datetimeFigureOut">
              <a:rPr lang="es-ES" smtClean="0"/>
              <a:pPr/>
              <a:t>19/02/2016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F4D861D-08F0-4830-8DF9-4AEE9992F128}" type="slidenum">
              <a:rPr lang="es-ES" smtClean="0"/>
              <a:pPr/>
              <a:t>‹Nº›</a:t>
            </a:fld>
            <a:endParaRPr lang="es-ES"/>
          </a:p>
        </p:txBody>
      </p:sp>
    </p:spTree>
  </p:cSld>
  <p:clrMapOvr>
    <a:masterClrMapping/>
  </p:clrMapOvr>
  <p:transition spd="slow" advTm="6000">
    <p:push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B7A131-0758-49FE-82B4-A110C8368E4E}" type="datetimeFigureOut">
              <a:rPr lang="es-ES" smtClean="0"/>
              <a:pPr/>
              <a:t>19/02/2016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4D861D-08F0-4830-8DF9-4AEE9992F12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push dir="r"/>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go.microsoft.com/fwlink/?LinkID=530144" TargetMode="External"/><Relationship Id="rId7" Type="http://schemas.openxmlformats.org/officeDocument/2006/relationships/image" Target="../media/image10.jpeg"/><Relationship Id="rId2" Type="http://schemas.openxmlformats.org/officeDocument/2006/relationships/image" Target="../media/image7.gif"/><Relationship Id="rId1" Type="http://schemas.openxmlformats.org/officeDocument/2006/relationships/slideLayout" Target="../slideLayouts/slideLayout7.xml"/><Relationship Id="rId6" Type="http://schemas.openxmlformats.org/officeDocument/2006/relationships/hyperlink" Target="https://dub126.mail.live.com/mail/options.aspx?subsection=12&amp;n=823808536" TargetMode="External"/><Relationship Id="rId5" Type="http://schemas.openxmlformats.org/officeDocument/2006/relationships/hyperlink" Target="http://dev.outlook.com/" TargetMode="External"/><Relationship Id="rId4" Type="http://schemas.openxmlformats.org/officeDocument/2006/relationships/hyperlink" Target="http://go.microsoft.com/fwlink/p/?LinkId=521839"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image" Target="../media/image38.jpeg"/></Relationships>
</file>

<file path=ppt/slides/_rels/slide40.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57.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gif"/></Relationships>
</file>

<file path=ppt/slides/_rels/slide61.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schemeClr val="accent5">
                <a:shade val="45000"/>
                <a:satMod val="135000"/>
              </a:schemeClr>
              <a:prstClr val="white"/>
            </a:duotone>
            <a:lum bright="-2000" contrast="100000"/>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4197" y="3394197"/>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7" y="3394197"/>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0"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0" y="6783312"/>
            <a:ext cx="9144000" cy="74688"/>
          </a:xfrm>
          <a:prstGeom prst="rect">
            <a:avLst/>
          </a:prstGeom>
          <a:noFill/>
          <a:ln w="9525">
            <a:noFill/>
            <a:miter lim="800000"/>
            <a:headEnd/>
            <a:tailEnd/>
          </a:ln>
        </p:spPr>
      </p:pic>
      <p:pic>
        <p:nvPicPr>
          <p:cNvPr id="155656" name="Picture 8"/>
          <p:cNvPicPr>
            <a:picLocks noChangeAspect="1" noChangeArrowheads="1"/>
          </p:cNvPicPr>
          <p:nvPr/>
        </p:nvPicPr>
        <p:blipFill>
          <a:blip r:embed="rId5" cstate="print"/>
          <a:srcRect/>
          <a:stretch>
            <a:fillRect/>
          </a:stretch>
        </p:blipFill>
        <p:spPr bwMode="auto">
          <a:xfrm>
            <a:off x="214282" y="285728"/>
            <a:ext cx="1025158" cy="723958"/>
          </a:xfrm>
          <a:prstGeom prst="rect">
            <a:avLst/>
          </a:prstGeom>
          <a:noFill/>
          <a:ln w="9525">
            <a:noFill/>
            <a:round/>
            <a:headEnd/>
            <a:tailEnd/>
          </a:ln>
          <a:effectLst/>
        </p:spPr>
      </p:pic>
      <p:sp>
        <p:nvSpPr>
          <p:cNvPr id="155661" name="Text Box 13"/>
          <p:cNvSpPr txBox="1">
            <a:spLocks noChangeArrowheads="1"/>
          </p:cNvSpPr>
          <p:nvPr/>
        </p:nvSpPr>
        <p:spPr bwMode="auto">
          <a:xfrm>
            <a:off x="357158" y="6286520"/>
            <a:ext cx="76811"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endParaRPr lang="es-ES" b="1" i="1" dirty="0"/>
          </a:p>
        </p:txBody>
      </p:sp>
      <p:sp>
        <p:nvSpPr>
          <p:cNvPr id="155665" name="Rectangle 17"/>
          <p:cNvSpPr>
            <a:spLocks noChangeArrowheads="1"/>
          </p:cNvSpPr>
          <p:nvPr/>
        </p:nvSpPr>
        <p:spPr bwMode="auto">
          <a:xfrm>
            <a:off x="357158" y="5857892"/>
            <a:ext cx="129646"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357158" y="5715016"/>
            <a:ext cx="688145" cy="766985"/>
          </a:xfrm>
          <a:prstGeom prst="rect">
            <a:avLst/>
          </a:prstGeom>
          <a:noFill/>
          <a:ln w="38100">
            <a:solidFill>
              <a:srgbClr val="1CDEF8"/>
            </a:solidFill>
            <a:miter lim="800000"/>
            <a:headEnd/>
            <a:tailEnd/>
          </a:ln>
        </p:spPr>
      </p:pic>
      <p:sp>
        <p:nvSpPr>
          <p:cNvPr id="19" name="18 Rectángulo"/>
          <p:cNvSpPr/>
          <p:nvPr/>
        </p:nvSpPr>
        <p:spPr>
          <a:xfrm>
            <a:off x="3951477" y="2500306"/>
            <a:ext cx="2692225"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57224" y="2428868"/>
            <a:ext cx="7500990" cy="1643074"/>
          </a:xfrm>
          <a:prstGeom prst="rect">
            <a:avLst/>
          </a:prstGeom>
        </p:spPr>
        <p:txBody>
          <a:bodyPr wrap="none" fromWordArt="1">
            <a:prstTxWarp prst="textPlain">
              <a:avLst>
                <a:gd name="adj" fmla="val 50000"/>
              </a:avLst>
            </a:prstTxWarp>
          </a:bodyPr>
          <a:lstStyle/>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REFUGIADOS</a:t>
            </a:r>
            <a:endParaRPr lang="es-ES" sz="36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24" name="23 Rectángulo"/>
          <p:cNvSpPr/>
          <p:nvPr/>
        </p:nvSpPr>
        <p:spPr>
          <a:xfrm>
            <a:off x="785786" y="6000768"/>
            <a:ext cx="2228880" cy="461665"/>
          </a:xfrm>
          <a:prstGeom prst="rect">
            <a:avLst/>
          </a:prstGeom>
        </p:spPr>
        <p:txBody>
          <a:bodyPr wrap="none">
            <a:spAutoFit/>
          </a:bodyPr>
          <a:lstStyle/>
          <a:p>
            <a:pPr algn="ctr">
              <a:defRPr/>
            </a:pPr>
            <a:r>
              <a:rPr lang="es-ES"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LUIS</a:t>
            </a:r>
            <a:endParaRPr lang="es-ES"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1000">
    <p:blinds dir="vert"/>
    <p:sndAc>
      <p:stSnd>
        <p:snd r:embed="rId2" name="piano - ernesto cortazar - rhapsody on a theme of pagani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bg/>
                                          </p:spTgt>
                                        </p:tgtEl>
                                        <p:attrNameLst>
                                          <p:attrName>style.color</p:attrName>
                                        </p:attrNameLst>
                                      </p:cBhvr>
                                      <p:by>
                                        <p:hsl h="-7200000" s="0" l="0"/>
                                      </p:by>
                                    </p:animClr>
                                    <p:animClr clrSpc="hsl" dir="cw">
                                      <p:cBhvr>
                                        <p:cTn id="11" dur="2000" fill="hold"/>
                                        <p:tgtEl>
                                          <p:spTgt spid="22">
                                            <p:bg/>
                                          </p:spTgt>
                                        </p:tgtEl>
                                        <p:attrNameLst>
                                          <p:attrName>fillcolor</p:attrName>
                                        </p:attrNameLst>
                                      </p:cBhvr>
                                      <p:by>
                                        <p:hsl h="-7200000" s="0" l="0"/>
                                      </p:by>
                                    </p:animClr>
                                    <p:animClr clrSpc="hsl" dir="cw">
                                      <p:cBhvr>
                                        <p:cTn id="12" dur="2000" fill="hold"/>
                                        <p:tgtEl>
                                          <p:spTgt spid="22">
                                            <p:bg/>
                                          </p:spTgt>
                                        </p:tgtEl>
                                        <p:attrNameLst>
                                          <p:attrName>stroke.color</p:attrName>
                                        </p:attrNameLst>
                                      </p:cBhvr>
                                      <p:by>
                                        <p:hsl h="-7200000" s="0" l="0"/>
                                      </p:by>
                                    </p:animClr>
                                    <p:set>
                                      <p:cBhvr>
                                        <p:cTn id="13" dur="2000" fill="hold"/>
                                        <p:tgtEl>
                                          <p:spTgt spid="22">
                                            <p:bg/>
                                          </p:spTgt>
                                        </p:tgtEl>
                                        <p:attrNameLst>
                                          <p:attrName>fill.type</p:attrName>
                                        </p:attrNameLst>
                                      </p:cBhvr>
                                      <p:to>
                                        <p:strVal val="solid"/>
                                      </p:to>
                                    </p:set>
                                  </p:childTnLst>
                                </p:cTn>
                              </p:par>
                              <p:par>
                                <p:cTn id="14" presetID="22" presetClass="emph" presetSubtype="0" repeatCount="indefinite" fill="hold" grpId="1" nodeType="withEffect">
                                  <p:stCondLst>
                                    <p:cond delay="0"/>
                                  </p:stCondLst>
                                  <p:childTnLst>
                                    <p:animClr clrSpc="hsl" dir="cw">
                                      <p:cBhvr override="childStyle">
                                        <p:cTn id="15" dur="2000" fill="hold"/>
                                        <p:tgtEl>
                                          <p:spTgt spid="22">
                                            <p:txEl>
                                              <p:pRg st="0" end="0"/>
                                            </p:txEl>
                                          </p:spTgt>
                                        </p:tgtEl>
                                        <p:attrNameLst>
                                          <p:attrName>style.color</p:attrName>
                                        </p:attrNameLst>
                                      </p:cBhvr>
                                      <p:by>
                                        <p:hsl h="-7200000" s="0" l="0"/>
                                      </p:by>
                                    </p:animClr>
                                    <p:animClr clrSpc="hsl" dir="cw">
                                      <p:cBhvr>
                                        <p:cTn id="16" dur="2000" fill="hold"/>
                                        <p:tgtEl>
                                          <p:spTgt spid="22">
                                            <p:txEl>
                                              <p:pRg st="0" end="0"/>
                                            </p:txEl>
                                          </p:spTgt>
                                        </p:tgtEl>
                                        <p:attrNameLst>
                                          <p:attrName>fillcolor</p:attrName>
                                        </p:attrNameLst>
                                      </p:cBhvr>
                                      <p:by>
                                        <p:hsl h="-7200000" s="0" l="0"/>
                                      </p:by>
                                    </p:animClr>
                                    <p:animClr clrSpc="hsl" dir="cw">
                                      <p:cBhvr>
                                        <p:cTn id="17" dur="2000" fill="hold"/>
                                        <p:tgtEl>
                                          <p:spTgt spid="22">
                                            <p:txEl>
                                              <p:pRg st="0" end="0"/>
                                            </p:txEl>
                                          </p:spTgt>
                                        </p:tgtEl>
                                        <p:attrNameLst>
                                          <p:attrName>stroke.color</p:attrName>
                                        </p:attrNameLst>
                                      </p:cBhvr>
                                      <p:by>
                                        <p:hsl h="-7200000" s="0" l="0"/>
                                      </p:by>
                                    </p:animClr>
                                    <p:set>
                                      <p:cBhvr>
                                        <p:cTn id="18" dur="2000" fill="hold"/>
                                        <p:tgtEl>
                                          <p:spTgt spid="22">
                                            <p:txEl>
                                              <p:pRg st="0" end="0"/>
                                            </p:txEl>
                                          </p:spTgt>
                                        </p:tgtEl>
                                        <p:attrNameLst>
                                          <p:attrName>fill.type</p:attrName>
                                        </p:attrNameLst>
                                      </p:cBhvr>
                                      <p:to>
                                        <p:strVal val="solid"/>
                                      </p:to>
                                    </p:set>
                                  </p:childTnLst>
                                </p:cTn>
                              </p:par>
                              <p:par>
                                <p:cTn id="19" presetID="7" presetClass="entr" presetSubtype="2" fill="hold" nodeType="withEffect">
                                  <p:stCondLst>
                                    <p:cond delay="0"/>
                                  </p:stCondLst>
                                  <p:childTnLst>
                                    <p:set>
                                      <p:cBhvr>
                                        <p:cTn id="20" dur="1" fill="hold">
                                          <p:stCondLst>
                                            <p:cond delay="0"/>
                                          </p:stCondLst>
                                        </p:cTn>
                                        <p:tgtEl>
                                          <p:spTgt spid="22">
                                            <p:txEl>
                                              <p:pRg st="0" end="0"/>
                                            </p:txEl>
                                          </p:spTgt>
                                        </p:tgtEl>
                                        <p:attrNameLst>
                                          <p:attrName>style.visibility</p:attrName>
                                        </p:attrNameLst>
                                      </p:cBhvr>
                                      <p:to>
                                        <p:strVal val="visible"/>
                                      </p:to>
                                    </p:set>
                                    <p:anim calcmode="lin" valueType="num">
                                      <p:cBhvr additive="base">
                                        <p:cTn id="21" dur="5000" fill="hold"/>
                                        <p:tgtEl>
                                          <p:spTgt spid="22">
                                            <p:txEl>
                                              <p:pRg st="0" end="0"/>
                                            </p:txEl>
                                          </p:spTgt>
                                        </p:tgtEl>
                                        <p:attrNameLst>
                                          <p:attrName>ppt_x</p:attrName>
                                        </p:attrNameLst>
                                      </p:cBhvr>
                                      <p:tavLst>
                                        <p:tav tm="0">
                                          <p:val>
                                            <p:strVal val="1+#ppt_w/2"/>
                                          </p:val>
                                        </p:tav>
                                        <p:tav tm="100000">
                                          <p:val>
                                            <p:strVal val="#ppt_x"/>
                                          </p:val>
                                        </p:tav>
                                      </p:tavLst>
                                    </p:anim>
                                    <p:anim calcmode="lin" valueType="num">
                                      <p:cBhvr additive="base">
                                        <p:cTn id="22" dur="5000" fill="hold"/>
                                        <p:tgtEl>
                                          <p:spTgt spid="22">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1" build="allAtOnce"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3" name="2 Rectángulo"/>
          <p:cNvSpPr/>
          <p:nvPr/>
        </p:nvSpPr>
        <p:spPr>
          <a:xfrm>
            <a:off x="1785918" y="1785926"/>
            <a:ext cx="6606296" cy="3785652"/>
          </a:xfrm>
          <a:prstGeom prst="rect">
            <a:avLst/>
          </a:prstGeom>
        </p:spPr>
        <p:txBody>
          <a:bodyPr wrap="none">
            <a:spAutoFit/>
          </a:bodyPr>
          <a:lstStyle/>
          <a:p>
            <a:pPr fontAlgn="base"/>
            <a:r>
              <a:rPr lang="es-ES" sz="8000" b="1" dirty="0">
                <a:solidFill>
                  <a:schemeClr val="bg1"/>
                </a:solidFill>
                <a:latin typeface="Agency FB" pitchFamily="34" charset="0"/>
              </a:rPr>
              <a:t>Toda Europa </a:t>
            </a:r>
            <a:endParaRPr lang="es-ES" sz="8000" b="1" dirty="0" smtClean="0">
              <a:solidFill>
                <a:schemeClr val="bg1"/>
              </a:solidFill>
              <a:latin typeface="Agency FB" pitchFamily="34" charset="0"/>
            </a:endParaRPr>
          </a:p>
          <a:p>
            <a:pPr fontAlgn="base"/>
            <a:r>
              <a:rPr lang="es-ES" sz="8000" b="1" dirty="0" smtClean="0">
                <a:solidFill>
                  <a:schemeClr val="bg1"/>
                </a:solidFill>
                <a:latin typeface="Agency FB" pitchFamily="34" charset="0"/>
              </a:rPr>
              <a:t>hace </a:t>
            </a:r>
            <a:r>
              <a:rPr lang="es-ES" sz="8000" b="1" dirty="0">
                <a:solidFill>
                  <a:schemeClr val="bg1"/>
                </a:solidFill>
                <a:latin typeface="Agency FB" pitchFamily="34" charset="0"/>
              </a:rPr>
              <a:t>negocio </a:t>
            </a:r>
            <a:endParaRPr lang="es-ES" sz="8000" b="1" dirty="0" smtClean="0">
              <a:solidFill>
                <a:schemeClr val="bg1"/>
              </a:solidFill>
              <a:latin typeface="Agency FB" pitchFamily="34" charset="0"/>
            </a:endParaRPr>
          </a:p>
          <a:p>
            <a:pPr fontAlgn="base"/>
            <a:r>
              <a:rPr lang="es-ES" sz="8000" b="1" dirty="0" smtClean="0">
                <a:solidFill>
                  <a:schemeClr val="bg1"/>
                </a:solidFill>
                <a:latin typeface="Agency FB" pitchFamily="34" charset="0"/>
              </a:rPr>
              <a:t>con </a:t>
            </a:r>
            <a:r>
              <a:rPr lang="es-ES" sz="8000" b="1" dirty="0">
                <a:solidFill>
                  <a:schemeClr val="bg1"/>
                </a:solidFill>
                <a:latin typeface="Agency FB" pitchFamily="34" charset="0"/>
              </a:rPr>
              <a:t>los refugiados</a:t>
            </a:r>
          </a:p>
        </p:txBody>
      </p:sp>
      <p:sp>
        <p:nvSpPr>
          <p:cNvPr id="5" name="4 Rectángulo"/>
          <p:cNvSpPr/>
          <p:nvPr/>
        </p:nvSpPr>
        <p:spPr>
          <a:xfrm>
            <a:off x="0" y="0"/>
            <a:ext cx="9144000" cy="6858000"/>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5000" contrast="100000"/>
          </a:blip>
          <a:srcRect/>
          <a:stretch>
            <a:fillRect/>
          </a:stretch>
        </p:blipFill>
        <p:spPr bwMode="auto">
          <a:xfrm>
            <a:off x="0" y="0"/>
            <a:ext cx="9144001" cy="6858000"/>
          </a:xfrm>
          <a:prstGeom prst="rect">
            <a:avLst/>
          </a:prstGeom>
          <a:noFill/>
        </p:spPr>
      </p:pic>
    </p:spTree>
  </p:cSld>
  <p:clrMapOvr>
    <a:masterClrMapping/>
  </p:clrMapOvr>
  <p:transition spd="slow" advTm="10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4"/>
                                        </p:tgtEl>
                                      </p:cBhvr>
                                    </p:animEffect>
                                    <p:set>
                                      <p:cBhvr>
                                        <p:cTn id="11" dur="1" fill="hold">
                                          <p:stCondLst>
                                            <p:cond delay="1999"/>
                                          </p:stCondLst>
                                        </p:cTn>
                                        <p:tgtEl>
                                          <p:spTgt spid="4"/>
                                        </p:tgtEl>
                                        <p:attrNameLst>
                                          <p:attrName>style.visibility</p:attrName>
                                        </p:attrNameLst>
                                      </p:cBhvr>
                                      <p:to>
                                        <p:strVal val="hidden"/>
                                      </p:to>
                                    </p:set>
                                  </p:childTnLst>
                                </p:cTn>
                              </p:par>
                              <p:par>
                                <p:cTn id="12" presetID="6" presetClass="exit" presetSubtype="32" fill="hold" grpId="0" nodeType="withEffect">
                                  <p:stCondLst>
                                    <p:cond delay="0"/>
                                  </p:stCondLst>
                                  <p:childTnLst>
                                    <p:animEffect transition="out" filter="circle(out)">
                                      <p:cBhvr>
                                        <p:cTn id="13" dur="2000"/>
                                        <p:tgtEl>
                                          <p:spTgt spid="5"/>
                                        </p:tgtEl>
                                      </p:cBhvr>
                                    </p:animEffect>
                                    <p:set>
                                      <p:cBhvr>
                                        <p:cTn id="14"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1 Rectángulo"/>
          <p:cNvSpPr/>
          <p:nvPr/>
        </p:nvSpPr>
        <p:spPr>
          <a:xfrm>
            <a:off x="1214414" y="2500306"/>
            <a:ext cx="7358098" cy="3200876"/>
          </a:xfrm>
          <a:prstGeom prst="rect">
            <a:avLst/>
          </a:prstGeom>
        </p:spPr>
        <p:txBody>
          <a:bodyPr wrap="square">
            <a:spAutoFit/>
          </a:bodyPr>
          <a:lstStyle/>
          <a:p>
            <a:pPr algn="r"/>
            <a:r>
              <a:rPr lang="hu-HU" sz="5400" b="1" dirty="0">
                <a:solidFill>
                  <a:schemeClr val="bg1"/>
                </a:solidFill>
                <a:latin typeface="Agency FB" pitchFamily="34" charset="0"/>
              </a:rPr>
              <a:t>FOTOS QUE DAN </a:t>
            </a:r>
            <a:endParaRPr lang="es-ES" sz="5400" b="1" dirty="0" smtClean="0">
              <a:solidFill>
                <a:schemeClr val="bg1"/>
              </a:solidFill>
              <a:latin typeface="Agency FB" pitchFamily="34" charset="0"/>
            </a:endParaRPr>
          </a:p>
          <a:p>
            <a:pPr algn="r"/>
            <a:r>
              <a:rPr lang="es-ES" sz="5400" b="1" dirty="0" smtClean="0">
                <a:solidFill>
                  <a:schemeClr val="bg1"/>
                </a:solidFill>
                <a:latin typeface="Agency FB" pitchFamily="34" charset="0"/>
              </a:rPr>
              <a:t>VERDADERA  PENA</a:t>
            </a:r>
          </a:p>
          <a:p>
            <a:pPr algn="r"/>
            <a:r>
              <a:rPr lang="es-ES" sz="5400" b="1" dirty="0" smtClean="0">
                <a:solidFill>
                  <a:schemeClr val="bg1"/>
                </a:solidFill>
                <a:latin typeface="Agency FB" pitchFamily="34" charset="0"/>
              </a:rPr>
              <a:t>Y MUCHO QUE PENSAR</a:t>
            </a:r>
            <a:r>
              <a:rPr lang="hu-HU" sz="5400" b="1" dirty="0">
                <a:solidFill>
                  <a:schemeClr val="bg1"/>
                </a:solidFill>
                <a:latin typeface="Agency FB" pitchFamily="34" charset="0"/>
              </a:rPr>
              <a:t> </a:t>
            </a:r>
            <a:endParaRPr lang="es-ES" sz="5400" b="1" dirty="0" smtClean="0">
              <a:solidFill>
                <a:schemeClr val="bg1"/>
              </a:solidFill>
              <a:latin typeface="Agency FB" pitchFamily="34" charset="0"/>
            </a:endParaRPr>
          </a:p>
          <a:p>
            <a:pPr algn="r"/>
            <a:r>
              <a:rPr lang="hu-HU" sz="4000" b="1" dirty="0" smtClean="0">
                <a:solidFill>
                  <a:schemeClr val="bg1"/>
                </a:solidFill>
                <a:latin typeface="Agency FB" pitchFamily="34" charset="0"/>
              </a:rPr>
              <a:t>(</a:t>
            </a:r>
            <a:r>
              <a:rPr lang="hu-HU" sz="4000" b="1" dirty="0">
                <a:solidFill>
                  <a:schemeClr val="bg1"/>
                </a:solidFill>
                <a:latin typeface="Agency FB" pitchFamily="34" charset="0"/>
              </a:rPr>
              <a:t>Todos quieren llegar a Europa)</a:t>
            </a:r>
            <a:endParaRPr lang="es-ES" sz="4000" dirty="0">
              <a:solidFill>
                <a:schemeClr val="bg1"/>
              </a:solidFill>
              <a:latin typeface="Agency FB" pitchFamily="34" charset="0"/>
            </a:endParaRPr>
          </a:p>
        </p:txBody>
      </p:sp>
      <p:sp>
        <p:nvSpPr>
          <p:cNvPr id="4" name="3 Rectángulo"/>
          <p:cNvSpPr/>
          <p:nvPr/>
        </p:nvSpPr>
        <p:spPr>
          <a:xfrm>
            <a:off x="0" y="0"/>
            <a:ext cx="9144000" cy="6858000"/>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5000" contrast="100000"/>
          </a:blip>
          <a:srcRect/>
          <a:stretch>
            <a:fillRect/>
          </a:stretch>
        </p:blipFill>
        <p:spPr bwMode="auto">
          <a:xfrm>
            <a:off x="0" y="0"/>
            <a:ext cx="9144001" cy="6858000"/>
          </a:xfrm>
          <a:prstGeom prst="rect">
            <a:avLst/>
          </a:prstGeom>
          <a:noFill/>
        </p:spPr>
      </p:pic>
    </p:spTree>
  </p:cSld>
  <p:clrMapOvr>
    <a:masterClrMapping/>
  </p:clrMapOvr>
  <p:transition spd="slow" advTm="11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par>
                                <p:cTn id="12" presetID="6" presetClass="exit" presetSubtype="32" fill="hold" grpId="0" nodeType="withEffect">
                                  <p:stCondLst>
                                    <p:cond delay="0"/>
                                  </p:stCondLst>
                                  <p:childTnLst>
                                    <p:animEffect transition="out" filter="circle(out)">
                                      <p:cBhvr>
                                        <p:cTn id="13" dur="2000"/>
                                        <p:tgtEl>
                                          <p:spTgt spid="4"/>
                                        </p:tgtEl>
                                      </p:cBhvr>
                                    </p:animEffect>
                                    <p:set>
                                      <p:cBhvr>
                                        <p:cTn id="14"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5">
                <a:shade val="45000"/>
                <a:satMod val="135000"/>
              </a:schemeClr>
              <a:prstClr val="white"/>
            </a:duotone>
            <a:lum bright="-7000" contrast="100000"/>
          </a:blip>
          <a:srcRect/>
          <a:stretch>
            <a:fillRect/>
          </a:stretch>
        </p:blipFill>
        <p:spPr bwMode="auto">
          <a:xfrm>
            <a:off x="0" y="0"/>
            <a:ext cx="9144000" cy="6858000"/>
          </a:xfrm>
          <a:prstGeom prst="rect">
            <a:avLst/>
          </a:prstGeom>
          <a:noFill/>
        </p:spPr>
      </p:pic>
      <p:pic>
        <p:nvPicPr>
          <p:cNvPr id="2" name="Picture 7" descr="https://dub126.afx.ms/att/GetInline.aspx?messageid=df31d1c7-986d-11e5-968b-d89d675c49f2&amp;attindex=8&amp;cp=-1&amp;attdepth=8&amp;imgsrc=cid:qg4VODNh3WbfeP4ejhm3&amp;cid=b8174fe42bbf52b3&amp;hm__login=joseluisramosortega&amp;hm__domain=hotmail.com&amp;ip=10.148.132.8&amp;d=d474&amp;mf=0&amp;hm__ts=Wed%2c%2002%20Dec%202015%2008:32:43%20GMT&amp;st=joseluisramosortega&amp;hm__ha=01_71b58f99fdfb4646bf11469da49cb69a2e1303a41627f1607a8192975ab38a67&amp;oneredir=1"/>
          <p:cNvPicPr>
            <a:picLocks noChangeAspect="1" noChangeArrowheads="1"/>
          </p:cNvPicPr>
          <p:nvPr/>
        </p:nvPicPr>
        <p:blipFill>
          <a:blip r:embed="rId3"/>
          <a:srcRect/>
          <a:stretch>
            <a:fillRect/>
          </a:stretch>
        </p:blipFill>
        <p:spPr bwMode="auto">
          <a:xfrm>
            <a:off x="285720" y="857232"/>
            <a:ext cx="8423545" cy="5143536"/>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p2.trrsf.com/image/fget/cf/460/0/images.terra.com/2015/05/11/mundo-tailandia-malasia-refugiados.JPG"/>
          <p:cNvPicPr>
            <a:picLocks noChangeAspect="1" noChangeArrowheads="1"/>
          </p:cNvPicPr>
          <p:nvPr/>
        </p:nvPicPr>
        <p:blipFill>
          <a:blip r:embed="rId2"/>
          <a:srcRect/>
          <a:stretch>
            <a:fillRect/>
          </a:stretch>
        </p:blipFill>
        <p:spPr bwMode="auto">
          <a:xfrm>
            <a:off x="0" y="-1"/>
            <a:ext cx="9144000" cy="6858001"/>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4.bp.blogspot.com/-czzofHQHmaU/TzMs61v6NcI/AAAAAAAACV0/uS27Hg0W_l0/s1600/0k0289_gif-sicodelicos-17.gif"/>
          <p:cNvPicPr>
            <a:picLocks noChangeAspect="1" noChangeArrowheads="1" noCrop="1"/>
          </p:cNvPicPr>
          <p:nvPr/>
        </p:nvPicPr>
        <p:blipFill>
          <a:blip r:embed="rId2">
            <a:duotone>
              <a:schemeClr val="accent5">
                <a:shade val="45000"/>
                <a:satMod val="135000"/>
              </a:schemeClr>
              <a:prstClr val="white"/>
            </a:duotone>
            <a:lum bright="-7000" contrast="100000"/>
          </a:blip>
          <a:srcRect/>
          <a:stretch>
            <a:fillRect/>
          </a:stretch>
        </p:blipFill>
        <p:spPr bwMode="auto">
          <a:xfrm>
            <a:off x="0" y="0"/>
            <a:ext cx="9144000" cy="6858000"/>
          </a:xfrm>
          <a:prstGeom prst="rect">
            <a:avLst/>
          </a:prstGeom>
          <a:noFill/>
        </p:spPr>
      </p:pic>
      <p:graphicFrame>
        <p:nvGraphicFramePr>
          <p:cNvPr id="4" name="3 Tabla"/>
          <p:cNvGraphicFramePr>
            <a:graphicFrameLocks noGrp="1"/>
          </p:cNvGraphicFramePr>
          <p:nvPr/>
        </p:nvGraphicFramePr>
        <p:xfrm>
          <a:off x="1524000" y="2965524"/>
          <a:ext cx="6096000" cy="926952"/>
        </p:xfrm>
        <a:graphic>
          <a:graphicData uri="http://schemas.openxmlformats.org/drawingml/2006/table">
            <a:tbl>
              <a:tblPr/>
              <a:tblGrid>
                <a:gridCol w="6096000"/>
              </a:tblGrid>
              <a:tr h="926952">
                <a:tc>
                  <a:txBody>
                    <a:bodyPr/>
                    <a:lstStyle/>
                    <a:p>
                      <a:pPr fontAlgn="t">
                        <a:buFont typeface="Arial"/>
                        <a:buChar char="•"/>
                      </a:pPr>
                      <a:r>
                        <a:rPr lang="es-ES" sz="1200" dirty="0">
                          <a:solidFill>
                            <a:srgbClr val="666666"/>
                          </a:solidFill>
                        </a:rPr>
                        <a:t>© 2015 Microsoft</a:t>
                      </a:r>
                      <a:endParaRPr lang="es-ES" sz="1200" dirty="0"/>
                    </a:p>
                    <a:p>
                      <a:pPr fontAlgn="t">
                        <a:buFont typeface="Arial"/>
                        <a:buChar char="•"/>
                      </a:pPr>
                      <a:r>
                        <a:rPr lang="es-ES" sz="1200" u="none" strike="noStrike" dirty="0">
                          <a:solidFill>
                            <a:srgbClr val="666666"/>
                          </a:solidFill>
                          <a:hlinkClick r:id="rId3"/>
                        </a:rPr>
                        <a:t>Términos</a:t>
                      </a:r>
                      <a:endParaRPr lang="es-ES" sz="1200" dirty="0"/>
                    </a:p>
                    <a:p>
                      <a:pPr fontAlgn="t">
                        <a:buFont typeface="Arial"/>
                        <a:buChar char="•"/>
                      </a:pPr>
                      <a:r>
                        <a:rPr lang="es-ES" sz="1200" u="none" strike="noStrike" dirty="0">
                          <a:solidFill>
                            <a:srgbClr val="666666"/>
                          </a:solidFill>
                          <a:hlinkClick r:id="rId4"/>
                        </a:rPr>
                        <a:t>Privacidad y cookies</a:t>
                      </a:r>
                      <a:endParaRPr lang="es-ES" sz="1200" dirty="0"/>
                    </a:p>
                    <a:p>
                      <a:pPr fontAlgn="t">
                        <a:buFont typeface="Arial"/>
                        <a:buChar char="•"/>
                      </a:pPr>
                      <a:r>
                        <a:rPr lang="es-ES" sz="1200" u="none" strike="noStrike" dirty="0">
                          <a:solidFill>
                            <a:srgbClr val="666666"/>
                          </a:solidFill>
                          <a:hlinkClick r:id="rId5"/>
                        </a:rPr>
                        <a:t>Desarrolladores</a:t>
                      </a:r>
                      <a:endParaRPr lang="es-ES" sz="1200" dirty="0"/>
                    </a:p>
                    <a:p>
                      <a:pPr fontAlgn="t">
                        <a:buFont typeface="Arial"/>
                        <a:buChar char="•"/>
                      </a:pPr>
                      <a:r>
                        <a:rPr lang="es-ES" sz="1200" u="none" strike="noStrike" dirty="0">
                          <a:solidFill>
                            <a:srgbClr val="666666"/>
                          </a:solidFill>
                          <a:hlinkClick r:id="rId6"/>
                        </a:rPr>
                        <a:t>Español</a:t>
                      </a:r>
                      <a:endParaRPr lang="es-ES" sz="1200" dirty="0"/>
                    </a:p>
                  </a:txBody>
                  <a:tcPr marL="0" marR="0" marT="0" marB="0">
                    <a:lnL>
                      <a:noFill/>
                    </a:lnL>
                    <a:lnR>
                      <a:noFill/>
                    </a:lnR>
                    <a:lnT w="9525" cap="flat" cmpd="sng" algn="ctr">
                      <a:solidFill>
                        <a:srgbClr val="CCCCCC"/>
                      </a:solidFill>
                      <a:prstDash val="solid"/>
                      <a:round/>
                      <a:headEnd type="none" w="med" len="med"/>
                      <a:tailEnd type="none" w="med" len="med"/>
                    </a:lnT>
                    <a:lnB>
                      <a:noFill/>
                    </a:lnB>
                    <a:solidFill>
                      <a:srgbClr val="FFFFFF"/>
                    </a:solidFill>
                  </a:tcPr>
                </a:tc>
              </a:tr>
            </a:tbl>
          </a:graphicData>
        </a:graphic>
      </p:graphicFrame>
      <p:pic>
        <p:nvPicPr>
          <p:cNvPr id="13315" name="Picture 3" descr="https://dub126.afx.ms/att/GetInline.aspx?messageid=df31d1c7-986d-11e5-968b-d89d675c49f2&amp;attindex=4&amp;cp=-1&amp;attdepth=4&amp;imgsrc=cid:jNZbOhpWnSO42w50ReQ2&amp;cid=b8174fe42bbf52b3&amp;hm__login=joseluisramosortega&amp;hm__domain=hotmail.com&amp;ip=10.148.132.8&amp;d=d474&amp;mf=0&amp;hm__ts=Wed%2c%2002%20Dec%202015%2008:32:43%20GMT&amp;st=joseluisramosortega&amp;hm__ha=01_e0814b84eb6283a96c6aaf49ca7a74fe2378e9ed5817aa2339bd1669a4204986&amp;oneredir=1"/>
          <p:cNvPicPr>
            <a:picLocks noChangeAspect="1" noChangeArrowheads="1"/>
          </p:cNvPicPr>
          <p:nvPr/>
        </p:nvPicPr>
        <p:blipFill>
          <a:blip r:embed="rId7"/>
          <a:srcRect/>
          <a:stretch>
            <a:fillRect/>
          </a:stretch>
        </p:blipFill>
        <p:spPr bwMode="auto">
          <a:xfrm>
            <a:off x="571471" y="571480"/>
            <a:ext cx="8150505" cy="5429288"/>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5">
                <a:shade val="45000"/>
                <a:satMod val="135000"/>
              </a:schemeClr>
              <a:prstClr val="white"/>
            </a:duotone>
            <a:lum bright="-7000" contrast="100000"/>
          </a:blip>
          <a:srcRect/>
          <a:stretch>
            <a:fillRect/>
          </a:stretch>
        </p:blipFill>
        <p:spPr bwMode="auto">
          <a:xfrm>
            <a:off x="0" y="0"/>
            <a:ext cx="9144000" cy="6858000"/>
          </a:xfrm>
          <a:prstGeom prst="rect">
            <a:avLst/>
          </a:prstGeom>
          <a:noFill/>
        </p:spPr>
      </p:pic>
      <p:pic>
        <p:nvPicPr>
          <p:cNvPr id="37890" name="Picture 2" descr="http://img.europapress.net/fotoweb/fotonoticia_20150418091733_800.jpg"/>
          <p:cNvPicPr>
            <a:picLocks noChangeAspect="1" noChangeArrowheads="1"/>
          </p:cNvPicPr>
          <p:nvPr/>
        </p:nvPicPr>
        <p:blipFill>
          <a:blip r:embed="rId3"/>
          <a:srcRect/>
          <a:stretch>
            <a:fillRect/>
          </a:stretch>
        </p:blipFill>
        <p:spPr bwMode="auto">
          <a:xfrm>
            <a:off x="214282" y="642918"/>
            <a:ext cx="8766095" cy="5500726"/>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www.clarin.com/mundo/Refugiados-Lesbos-Alkis-Konstantinidis-Reuters_CLAIMA20150913_0088_39.jpg"/>
          <p:cNvPicPr>
            <a:picLocks noChangeAspect="1" noChangeArrowheads="1"/>
          </p:cNvPicPr>
          <p:nvPr/>
        </p:nvPicPr>
        <p:blipFill>
          <a:blip r:embed="rId2"/>
          <a:srcRect/>
          <a:stretch>
            <a:fillRect/>
          </a:stretch>
        </p:blipFill>
        <p:spPr bwMode="auto">
          <a:xfrm>
            <a:off x="0" y="0"/>
            <a:ext cx="9127779" cy="685800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5">
                <a:shade val="45000"/>
                <a:satMod val="135000"/>
              </a:schemeClr>
              <a:prstClr val="white"/>
            </a:duotone>
            <a:lum bright="-7000" contrast="100000"/>
          </a:blip>
          <a:srcRect/>
          <a:stretch>
            <a:fillRect/>
          </a:stretch>
        </p:blipFill>
        <p:spPr bwMode="auto">
          <a:xfrm>
            <a:off x="0" y="0"/>
            <a:ext cx="9144000" cy="6858000"/>
          </a:xfrm>
          <a:prstGeom prst="rect">
            <a:avLst/>
          </a:prstGeom>
          <a:noFill/>
        </p:spPr>
      </p:pic>
      <p:pic>
        <p:nvPicPr>
          <p:cNvPr id="39938" name="Picture 2" descr="https://peasantsanddonkies.files.wordpress.com/2014/09/cyprus-boat.jpg?w=300&amp;h=225"/>
          <p:cNvPicPr>
            <a:picLocks noChangeAspect="1" noChangeArrowheads="1"/>
          </p:cNvPicPr>
          <p:nvPr/>
        </p:nvPicPr>
        <p:blipFill>
          <a:blip r:embed="rId3"/>
          <a:srcRect/>
          <a:stretch>
            <a:fillRect/>
          </a:stretch>
        </p:blipFill>
        <p:spPr bwMode="auto">
          <a:xfrm>
            <a:off x="785786" y="571480"/>
            <a:ext cx="7429552" cy="5572164"/>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1 Rectángulo"/>
          <p:cNvSpPr/>
          <p:nvPr/>
        </p:nvSpPr>
        <p:spPr>
          <a:xfrm>
            <a:off x="1785918" y="1714488"/>
            <a:ext cx="6572296" cy="4431983"/>
          </a:xfrm>
          <a:prstGeom prst="rect">
            <a:avLst/>
          </a:prstGeom>
        </p:spPr>
        <p:txBody>
          <a:bodyPr wrap="square">
            <a:spAutoFit/>
          </a:bodyPr>
          <a:lstStyle/>
          <a:p>
            <a:pPr algn="r"/>
            <a:r>
              <a:rPr lang="es-ES" sz="2400" b="1" dirty="0" smtClean="0">
                <a:solidFill>
                  <a:schemeClr val="bg1"/>
                </a:solidFill>
                <a:latin typeface="Agency FB" pitchFamily="34" charset="0"/>
                <a:cs typeface="Arial" pitchFamily="34" charset="0"/>
              </a:rPr>
              <a:t>Hasta </a:t>
            </a:r>
            <a:r>
              <a:rPr lang="es-ES" sz="2400" b="1" dirty="0">
                <a:solidFill>
                  <a:schemeClr val="bg1"/>
                </a:solidFill>
                <a:latin typeface="Agency FB" pitchFamily="34" charset="0"/>
                <a:cs typeface="Arial" pitchFamily="34" charset="0"/>
              </a:rPr>
              <a:t>hace pocos días, el foco de las noticias sobre la crisis provocada en Europa por la súbitamente multiplicada afluencia de cientos de miles de refugiados se había concentrado en el Mediterráneo, pero el hallazgo el jueves pasado de 71 personas asfixiadas en un camión frigorífico en una parada de la autopista Viena-Budapest desvió la atención de todos los medios hacia las redes de tráfico que ocupan los Balcanes y puso sobre alerta a la </a:t>
            </a:r>
            <a:r>
              <a:rPr lang="es-ES" sz="2400" b="1" dirty="0" err="1">
                <a:solidFill>
                  <a:schemeClr val="bg1"/>
                </a:solidFill>
                <a:latin typeface="Agency FB" pitchFamily="34" charset="0"/>
                <a:cs typeface="Arial" pitchFamily="34" charset="0"/>
              </a:rPr>
              <a:t>Europol</a:t>
            </a:r>
            <a:r>
              <a:rPr lang="es-ES" sz="2400" b="1" dirty="0">
                <a:solidFill>
                  <a:schemeClr val="bg1"/>
                </a:solidFill>
                <a:latin typeface="Agency FB" pitchFamily="34" charset="0"/>
                <a:cs typeface="Arial" pitchFamily="34" charset="0"/>
              </a:rPr>
              <a:t>, la policía europea. Las fáciles imágenes de mafiosos serbios cooperando con </a:t>
            </a:r>
            <a:r>
              <a:rPr lang="es-ES" sz="2400" b="1" dirty="0" err="1">
                <a:solidFill>
                  <a:schemeClr val="bg1"/>
                </a:solidFill>
                <a:latin typeface="Agency FB" pitchFamily="34" charset="0"/>
                <a:cs typeface="Arial" pitchFamily="34" charset="0"/>
              </a:rPr>
              <a:t>gángsters</a:t>
            </a:r>
            <a:r>
              <a:rPr lang="es-ES" sz="2400" b="1" dirty="0">
                <a:solidFill>
                  <a:schemeClr val="bg1"/>
                </a:solidFill>
                <a:latin typeface="Agency FB" pitchFamily="34" charset="0"/>
                <a:cs typeface="Arial" pitchFamily="34" charset="0"/>
              </a:rPr>
              <a:t> romaníes ocuparon las tapas de los diarios más sensacionalistas. </a:t>
            </a:r>
            <a:r>
              <a:rPr lang="es-ES" b="1" i="1" dirty="0" smtClean="0">
                <a:solidFill>
                  <a:schemeClr val="bg1"/>
                </a:solidFill>
              </a:rPr>
              <a:t/>
            </a:r>
            <a:br>
              <a:rPr lang="es-ES" b="1" i="1" dirty="0" smtClean="0">
                <a:solidFill>
                  <a:schemeClr val="bg1"/>
                </a:solidFill>
              </a:rPr>
            </a:br>
            <a:endParaRPr lang="es-ES" b="1" i="1" dirty="0">
              <a:solidFill>
                <a:schemeClr val="bg1"/>
              </a:solidFill>
            </a:endParaRPr>
          </a:p>
        </p:txBody>
      </p:sp>
      <p:sp>
        <p:nvSpPr>
          <p:cNvPr id="4" name="3 Rectángulo"/>
          <p:cNvSpPr/>
          <p:nvPr/>
        </p:nvSpPr>
        <p:spPr>
          <a:xfrm>
            <a:off x="0" y="-285776"/>
            <a:ext cx="9144000" cy="6858000"/>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5000" contrast="100000"/>
          </a:blip>
          <a:srcRect/>
          <a:stretch>
            <a:fillRect/>
          </a:stretch>
        </p:blipFill>
        <p:spPr bwMode="auto">
          <a:xfrm>
            <a:off x="0" y="-285776"/>
            <a:ext cx="9144001" cy="7143776"/>
          </a:xfrm>
          <a:prstGeom prst="rect">
            <a:avLst/>
          </a:prstGeom>
          <a:noFill/>
        </p:spPr>
      </p:pic>
    </p:spTree>
  </p:cSld>
  <p:clrMapOvr>
    <a:masterClrMapping/>
  </p:clrMapOvr>
  <p:transition spd="slow" advTm="41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par>
                                <p:cTn id="12" presetID="6" presetClass="exit" presetSubtype="32" fill="hold" grpId="0" nodeType="withEffect">
                                  <p:stCondLst>
                                    <p:cond delay="0"/>
                                  </p:stCondLst>
                                  <p:childTnLst>
                                    <p:animEffect transition="out" filter="circle(out)">
                                      <p:cBhvr>
                                        <p:cTn id="13" dur="2000"/>
                                        <p:tgtEl>
                                          <p:spTgt spid="4"/>
                                        </p:tgtEl>
                                      </p:cBhvr>
                                    </p:animEffect>
                                    <p:set>
                                      <p:cBhvr>
                                        <p:cTn id="14"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Jose Luis\Escritorio\2015-10-11T115219Z_493273959_GF10000241002_RTRMADP_3_EUROPE-MIGRANTS-GREECE_0.JPG"/>
          <p:cNvPicPr>
            <a:picLocks noChangeAspect="1" noChangeArrowheads="1"/>
          </p:cNvPicPr>
          <p:nvPr/>
        </p:nvPicPr>
        <p:blipFill>
          <a:blip r:embed="rId2"/>
          <a:srcRect/>
          <a:stretch>
            <a:fillRect/>
          </a:stretch>
        </p:blipFill>
        <p:spPr bwMode="auto">
          <a:xfrm>
            <a:off x="0" y="0"/>
            <a:ext cx="9179580" cy="685800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Jose Luis\Escritorio\Refugiados-Lesbos-Alkis-Konstantinidis-Reuters_CLAIMA20150913_0081_28.jpg"/>
          <p:cNvPicPr>
            <a:picLocks noChangeAspect="1" noChangeArrowheads="1"/>
          </p:cNvPicPr>
          <p:nvPr/>
        </p:nvPicPr>
        <p:blipFill>
          <a:blip r:embed="rId2"/>
          <a:srcRect/>
          <a:stretch>
            <a:fillRect/>
          </a:stretch>
        </p:blipFill>
        <p:spPr bwMode="auto">
          <a:xfrm>
            <a:off x="-214346" y="0"/>
            <a:ext cx="9510934" cy="685800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Jose Luis\Escritorio\images.jpg"/>
          <p:cNvPicPr>
            <a:picLocks noChangeAspect="1" noChangeArrowheads="1"/>
          </p:cNvPicPr>
          <p:nvPr/>
        </p:nvPicPr>
        <p:blipFill>
          <a:blip r:embed="rId3"/>
          <a:srcRect/>
          <a:stretch>
            <a:fillRect/>
          </a:stretch>
        </p:blipFill>
        <p:spPr bwMode="auto">
          <a:xfrm>
            <a:off x="-1" y="0"/>
            <a:ext cx="9184843" cy="6858000"/>
          </a:xfrm>
          <a:prstGeom prst="rect">
            <a:avLst/>
          </a:prstGeom>
          <a:noFill/>
        </p:spPr>
      </p:pic>
    </p:spTree>
  </p:cSld>
  <p:clrMapOvr>
    <a:masterClrMapping/>
  </p:clrMapOvr>
  <p:transition spd="slow" advTm="6000">
    <p:push dir="r"/>
    <p:sndAc>
      <p:stSnd>
        <p:snd r:embed="rId2" name="Richard-Clayderman-_-Nostalgie.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Jose Luis\Escritorio\Aylan-Kurdi-pantalones-destruye-Siria_CLAIMA20150903_0114_18.jpg"/>
          <p:cNvPicPr>
            <a:picLocks noChangeAspect="1" noChangeArrowheads="1"/>
          </p:cNvPicPr>
          <p:nvPr/>
        </p:nvPicPr>
        <p:blipFill>
          <a:blip r:embed="rId2"/>
          <a:srcRect/>
          <a:stretch>
            <a:fillRect/>
          </a:stretch>
        </p:blipFill>
        <p:spPr bwMode="auto">
          <a:xfrm>
            <a:off x="-1" y="0"/>
            <a:ext cx="9152713" cy="685800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Jose Luis\Escritorio\embarcacion-Mediterraneo-Rodas-Grecia-EFE_CLAIMA20150420_0069_27.jpg"/>
          <p:cNvPicPr>
            <a:picLocks noChangeAspect="1" noChangeArrowheads="1"/>
          </p:cNvPicPr>
          <p:nvPr/>
        </p:nvPicPr>
        <p:blipFill>
          <a:blip r:embed="rId2"/>
          <a:srcRect/>
          <a:stretch>
            <a:fillRect/>
          </a:stretch>
        </p:blipFill>
        <p:spPr bwMode="auto">
          <a:xfrm>
            <a:off x="0" y="0"/>
            <a:ext cx="9257308" cy="685800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1 Rectángulo"/>
          <p:cNvSpPr/>
          <p:nvPr/>
        </p:nvSpPr>
        <p:spPr>
          <a:xfrm>
            <a:off x="1285852" y="1214422"/>
            <a:ext cx="7429552" cy="4832092"/>
          </a:xfrm>
          <a:prstGeom prst="rect">
            <a:avLst/>
          </a:prstGeom>
        </p:spPr>
        <p:txBody>
          <a:bodyPr wrap="square">
            <a:spAutoFit/>
          </a:bodyPr>
          <a:lstStyle/>
          <a:p>
            <a:pPr algn="r"/>
            <a:r>
              <a:rPr lang="es-ES" sz="2000" b="1" i="1" dirty="0" smtClean="0">
                <a:solidFill>
                  <a:schemeClr val="bg1"/>
                </a:solidFill>
                <a:latin typeface="Arial" pitchFamily="34" charset="0"/>
                <a:cs typeface="Arial" pitchFamily="34" charset="0"/>
              </a:rPr>
              <a:t/>
            </a:r>
            <a:br>
              <a:rPr lang="es-ES" sz="2000" b="1" i="1" dirty="0" smtClean="0">
                <a:solidFill>
                  <a:schemeClr val="bg1"/>
                </a:solidFill>
                <a:latin typeface="Arial" pitchFamily="34" charset="0"/>
                <a:cs typeface="Arial" pitchFamily="34" charset="0"/>
              </a:rPr>
            </a:br>
            <a:r>
              <a:rPr lang="es-ES" sz="2400" b="1" dirty="0">
                <a:solidFill>
                  <a:schemeClr val="bg1"/>
                </a:solidFill>
                <a:latin typeface="Agency FB" pitchFamily="34" charset="0"/>
                <a:cs typeface="Arial" pitchFamily="34" charset="0"/>
              </a:rPr>
              <a:t>Sin embargo, una primera mirada atenta sobre el monumental drama muestra que gran parte de la población europea está viviendo a costa de los fugitivos: si no son las redes de traficantes que transportan a las multitudes desesperadas desde Grecia, pasando por Macedonia, Serbia, Hungría y Austria, hasta el “paraíso” alemán, se trata de quienes les venden alimentos, bebida y alojamiento por el camino o los acogen clandestinamente en su destino. </a:t>
            </a:r>
            <a:endParaRPr lang="es-ES" sz="2400" b="1" dirty="0" smtClean="0">
              <a:solidFill>
                <a:schemeClr val="bg1"/>
              </a:solidFill>
              <a:latin typeface="Agency FB" pitchFamily="34" charset="0"/>
              <a:cs typeface="Arial" pitchFamily="34" charset="0"/>
            </a:endParaRPr>
          </a:p>
          <a:p>
            <a:pPr algn="r"/>
            <a:r>
              <a:rPr lang="es-ES" sz="2400" b="1" dirty="0" smtClean="0">
                <a:solidFill>
                  <a:schemeClr val="bg1"/>
                </a:solidFill>
                <a:latin typeface="Agency FB" pitchFamily="34" charset="0"/>
                <a:cs typeface="Arial" pitchFamily="34" charset="0"/>
              </a:rPr>
              <a:t>Pero </a:t>
            </a:r>
            <a:r>
              <a:rPr lang="es-ES" sz="2400" b="1" dirty="0">
                <a:solidFill>
                  <a:schemeClr val="bg1"/>
                </a:solidFill>
                <a:latin typeface="Agency FB" pitchFamily="34" charset="0"/>
                <a:cs typeface="Arial" pitchFamily="34" charset="0"/>
              </a:rPr>
              <a:t>también están quienes medran de los subsidios europeos para el alojamiento de los refugiados, como la “</a:t>
            </a:r>
            <a:r>
              <a:rPr lang="es-ES" sz="2400" b="1" dirty="0" err="1">
                <a:solidFill>
                  <a:schemeClr val="bg1"/>
                </a:solidFill>
                <a:latin typeface="Agency FB" pitchFamily="34" charset="0"/>
                <a:cs typeface="Arial" pitchFamily="34" charset="0"/>
              </a:rPr>
              <a:t>Famiglia</a:t>
            </a:r>
            <a:r>
              <a:rPr lang="es-ES" sz="2400" b="1" dirty="0">
                <a:solidFill>
                  <a:schemeClr val="bg1"/>
                </a:solidFill>
                <a:latin typeface="Agency FB" pitchFamily="34" charset="0"/>
                <a:cs typeface="Arial" pitchFamily="34" charset="0"/>
              </a:rPr>
              <a:t> </a:t>
            </a:r>
            <a:r>
              <a:rPr lang="es-ES" sz="2400" b="1" dirty="0" err="1">
                <a:solidFill>
                  <a:schemeClr val="bg1"/>
                </a:solidFill>
                <a:latin typeface="Agency FB" pitchFamily="34" charset="0"/>
                <a:cs typeface="Arial" pitchFamily="34" charset="0"/>
              </a:rPr>
              <a:t>Carminati</a:t>
            </a:r>
            <a:r>
              <a:rPr lang="es-ES" sz="2400" b="1" dirty="0">
                <a:solidFill>
                  <a:schemeClr val="bg1"/>
                </a:solidFill>
                <a:latin typeface="Agency FB" pitchFamily="34" charset="0"/>
                <a:cs typeface="Arial" pitchFamily="34" charset="0"/>
              </a:rPr>
              <a:t>”, de la “Mafia </a:t>
            </a:r>
            <a:r>
              <a:rPr lang="es-ES" sz="2400" b="1" dirty="0" err="1">
                <a:solidFill>
                  <a:schemeClr val="bg1"/>
                </a:solidFill>
                <a:latin typeface="Agency FB" pitchFamily="34" charset="0"/>
                <a:cs typeface="Arial" pitchFamily="34" charset="0"/>
              </a:rPr>
              <a:t>Capitale</a:t>
            </a:r>
            <a:r>
              <a:rPr lang="es-ES" sz="2400" b="1" dirty="0">
                <a:solidFill>
                  <a:schemeClr val="bg1"/>
                </a:solidFill>
                <a:latin typeface="Agency FB" pitchFamily="34" charset="0"/>
                <a:cs typeface="Arial" pitchFamily="34" charset="0"/>
              </a:rPr>
              <a:t>” (llamada así por haber sido detectada en diciembre pasado en Roma), que recaudaba fortunas gracias a los subsidios estatales y europeos que recibía para hospedar a refugiados. </a:t>
            </a:r>
          </a:p>
        </p:txBody>
      </p:sp>
      <p:sp>
        <p:nvSpPr>
          <p:cNvPr id="4" name="3 Rectángulo"/>
          <p:cNvSpPr/>
          <p:nvPr/>
        </p:nvSpPr>
        <p:spPr>
          <a:xfrm>
            <a:off x="0" y="0"/>
            <a:ext cx="9144000" cy="6858000"/>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5000" contrast="100000"/>
          </a:blip>
          <a:srcRect/>
          <a:stretch>
            <a:fillRect/>
          </a:stretch>
        </p:blipFill>
        <p:spPr bwMode="auto">
          <a:xfrm>
            <a:off x="0" y="0"/>
            <a:ext cx="9144001" cy="6858000"/>
          </a:xfrm>
          <a:prstGeom prst="rect">
            <a:avLst/>
          </a:prstGeom>
          <a:noFill/>
        </p:spPr>
      </p:pic>
    </p:spTree>
  </p:cSld>
  <p:clrMapOvr>
    <a:masterClrMapping/>
  </p:clrMapOvr>
  <p:transition spd="slow" advTm="46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par>
                                <p:cTn id="12" presetID="6" presetClass="exit" presetSubtype="32" fill="hold" grpId="0" nodeType="withEffect">
                                  <p:stCondLst>
                                    <p:cond delay="0"/>
                                  </p:stCondLst>
                                  <p:childTnLst>
                                    <p:animEffect transition="out" filter="circle(out)">
                                      <p:cBhvr>
                                        <p:cTn id="13" dur="2000"/>
                                        <p:tgtEl>
                                          <p:spTgt spid="4"/>
                                        </p:tgtEl>
                                      </p:cBhvr>
                                    </p:animEffect>
                                    <p:set>
                                      <p:cBhvr>
                                        <p:cTn id="14"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5">
                <a:shade val="45000"/>
                <a:satMod val="135000"/>
              </a:schemeClr>
              <a:prstClr val="white"/>
            </a:duotone>
            <a:lum bright="-7000" contrast="100000"/>
          </a:blip>
          <a:srcRect/>
          <a:stretch>
            <a:fillRect/>
          </a:stretch>
        </p:blipFill>
        <p:spPr bwMode="auto">
          <a:xfrm>
            <a:off x="0" y="0"/>
            <a:ext cx="9144000" cy="6858000"/>
          </a:xfrm>
          <a:prstGeom prst="rect">
            <a:avLst/>
          </a:prstGeom>
          <a:noFill/>
        </p:spPr>
      </p:pic>
      <p:pic>
        <p:nvPicPr>
          <p:cNvPr id="2" name="Picture 10" descr="https://dub126.afx.ms/att/GetInline.aspx?messageid=df31d1c7-986d-11e5-968b-d89d675c49f2&amp;attindex=1&amp;cp=-1&amp;attdepth=1&amp;imgsrc=cid:uezNnuP2bCLnqFaU5oXF&amp;cid=b8174fe42bbf52b3&amp;hm__login=joseluisramosortega&amp;hm__domain=hotmail.com&amp;ip=10.148.132.8&amp;d=d474&amp;mf=0&amp;hm__ts=Wed%2c%2002%20Dec%202015%2008:32:43%20GMT&amp;st=joseluisramosortega&amp;hm__ha=01_7f1c6c6e5f4c02f16f33a2e5bc744bfad8053ae547674927d19ae67992bb3622&amp;oneredir=1"/>
          <p:cNvPicPr>
            <a:picLocks noChangeAspect="1" noChangeArrowheads="1"/>
          </p:cNvPicPr>
          <p:nvPr/>
        </p:nvPicPr>
        <p:blipFill>
          <a:blip r:embed="rId3"/>
          <a:srcRect/>
          <a:stretch>
            <a:fillRect/>
          </a:stretch>
        </p:blipFill>
        <p:spPr bwMode="auto">
          <a:xfrm>
            <a:off x="214282" y="642918"/>
            <a:ext cx="8733094" cy="5429288"/>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Jose Luis\Escritorio\images (1).jpg"/>
          <p:cNvPicPr>
            <a:picLocks noChangeAspect="1" noChangeArrowheads="1"/>
          </p:cNvPicPr>
          <p:nvPr/>
        </p:nvPicPr>
        <p:blipFill>
          <a:blip r:embed="rId2"/>
          <a:srcRect/>
          <a:stretch>
            <a:fillRect/>
          </a:stretch>
        </p:blipFill>
        <p:spPr bwMode="auto">
          <a:xfrm>
            <a:off x="-1" y="0"/>
            <a:ext cx="9184843" cy="685800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www.un.org/News/dh/photos/large/2011/09-05-2011syri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3">
            <a:duotone>
              <a:schemeClr val="accent5">
                <a:shade val="45000"/>
                <a:satMod val="135000"/>
              </a:schemeClr>
              <a:prstClr val="white"/>
            </a:duotone>
            <a:lum bright="-7000" contrast="100000"/>
          </a:blip>
          <a:srcRect/>
          <a:stretch>
            <a:fillRect/>
          </a:stretch>
        </p:blipFill>
        <p:spPr bwMode="auto">
          <a:xfrm>
            <a:off x="0" y="0"/>
            <a:ext cx="9144000" cy="6858000"/>
          </a:xfrm>
          <a:prstGeom prst="rect">
            <a:avLst/>
          </a:prstGeom>
          <a:noFill/>
        </p:spPr>
      </p:pic>
      <p:pic>
        <p:nvPicPr>
          <p:cNvPr id="16386" name="Picture 2" descr="http://angulo7.com.mx/images/2015/julio/23/inmigrantes.jpg"/>
          <p:cNvPicPr>
            <a:picLocks noChangeAspect="1" noChangeArrowheads="1"/>
          </p:cNvPicPr>
          <p:nvPr/>
        </p:nvPicPr>
        <p:blipFill>
          <a:blip r:embed="rId4"/>
          <a:srcRect/>
          <a:stretch>
            <a:fillRect/>
          </a:stretch>
        </p:blipFill>
        <p:spPr bwMode="auto">
          <a:xfrm>
            <a:off x="214281" y="1071546"/>
            <a:ext cx="8623587" cy="4643470"/>
          </a:xfrm>
          <a:prstGeom prst="rect">
            <a:avLst/>
          </a:prstGeom>
          <a:noFill/>
        </p:spPr>
      </p:pic>
    </p:spTree>
  </p:cSld>
  <p:clrMapOvr>
    <a:masterClrMapping/>
  </p:clrMapOvr>
  <p:transition spd="slow" advTm="6000">
    <p:push dir="r"/>
    <p:sndAc>
      <p:stSnd>
        <p:snd r:embed="rId2" name="i surrender to your love(2).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amn5"/>
          <p:cNvPicPr>
            <a:picLocks noChangeAspect="1" noChangeArrowheads="1"/>
          </p:cNvPicPr>
          <p:nvPr/>
        </p:nvPicPr>
        <p:blipFill>
          <a:blip r:embed="rId2"/>
          <a:srcRect/>
          <a:stretch>
            <a:fillRect/>
          </a:stretch>
        </p:blipFill>
        <p:spPr bwMode="auto">
          <a:xfrm>
            <a:off x="-1" y="0"/>
            <a:ext cx="9124897" cy="685800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1 Rectángulo"/>
          <p:cNvSpPr/>
          <p:nvPr/>
        </p:nvSpPr>
        <p:spPr>
          <a:xfrm>
            <a:off x="1928794" y="3143248"/>
            <a:ext cx="6715156" cy="3416320"/>
          </a:xfrm>
          <a:prstGeom prst="rect">
            <a:avLst/>
          </a:prstGeom>
        </p:spPr>
        <p:txBody>
          <a:bodyPr wrap="square">
            <a:spAutoFit/>
          </a:bodyPr>
          <a:lstStyle/>
          <a:p>
            <a:pPr algn="r"/>
            <a:r>
              <a:rPr lang="es-ES" sz="2400" b="1" dirty="0">
                <a:solidFill>
                  <a:schemeClr val="bg1"/>
                </a:solidFill>
                <a:latin typeface="Agency FB" pitchFamily="34" charset="0"/>
              </a:rPr>
              <a:t>Uno de sus “gerentes”, incluso, organizaba ataques a estos alojamientos, para urgir a las autoridades a contratar otros “más seguros”. En el este de Sicilia, por ejemplo, con fondos oficiales, la Mafia administra en Mineo el mayor refugio para rescatados del mar de toda Europa.</a:t>
            </a:r>
            <a:r>
              <a:rPr lang="es-ES" sz="2400" b="1" dirty="0" smtClean="0">
                <a:solidFill>
                  <a:schemeClr val="bg1"/>
                </a:solidFill>
                <a:latin typeface="Agency FB" pitchFamily="34" charset="0"/>
              </a:rPr>
              <a:t/>
            </a:r>
            <a:br>
              <a:rPr lang="es-ES" sz="2400" b="1" dirty="0" smtClean="0">
                <a:solidFill>
                  <a:schemeClr val="bg1"/>
                </a:solidFill>
                <a:latin typeface="Agency FB" pitchFamily="34" charset="0"/>
              </a:rPr>
            </a:br>
            <a:r>
              <a:rPr lang="es-ES" sz="2400" b="1" dirty="0">
                <a:solidFill>
                  <a:schemeClr val="bg1"/>
                </a:solidFill>
                <a:latin typeface="Agency FB" pitchFamily="34" charset="0"/>
              </a:rPr>
              <a:t>A su vez, desde su base en Trípoli el eritreo </a:t>
            </a:r>
            <a:r>
              <a:rPr lang="es-ES" sz="2400" b="1" dirty="0" err="1">
                <a:solidFill>
                  <a:schemeClr val="bg1"/>
                </a:solidFill>
                <a:latin typeface="Agency FB" pitchFamily="34" charset="0"/>
              </a:rPr>
              <a:t>Ermias</a:t>
            </a:r>
            <a:r>
              <a:rPr lang="es-ES" sz="2400" b="1" dirty="0">
                <a:solidFill>
                  <a:schemeClr val="bg1"/>
                </a:solidFill>
                <a:latin typeface="Agency FB" pitchFamily="34" charset="0"/>
              </a:rPr>
              <a:t> </a:t>
            </a:r>
            <a:r>
              <a:rPr lang="es-ES" sz="2400" b="1" dirty="0" err="1">
                <a:solidFill>
                  <a:schemeClr val="bg1"/>
                </a:solidFill>
                <a:latin typeface="Agency FB" pitchFamily="34" charset="0"/>
              </a:rPr>
              <a:t>Ghermany</a:t>
            </a:r>
            <a:r>
              <a:rPr lang="es-ES" sz="2400" b="1" dirty="0">
                <a:solidFill>
                  <a:schemeClr val="bg1"/>
                </a:solidFill>
                <a:latin typeface="Agency FB" pitchFamily="34" charset="0"/>
              </a:rPr>
              <a:t> dirige una vasta red de reclutadores y transportistas desde Eritrea, Somalia, Níger, Nigeria y Costa de Marfil hasta los anfitriones en Ámsterdam, Londres y Berlín. </a:t>
            </a:r>
          </a:p>
        </p:txBody>
      </p:sp>
      <p:sp>
        <p:nvSpPr>
          <p:cNvPr id="4" name="3 Rectángulo"/>
          <p:cNvSpPr/>
          <p:nvPr/>
        </p:nvSpPr>
        <p:spPr>
          <a:xfrm>
            <a:off x="0" y="0"/>
            <a:ext cx="9144000" cy="6858000"/>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5000" contrast="100000"/>
          </a:blip>
          <a:srcRect/>
          <a:stretch>
            <a:fillRect/>
          </a:stretch>
        </p:blipFill>
        <p:spPr bwMode="auto">
          <a:xfrm>
            <a:off x="-1" y="0"/>
            <a:ext cx="9144001" cy="6858000"/>
          </a:xfrm>
          <a:prstGeom prst="rect">
            <a:avLst/>
          </a:prstGeom>
          <a:noFill/>
        </p:spPr>
      </p:pic>
    </p:spTree>
  </p:cSld>
  <p:clrMapOvr>
    <a:masterClrMapping/>
  </p:clrMapOvr>
  <p:transition spd="slow" advTm="31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par>
                                <p:cTn id="12" presetID="6" presetClass="exit" presetSubtype="32" fill="hold" grpId="0" nodeType="withEffect">
                                  <p:stCondLst>
                                    <p:cond delay="0"/>
                                  </p:stCondLst>
                                  <p:childTnLst>
                                    <p:animEffect transition="out" filter="circle(out)">
                                      <p:cBhvr>
                                        <p:cTn id="13" dur="2000"/>
                                        <p:tgtEl>
                                          <p:spTgt spid="4"/>
                                        </p:tgtEl>
                                      </p:cBhvr>
                                    </p:animEffect>
                                    <p:set>
                                      <p:cBhvr>
                                        <p:cTn id="14"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5">
                <a:shade val="45000"/>
                <a:satMod val="135000"/>
              </a:schemeClr>
              <a:prstClr val="white"/>
            </a:duotone>
            <a:lum bright="-7000" contrast="100000"/>
          </a:blip>
          <a:srcRect/>
          <a:stretch>
            <a:fillRect/>
          </a:stretch>
        </p:blipFill>
        <p:spPr bwMode="auto">
          <a:xfrm>
            <a:off x="0" y="0"/>
            <a:ext cx="9144000" cy="6858000"/>
          </a:xfrm>
          <a:prstGeom prst="rect">
            <a:avLst/>
          </a:prstGeom>
          <a:noFill/>
        </p:spPr>
      </p:pic>
      <p:pic>
        <p:nvPicPr>
          <p:cNvPr id="27650" name="Picture 2" descr="http://diariocorreo.pe/media/thumbs/uploads/articles/images/1-727-inmigrantes-muertos-este-jpg_654x469.jpg"/>
          <p:cNvPicPr>
            <a:picLocks noChangeAspect="1" noChangeArrowheads="1"/>
          </p:cNvPicPr>
          <p:nvPr/>
        </p:nvPicPr>
        <p:blipFill>
          <a:blip r:embed="rId3"/>
          <a:srcRect/>
          <a:stretch>
            <a:fillRect/>
          </a:stretch>
        </p:blipFill>
        <p:spPr bwMode="auto">
          <a:xfrm>
            <a:off x="285719" y="500042"/>
            <a:ext cx="8467457" cy="607223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mn3"/>
          <p:cNvPicPr>
            <a:picLocks noChangeAspect="1" noChangeArrowheads="1"/>
          </p:cNvPicPr>
          <p:nvPr/>
        </p:nvPicPr>
        <p:blipFill>
          <a:blip r:embed="rId2"/>
          <a:srcRect/>
          <a:stretch>
            <a:fillRect/>
          </a:stretch>
        </p:blipFill>
        <p:spPr bwMode="auto">
          <a:xfrm>
            <a:off x="-1" y="0"/>
            <a:ext cx="9149897" cy="685800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www.republica.com/wp-content/uploads/2015/09/grecia-rescate-500.jpg"/>
          <p:cNvPicPr>
            <a:picLocks noChangeAspect="1" noChangeArrowheads="1"/>
          </p:cNvPicPr>
          <p:nvPr/>
        </p:nvPicPr>
        <p:blipFill>
          <a:blip r:embed="rId2"/>
          <a:srcRect/>
          <a:stretch>
            <a:fillRect/>
          </a:stretch>
        </p:blipFill>
        <p:spPr bwMode="auto">
          <a:xfrm>
            <a:off x="0" y="-1"/>
            <a:ext cx="9144000" cy="6858001"/>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5">
                <a:shade val="45000"/>
                <a:satMod val="135000"/>
              </a:schemeClr>
              <a:prstClr val="white"/>
            </a:duotone>
            <a:lum bright="-7000" contrast="100000"/>
          </a:blip>
          <a:srcRect/>
          <a:stretch>
            <a:fillRect/>
          </a:stretch>
        </p:blipFill>
        <p:spPr bwMode="auto">
          <a:xfrm>
            <a:off x="0" y="0"/>
            <a:ext cx="9144000" cy="6858000"/>
          </a:xfrm>
          <a:prstGeom prst="rect">
            <a:avLst/>
          </a:prstGeom>
          <a:noFill/>
        </p:spPr>
      </p:pic>
      <p:pic>
        <p:nvPicPr>
          <p:cNvPr id="2" name="Picture 4" descr="https://dub126.afx.ms/att/GetInline.aspx?messageid=df31d1c7-986d-11e5-968b-d89d675c49f2&amp;attindex=0&amp;cp=-1&amp;attdepth=0&amp;imgsrc=cid:O8WflfTXVKRm7M4rxBfx&amp;cid=b8174fe42bbf52b3&amp;hm__login=joseluisramosortega&amp;hm__domain=hotmail.com&amp;ip=10.148.132.8&amp;d=d474&amp;mf=0&amp;hm__ts=Wed%2c%2002%20Dec%202015%2008:32:43%20GMT&amp;st=joseluisramosortega&amp;hm__ha=01_098a3a0a2bb17a4d1782ef2f5f3d96e51da4a287aa5a516e17ca4a575880c9da&amp;oneredir=1"/>
          <p:cNvPicPr>
            <a:picLocks noChangeAspect="1" noChangeArrowheads="1"/>
          </p:cNvPicPr>
          <p:nvPr/>
        </p:nvPicPr>
        <p:blipFill>
          <a:blip r:embed="rId3"/>
          <a:srcRect/>
          <a:stretch>
            <a:fillRect/>
          </a:stretch>
        </p:blipFill>
        <p:spPr bwMode="auto">
          <a:xfrm>
            <a:off x="500034" y="642918"/>
            <a:ext cx="7786742" cy="5664227"/>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Jose Luis\Escritorio\barco-refugiados-libia-reuters.jpg"/>
          <p:cNvPicPr>
            <a:picLocks noChangeAspect="1" noChangeArrowheads="1"/>
          </p:cNvPicPr>
          <p:nvPr/>
        </p:nvPicPr>
        <p:blipFill>
          <a:blip r:embed="rId2"/>
          <a:srcRect/>
          <a:stretch>
            <a:fillRect/>
          </a:stretch>
        </p:blipFill>
        <p:spPr bwMode="auto">
          <a:xfrm>
            <a:off x="0" y="0"/>
            <a:ext cx="9233832" cy="685800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1 Rectángulo"/>
          <p:cNvSpPr/>
          <p:nvPr/>
        </p:nvSpPr>
        <p:spPr>
          <a:xfrm>
            <a:off x="1785918" y="2500306"/>
            <a:ext cx="6715156" cy="3416320"/>
          </a:xfrm>
          <a:prstGeom prst="rect">
            <a:avLst/>
          </a:prstGeom>
        </p:spPr>
        <p:txBody>
          <a:bodyPr wrap="square">
            <a:spAutoFit/>
          </a:bodyPr>
          <a:lstStyle/>
          <a:p>
            <a:pPr algn="r"/>
            <a:r>
              <a:rPr lang="es-ES" sz="2400" b="1" dirty="0" smtClean="0">
                <a:solidFill>
                  <a:schemeClr val="bg1"/>
                </a:solidFill>
                <a:latin typeface="Agency FB" pitchFamily="34" charset="0"/>
              </a:rPr>
              <a:t>Nadie </a:t>
            </a:r>
            <a:r>
              <a:rPr lang="es-ES" sz="2400" b="1" dirty="0">
                <a:solidFill>
                  <a:schemeClr val="bg1"/>
                </a:solidFill>
                <a:latin typeface="Agency FB" pitchFamily="34" charset="0"/>
              </a:rPr>
              <a:t>duda de que uno de sus mayores costos es lo que gasta en aceitar las manos de policías y agentes de inmigración en toda la UE.</a:t>
            </a:r>
            <a:r>
              <a:rPr lang="es-ES" sz="2400" b="1" dirty="0" smtClean="0">
                <a:solidFill>
                  <a:schemeClr val="bg1"/>
                </a:solidFill>
                <a:latin typeface="Agency FB" pitchFamily="34" charset="0"/>
              </a:rPr>
              <a:t/>
            </a:r>
            <a:br>
              <a:rPr lang="es-ES" sz="2400" b="1" dirty="0" smtClean="0">
                <a:solidFill>
                  <a:schemeClr val="bg1"/>
                </a:solidFill>
                <a:latin typeface="Agency FB" pitchFamily="34" charset="0"/>
              </a:rPr>
            </a:br>
            <a:r>
              <a:rPr lang="es-ES" sz="2400" b="1" dirty="0">
                <a:solidFill>
                  <a:schemeClr val="bg1"/>
                </a:solidFill>
                <a:latin typeface="Agency FB" pitchFamily="34" charset="0"/>
              </a:rPr>
              <a:t>La acción de los criminales abarca toda la Unión Europea. Recientes investigaciones de </a:t>
            </a:r>
            <a:r>
              <a:rPr lang="es-ES" sz="2400" b="1" dirty="0" err="1">
                <a:solidFill>
                  <a:schemeClr val="bg1"/>
                </a:solidFill>
                <a:latin typeface="Agency FB" pitchFamily="34" charset="0"/>
              </a:rPr>
              <a:t>Scotland</a:t>
            </a:r>
            <a:r>
              <a:rPr lang="es-ES" sz="2400" b="1" dirty="0">
                <a:solidFill>
                  <a:schemeClr val="bg1"/>
                </a:solidFill>
                <a:latin typeface="Agency FB" pitchFamily="34" charset="0"/>
              </a:rPr>
              <a:t> </a:t>
            </a:r>
            <a:r>
              <a:rPr lang="es-ES" sz="2400" b="1" dirty="0" err="1">
                <a:solidFill>
                  <a:schemeClr val="bg1"/>
                </a:solidFill>
                <a:latin typeface="Agency FB" pitchFamily="34" charset="0"/>
              </a:rPr>
              <a:t>Yard</a:t>
            </a:r>
            <a:r>
              <a:rPr lang="es-ES" sz="2400" b="1" dirty="0">
                <a:solidFill>
                  <a:schemeClr val="bg1"/>
                </a:solidFill>
                <a:latin typeface="Agency FB" pitchFamily="34" charset="0"/>
              </a:rPr>
              <a:t> demuestran que las mafias afganas y sirias trafican refugiados coordinadamente con criminales ingleses, de largas vinculaciones internacionales gracias al pasado imperial de Gran Bretaña.</a:t>
            </a:r>
          </a:p>
        </p:txBody>
      </p:sp>
      <p:sp>
        <p:nvSpPr>
          <p:cNvPr id="4" name="3 Rectángulo"/>
          <p:cNvSpPr/>
          <p:nvPr/>
        </p:nvSpPr>
        <p:spPr>
          <a:xfrm>
            <a:off x="0" y="0"/>
            <a:ext cx="9144000" cy="6858000"/>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5000" contrast="100000"/>
          </a:blip>
          <a:srcRect/>
          <a:stretch>
            <a:fillRect/>
          </a:stretch>
        </p:blipFill>
        <p:spPr bwMode="auto">
          <a:xfrm>
            <a:off x="0" y="0"/>
            <a:ext cx="9144001" cy="6858000"/>
          </a:xfrm>
          <a:prstGeom prst="rect">
            <a:avLst/>
          </a:prstGeom>
          <a:noFill/>
        </p:spPr>
      </p:pic>
    </p:spTree>
  </p:cSld>
  <p:clrMapOvr>
    <a:masterClrMapping/>
  </p:clrMapOvr>
  <p:transition spd="slow" advTm="3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par>
                                <p:cTn id="12" presetID="6" presetClass="exit" presetSubtype="32" fill="hold" grpId="0" nodeType="withEffect">
                                  <p:stCondLst>
                                    <p:cond delay="0"/>
                                  </p:stCondLst>
                                  <p:childTnLst>
                                    <p:animEffect transition="out" filter="circle(out)">
                                      <p:cBhvr>
                                        <p:cTn id="13" dur="2000"/>
                                        <p:tgtEl>
                                          <p:spTgt spid="4"/>
                                        </p:tgtEl>
                                      </p:cBhvr>
                                    </p:animEffect>
                                    <p:set>
                                      <p:cBhvr>
                                        <p:cTn id="14"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Jose Luis\Escritorio\Sirios-refugiados-en-el-mar.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Jose Luis\Escritorio\p3n-1690000019-03-2011.jpg"/>
          <p:cNvPicPr>
            <a:picLocks noChangeAspect="1" noChangeArrowheads="1"/>
          </p:cNvPicPr>
          <p:nvPr/>
        </p:nvPicPr>
        <p:blipFill>
          <a:blip r:embed="rId2"/>
          <a:srcRect/>
          <a:stretch>
            <a:fillRect/>
          </a:stretch>
        </p:blipFill>
        <p:spPr bwMode="auto">
          <a:xfrm>
            <a:off x="-1" y="0"/>
            <a:ext cx="9184845" cy="685800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Jose Luis\Escritorio\11379-944-55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Jose Luis\Escritorio\1431954879_076771_1431956293_noticia_normal.jpg"/>
          <p:cNvPicPr>
            <a:picLocks noChangeAspect="1" noChangeArrowheads="1"/>
          </p:cNvPicPr>
          <p:nvPr/>
        </p:nvPicPr>
        <p:blipFill>
          <a:blip r:embed="rId2"/>
          <a:srcRect/>
          <a:stretch>
            <a:fillRect/>
          </a:stretch>
        </p:blipFill>
        <p:spPr bwMode="auto">
          <a:xfrm>
            <a:off x="-1" y="0"/>
            <a:ext cx="9278293" cy="685800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estaticos.elperiodico.com/resources/jpg/4/7/grupo-inmigrantes-sirios-llega-este-miercoles-lancha-neumatica-costa-mitilene-isla-griega-lesbos-tras-cruzar-mediterraneo-1441888937874.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1 Rectángulo"/>
          <p:cNvSpPr/>
          <p:nvPr/>
        </p:nvSpPr>
        <p:spPr>
          <a:xfrm>
            <a:off x="2143108" y="2786058"/>
            <a:ext cx="6357966" cy="2862322"/>
          </a:xfrm>
          <a:prstGeom prst="rect">
            <a:avLst/>
          </a:prstGeom>
        </p:spPr>
        <p:txBody>
          <a:bodyPr wrap="square">
            <a:spAutoFit/>
          </a:bodyPr>
          <a:lstStyle/>
          <a:p>
            <a:pPr algn="r"/>
            <a:r>
              <a:rPr lang="es-ES" sz="3600" b="1" dirty="0" smtClean="0">
                <a:solidFill>
                  <a:schemeClr val="bg1"/>
                </a:solidFill>
                <a:latin typeface="Agency FB" pitchFamily="34" charset="0"/>
              </a:rPr>
              <a:t>Ante </a:t>
            </a:r>
            <a:r>
              <a:rPr lang="es-ES" sz="3600" b="1" dirty="0">
                <a:solidFill>
                  <a:schemeClr val="bg1"/>
                </a:solidFill>
                <a:latin typeface="Agency FB" pitchFamily="34" charset="0"/>
              </a:rPr>
              <a:t>esta tremenda realidad, todavía, nos llamamos humanos...</a:t>
            </a:r>
          </a:p>
          <a:p>
            <a:pPr algn="r"/>
            <a:r>
              <a:rPr lang="es-ES" sz="3600" b="1" dirty="0">
                <a:solidFill>
                  <a:schemeClr val="bg1"/>
                </a:solidFill>
                <a:latin typeface="Agency FB" pitchFamily="34" charset="0"/>
              </a:rPr>
              <a:t>La gran pregunta es: por que buscarán asilo en Europa y no </a:t>
            </a:r>
            <a:r>
              <a:rPr lang="es-ES" sz="3600" b="1" dirty="0" smtClean="0">
                <a:solidFill>
                  <a:schemeClr val="bg1"/>
                </a:solidFill>
                <a:latin typeface="Agency FB" pitchFamily="34" charset="0"/>
              </a:rPr>
              <a:t>en </a:t>
            </a:r>
            <a:r>
              <a:rPr lang="es-ES" sz="3600" b="1" dirty="0">
                <a:solidFill>
                  <a:schemeClr val="bg1"/>
                </a:solidFill>
                <a:latin typeface="Agency FB" pitchFamily="34" charset="0"/>
              </a:rPr>
              <a:t>Yemen, en Rusia </a:t>
            </a:r>
            <a:r>
              <a:rPr lang="es-ES" sz="3600" b="1" dirty="0" smtClean="0">
                <a:solidFill>
                  <a:schemeClr val="bg1"/>
                </a:solidFill>
                <a:latin typeface="Agency FB" pitchFamily="34" charset="0"/>
              </a:rPr>
              <a:t>....?</a:t>
            </a:r>
            <a:endParaRPr lang="es-ES" sz="3600" b="1" dirty="0">
              <a:solidFill>
                <a:schemeClr val="bg1"/>
              </a:solidFill>
              <a:latin typeface="Agency FB" pitchFamily="34" charset="0"/>
            </a:endParaRPr>
          </a:p>
        </p:txBody>
      </p:sp>
      <p:sp>
        <p:nvSpPr>
          <p:cNvPr id="4" name="3 Rectángulo"/>
          <p:cNvSpPr/>
          <p:nvPr/>
        </p:nvSpPr>
        <p:spPr>
          <a:xfrm>
            <a:off x="0" y="0"/>
            <a:ext cx="9144000" cy="6858000"/>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5000" contrast="100000"/>
          </a:blip>
          <a:srcRect/>
          <a:stretch>
            <a:fillRect/>
          </a:stretch>
        </p:blipFill>
        <p:spPr bwMode="auto">
          <a:xfrm>
            <a:off x="-1" y="0"/>
            <a:ext cx="9144001" cy="6858000"/>
          </a:xfrm>
          <a:prstGeom prst="rect">
            <a:avLst/>
          </a:prstGeom>
          <a:noFill/>
        </p:spPr>
      </p:pic>
    </p:spTree>
  </p:cSld>
  <p:clrMapOvr>
    <a:masterClrMapping/>
  </p:clrMapOvr>
  <p:transition spd="slow" advTm="16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par>
                                <p:cTn id="12" presetID="6" presetClass="exit" presetSubtype="32" fill="hold" grpId="0" nodeType="withEffect">
                                  <p:stCondLst>
                                    <p:cond delay="0"/>
                                  </p:stCondLst>
                                  <p:childTnLst>
                                    <p:animEffect transition="out" filter="circle(out)">
                                      <p:cBhvr>
                                        <p:cTn id="13" dur="2000"/>
                                        <p:tgtEl>
                                          <p:spTgt spid="4"/>
                                        </p:tgtEl>
                                      </p:cBhvr>
                                    </p:animEffect>
                                    <p:set>
                                      <p:cBhvr>
                                        <p:cTn id="14"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5">
                <a:shade val="45000"/>
                <a:satMod val="135000"/>
              </a:schemeClr>
              <a:prstClr val="white"/>
            </a:duotone>
            <a:lum bright="-7000" contrast="100000"/>
          </a:blip>
          <a:srcRect/>
          <a:stretch>
            <a:fillRect/>
          </a:stretch>
        </p:blipFill>
        <p:spPr bwMode="auto">
          <a:xfrm>
            <a:off x="0" y="0"/>
            <a:ext cx="9144000" cy="6858000"/>
          </a:xfrm>
          <a:prstGeom prst="rect">
            <a:avLst/>
          </a:prstGeom>
          <a:noFill/>
        </p:spPr>
      </p:pic>
      <p:pic>
        <p:nvPicPr>
          <p:cNvPr id="28674" name="Picture 2" descr="http://img.rtve.es/i/?w=1180&amp;i=1299245745981.jpg"/>
          <p:cNvPicPr>
            <a:picLocks noChangeAspect="1" noChangeArrowheads="1"/>
          </p:cNvPicPr>
          <p:nvPr/>
        </p:nvPicPr>
        <p:blipFill>
          <a:blip r:embed="rId3"/>
          <a:srcRect/>
          <a:stretch>
            <a:fillRect/>
          </a:stretch>
        </p:blipFill>
        <p:spPr bwMode="auto">
          <a:xfrm>
            <a:off x="428596" y="285728"/>
            <a:ext cx="8286774" cy="6215082"/>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Frontex_web.jpg"/>
          <p:cNvPicPr>
            <a:picLocks noChangeAspect="1" noChangeArrowheads="1"/>
          </p:cNvPicPr>
          <p:nvPr/>
        </p:nvPicPr>
        <p:blipFill>
          <a:blip r:embed="rId2"/>
          <a:srcRect/>
          <a:stretch>
            <a:fillRect/>
          </a:stretch>
        </p:blipFill>
        <p:spPr bwMode="auto">
          <a:xfrm>
            <a:off x="-1" y="0"/>
            <a:ext cx="9150201" cy="685800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40.media.tumblr.com/521357fd27333a54628da3a1e1654493/tumblr_nu24qccum11rf9hn3o1_r1_1280.jpg"/>
          <p:cNvPicPr>
            <a:picLocks noChangeAspect="1" noChangeArrowheads="1"/>
          </p:cNvPicPr>
          <p:nvPr/>
        </p:nvPicPr>
        <p:blipFill>
          <a:blip r:embed="rId2"/>
          <a:srcRect/>
          <a:stretch>
            <a:fillRect/>
          </a:stretch>
        </p:blipFill>
        <p:spPr bwMode="auto">
          <a:xfrm>
            <a:off x="-1785982" y="0"/>
            <a:ext cx="12192000" cy="685800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5">
                <a:shade val="45000"/>
                <a:satMod val="135000"/>
              </a:schemeClr>
              <a:prstClr val="white"/>
            </a:duotone>
            <a:lum bright="-7000" contrast="100000"/>
          </a:blip>
          <a:srcRect/>
          <a:stretch>
            <a:fillRect/>
          </a:stretch>
        </p:blipFill>
        <p:spPr bwMode="auto">
          <a:xfrm>
            <a:off x="0" y="0"/>
            <a:ext cx="9144000" cy="6858000"/>
          </a:xfrm>
          <a:prstGeom prst="rect">
            <a:avLst/>
          </a:prstGeom>
          <a:noFill/>
        </p:spPr>
      </p:pic>
      <p:pic>
        <p:nvPicPr>
          <p:cNvPr id="29698" name="Picture 2" descr="https://elcomunista.files.wordpress.com/2015/08/1202.jpg"/>
          <p:cNvPicPr>
            <a:picLocks noChangeAspect="1" noChangeArrowheads="1"/>
          </p:cNvPicPr>
          <p:nvPr/>
        </p:nvPicPr>
        <p:blipFill>
          <a:blip r:embed="rId3"/>
          <a:srcRect/>
          <a:stretch>
            <a:fillRect/>
          </a:stretch>
        </p:blipFill>
        <p:spPr bwMode="auto">
          <a:xfrm>
            <a:off x="214281" y="428604"/>
            <a:ext cx="8251089" cy="5500726"/>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3">
            <a:duotone>
              <a:schemeClr val="accent5">
                <a:shade val="45000"/>
                <a:satMod val="135000"/>
              </a:schemeClr>
              <a:prstClr val="white"/>
            </a:duotone>
            <a:lum bright="-7000" contrast="100000"/>
          </a:blip>
          <a:srcRect/>
          <a:stretch>
            <a:fillRect/>
          </a:stretch>
        </p:blipFill>
        <p:spPr bwMode="auto">
          <a:xfrm>
            <a:off x="0" y="0"/>
            <a:ext cx="9144000" cy="6858000"/>
          </a:xfrm>
          <a:prstGeom prst="rect">
            <a:avLst/>
          </a:prstGeom>
          <a:noFill/>
        </p:spPr>
      </p:pic>
      <p:pic>
        <p:nvPicPr>
          <p:cNvPr id="2" name="Picture 6" descr="https://dub126.afx.ms/att/GetInline.aspx?messageid=df31d1c7-986d-11e5-968b-d89d675c49f2&amp;attindex=3&amp;cp=-1&amp;attdepth=3&amp;imgsrc=cid:UjjMlyWAqSkypRMXJTL9&amp;cid=b8174fe42bbf52b3&amp;hm__login=joseluisramosortega&amp;hm__domain=hotmail.com&amp;ip=10.148.132.8&amp;d=d474&amp;mf=0&amp;hm__ts=Wed%2c%2002%20Dec%202015%2008:32:43%20GMT&amp;st=joseluisramosortega&amp;hm__ha=01_e4b4e90c55e82b70518dac3ad4a3df6a41cfae8add1a3207f74456ad35359e19&amp;oneredir=1"/>
          <p:cNvPicPr>
            <a:picLocks noChangeAspect="1" noChangeArrowheads="1"/>
          </p:cNvPicPr>
          <p:nvPr/>
        </p:nvPicPr>
        <p:blipFill>
          <a:blip r:embed="rId4"/>
          <a:srcRect/>
          <a:stretch>
            <a:fillRect/>
          </a:stretch>
        </p:blipFill>
        <p:spPr bwMode="auto">
          <a:xfrm>
            <a:off x="285720" y="714356"/>
            <a:ext cx="8572560" cy="5357850"/>
          </a:xfrm>
          <a:prstGeom prst="rect">
            <a:avLst/>
          </a:prstGeom>
          <a:noFill/>
        </p:spPr>
      </p:pic>
    </p:spTree>
  </p:cSld>
  <p:clrMapOvr>
    <a:masterClrMapping/>
  </p:clrMapOvr>
  <p:transition spd="slow" advTm="6000">
    <p:push dir="r"/>
    <p:sndAc>
      <p:stSnd>
        <p:snd r:embed="rId2" name="ernesto cortázar - hojas en el viento404.wav"/>
      </p:stSnd>
    </p:sndAc>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1 Rectángulo"/>
          <p:cNvSpPr/>
          <p:nvPr/>
        </p:nvSpPr>
        <p:spPr>
          <a:xfrm>
            <a:off x="2285984" y="3571876"/>
            <a:ext cx="6215090" cy="2554545"/>
          </a:xfrm>
          <a:prstGeom prst="rect">
            <a:avLst/>
          </a:prstGeom>
        </p:spPr>
        <p:txBody>
          <a:bodyPr wrap="square">
            <a:spAutoFit/>
          </a:bodyPr>
          <a:lstStyle/>
          <a:p>
            <a:pPr algn="r"/>
            <a:r>
              <a:rPr lang="es-ES" sz="4000" b="1" dirty="0">
                <a:solidFill>
                  <a:schemeClr val="bg1"/>
                </a:solidFill>
                <a:latin typeface="Agency FB" pitchFamily="34" charset="0"/>
              </a:rPr>
              <a:t>PORQUE NO VAN A LOS PAISES ARABES, QUE TIENEN MUCHO PETROLEO, DOLARES Y SON DE LA MISMA RELIGION??</a:t>
            </a:r>
          </a:p>
        </p:txBody>
      </p:sp>
      <p:sp>
        <p:nvSpPr>
          <p:cNvPr id="4" name="3 Rectángulo"/>
          <p:cNvSpPr/>
          <p:nvPr/>
        </p:nvSpPr>
        <p:spPr>
          <a:xfrm>
            <a:off x="0" y="0"/>
            <a:ext cx="9144000" cy="6858000"/>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5000" contrast="100000"/>
          </a:blip>
          <a:srcRect/>
          <a:stretch>
            <a:fillRect/>
          </a:stretch>
        </p:blipFill>
        <p:spPr bwMode="auto">
          <a:xfrm>
            <a:off x="0" y="0"/>
            <a:ext cx="9144001" cy="6858000"/>
          </a:xfrm>
          <a:prstGeom prst="rect">
            <a:avLst/>
          </a:prstGeom>
          <a:noFill/>
        </p:spPr>
      </p:pic>
    </p:spTree>
  </p:cSld>
  <p:clrMapOvr>
    <a:masterClrMapping/>
  </p:clrMapOvr>
  <p:transition spd="slow" advTm="21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par>
                                <p:cTn id="12" presetID="6" presetClass="exit" presetSubtype="32" fill="hold" grpId="0" nodeType="withEffect">
                                  <p:stCondLst>
                                    <p:cond delay="0"/>
                                  </p:stCondLst>
                                  <p:childTnLst>
                                    <p:animEffect transition="out" filter="circle(out)">
                                      <p:cBhvr>
                                        <p:cTn id="13" dur="2000"/>
                                        <p:tgtEl>
                                          <p:spTgt spid="4"/>
                                        </p:tgtEl>
                                      </p:cBhvr>
                                    </p:animEffect>
                                    <p:set>
                                      <p:cBhvr>
                                        <p:cTn id="14"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1446197894_518812_1446197998_album_normal.jpg"/>
          <p:cNvPicPr>
            <a:picLocks noChangeAspect="1" noChangeArrowheads="1"/>
          </p:cNvPicPr>
          <p:nvPr/>
        </p:nvPicPr>
        <p:blipFill>
          <a:blip r:embed="rId2"/>
          <a:srcRect/>
          <a:stretch>
            <a:fillRect/>
          </a:stretch>
        </p:blipFill>
        <p:spPr bwMode="auto">
          <a:xfrm>
            <a:off x="0" y="0"/>
            <a:ext cx="9334500" cy="685800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5">
                <a:shade val="45000"/>
                <a:satMod val="135000"/>
              </a:schemeClr>
              <a:prstClr val="white"/>
            </a:duotone>
            <a:lum bright="-7000" contrast="100000"/>
          </a:blip>
          <a:srcRect/>
          <a:stretch>
            <a:fillRect/>
          </a:stretch>
        </p:blipFill>
        <p:spPr bwMode="auto">
          <a:xfrm>
            <a:off x="0" y="0"/>
            <a:ext cx="9144000" cy="6858000"/>
          </a:xfrm>
          <a:prstGeom prst="rect">
            <a:avLst/>
          </a:prstGeom>
          <a:noFill/>
        </p:spPr>
      </p:pic>
      <p:pic>
        <p:nvPicPr>
          <p:cNvPr id="2" name="Picture 5" descr="https://dub126.afx.ms/att/GetInline.aspx?messageid=df31d1c7-986d-11e5-968b-d89d675c49f2&amp;attindex=2&amp;cp=-1&amp;attdepth=2&amp;imgsrc=cid:hT4UpaT9jEFCFtdIjZQj&amp;cid=b8174fe42bbf52b3&amp;hm__login=joseluisramosortega&amp;hm__domain=hotmail.com&amp;ip=10.148.132.8&amp;d=d474&amp;mf=0&amp;hm__ts=Wed%2c%2002%20Dec%202015%2008:32:43%20GMT&amp;st=joseluisramosortega&amp;hm__ha=01_897c8ee4e1676ba02c9677c1b5ebf753d420d1a1041a2922b38b81e4f4cbf7b0&amp;oneredir=1"/>
          <p:cNvPicPr>
            <a:picLocks noChangeAspect="1" noChangeArrowheads="1"/>
          </p:cNvPicPr>
          <p:nvPr/>
        </p:nvPicPr>
        <p:blipFill>
          <a:blip r:embed="rId3"/>
          <a:srcRect/>
          <a:stretch>
            <a:fillRect/>
          </a:stretch>
        </p:blipFill>
        <p:spPr bwMode="auto">
          <a:xfrm>
            <a:off x="500033" y="500042"/>
            <a:ext cx="8289623" cy="5572164"/>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Refugiados Sirios . XINHUA"/>
          <p:cNvPicPr>
            <a:picLocks noChangeAspect="1" noChangeArrowheads="1"/>
          </p:cNvPicPr>
          <p:nvPr/>
        </p:nvPicPr>
        <p:blipFill>
          <a:blip r:embed="rId2"/>
          <a:srcRect/>
          <a:stretch>
            <a:fillRect/>
          </a:stretch>
        </p:blipFill>
        <p:spPr bwMode="auto">
          <a:xfrm>
            <a:off x="-1" y="-428652"/>
            <a:ext cx="9239315" cy="7786742"/>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5">
                <a:shade val="45000"/>
                <a:satMod val="135000"/>
              </a:schemeClr>
              <a:prstClr val="white"/>
            </a:duotone>
            <a:lum bright="-7000" contrast="100000"/>
          </a:blip>
          <a:srcRect/>
          <a:stretch>
            <a:fillRect/>
          </a:stretch>
        </p:blipFill>
        <p:spPr bwMode="auto">
          <a:xfrm>
            <a:off x="0" y="0"/>
            <a:ext cx="9144000" cy="6858000"/>
          </a:xfrm>
          <a:prstGeom prst="rect">
            <a:avLst/>
          </a:prstGeom>
          <a:noFill/>
        </p:spPr>
      </p:pic>
      <p:pic>
        <p:nvPicPr>
          <p:cNvPr id="2" name="Picture 9" descr="https://dub126.afx.ms/att/GetInline.aspx?messageid=df31d1c7-986d-11e5-968b-d89d675c49f2&amp;attindex=5&amp;cp=-1&amp;attdepth=5&amp;imgsrc=cid:BT0bpDEHMXwqcMw1V1UL&amp;cid=b8174fe42bbf52b3&amp;hm__login=joseluisramosortega&amp;hm__domain=hotmail.com&amp;ip=10.148.132.8&amp;d=d474&amp;mf=0&amp;hm__ts=Wed%2c%2002%20Dec%202015%2008:32:43%20GMT&amp;st=joseluisramosortega&amp;hm__ha=01_25b01918d8031bbb0b231587aa9ae61550e187769f6c18b2e0f5d732ac9f8cd2&amp;oneredir=1"/>
          <p:cNvPicPr>
            <a:picLocks noChangeAspect="1" noChangeArrowheads="1"/>
          </p:cNvPicPr>
          <p:nvPr/>
        </p:nvPicPr>
        <p:blipFill>
          <a:blip r:embed="rId3"/>
          <a:srcRect/>
          <a:stretch>
            <a:fillRect/>
          </a:stretch>
        </p:blipFill>
        <p:spPr bwMode="auto">
          <a:xfrm>
            <a:off x="357158" y="500042"/>
            <a:ext cx="8468386" cy="5500726"/>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5">
                <a:shade val="45000"/>
                <a:satMod val="135000"/>
              </a:schemeClr>
              <a:prstClr val="white"/>
            </a:duotone>
            <a:lum bright="-7000" contrast="100000"/>
          </a:blip>
          <a:srcRect/>
          <a:stretch>
            <a:fillRect/>
          </a:stretch>
        </p:blipFill>
        <p:spPr bwMode="auto">
          <a:xfrm>
            <a:off x="0" y="0"/>
            <a:ext cx="9144000" cy="6858000"/>
          </a:xfrm>
          <a:prstGeom prst="rect">
            <a:avLst/>
          </a:prstGeom>
          <a:noFill/>
        </p:spPr>
      </p:pic>
      <p:pic>
        <p:nvPicPr>
          <p:cNvPr id="41986" name="Picture 2" descr="https://fbcdn-sphotos-f-a.akamaihd.net/hphotos-ak-xpa1/v/t1.0-9/11219590_848177965300666_6048263359510745078_n.jpg?oh=a01c40aa5bf5851202e572c20935c880&amp;oe=5683A35A&amp;__gda__=1450991074_40ee4b561b05b82e8400167d9f4fb0a2"/>
          <p:cNvPicPr>
            <a:picLocks noChangeAspect="1" noChangeArrowheads="1"/>
          </p:cNvPicPr>
          <p:nvPr/>
        </p:nvPicPr>
        <p:blipFill>
          <a:blip r:embed="rId3"/>
          <a:srcRect/>
          <a:stretch>
            <a:fillRect/>
          </a:stretch>
        </p:blipFill>
        <p:spPr bwMode="auto">
          <a:xfrm>
            <a:off x="357158" y="642918"/>
            <a:ext cx="8365226" cy="5572164"/>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1 Rectángulo"/>
          <p:cNvSpPr/>
          <p:nvPr/>
        </p:nvSpPr>
        <p:spPr>
          <a:xfrm>
            <a:off x="1571604" y="2214554"/>
            <a:ext cx="7215238" cy="4431983"/>
          </a:xfrm>
          <a:prstGeom prst="rect">
            <a:avLst/>
          </a:prstGeom>
        </p:spPr>
        <p:txBody>
          <a:bodyPr wrap="square">
            <a:spAutoFit/>
          </a:bodyPr>
          <a:lstStyle/>
          <a:p>
            <a:pPr algn="r" fontAlgn="base"/>
            <a:r>
              <a:rPr lang="es-ES" sz="2400" b="1" dirty="0" smtClean="0">
                <a:solidFill>
                  <a:schemeClr val="bg1"/>
                </a:solidFill>
                <a:latin typeface="Agency FB" pitchFamily="34" charset="0"/>
              </a:rPr>
              <a:t> </a:t>
            </a:r>
            <a:r>
              <a:rPr lang="es-ES" sz="2400" b="1" dirty="0" smtClean="0">
                <a:solidFill>
                  <a:schemeClr val="bg1"/>
                </a:solidFill>
                <a:latin typeface="Agency FB" pitchFamily="34" charset="0"/>
                <a:cs typeface="Arial" pitchFamily="34" charset="0"/>
              </a:rPr>
              <a:t>También las redes de tráfico de armas, drogas y prostitución se han volcado al más lucrativo negocio de los refugiados, porque la Unión Europea subsidia millonariamente la atención de los mismos, mientras su primitiva respuesta (erigir vallas, militarizar las fronteras, perseguir a los refugiados ilegales) aumenta los costos del ingreso en el bloque y, por consiguiente, las ganancias de los traficantes.</a:t>
            </a:r>
            <a:br>
              <a:rPr lang="es-ES" sz="2400" b="1" dirty="0" smtClean="0">
                <a:solidFill>
                  <a:schemeClr val="bg1"/>
                </a:solidFill>
                <a:latin typeface="Agency FB" pitchFamily="34" charset="0"/>
                <a:cs typeface="Arial" pitchFamily="34" charset="0"/>
              </a:rPr>
            </a:br>
            <a:r>
              <a:rPr lang="es-ES" sz="2400" b="1" dirty="0" smtClean="0">
                <a:solidFill>
                  <a:schemeClr val="bg1"/>
                </a:solidFill>
                <a:latin typeface="Agency FB" pitchFamily="34" charset="0"/>
                <a:cs typeface="Arial" pitchFamily="34" charset="0"/>
              </a:rPr>
              <a:t>También ganan los gobiernos europeos, ya que el temor a los refugiados torna a sus poblaciones más propensas a apoyar las fáciles medidas represivas y más dispuestas a desviar su atención de la crisis económica y social hacia el rechazo de los extraños.</a:t>
            </a:r>
            <a:r>
              <a:rPr lang="es-ES" b="1" i="1" dirty="0" smtClean="0">
                <a:solidFill>
                  <a:schemeClr val="bg1"/>
                </a:solidFill>
                <a:latin typeface="Arial" pitchFamily="34" charset="0"/>
                <a:cs typeface="Arial" pitchFamily="34" charset="0"/>
              </a:rPr>
              <a:t/>
            </a:r>
            <a:br>
              <a:rPr lang="es-ES" b="1" i="1" dirty="0" smtClean="0">
                <a:solidFill>
                  <a:schemeClr val="bg1"/>
                </a:solidFill>
                <a:latin typeface="Arial" pitchFamily="34" charset="0"/>
                <a:cs typeface="Arial" pitchFamily="34" charset="0"/>
              </a:rPr>
            </a:br>
            <a:endParaRPr lang="es-ES" b="1" i="1" dirty="0" smtClean="0">
              <a:solidFill>
                <a:schemeClr val="bg1"/>
              </a:solidFill>
              <a:latin typeface="Arial" pitchFamily="34" charset="0"/>
              <a:cs typeface="Arial" pitchFamily="34" charset="0"/>
            </a:endParaRPr>
          </a:p>
        </p:txBody>
      </p:sp>
      <p:sp>
        <p:nvSpPr>
          <p:cNvPr id="4" name="3 Rectángulo"/>
          <p:cNvSpPr/>
          <p:nvPr/>
        </p:nvSpPr>
        <p:spPr>
          <a:xfrm>
            <a:off x="0" y="0"/>
            <a:ext cx="9144000" cy="6858000"/>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5000" contrast="100000"/>
          </a:blip>
          <a:srcRect/>
          <a:stretch>
            <a:fillRect/>
          </a:stretch>
        </p:blipFill>
        <p:spPr bwMode="auto">
          <a:xfrm>
            <a:off x="0" y="0"/>
            <a:ext cx="9144001" cy="6858000"/>
          </a:xfrm>
          <a:prstGeom prst="rect">
            <a:avLst/>
          </a:prstGeom>
          <a:noFill/>
        </p:spPr>
      </p:pic>
    </p:spTree>
  </p:cSld>
  <p:clrMapOvr>
    <a:masterClrMapping/>
  </p:clrMapOvr>
  <p:transition spd="slow" advTm="40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par>
                                <p:cTn id="12" presetID="6" presetClass="exit" presetSubtype="32" fill="hold" grpId="0" nodeType="withEffect">
                                  <p:stCondLst>
                                    <p:cond delay="0"/>
                                  </p:stCondLst>
                                  <p:childTnLst>
                                    <p:animEffect transition="out" filter="circle(out)">
                                      <p:cBhvr>
                                        <p:cTn id="13" dur="2000"/>
                                        <p:tgtEl>
                                          <p:spTgt spid="4"/>
                                        </p:tgtEl>
                                      </p:cBhvr>
                                    </p:animEffect>
                                    <p:set>
                                      <p:cBhvr>
                                        <p:cTn id="14"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Jose Luis\Escritorio\a-young-boy-and-a-woma11205533_21016_11.jpg"/>
          <p:cNvPicPr>
            <a:picLocks noChangeAspect="1" noChangeArrowheads="1"/>
          </p:cNvPicPr>
          <p:nvPr/>
        </p:nvPicPr>
        <p:blipFill>
          <a:blip r:embed="rId2"/>
          <a:srcRect/>
          <a:stretch>
            <a:fillRect/>
          </a:stretch>
        </p:blipFill>
        <p:spPr bwMode="auto">
          <a:xfrm>
            <a:off x="-1" y="0"/>
            <a:ext cx="9220521" cy="685800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5">
                <a:shade val="45000"/>
                <a:satMod val="135000"/>
              </a:schemeClr>
              <a:prstClr val="white"/>
            </a:duotone>
            <a:lum bright="-7000" contrast="100000"/>
          </a:blip>
          <a:srcRect/>
          <a:stretch>
            <a:fillRect/>
          </a:stretch>
        </p:blipFill>
        <p:spPr bwMode="auto">
          <a:xfrm>
            <a:off x="0" y="0"/>
            <a:ext cx="9144000" cy="6858000"/>
          </a:xfrm>
          <a:prstGeom prst="rect">
            <a:avLst/>
          </a:prstGeom>
          <a:noFill/>
        </p:spPr>
      </p:pic>
      <p:pic>
        <p:nvPicPr>
          <p:cNvPr id="13314" name="Picture 2" descr="C:\Documents and Settings\Jose Luis\Escritorio\images (2).jpg"/>
          <p:cNvPicPr>
            <a:picLocks noChangeAspect="1" noChangeArrowheads="1"/>
          </p:cNvPicPr>
          <p:nvPr/>
        </p:nvPicPr>
        <p:blipFill>
          <a:blip r:embed="rId3"/>
          <a:srcRect/>
          <a:stretch>
            <a:fillRect/>
          </a:stretch>
        </p:blipFill>
        <p:spPr bwMode="auto">
          <a:xfrm>
            <a:off x="428596" y="785794"/>
            <a:ext cx="8215338" cy="5286412"/>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Jose Luis\Escritorio\2127.jpg"/>
          <p:cNvPicPr>
            <a:picLocks noChangeAspect="1" noChangeArrowheads="1"/>
          </p:cNvPicPr>
          <p:nvPr/>
        </p:nvPicPr>
        <p:blipFill>
          <a:blip r:embed="rId2"/>
          <a:srcRect/>
          <a:stretch>
            <a:fillRect/>
          </a:stretch>
        </p:blipFill>
        <p:spPr bwMode="auto">
          <a:xfrm>
            <a:off x="-1" y="0"/>
            <a:ext cx="9150751" cy="685800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5">
                <a:shade val="45000"/>
                <a:satMod val="135000"/>
              </a:schemeClr>
              <a:prstClr val="white"/>
            </a:duotone>
            <a:lum bright="-7000" contrast="100000"/>
          </a:blip>
          <a:srcRect/>
          <a:stretch>
            <a:fillRect/>
          </a:stretch>
        </p:blipFill>
        <p:spPr bwMode="auto">
          <a:xfrm>
            <a:off x="0" y="0"/>
            <a:ext cx="9144000" cy="6858000"/>
          </a:xfrm>
          <a:prstGeom prst="rect">
            <a:avLst/>
          </a:prstGeom>
          <a:noFill/>
        </p:spPr>
      </p:pic>
      <p:pic>
        <p:nvPicPr>
          <p:cNvPr id="2" name="Picture 2" descr="https://dub126.afx.ms/att/GetInline.aspx?messageid=df31d1c7-986d-11e5-968b-d89d675c49f2&amp;attindex=6&amp;cp=-1&amp;attdepth=6&amp;imgsrc=cid:XVrhJ6npiy4RRi92UFz4&amp;cid=b8174fe42bbf52b3&amp;hm__login=joseluisramosortega&amp;hm__domain=hotmail.com&amp;ip=10.148.132.8&amp;d=d474&amp;mf=0&amp;hm__ts=Wed%2c%2002%20Dec%202015%2008:32:43%20GMT&amp;st=joseluisramosortega&amp;hm__ha=01_e84268a8757162fbe33ba7d5e2d820d40755fdb32ead0e31eaeb4374e4fe4713&amp;oneredir=1"/>
          <p:cNvPicPr>
            <a:picLocks noChangeAspect="1" noChangeArrowheads="1"/>
          </p:cNvPicPr>
          <p:nvPr/>
        </p:nvPicPr>
        <p:blipFill>
          <a:blip r:embed="rId3"/>
          <a:srcRect/>
          <a:stretch>
            <a:fillRect/>
          </a:stretch>
        </p:blipFill>
        <p:spPr bwMode="auto">
          <a:xfrm>
            <a:off x="642910" y="857232"/>
            <a:ext cx="8182898" cy="535785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Refugiados Sirios . XINHUA"/>
          <p:cNvPicPr>
            <a:picLocks noChangeAspect="1" noChangeArrowheads="1"/>
          </p:cNvPicPr>
          <p:nvPr/>
        </p:nvPicPr>
        <p:blipFill>
          <a:blip r:embed="rId2"/>
          <a:srcRect/>
          <a:stretch>
            <a:fillRect/>
          </a:stretch>
        </p:blipFill>
        <p:spPr bwMode="auto">
          <a:xfrm>
            <a:off x="0" y="-571528"/>
            <a:ext cx="9144000" cy="785818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1 Rectángulo"/>
          <p:cNvSpPr/>
          <p:nvPr/>
        </p:nvSpPr>
        <p:spPr>
          <a:xfrm>
            <a:off x="1571604" y="2025908"/>
            <a:ext cx="7215238" cy="4832092"/>
          </a:xfrm>
          <a:prstGeom prst="rect">
            <a:avLst/>
          </a:prstGeom>
        </p:spPr>
        <p:txBody>
          <a:bodyPr wrap="square">
            <a:spAutoFit/>
          </a:bodyPr>
          <a:lstStyle/>
          <a:p>
            <a:pPr algn="r" fontAlgn="base"/>
            <a:r>
              <a:rPr lang="es-ES" sz="2800" b="1" dirty="0" smtClean="0">
                <a:solidFill>
                  <a:schemeClr val="bg1"/>
                </a:solidFill>
                <a:latin typeface="Agency FB" pitchFamily="34" charset="0"/>
                <a:cs typeface="Arial" pitchFamily="34" charset="0"/>
              </a:rPr>
              <a:t/>
            </a:r>
            <a:br>
              <a:rPr lang="es-ES" sz="2800" b="1" dirty="0" smtClean="0">
                <a:solidFill>
                  <a:schemeClr val="bg1"/>
                </a:solidFill>
                <a:latin typeface="Agency FB" pitchFamily="34" charset="0"/>
                <a:cs typeface="Arial" pitchFamily="34" charset="0"/>
              </a:rPr>
            </a:br>
            <a:r>
              <a:rPr lang="es-ES" sz="2800" b="1" dirty="0" smtClean="0">
                <a:solidFill>
                  <a:schemeClr val="bg1"/>
                </a:solidFill>
                <a:latin typeface="Agency FB" pitchFamily="34" charset="0"/>
                <a:cs typeface="Arial" pitchFamily="34" charset="0"/>
              </a:rPr>
              <a:t>Los miles de traficantes también contribuyen al aumento del PBI europeo. Invierten sus ganancias en automotores, inmuebles, armas, equipamiento electrónico y, en algún punto de la cadena, también colocan sus ahorros en bancos (no sólo suizos) e inversiones “legales”. Si la Unión Europea tuviera interés en resolver esta catástrofe humanitaria, rastrearía el origen de muchas inversiones oscuras y abriría las puertas del bloque, además de buscar sinceramente soluciones pacíficas a las guerras en su periferia. Si lo tuviera...</a:t>
            </a:r>
          </a:p>
        </p:txBody>
      </p:sp>
      <p:sp>
        <p:nvSpPr>
          <p:cNvPr id="4" name="3 Rectángulo"/>
          <p:cNvSpPr/>
          <p:nvPr/>
        </p:nvSpPr>
        <p:spPr>
          <a:xfrm>
            <a:off x="0" y="0"/>
            <a:ext cx="9144000" cy="6858000"/>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5000" contrast="100000"/>
          </a:blip>
          <a:srcRect/>
          <a:stretch>
            <a:fillRect/>
          </a:stretch>
        </p:blipFill>
        <p:spPr bwMode="auto">
          <a:xfrm>
            <a:off x="0" y="0"/>
            <a:ext cx="9144001" cy="6858000"/>
          </a:xfrm>
          <a:prstGeom prst="rect">
            <a:avLst/>
          </a:prstGeom>
          <a:noFill/>
        </p:spPr>
      </p:pic>
    </p:spTree>
  </p:cSld>
  <p:clrMapOvr>
    <a:masterClrMapping/>
  </p:clrMapOvr>
  <p:transition spd="slow" advTm="2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par>
                                <p:cTn id="12" presetID="6" presetClass="exit" presetSubtype="32" fill="hold" grpId="0" nodeType="withEffect">
                                  <p:stCondLst>
                                    <p:cond delay="0"/>
                                  </p:stCondLst>
                                  <p:childTnLst>
                                    <p:animEffect transition="out" filter="circle(out)">
                                      <p:cBhvr>
                                        <p:cTn id="13" dur="2000"/>
                                        <p:tgtEl>
                                          <p:spTgt spid="4"/>
                                        </p:tgtEl>
                                      </p:cBhvr>
                                    </p:animEffect>
                                    <p:set>
                                      <p:cBhvr>
                                        <p:cTn id="14"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5">
                <a:shade val="45000"/>
                <a:satMod val="135000"/>
              </a:schemeClr>
              <a:prstClr val="white"/>
            </a:duotone>
            <a:lum bright="-7000" contrast="100000"/>
          </a:blip>
          <a:srcRect/>
          <a:stretch>
            <a:fillRect/>
          </a:stretch>
        </p:blipFill>
        <p:spPr bwMode="auto">
          <a:xfrm>
            <a:off x="0" y="0"/>
            <a:ext cx="9144000" cy="6858000"/>
          </a:xfrm>
          <a:prstGeom prst="rect">
            <a:avLst/>
          </a:prstGeom>
          <a:noFill/>
        </p:spPr>
      </p:pic>
      <p:pic>
        <p:nvPicPr>
          <p:cNvPr id="43010" name="Picture 2" descr="http://cdn.20m.es/img2/recortes/2011/02/24/10652-944-501.jpg"/>
          <p:cNvPicPr>
            <a:picLocks noChangeAspect="1" noChangeArrowheads="1"/>
          </p:cNvPicPr>
          <p:nvPr/>
        </p:nvPicPr>
        <p:blipFill>
          <a:blip r:embed="rId3"/>
          <a:srcRect/>
          <a:stretch>
            <a:fillRect/>
          </a:stretch>
        </p:blipFill>
        <p:spPr bwMode="auto">
          <a:xfrm>
            <a:off x="0" y="857232"/>
            <a:ext cx="9153190" cy="4857784"/>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eleconomista.com.mx/files/imagecache/eco2014_650x433/files/migrantes_de_siria_en_grecia_afp.jpg"/>
          <p:cNvPicPr>
            <a:picLocks noChangeAspect="1" noChangeArrowheads="1"/>
          </p:cNvPicPr>
          <p:nvPr/>
        </p:nvPicPr>
        <p:blipFill>
          <a:blip r:embed="rId2"/>
          <a:srcRect/>
          <a:stretch>
            <a:fillRect/>
          </a:stretch>
        </p:blipFill>
        <p:spPr bwMode="auto">
          <a:xfrm>
            <a:off x="0" y="0"/>
            <a:ext cx="9222558" cy="685800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Dos refugiados sirios nadan desde su barco después de la travesía desde Turquía, en el sureste de la isla de Kos, Grecia, el lunes 17 de agosto de 2015.Con las luces que se ven desde la isla en la oscuridad, y con la esperanza de una vida nueva y mejor, otro grupo de migrantes ha llegado a través de esta ciudad turística hacer una arriesgada, pero menos riesgosa que la mayoría, travesía marítima y solicitar asilo en Europa. "/>
          <p:cNvPicPr>
            <a:picLocks noChangeAspect="1" noChangeArrowheads="1"/>
          </p:cNvPicPr>
          <p:nvPr/>
        </p:nvPicPr>
        <p:blipFill>
          <a:blip r:embed="rId2"/>
          <a:srcRect/>
          <a:stretch>
            <a:fillRect/>
          </a:stretch>
        </p:blipFill>
        <p:spPr bwMode="auto">
          <a:xfrm>
            <a:off x="155575" y="-28733750"/>
            <a:ext cx="4381500" cy="2781300"/>
          </a:xfrm>
          <a:prstGeom prst="rect">
            <a:avLst/>
          </a:prstGeom>
          <a:noFill/>
        </p:spPr>
      </p:pic>
      <p:pic>
        <p:nvPicPr>
          <p:cNvPr id="51204" name="Picture 4" descr="Las aguas de Mediterráneo se ha convertido en se ha convertido en la tumba de cientos de los solicitantes de asilo que buscan llegar a Europa huyendo de los conflictos en sus países."/>
          <p:cNvPicPr>
            <a:picLocks noChangeAspect="1" noChangeArrowheads="1"/>
          </p:cNvPicPr>
          <p:nvPr/>
        </p:nvPicPr>
        <p:blipFill>
          <a:blip r:embed="rId3"/>
          <a:srcRect/>
          <a:stretch>
            <a:fillRect/>
          </a:stretch>
        </p:blipFill>
        <p:spPr bwMode="auto">
          <a:xfrm>
            <a:off x="-1" y="0"/>
            <a:ext cx="9144019" cy="685800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5">
                <a:shade val="45000"/>
                <a:satMod val="135000"/>
              </a:schemeClr>
              <a:prstClr val="white"/>
            </a:duotone>
            <a:lum bright="-7000" contrast="100000"/>
          </a:blip>
          <a:srcRect/>
          <a:stretch>
            <a:fillRect/>
          </a:stretch>
        </p:blipFill>
        <p:spPr bwMode="auto">
          <a:xfrm>
            <a:off x="0" y="0"/>
            <a:ext cx="9144000" cy="6858000"/>
          </a:xfrm>
          <a:prstGeom prst="rect">
            <a:avLst/>
          </a:prstGeom>
          <a:noFill/>
        </p:spPr>
      </p:pic>
      <p:pic>
        <p:nvPicPr>
          <p:cNvPr id="2" name="Picture 8" descr="https://dub126.afx.ms/att/GetInline.aspx?messageid=df31d1c7-986d-11e5-968b-d89d675c49f2&amp;attindex=7&amp;cp=-1&amp;attdepth=7&amp;imgsrc=cid:cdoTUvkh8hDBqALZnahl&amp;cid=b8174fe42bbf52b3&amp;hm__login=joseluisramosortega&amp;hm__domain=hotmail.com&amp;ip=10.148.132.8&amp;d=d474&amp;mf=0&amp;hm__ts=Wed%2c%2002%20Dec%202015%2008:32:43%20GMT&amp;st=joseluisramosortega&amp;hm__ha=01_8cb7139f0dda11cc85ee6e623468ee51345c88bf0ae6d4c3e6dfe1e92f77e022&amp;oneredir=1"/>
          <p:cNvPicPr>
            <a:picLocks noChangeAspect="1" noChangeArrowheads="1"/>
          </p:cNvPicPr>
          <p:nvPr/>
        </p:nvPicPr>
        <p:blipFill>
          <a:blip r:embed="rId3"/>
          <a:srcRect/>
          <a:stretch>
            <a:fillRect/>
          </a:stretch>
        </p:blipFill>
        <p:spPr bwMode="auto">
          <a:xfrm>
            <a:off x="428596" y="571480"/>
            <a:ext cx="8283032" cy="571504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Jose Luis\Escritorio\561fcee5c461883b348b45ba.jpg"/>
          <p:cNvPicPr>
            <a:picLocks noChangeAspect="1" noChangeArrowheads="1"/>
          </p:cNvPicPr>
          <p:nvPr/>
        </p:nvPicPr>
        <p:blipFill>
          <a:blip r:embed="rId2"/>
          <a:srcRect/>
          <a:stretch>
            <a:fillRect/>
          </a:stretch>
        </p:blipFill>
        <p:spPr bwMode="auto">
          <a:xfrm>
            <a:off x="0" y="0"/>
            <a:ext cx="9153501" cy="685800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gdb.radiosawa.us/D518F069-7923-4DCA-9140-6EDBB0B3EF96_cx0_cy2_cw0_mw1024_s_n_r1.jpg"/>
          <p:cNvPicPr>
            <a:picLocks noChangeAspect="1" noChangeArrowheads="1"/>
          </p:cNvPicPr>
          <p:nvPr/>
        </p:nvPicPr>
        <p:blipFill>
          <a:blip r:embed="rId2"/>
          <a:srcRect/>
          <a:stretch>
            <a:fillRect/>
          </a:stretch>
        </p:blipFill>
        <p:spPr bwMode="auto">
          <a:xfrm>
            <a:off x="-357222" y="0"/>
            <a:ext cx="11858676" cy="6858000"/>
          </a:xfrm>
          <a:prstGeom prst="rect">
            <a:avLst/>
          </a:prstGeom>
          <a:noFill/>
        </p:spPr>
      </p:pic>
    </p:spTree>
  </p:cSld>
  <p:clrMapOvr>
    <a:masterClrMapping/>
  </p:clrMapOvr>
  <p:transition spd="slow" advTm="6000">
    <p:push dir="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Una escultura arena del niño sirio, Aylan Kurdi, ahogado en el Mediterráneo."/>
          <p:cNvPicPr>
            <a:picLocks noChangeAspect="1" noChangeArrowheads="1"/>
          </p:cNvPicPr>
          <p:nvPr/>
        </p:nvPicPr>
        <p:blipFill>
          <a:blip r:embed="rId2"/>
          <a:srcRect/>
          <a:stretch>
            <a:fillRect/>
          </a:stretch>
        </p:blipFill>
        <p:spPr bwMode="auto">
          <a:xfrm>
            <a:off x="0" y="-1"/>
            <a:ext cx="9144000" cy="6858001"/>
          </a:xfrm>
          <a:prstGeom prst="rect">
            <a:avLst/>
          </a:prstGeom>
          <a:noFill/>
        </p:spPr>
      </p:pic>
      <p:sp>
        <p:nvSpPr>
          <p:cNvPr id="3" name="2 Rectángulo"/>
          <p:cNvSpPr/>
          <p:nvPr/>
        </p:nvSpPr>
        <p:spPr>
          <a:xfrm>
            <a:off x="2214546" y="285728"/>
            <a:ext cx="6500858" cy="1569660"/>
          </a:xfrm>
          <a:prstGeom prst="rect">
            <a:avLst/>
          </a:prstGeom>
        </p:spPr>
        <p:txBody>
          <a:bodyPr wrap="square">
            <a:spAutoFit/>
          </a:bodyPr>
          <a:lstStyle/>
          <a:p>
            <a:pPr algn="r"/>
            <a:r>
              <a:rPr lang="es-ES" sz="2400" b="1" dirty="0" smtClean="0">
                <a:latin typeface="Agency FB" pitchFamily="34" charset="0"/>
              </a:rPr>
              <a:t>El artista indio </a:t>
            </a:r>
            <a:r>
              <a:rPr lang="es-ES" sz="2400" b="1" dirty="0" err="1" smtClean="0">
                <a:latin typeface="Agency FB" pitchFamily="34" charset="0"/>
              </a:rPr>
              <a:t>Sudarsan</a:t>
            </a:r>
            <a:r>
              <a:rPr lang="es-ES" sz="2400" b="1" dirty="0" smtClean="0">
                <a:latin typeface="Agency FB" pitchFamily="34" charset="0"/>
              </a:rPr>
              <a:t> </a:t>
            </a:r>
            <a:r>
              <a:rPr lang="es-ES" sz="2400" b="1" dirty="0" err="1" smtClean="0">
                <a:latin typeface="Agency FB" pitchFamily="34" charset="0"/>
              </a:rPr>
              <a:t>Pattnaik</a:t>
            </a:r>
            <a:r>
              <a:rPr lang="es-ES" sz="2400" b="1" dirty="0" smtClean="0">
                <a:latin typeface="Agency FB" pitchFamily="34" charset="0"/>
              </a:rPr>
              <a:t> creó una escultura de arena del pequeño </a:t>
            </a:r>
            <a:r>
              <a:rPr lang="es-ES" sz="2400" b="1" dirty="0" err="1" smtClean="0">
                <a:latin typeface="Agency FB" pitchFamily="34" charset="0"/>
              </a:rPr>
              <a:t>Aylan</a:t>
            </a:r>
            <a:r>
              <a:rPr lang="es-ES" sz="2400" b="1" dirty="0" smtClean="0">
                <a:latin typeface="Agency FB" pitchFamily="34" charset="0"/>
              </a:rPr>
              <a:t> </a:t>
            </a:r>
            <a:r>
              <a:rPr lang="es-ES" sz="2400" b="1" dirty="0" err="1" smtClean="0">
                <a:latin typeface="Agency FB" pitchFamily="34" charset="0"/>
              </a:rPr>
              <a:t>Kurdi</a:t>
            </a:r>
            <a:r>
              <a:rPr lang="es-ES" sz="2400" b="1" dirty="0" smtClean="0">
                <a:latin typeface="Agency FB" pitchFamily="34" charset="0"/>
              </a:rPr>
              <a:t>, el niño sirio de 3 años que fue encontrado muerto en una playa de Turquía. 04 de septiembre de 2015</a:t>
            </a:r>
            <a:endParaRPr lang="es-ES" sz="2400" b="1" dirty="0">
              <a:latin typeface="Agency FB" pitchFamily="34" charset="0"/>
            </a:endParaRPr>
          </a:p>
        </p:txBody>
      </p:sp>
    </p:spTree>
  </p:cSld>
  <p:clrMapOvr>
    <a:masterClrMapping/>
  </p:clrMapOvr>
  <p:transition spd="slow" advTm="24000">
    <p:push dir="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pic>
        <p:nvPicPr>
          <p:cNvPr id="14" name="Picture 3" descr="illusion-015"/>
          <p:cNvPicPr>
            <a:picLocks noChangeAspect="1" noChangeArrowheads="1" noCrop="1"/>
          </p:cNvPicPr>
          <p:nvPr/>
        </p:nvPicPr>
        <p:blipFill>
          <a:blip r:embed="rId2" cstate="print">
            <a:duotone>
              <a:schemeClr val="accent5">
                <a:shade val="45000"/>
                <a:satMod val="135000"/>
              </a:schemeClr>
              <a:prstClr val="white"/>
            </a:duotone>
            <a:lum bright="-8000" contrast="83000"/>
          </a:blip>
          <a:srcRect/>
          <a:stretch>
            <a:fillRect/>
          </a:stretch>
        </p:blipFill>
        <p:spPr bwMode="auto">
          <a:xfrm>
            <a:off x="0" y="0"/>
            <a:ext cx="9144000" cy="6877050"/>
          </a:xfrm>
          <a:prstGeom prst="rect">
            <a:avLst/>
          </a:prstGeom>
          <a:noFill/>
          <a:ln w="9525">
            <a:noFill/>
            <a:miter lim="800000"/>
            <a:headEnd/>
            <a:tailEnd/>
          </a:ln>
        </p:spPr>
      </p:pic>
      <p:pic>
        <p:nvPicPr>
          <p:cNvPr id="155652" name="Image 2" descr="swirlrainbw3.gif"/>
          <p:cNvPicPr>
            <a:picLocks noChangeAspect="1"/>
          </p:cNvPicPr>
          <p:nvPr/>
        </p:nvPicPr>
        <p:blipFill>
          <a:blip r:embed="rId3" cstate="print"/>
          <a:srcRect/>
          <a:stretch>
            <a:fillRect/>
          </a:stretch>
        </p:blipFill>
        <p:spPr bwMode="auto">
          <a:xfrm rot="5400000">
            <a:off x="-3394197" y="3394197"/>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5680197" y="3394197"/>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0"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0" y="6783312"/>
            <a:ext cx="9144000" cy="74688"/>
          </a:xfrm>
          <a:prstGeom prst="rect">
            <a:avLst/>
          </a:prstGeom>
          <a:noFill/>
          <a:ln w="9525">
            <a:noFill/>
            <a:miter lim="800000"/>
            <a:headEnd/>
            <a:tailEnd/>
          </a:ln>
        </p:spPr>
      </p:pic>
      <p:pic>
        <p:nvPicPr>
          <p:cNvPr id="155656" name="Picture 8"/>
          <p:cNvPicPr>
            <a:picLocks noChangeAspect="1" noChangeArrowheads="1"/>
          </p:cNvPicPr>
          <p:nvPr/>
        </p:nvPicPr>
        <p:blipFill>
          <a:blip r:embed="rId4" cstate="print"/>
          <a:srcRect/>
          <a:stretch>
            <a:fillRect/>
          </a:stretch>
        </p:blipFill>
        <p:spPr bwMode="auto">
          <a:xfrm>
            <a:off x="214282" y="285728"/>
            <a:ext cx="1025158" cy="723958"/>
          </a:xfrm>
          <a:prstGeom prst="rect">
            <a:avLst/>
          </a:prstGeom>
          <a:noFill/>
          <a:ln w="9525">
            <a:noFill/>
            <a:round/>
            <a:headEnd/>
            <a:tailEnd/>
          </a:ln>
          <a:effectLst/>
        </p:spPr>
      </p:pic>
      <p:sp>
        <p:nvSpPr>
          <p:cNvPr id="155661" name="Text Box 13"/>
          <p:cNvSpPr txBox="1">
            <a:spLocks noChangeArrowheads="1"/>
          </p:cNvSpPr>
          <p:nvPr/>
        </p:nvSpPr>
        <p:spPr bwMode="auto">
          <a:xfrm>
            <a:off x="357158" y="6286520"/>
            <a:ext cx="76811"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endParaRPr lang="es-ES" b="1" i="1" dirty="0"/>
          </a:p>
        </p:txBody>
      </p:sp>
      <p:sp>
        <p:nvSpPr>
          <p:cNvPr id="155665" name="Rectangle 17"/>
          <p:cNvSpPr>
            <a:spLocks noChangeArrowheads="1"/>
          </p:cNvSpPr>
          <p:nvPr/>
        </p:nvSpPr>
        <p:spPr bwMode="auto">
          <a:xfrm>
            <a:off x="357158" y="5857892"/>
            <a:ext cx="129646"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357158" y="5715016"/>
            <a:ext cx="688145" cy="766985"/>
          </a:xfrm>
          <a:prstGeom prst="rect">
            <a:avLst/>
          </a:prstGeom>
          <a:noFill/>
          <a:ln w="38100">
            <a:solidFill>
              <a:srgbClr val="1CDEF8"/>
            </a:solidFill>
            <a:miter lim="800000"/>
            <a:headEnd/>
            <a:tailEnd/>
          </a:ln>
        </p:spPr>
      </p:pic>
      <p:sp>
        <p:nvSpPr>
          <p:cNvPr id="19" name="18 Rectángulo"/>
          <p:cNvSpPr/>
          <p:nvPr/>
        </p:nvSpPr>
        <p:spPr>
          <a:xfrm>
            <a:off x="3951477" y="2500306"/>
            <a:ext cx="2692225"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285852" y="1071546"/>
            <a:ext cx="6500858" cy="5214974"/>
          </a:xfrm>
          <a:prstGeom prst="rect">
            <a:avLst/>
          </a:prstGeom>
        </p:spPr>
        <p:txBody>
          <a:bodyPr wrap="none" fromWordArt="1">
            <a:prstTxWarp prst="textPlain">
              <a:avLst>
                <a:gd name="adj" fmla="val 50000"/>
              </a:avLst>
            </a:prstTxWarp>
          </a:bodyPr>
          <a:lstStyle/>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BUEN  DIA</a:t>
            </a:r>
          </a:p>
          <a:p>
            <a:pPr algn="ctr"/>
            <a:endParaRPr lang="es-ES" sz="36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24" name="23 Rectángulo"/>
          <p:cNvSpPr/>
          <p:nvPr/>
        </p:nvSpPr>
        <p:spPr>
          <a:xfrm>
            <a:off x="785786" y="6000768"/>
            <a:ext cx="2228880" cy="461665"/>
          </a:xfrm>
          <a:prstGeom prst="rect">
            <a:avLst/>
          </a:prstGeom>
        </p:spPr>
        <p:txBody>
          <a:bodyPr wrap="none">
            <a:spAutoFit/>
          </a:bodyPr>
          <a:lstStyle/>
          <a:p>
            <a:pPr algn="ctr">
              <a:defRPr/>
            </a:pPr>
            <a:r>
              <a:rPr lang="es-ES"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LUIS</a:t>
            </a:r>
            <a:endParaRPr lang="es-ES"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0" nodeType="afterEffect">
                                  <p:stCondLst>
                                    <p:cond delay="0"/>
                                  </p:stCondLst>
                                  <p:childTnLst>
                                    <p:animClr clrSpc="hsl" dir="cw">
                                      <p:cBhvr override="childStyle">
                                        <p:cTn id="10" dur="2000" fill="hold"/>
                                        <p:tgtEl>
                                          <p:spTgt spid="22">
                                            <p:bg/>
                                          </p:spTgt>
                                        </p:tgtEl>
                                        <p:attrNameLst>
                                          <p:attrName>style.color</p:attrName>
                                        </p:attrNameLst>
                                      </p:cBhvr>
                                      <p:by>
                                        <p:hsl h="-7200000" s="0" l="0"/>
                                      </p:by>
                                    </p:animClr>
                                    <p:animClr clrSpc="hsl" dir="cw">
                                      <p:cBhvr>
                                        <p:cTn id="11" dur="2000" fill="hold"/>
                                        <p:tgtEl>
                                          <p:spTgt spid="22">
                                            <p:bg/>
                                          </p:spTgt>
                                        </p:tgtEl>
                                        <p:attrNameLst>
                                          <p:attrName>fillcolor</p:attrName>
                                        </p:attrNameLst>
                                      </p:cBhvr>
                                      <p:by>
                                        <p:hsl h="-7200000" s="0" l="0"/>
                                      </p:by>
                                    </p:animClr>
                                    <p:animClr clrSpc="hsl" dir="cw">
                                      <p:cBhvr>
                                        <p:cTn id="12" dur="2000" fill="hold"/>
                                        <p:tgtEl>
                                          <p:spTgt spid="22">
                                            <p:bg/>
                                          </p:spTgt>
                                        </p:tgtEl>
                                        <p:attrNameLst>
                                          <p:attrName>stroke.color</p:attrName>
                                        </p:attrNameLst>
                                      </p:cBhvr>
                                      <p:by>
                                        <p:hsl h="-7200000" s="0" l="0"/>
                                      </p:by>
                                    </p:animClr>
                                    <p:set>
                                      <p:cBhvr>
                                        <p:cTn id="13" dur="2000" fill="hold"/>
                                        <p:tgtEl>
                                          <p:spTgt spid="22">
                                            <p:bg/>
                                          </p:spTgt>
                                        </p:tgtEl>
                                        <p:attrNameLst>
                                          <p:attrName>fill.type</p:attrName>
                                        </p:attrNameLst>
                                      </p:cBhvr>
                                      <p:to>
                                        <p:strVal val="solid"/>
                                      </p:to>
                                    </p:set>
                                  </p:childTnLst>
                                </p:cTn>
                              </p:par>
                              <p:par>
                                <p:cTn id="14" presetID="22" presetClass="emph" presetSubtype="0" repeatCount="indefinite" fill="hold" grpId="0" nodeType="withEffect">
                                  <p:stCondLst>
                                    <p:cond delay="0"/>
                                  </p:stCondLst>
                                  <p:childTnLst>
                                    <p:animClr clrSpc="hsl" dir="cw">
                                      <p:cBhvr override="childStyle">
                                        <p:cTn id="15" dur="2000" fill="hold"/>
                                        <p:tgtEl>
                                          <p:spTgt spid="22">
                                            <p:txEl>
                                              <p:pRg st="0" end="0"/>
                                            </p:txEl>
                                          </p:spTgt>
                                        </p:tgtEl>
                                        <p:attrNameLst>
                                          <p:attrName>style.color</p:attrName>
                                        </p:attrNameLst>
                                      </p:cBhvr>
                                      <p:by>
                                        <p:hsl h="-7200000" s="0" l="0"/>
                                      </p:by>
                                    </p:animClr>
                                    <p:animClr clrSpc="hsl" dir="cw">
                                      <p:cBhvr>
                                        <p:cTn id="16" dur="2000" fill="hold"/>
                                        <p:tgtEl>
                                          <p:spTgt spid="22">
                                            <p:txEl>
                                              <p:pRg st="0" end="0"/>
                                            </p:txEl>
                                          </p:spTgt>
                                        </p:tgtEl>
                                        <p:attrNameLst>
                                          <p:attrName>fillcolor</p:attrName>
                                        </p:attrNameLst>
                                      </p:cBhvr>
                                      <p:by>
                                        <p:hsl h="-7200000" s="0" l="0"/>
                                      </p:by>
                                    </p:animClr>
                                    <p:animClr clrSpc="hsl" dir="cw">
                                      <p:cBhvr>
                                        <p:cTn id="17" dur="2000" fill="hold"/>
                                        <p:tgtEl>
                                          <p:spTgt spid="22">
                                            <p:txEl>
                                              <p:pRg st="0" end="0"/>
                                            </p:txEl>
                                          </p:spTgt>
                                        </p:tgtEl>
                                        <p:attrNameLst>
                                          <p:attrName>stroke.color</p:attrName>
                                        </p:attrNameLst>
                                      </p:cBhvr>
                                      <p:by>
                                        <p:hsl h="-7200000" s="0" l="0"/>
                                      </p:by>
                                    </p:animClr>
                                    <p:set>
                                      <p:cBhvr>
                                        <p:cTn id="18" dur="2000" fill="hold"/>
                                        <p:tgtEl>
                                          <p:spTgt spid="22">
                                            <p:txEl>
                                              <p:pRg st="0" end="0"/>
                                            </p:txEl>
                                          </p:spTgt>
                                        </p:tgtEl>
                                        <p:attrNameLst>
                                          <p:attrName>fill.type</p:attrName>
                                        </p:attrNameLst>
                                      </p:cBhvr>
                                      <p:to>
                                        <p:strVal val="solid"/>
                                      </p:to>
                                    </p:set>
                                  </p:childTnLst>
                                </p:cTn>
                              </p:par>
                              <p:par>
                                <p:cTn id="19" presetID="22" presetClass="emph" presetSubtype="0" repeatCount="indefinite" fill="hold" grpId="0" nodeType="withEffect">
                                  <p:stCondLst>
                                    <p:cond delay="0"/>
                                  </p:stCondLst>
                                  <p:childTnLst>
                                    <p:animClr clrSpc="hsl" dir="cw">
                                      <p:cBhvr override="childStyle">
                                        <p:cTn id="20" dur="2000" fill="hold"/>
                                        <p:tgtEl>
                                          <p:spTgt spid="22">
                                            <p:txEl>
                                              <p:pRg st="1" end="1"/>
                                            </p:txEl>
                                          </p:spTgt>
                                        </p:tgtEl>
                                        <p:attrNameLst>
                                          <p:attrName>style.color</p:attrName>
                                        </p:attrNameLst>
                                      </p:cBhvr>
                                      <p:by>
                                        <p:hsl h="-7200000" s="0" l="0"/>
                                      </p:by>
                                    </p:animClr>
                                    <p:animClr clrSpc="hsl" dir="cw">
                                      <p:cBhvr>
                                        <p:cTn id="21" dur="2000" fill="hold"/>
                                        <p:tgtEl>
                                          <p:spTgt spid="22">
                                            <p:txEl>
                                              <p:pRg st="1" end="1"/>
                                            </p:txEl>
                                          </p:spTgt>
                                        </p:tgtEl>
                                        <p:attrNameLst>
                                          <p:attrName>fillcolor</p:attrName>
                                        </p:attrNameLst>
                                      </p:cBhvr>
                                      <p:by>
                                        <p:hsl h="-7200000" s="0" l="0"/>
                                      </p:by>
                                    </p:animClr>
                                    <p:animClr clrSpc="hsl" dir="cw">
                                      <p:cBhvr>
                                        <p:cTn id="22" dur="2000" fill="hold"/>
                                        <p:tgtEl>
                                          <p:spTgt spid="22">
                                            <p:txEl>
                                              <p:pRg st="1" end="1"/>
                                            </p:txEl>
                                          </p:spTgt>
                                        </p:tgtEl>
                                        <p:attrNameLst>
                                          <p:attrName>stroke.color</p:attrName>
                                        </p:attrNameLst>
                                      </p:cBhvr>
                                      <p:by>
                                        <p:hsl h="-7200000" s="0" l="0"/>
                                      </p:by>
                                    </p:animClr>
                                    <p:set>
                                      <p:cBhvr>
                                        <p:cTn id="23" dur="2000" fill="hold"/>
                                        <p:tgtEl>
                                          <p:spTgt spid="22">
                                            <p:txEl>
                                              <p:pRg st="1" end="1"/>
                                            </p:txEl>
                                          </p:spTgt>
                                        </p:tgtEl>
                                        <p:attrNameLst>
                                          <p:attrName>fill.type</p:attrName>
                                        </p:attrNameLst>
                                      </p:cBhvr>
                                      <p:to>
                                        <p:strVal val="solid"/>
                                      </p:to>
                                    </p:set>
                                  </p:childTnLst>
                                </p:cTn>
                              </p:par>
                              <p:par>
                                <p:cTn id="24" presetID="22" presetClass="emph" presetSubtype="0" repeatCount="indefinite" fill="hold" grpId="0" nodeType="withEffect">
                                  <p:stCondLst>
                                    <p:cond delay="0"/>
                                  </p:stCondLst>
                                  <p:childTnLst>
                                    <p:animClr clrSpc="hsl" dir="cw">
                                      <p:cBhvr override="childStyle">
                                        <p:cTn id="25" dur="2000" fill="hold"/>
                                        <p:tgtEl>
                                          <p:spTgt spid="22">
                                            <p:txEl>
                                              <p:pRg st="2" end="2"/>
                                            </p:txEl>
                                          </p:spTgt>
                                        </p:tgtEl>
                                        <p:attrNameLst>
                                          <p:attrName>style.color</p:attrName>
                                        </p:attrNameLst>
                                      </p:cBhvr>
                                      <p:by>
                                        <p:hsl h="-7200000" s="0" l="0"/>
                                      </p:by>
                                    </p:animClr>
                                    <p:animClr clrSpc="hsl" dir="cw">
                                      <p:cBhvr>
                                        <p:cTn id="26" dur="2000" fill="hold"/>
                                        <p:tgtEl>
                                          <p:spTgt spid="22">
                                            <p:txEl>
                                              <p:pRg st="2" end="2"/>
                                            </p:txEl>
                                          </p:spTgt>
                                        </p:tgtEl>
                                        <p:attrNameLst>
                                          <p:attrName>fillcolor</p:attrName>
                                        </p:attrNameLst>
                                      </p:cBhvr>
                                      <p:by>
                                        <p:hsl h="-7200000" s="0" l="0"/>
                                      </p:by>
                                    </p:animClr>
                                    <p:animClr clrSpc="hsl" dir="cw">
                                      <p:cBhvr>
                                        <p:cTn id="27" dur="2000" fill="hold"/>
                                        <p:tgtEl>
                                          <p:spTgt spid="22">
                                            <p:txEl>
                                              <p:pRg st="2" end="2"/>
                                            </p:txEl>
                                          </p:spTgt>
                                        </p:tgtEl>
                                        <p:attrNameLst>
                                          <p:attrName>stroke.color</p:attrName>
                                        </p:attrNameLst>
                                      </p:cBhvr>
                                      <p:by>
                                        <p:hsl h="-7200000" s="0" l="0"/>
                                      </p:by>
                                    </p:animClr>
                                    <p:set>
                                      <p:cBhvr>
                                        <p:cTn id="28" dur="2000" fill="hold"/>
                                        <p:tgtEl>
                                          <p:spTgt spid="22">
                                            <p:txEl>
                                              <p:pRg st="2" end="2"/>
                                            </p:txEl>
                                          </p:spTgt>
                                        </p:tgtEl>
                                        <p:attrNameLst>
                                          <p:attrName>fill.type</p:attrName>
                                        </p:attrNameLst>
                                      </p:cBhvr>
                                      <p:to>
                                        <p:strVal val="solid"/>
                                      </p:to>
                                    </p:set>
                                  </p:childTnLst>
                                </p:cTn>
                              </p:par>
                              <p:par>
                                <p:cTn id="29" presetID="22" presetClass="emph" presetSubtype="0" repeatCount="indefinite" fill="hold" grpId="0" nodeType="withEffect">
                                  <p:stCondLst>
                                    <p:cond delay="0"/>
                                  </p:stCondLst>
                                  <p:childTnLst>
                                    <p:animClr clrSpc="hsl" dir="cw">
                                      <p:cBhvr override="childStyle">
                                        <p:cTn id="30" dur="2000" fill="hold"/>
                                        <p:tgtEl>
                                          <p:spTgt spid="22">
                                            <p:txEl>
                                              <p:pRg st="3" end="3"/>
                                            </p:txEl>
                                          </p:spTgt>
                                        </p:tgtEl>
                                        <p:attrNameLst>
                                          <p:attrName>style.color</p:attrName>
                                        </p:attrNameLst>
                                      </p:cBhvr>
                                      <p:by>
                                        <p:hsl h="-7200000" s="0" l="0"/>
                                      </p:by>
                                    </p:animClr>
                                    <p:animClr clrSpc="hsl" dir="cw">
                                      <p:cBhvr>
                                        <p:cTn id="31" dur="2000" fill="hold"/>
                                        <p:tgtEl>
                                          <p:spTgt spid="22">
                                            <p:txEl>
                                              <p:pRg st="3" end="3"/>
                                            </p:txEl>
                                          </p:spTgt>
                                        </p:tgtEl>
                                        <p:attrNameLst>
                                          <p:attrName>fillcolor</p:attrName>
                                        </p:attrNameLst>
                                      </p:cBhvr>
                                      <p:by>
                                        <p:hsl h="-7200000" s="0" l="0"/>
                                      </p:by>
                                    </p:animClr>
                                    <p:animClr clrSpc="hsl" dir="cw">
                                      <p:cBhvr>
                                        <p:cTn id="32" dur="2000" fill="hold"/>
                                        <p:tgtEl>
                                          <p:spTgt spid="22">
                                            <p:txEl>
                                              <p:pRg st="3" end="3"/>
                                            </p:txEl>
                                          </p:spTgt>
                                        </p:tgtEl>
                                        <p:attrNameLst>
                                          <p:attrName>stroke.color</p:attrName>
                                        </p:attrNameLst>
                                      </p:cBhvr>
                                      <p:by>
                                        <p:hsl h="-7200000" s="0" l="0"/>
                                      </p:by>
                                    </p:animClr>
                                    <p:set>
                                      <p:cBhvr>
                                        <p:cTn id="33" dur="2000" fill="hold"/>
                                        <p:tgtEl>
                                          <p:spTgt spid="22">
                                            <p:txEl>
                                              <p:pRg st="3" end="3"/>
                                            </p:txEl>
                                          </p:spTgt>
                                        </p:tgtEl>
                                        <p:attrNameLst>
                                          <p:attrName>fill.type</p:attrName>
                                        </p:attrNameLst>
                                      </p:cBhvr>
                                      <p:to>
                                        <p:strVal val="solid"/>
                                      </p:to>
                                    </p:set>
                                  </p:childTnLst>
                                </p:cTn>
                              </p:par>
                              <p:par>
                                <p:cTn id="34" presetID="7" presetClass="entr" presetSubtype="4" fill="hold" nodeType="withEffect">
                                  <p:stCondLst>
                                    <p:cond delay="0"/>
                                  </p:stCondLst>
                                  <p:childTnLst>
                                    <p:set>
                                      <p:cBhvr>
                                        <p:cTn id="35" dur="1" fill="hold">
                                          <p:stCondLst>
                                            <p:cond delay="0"/>
                                          </p:stCondLst>
                                        </p:cTn>
                                        <p:tgtEl>
                                          <p:spTgt spid="22">
                                            <p:txEl>
                                              <p:pRg st="0" end="0"/>
                                            </p:txEl>
                                          </p:spTgt>
                                        </p:tgtEl>
                                        <p:attrNameLst>
                                          <p:attrName>style.visibility</p:attrName>
                                        </p:attrNameLst>
                                      </p:cBhvr>
                                      <p:to>
                                        <p:strVal val="visible"/>
                                      </p:to>
                                    </p:set>
                                    <p:anim calcmode="lin" valueType="num">
                                      <p:cBhvr additive="base">
                                        <p:cTn id="36" dur="5000" fill="hold"/>
                                        <p:tgtEl>
                                          <p:spTgt spid="22">
                                            <p:txEl>
                                              <p:pRg st="0" end="0"/>
                                            </p:txEl>
                                          </p:spTgt>
                                        </p:tgtEl>
                                        <p:attrNameLst>
                                          <p:attrName>ppt_x</p:attrName>
                                        </p:attrNameLst>
                                      </p:cBhvr>
                                      <p:tavLst>
                                        <p:tav tm="0">
                                          <p:val>
                                            <p:strVal val="#ppt_x"/>
                                          </p:val>
                                        </p:tav>
                                        <p:tav tm="100000">
                                          <p:val>
                                            <p:strVal val="#ppt_x"/>
                                          </p:val>
                                        </p:tav>
                                      </p:tavLst>
                                    </p:anim>
                                    <p:anim calcmode="lin" valueType="num">
                                      <p:cBhvr additive="base">
                                        <p:cTn id="37" dur="5000" fill="hold"/>
                                        <p:tgtEl>
                                          <p:spTgt spid="22">
                                            <p:txEl>
                                              <p:pRg st="0" end="0"/>
                                            </p:txEl>
                                          </p:spTgt>
                                        </p:tgtEl>
                                        <p:attrNameLst>
                                          <p:attrName>ppt_y</p:attrName>
                                        </p:attrNameLst>
                                      </p:cBhvr>
                                      <p:tavLst>
                                        <p:tav tm="0">
                                          <p:val>
                                            <p:strVal val="1+#ppt_h/2"/>
                                          </p:val>
                                        </p:tav>
                                        <p:tav tm="100000">
                                          <p:val>
                                            <p:strVal val="#ppt_y"/>
                                          </p:val>
                                        </p:tav>
                                      </p:tavLst>
                                    </p:anim>
                                  </p:childTnLst>
                                </p:cTn>
                              </p:par>
                              <p:par>
                                <p:cTn id="38" presetID="7" presetClass="entr" presetSubtype="4" fill="hold" nodeType="withEffect">
                                  <p:stCondLst>
                                    <p:cond delay="0"/>
                                  </p:stCondLst>
                                  <p:childTnLst>
                                    <p:set>
                                      <p:cBhvr>
                                        <p:cTn id="39" dur="1" fill="hold">
                                          <p:stCondLst>
                                            <p:cond delay="0"/>
                                          </p:stCondLst>
                                        </p:cTn>
                                        <p:tgtEl>
                                          <p:spTgt spid="22">
                                            <p:txEl>
                                              <p:pRg st="1" end="1"/>
                                            </p:txEl>
                                          </p:spTgt>
                                        </p:tgtEl>
                                        <p:attrNameLst>
                                          <p:attrName>style.visibility</p:attrName>
                                        </p:attrNameLst>
                                      </p:cBhvr>
                                      <p:to>
                                        <p:strVal val="visible"/>
                                      </p:to>
                                    </p:set>
                                    <p:anim calcmode="lin" valueType="num">
                                      <p:cBhvr additive="base">
                                        <p:cTn id="40" dur="5000" fill="hold"/>
                                        <p:tgtEl>
                                          <p:spTgt spid="22">
                                            <p:txEl>
                                              <p:pRg st="1" end="1"/>
                                            </p:txEl>
                                          </p:spTgt>
                                        </p:tgtEl>
                                        <p:attrNameLst>
                                          <p:attrName>ppt_x</p:attrName>
                                        </p:attrNameLst>
                                      </p:cBhvr>
                                      <p:tavLst>
                                        <p:tav tm="0">
                                          <p:val>
                                            <p:strVal val="#ppt_x"/>
                                          </p:val>
                                        </p:tav>
                                        <p:tav tm="100000">
                                          <p:val>
                                            <p:strVal val="#ppt_x"/>
                                          </p:val>
                                        </p:tav>
                                      </p:tavLst>
                                    </p:anim>
                                    <p:anim calcmode="lin" valueType="num">
                                      <p:cBhvr additive="base">
                                        <p:cTn id="41" dur="5000" fill="hold"/>
                                        <p:tgtEl>
                                          <p:spTgt spid="22">
                                            <p:txEl>
                                              <p:pRg st="1" end="1"/>
                                            </p:txEl>
                                          </p:spTgt>
                                        </p:tgtEl>
                                        <p:attrNameLst>
                                          <p:attrName>ppt_y</p:attrName>
                                        </p:attrNameLst>
                                      </p:cBhvr>
                                      <p:tavLst>
                                        <p:tav tm="0">
                                          <p:val>
                                            <p:strVal val="1+#ppt_h/2"/>
                                          </p:val>
                                        </p:tav>
                                        <p:tav tm="100000">
                                          <p:val>
                                            <p:strVal val="#ppt_y"/>
                                          </p:val>
                                        </p:tav>
                                      </p:tavLst>
                                    </p:anim>
                                  </p:childTnLst>
                                </p:cTn>
                              </p:par>
                              <p:par>
                                <p:cTn id="42" presetID="7" presetClass="entr" presetSubtype="4" fill="hold" nodeType="withEffect">
                                  <p:stCondLst>
                                    <p:cond delay="0"/>
                                  </p:stCondLst>
                                  <p:childTnLst>
                                    <p:set>
                                      <p:cBhvr>
                                        <p:cTn id="43" dur="1" fill="hold">
                                          <p:stCondLst>
                                            <p:cond delay="0"/>
                                          </p:stCondLst>
                                        </p:cTn>
                                        <p:tgtEl>
                                          <p:spTgt spid="22">
                                            <p:txEl>
                                              <p:pRg st="2" end="2"/>
                                            </p:txEl>
                                          </p:spTgt>
                                        </p:tgtEl>
                                        <p:attrNameLst>
                                          <p:attrName>style.visibility</p:attrName>
                                        </p:attrNameLst>
                                      </p:cBhvr>
                                      <p:to>
                                        <p:strVal val="visible"/>
                                      </p:to>
                                    </p:set>
                                    <p:anim calcmode="lin" valueType="num">
                                      <p:cBhvr additive="base">
                                        <p:cTn id="44" dur="5000" fill="hold"/>
                                        <p:tgtEl>
                                          <p:spTgt spid="22">
                                            <p:txEl>
                                              <p:pRg st="2" end="2"/>
                                            </p:txEl>
                                          </p:spTgt>
                                        </p:tgtEl>
                                        <p:attrNameLst>
                                          <p:attrName>ppt_x</p:attrName>
                                        </p:attrNameLst>
                                      </p:cBhvr>
                                      <p:tavLst>
                                        <p:tav tm="0">
                                          <p:val>
                                            <p:strVal val="#ppt_x"/>
                                          </p:val>
                                        </p:tav>
                                        <p:tav tm="100000">
                                          <p:val>
                                            <p:strVal val="#ppt_x"/>
                                          </p:val>
                                        </p:tav>
                                      </p:tavLst>
                                    </p:anim>
                                    <p:anim calcmode="lin" valueType="num">
                                      <p:cBhvr additive="base">
                                        <p:cTn id="45" dur="5000" fill="hold"/>
                                        <p:tgtEl>
                                          <p:spTgt spid="22">
                                            <p:txEl>
                                              <p:pRg st="2" end="2"/>
                                            </p:txEl>
                                          </p:spTgt>
                                        </p:tgtEl>
                                        <p:attrNameLst>
                                          <p:attrName>ppt_y</p:attrName>
                                        </p:attrNameLst>
                                      </p:cBhvr>
                                      <p:tavLst>
                                        <p:tav tm="0">
                                          <p:val>
                                            <p:strVal val="1+#ppt_h/2"/>
                                          </p:val>
                                        </p:tav>
                                        <p:tav tm="100000">
                                          <p:val>
                                            <p:strVal val="#ppt_y"/>
                                          </p:val>
                                        </p:tav>
                                      </p:tavLst>
                                    </p:anim>
                                  </p:childTnLst>
                                </p:cTn>
                              </p:par>
                              <p:par>
                                <p:cTn id="46" presetID="7" presetClass="entr" presetSubtype="4" fill="hold" nodeType="withEffect">
                                  <p:stCondLst>
                                    <p:cond delay="0"/>
                                  </p:stCondLst>
                                  <p:childTnLst>
                                    <p:set>
                                      <p:cBhvr>
                                        <p:cTn id="47" dur="1" fill="hold">
                                          <p:stCondLst>
                                            <p:cond delay="0"/>
                                          </p:stCondLst>
                                        </p:cTn>
                                        <p:tgtEl>
                                          <p:spTgt spid="22">
                                            <p:txEl>
                                              <p:pRg st="3" end="3"/>
                                            </p:txEl>
                                          </p:spTgt>
                                        </p:tgtEl>
                                        <p:attrNameLst>
                                          <p:attrName>style.visibility</p:attrName>
                                        </p:attrNameLst>
                                      </p:cBhvr>
                                      <p:to>
                                        <p:strVal val="visible"/>
                                      </p:to>
                                    </p:set>
                                    <p:anim calcmode="lin" valueType="num">
                                      <p:cBhvr additive="base">
                                        <p:cTn id="48" dur="5000" fill="hold"/>
                                        <p:tgtEl>
                                          <p:spTgt spid="22">
                                            <p:txEl>
                                              <p:pRg st="3" end="3"/>
                                            </p:txEl>
                                          </p:spTgt>
                                        </p:tgtEl>
                                        <p:attrNameLst>
                                          <p:attrName>ppt_x</p:attrName>
                                        </p:attrNameLst>
                                      </p:cBhvr>
                                      <p:tavLst>
                                        <p:tav tm="0">
                                          <p:val>
                                            <p:strVal val="#ppt_x"/>
                                          </p:val>
                                        </p:tav>
                                        <p:tav tm="100000">
                                          <p:val>
                                            <p:strVal val="#ppt_x"/>
                                          </p:val>
                                        </p:tav>
                                      </p:tavLst>
                                    </p:anim>
                                    <p:anim calcmode="lin" valueType="num">
                                      <p:cBhvr additive="base">
                                        <p:cTn id="49" dur="5000" fill="hold"/>
                                        <p:tgtEl>
                                          <p:spTgt spid="2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allAtOnce" animBg="1"/>
    </p:bld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REFUGIADOS.-ppsx">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REFUGIADOS.-ppsx</Template>
  <TotalTime>24</TotalTime>
  <Words>328</Words>
  <Application>Microsoft Office PowerPoint</Application>
  <PresentationFormat>Presentación en pantalla (4:3)</PresentationFormat>
  <Paragraphs>34</Paragraphs>
  <Slides>61</Slides>
  <Notes>0</Notes>
  <HiddenSlides>0</HiddenSlides>
  <MMClips>0</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REFUGIADOS.-ppsx</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3</cp:revision>
  <dcterms:created xsi:type="dcterms:W3CDTF">2016-02-19T09:15:40Z</dcterms:created>
  <dcterms:modified xsi:type="dcterms:W3CDTF">2016-02-19T09:39:47Z</dcterms:modified>
</cp:coreProperties>
</file>