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429" r:id="rId3"/>
    <p:sldId id="443" r:id="rId4"/>
    <p:sldId id="433" r:id="rId5"/>
    <p:sldId id="440" r:id="rId6"/>
    <p:sldId id="450" r:id="rId7"/>
    <p:sldId id="436" r:id="rId8"/>
    <p:sldId id="439" r:id="rId9"/>
    <p:sldId id="434" r:id="rId10"/>
    <p:sldId id="446" r:id="rId11"/>
    <p:sldId id="435" r:id="rId12"/>
    <p:sldId id="441" r:id="rId13"/>
    <p:sldId id="445" r:id="rId14"/>
    <p:sldId id="444" r:id="rId15"/>
    <p:sldId id="451"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JvwZZKYnWebQHX6lQX1F7g==" hashData="sdioBgDiJMiZ/tZ6G8kEiN8cpd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E00"/>
    <a:srgbClr val="004C00"/>
    <a:srgbClr val="996633"/>
    <a:srgbClr val="007600"/>
    <a:srgbClr val="2FBEBB"/>
    <a:srgbClr val="FFA829"/>
    <a:srgbClr val="FF0000"/>
    <a:srgbClr val="009999"/>
    <a:srgbClr val="FF6565"/>
    <a:srgbClr val="FF47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95" d="100"/>
          <a:sy n="95" d="100"/>
        </p:scale>
        <p:origin x="-96" y="-15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09/12/2015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6</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09/12/2015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09/12/2015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09/12/2015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09/12/2015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09/12/2015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09/12/2015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09/12/2015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09/12/2015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09/12/2015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09/12/2015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09/12/2015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13660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09/12/2015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01 Mis docu. Backup\Mis imágenes\00 Para el mensaje haciendo\A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61" t="307" r="68"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C:\01 Mis docu. Backup\Mis imágenes\00 Para el mensaje haciendo\00 titulo.png"/>
          <p:cNvPicPr>
            <a:picLocks noChangeAspect="1" noChangeArrowheads="1"/>
          </p:cNvPicPr>
          <p:nvPr/>
        </p:nvPicPr>
        <p:blipFill rotWithShape="1">
          <a:blip r:embed="rId5">
            <a:extLst>
              <a:ext uri="{28A0092B-C50C-407E-A947-70E740481C1C}">
                <a14:useLocalDpi xmlns:a14="http://schemas.microsoft.com/office/drawing/2010/main" val="0"/>
              </a:ext>
            </a:extLst>
          </a:blip>
          <a:srcRect l="7422" r="7776"/>
          <a:stretch/>
        </p:blipFill>
        <p:spPr bwMode="auto">
          <a:xfrm>
            <a:off x="5407245" y="276225"/>
            <a:ext cx="3571980" cy="4589463"/>
          </a:xfrm>
          <a:prstGeom prst="rect">
            <a:avLst/>
          </a:prstGeom>
          <a:noFill/>
          <a:extLst>
            <a:ext uri="{909E8E84-426E-40DD-AFC4-6F175D3DCCD1}">
              <a14:hiddenFill xmlns:a14="http://schemas.microsoft.com/office/drawing/2010/main">
                <a:solidFill>
                  <a:srgbClr val="FFFFFF"/>
                </a:solidFill>
              </a14:hiddenFill>
            </a:ext>
          </a:extLst>
        </p:spPr>
      </p:pic>
      <p:pic>
        <p:nvPicPr>
          <p:cNvPr id="2" name="Steve Cole - Intimacy  wma1.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225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14338"/>
                                        </p:tgtEl>
                                        <p:attrNameLst>
                                          <p:attrName>style.visibility</p:attrName>
                                        </p:attrNameLst>
                                      </p:cBhvr>
                                      <p:to>
                                        <p:strVal val="visible"/>
                                      </p:to>
                                    </p:set>
                                    <p:anim calcmode="lin" valueType="num">
                                      <p:cBhvr>
                                        <p:cTn id="11" dur="4000" fill="hold"/>
                                        <p:tgtEl>
                                          <p:spTgt spid="14338"/>
                                        </p:tgtEl>
                                        <p:attrNameLst>
                                          <p:attrName>ppt_w</p:attrName>
                                        </p:attrNameLst>
                                      </p:cBhvr>
                                      <p:tavLst>
                                        <p:tav tm="0">
                                          <p:val>
                                            <p:fltVal val="0"/>
                                          </p:val>
                                        </p:tav>
                                        <p:tav tm="100000">
                                          <p:val>
                                            <p:strVal val="#ppt_w"/>
                                          </p:val>
                                        </p:tav>
                                      </p:tavLst>
                                    </p:anim>
                                    <p:anim calcmode="lin" valueType="num">
                                      <p:cBhvr>
                                        <p:cTn id="12" dur="4000" fill="hold"/>
                                        <p:tgtEl>
                                          <p:spTgt spid="14338"/>
                                        </p:tgtEl>
                                        <p:attrNameLst>
                                          <p:attrName>ppt_h</p:attrName>
                                        </p:attrNameLst>
                                      </p:cBhvr>
                                      <p:tavLst>
                                        <p:tav tm="0">
                                          <p:val>
                                            <p:fltVal val="0"/>
                                          </p:val>
                                        </p:tav>
                                        <p:tav tm="100000">
                                          <p:val>
                                            <p:strVal val="#ppt_h"/>
                                          </p:val>
                                        </p:tav>
                                      </p:tavLst>
                                    </p:anim>
                                    <p:animEffect transition="in" filter="fade">
                                      <p:cBhvr>
                                        <p:cTn id="13" dur="4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A02.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68"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8130" y="219660"/>
            <a:ext cx="2160300" cy="4708981"/>
          </a:xfrm>
          <a:prstGeom prst="rect">
            <a:avLst/>
          </a:prstGeom>
        </p:spPr>
        <p:txBody>
          <a:bodyPr wrap="square">
            <a:spAutoFit/>
          </a:bodyPr>
          <a:lstStyle/>
          <a:p>
            <a:pPr algn="ctr"/>
            <a:r>
              <a:rPr lang="es-CO" sz="2000" b="1" dirty="0">
                <a:solidFill>
                  <a:schemeClr val="bg1"/>
                </a:solidFill>
                <a:effectLst>
                  <a:glow rad="101600">
                    <a:srgbClr val="4C2600"/>
                  </a:glow>
                </a:effectLst>
                <a:latin typeface="+mj-lt"/>
              </a:rPr>
              <a:t>Cometer errores es de lo más habitual y normal, todos los cometemos, pero dependiendo cómo actuemos ante ese error, creceremos y aprenderemos o nos quedaremos estancados. Hay dos maneras de actuar ante un fallo cometido:</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A03.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t="307" r="68"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6444260" y="555470"/>
            <a:ext cx="2539600" cy="4093428"/>
          </a:xfrm>
          <a:prstGeom prst="rect">
            <a:avLst/>
          </a:prstGeom>
        </p:spPr>
        <p:txBody>
          <a:bodyPr wrap="square">
            <a:spAutoFit/>
          </a:bodyPr>
          <a:lstStyle/>
          <a:p>
            <a:pPr algn="ctr"/>
            <a:r>
              <a:rPr lang="es-CO" sz="2000" b="1" i="1" dirty="0">
                <a:solidFill>
                  <a:schemeClr val="bg1"/>
                </a:solidFill>
                <a:effectLst>
                  <a:glow rad="101600">
                    <a:schemeClr val="bg2">
                      <a:lumMod val="10000"/>
                    </a:schemeClr>
                  </a:glow>
                </a:effectLst>
                <a:latin typeface="+mj-lt"/>
              </a:rPr>
              <a:t>1. Intentar esconderlo, culpar a otros o evadirlo</a:t>
            </a:r>
            <a:r>
              <a:rPr lang="es-CO" sz="2000" b="1" dirty="0">
                <a:solidFill>
                  <a:schemeClr val="bg1"/>
                </a:solidFill>
                <a:effectLst>
                  <a:glow rad="101600">
                    <a:schemeClr val="bg2">
                      <a:lumMod val="10000"/>
                    </a:schemeClr>
                  </a:glow>
                </a:effectLst>
                <a:latin typeface="+mj-lt"/>
              </a:rPr>
              <a:t>. Actuar así trae malas consecuencias, porque no se aprende del fallo cometido y podría repetirse más veces, además, interiormente pueden quedar secuelas de auto-culpa y frustración.</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A04.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68"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21995" y="523477"/>
            <a:ext cx="3384470" cy="4093428"/>
          </a:xfrm>
          <a:prstGeom prst="rect">
            <a:avLst/>
          </a:prstGeom>
        </p:spPr>
        <p:txBody>
          <a:bodyPr wrap="square">
            <a:spAutoFit/>
          </a:bodyPr>
          <a:lstStyle/>
          <a:p>
            <a:pPr algn="ctr"/>
            <a:r>
              <a:rPr lang="es-CO" sz="2000" b="1" dirty="0">
                <a:solidFill>
                  <a:schemeClr val="bg1"/>
                </a:solidFill>
                <a:effectLst>
                  <a:glow rad="101600">
                    <a:srgbClr val="4C2600"/>
                  </a:glow>
                </a:effectLst>
                <a:latin typeface="+mj-lt"/>
              </a:rPr>
              <a:t>Podemos engañar a la gente, haciéndoles ver que somos “perfectos”, pero jamás nos podremos engañar a nosotros mismos. No reconocer un fallo nos impide madurar y crecer como personas. Cuando se esconden cosas se limita la libertad, en cambio cuando son reconocidas y salen a la luz, hacemos consciente una realidad que puede ser modificada.</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A05.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1" b="307"/>
          <a:stretch/>
        </p:blipFill>
        <p:spPr bwMode="auto">
          <a:xfrm>
            <a:off x="0" y="-1"/>
            <a:ext cx="915025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120850" y="219660"/>
            <a:ext cx="2915770" cy="4708981"/>
          </a:xfrm>
          <a:prstGeom prst="rect">
            <a:avLst/>
          </a:prstGeom>
        </p:spPr>
        <p:txBody>
          <a:bodyPr wrap="square">
            <a:spAutoFit/>
          </a:bodyPr>
          <a:lstStyle/>
          <a:p>
            <a:pPr algn="ctr"/>
            <a:r>
              <a:rPr lang="es-CO" sz="2000" b="1" i="1" dirty="0">
                <a:solidFill>
                  <a:schemeClr val="bg1"/>
                </a:solidFill>
                <a:effectLst>
                  <a:glow rad="101600">
                    <a:srgbClr val="1E000F"/>
                  </a:glow>
                </a:effectLst>
                <a:latin typeface="+mj-lt"/>
              </a:rPr>
              <a:t>2. Reconocer el error con humildad y ganas de aprender para la próxima vez</a:t>
            </a:r>
            <a:r>
              <a:rPr lang="es-CO" sz="2000" b="1" dirty="0">
                <a:solidFill>
                  <a:schemeClr val="bg1"/>
                </a:solidFill>
                <a:effectLst>
                  <a:glow rad="101600">
                    <a:srgbClr val="1E000F"/>
                  </a:glow>
                </a:effectLst>
                <a:latin typeface="+mj-lt"/>
              </a:rPr>
              <a:t>. Actuar así nos puede abrir las puertas del cambio. Además nos aportará tranquilidad. Si ignoramos un error y lo escondemos ¿cómo vamos a aprender?, en el momento en el que una persona se abre y es capaz de reconocer lo que hizo mal, todo se transforma.</a:t>
            </a:r>
          </a:p>
        </p:txBody>
      </p:sp>
    </p:spTree>
    <p:extLst>
      <p:ext uri="{BB962C8B-B14F-4D97-AF65-F5344CB8AC3E}">
        <p14:creationId xmlns:p14="http://schemas.microsoft.com/office/powerpoint/2010/main" val="2650987632"/>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A06.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t="307" r="68"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63510" y="209680"/>
            <a:ext cx="2592360" cy="4708981"/>
          </a:xfrm>
          <a:prstGeom prst="rect">
            <a:avLst/>
          </a:prstGeom>
        </p:spPr>
        <p:txBody>
          <a:bodyPr wrap="square">
            <a:spAutoFit/>
          </a:bodyPr>
          <a:lstStyle/>
          <a:p>
            <a:pPr algn="ctr"/>
            <a:r>
              <a:rPr lang="es-CO" sz="2000" b="1" dirty="0">
                <a:solidFill>
                  <a:schemeClr val="bg1"/>
                </a:solidFill>
                <a:effectLst>
                  <a:glow rad="101600">
                    <a:srgbClr val="00172E"/>
                  </a:glow>
                </a:effectLst>
                <a:latin typeface="+mj-lt"/>
              </a:rPr>
              <a:t>Aceptar los errores es de valientes, porque demuestra el coraje de enfrentarte a las consecuencias y posibles críticas exteriores. Reconociendo un error, éste se hace más pequeño y todo se ve desde otra perspectiva, así analizando la situación se aprenderá para la próxima vez.</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A07.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t="307" r="-1" b="307"/>
          <a:stretch/>
        </p:blipFill>
        <p:spPr bwMode="auto">
          <a:xfrm>
            <a:off x="0" y="-1"/>
            <a:ext cx="91502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53645" y="536220"/>
            <a:ext cx="3770265" cy="4093428"/>
          </a:xfrm>
          <a:prstGeom prst="rect">
            <a:avLst/>
          </a:prstGeom>
        </p:spPr>
        <p:txBody>
          <a:bodyPr wrap="square">
            <a:spAutoFit/>
          </a:bodyPr>
          <a:lstStyle/>
          <a:p>
            <a:pPr algn="ctr"/>
            <a:r>
              <a:rPr lang="es-CO" sz="2000" b="1" dirty="0">
                <a:solidFill>
                  <a:schemeClr val="bg1"/>
                </a:solidFill>
                <a:effectLst>
                  <a:glow rad="101600">
                    <a:srgbClr val="46000D"/>
                  </a:glow>
                </a:effectLst>
                <a:latin typeface="+mj-lt"/>
              </a:rPr>
              <a:t>QUIEN NO HA FALLADO NUNCA ES PORQUE NO HA </a:t>
            </a:r>
            <a:r>
              <a:rPr lang="es-CO" sz="2000" b="1" dirty="0" smtClean="0">
                <a:solidFill>
                  <a:schemeClr val="bg1"/>
                </a:solidFill>
                <a:effectLst>
                  <a:glow rad="101600">
                    <a:srgbClr val="46000D"/>
                  </a:glow>
                </a:effectLst>
                <a:latin typeface="+mj-lt"/>
              </a:rPr>
              <a:t>ARRIESGADO.</a:t>
            </a:r>
          </a:p>
          <a:p>
            <a:pPr algn="ctr"/>
            <a:endParaRPr lang="es-CO" sz="2000" b="1" dirty="0">
              <a:solidFill>
                <a:schemeClr val="bg1"/>
              </a:solidFill>
              <a:effectLst>
                <a:glow rad="101600">
                  <a:srgbClr val="46000D"/>
                </a:glow>
              </a:effectLst>
              <a:latin typeface="+mj-lt"/>
            </a:endParaRPr>
          </a:p>
          <a:p>
            <a:pPr algn="ctr"/>
            <a:r>
              <a:rPr lang="es-CO" sz="2000" b="1" dirty="0">
                <a:solidFill>
                  <a:schemeClr val="bg1"/>
                </a:solidFill>
                <a:effectLst>
                  <a:glow rad="101600">
                    <a:srgbClr val="46000D"/>
                  </a:glow>
                </a:effectLst>
                <a:latin typeface="+mj-lt"/>
              </a:rPr>
              <a:t>No hay ser humano perfecto que nazca con todo el aprendizaje. Además aunque nos aconsejen, se suele aprender más de las experiencias propias vividas. Las personas que afirman no haber cometido errores, probablemente es que no han arriesgado mucho y se han mantenido en su zona cómoda o conocida.</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A08.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68"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4788029" y="195420"/>
            <a:ext cx="4277465" cy="4708981"/>
          </a:xfrm>
          <a:prstGeom prst="rect">
            <a:avLst/>
          </a:prstGeom>
        </p:spPr>
        <p:txBody>
          <a:bodyPr wrap="square">
            <a:spAutoFit/>
          </a:bodyPr>
          <a:lstStyle/>
          <a:p>
            <a:pPr algn="ctr"/>
            <a:r>
              <a:rPr lang="es-CO" sz="2000" b="1" dirty="0">
                <a:solidFill>
                  <a:schemeClr val="bg1"/>
                </a:solidFill>
                <a:effectLst>
                  <a:glow rad="127000">
                    <a:srgbClr val="3E0000"/>
                  </a:glow>
                </a:effectLst>
                <a:latin typeface="+mj-lt"/>
              </a:rPr>
              <a:t>Cuantos menos riesgos haya en nuestra vida, menos errores cometeremos. Si un barco siempre navega por lo conocido y seguro, no surgirán problemas pero tampoco habrá oportunidades de vivir nuevas experiencias y ver nuevos paisajes. Cuando queremos dar la imagen de perfección y no reconocemos las cosas que hacemos mal, nos situamos en una posición que nos perjudica, porque actuamos como un jefe de empresa que siempre tiene razón, que nunca falla y cuando algo sale </a:t>
            </a:r>
            <a:r>
              <a:rPr lang="es-CO" sz="2000" b="1" dirty="0" smtClean="0">
                <a:solidFill>
                  <a:schemeClr val="bg1"/>
                </a:solidFill>
                <a:effectLst>
                  <a:glow rad="127000">
                    <a:srgbClr val="3E0000"/>
                  </a:glow>
                </a:effectLst>
                <a:latin typeface="+mj-lt"/>
              </a:rPr>
              <a:t>mal, </a:t>
            </a:r>
            <a:r>
              <a:rPr lang="es-CO" sz="2000" b="1" dirty="0">
                <a:solidFill>
                  <a:schemeClr val="bg1"/>
                </a:solidFill>
                <a:effectLst>
                  <a:glow rad="127000">
                    <a:srgbClr val="3E0000"/>
                  </a:glow>
                </a:effectLst>
                <a:latin typeface="+mj-lt"/>
              </a:rPr>
              <a:t>desplaza la culpa hacia el exterior.</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A09.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68"/>
          <a:stretch/>
        </p:blipFill>
        <p:spPr bwMode="auto">
          <a:xfrm>
            <a:off x="0" y="-1"/>
            <a:ext cx="9144000" cy="51593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7755" y="214670"/>
            <a:ext cx="3960550" cy="4708981"/>
          </a:xfrm>
          <a:prstGeom prst="rect">
            <a:avLst/>
          </a:prstGeom>
        </p:spPr>
        <p:txBody>
          <a:bodyPr wrap="square">
            <a:spAutoFit/>
          </a:bodyPr>
          <a:lstStyle/>
          <a:p>
            <a:pPr algn="ctr"/>
            <a:r>
              <a:rPr lang="es-CO" sz="2000" b="1" dirty="0">
                <a:solidFill>
                  <a:schemeClr val="bg1"/>
                </a:solidFill>
                <a:effectLst>
                  <a:glow rad="101600">
                    <a:srgbClr val="2E1700"/>
                  </a:glow>
                </a:effectLst>
                <a:latin typeface="+mj-lt"/>
              </a:rPr>
              <a:t>Si vamos por la vida con esa actitud, los demás no verán nuestro lado humano, de esa manera podría suceder que no quisieran acercarse a nosotros de una manera honesta y amistosa. Nadie busca amigos perfectos que se sitúen por encima de los demás, y habitualmente las personas que quieren dar la imagen de jefes o padres perfectos que nunca se equivocan, lo que consiguen es no tener amigos de verdad ni personas realmente interesadas en tener un vínculo honesto y verdadero.</a:t>
            </a:r>
          </a:p>
        </p:txBody>
      </p:sp>
    </p:spTree>
    <p:extLst>
      <p:ext uri="{BB962C8B-B14F-4D97-AF65-F5344CB8AC3E}">
        <p14:creationId xmlns:p14="http://schemas.microsoft.com/office/powerpoint/2010/main" val="2290529851"/>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A10.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1"/>
          <a:stretch/>
        </p:blipFill>
        <p:spPr bwMode="auto">
          <a:xfrm>
            <a:off x="0" y="-1"/>
            <a:ext cx="9150250" cy="51593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86260" y="210035"/>
            <a:ext cx="4464620" cy="4708981"/>
          </a:xfrm>
          <a:prstGeom prst="rect">
            <a:avLst/>
          </a:prstGeom>
        </p:spPr>
        <p:txBody>
          <a:bodyPr wrap="square">
            <a:spAutoFit/>
          </a:bodyPr>
          <a:lstStyle/>
          <a:p>
            <a:pPr algn="ctr"/>
            <a:r>
              <a:rPr lang="es-CO" sz="2000" b="1" dirty="0" smtClean="0">
                <a:solidFill>
                  <a:schemeClr val="bg1"/>
                </a:solidFill>
                <a:effectLst>
                  <a:glow rad="114300">
                    <a:srgbClr val="002600"/>
                  </a:glow>
                </a:effectLst>
                <a:latin typeface="+mj-lt"/>
              </a:rPr>
              <a:t>CINCO </a:t>
            </a:r>
            <a:r>
              <a:rPr lang="es-CO" sz="2000" b="1" dirty="0">
                <a:solidFill>
                  <a:schemeClr val="bg1"/>
                </a:solidFill>
                <a:effectLst>
                  <a:glow rad="114300">
                    <a:srgbClr val="002600"/>
                  </a:glow>
                </a:effectLst>
                <a:latin typeface="+mj-lt"/>
              </a:rPr>
              <a:t>EFECTOS POSITIVOS DE RECONOCER LOS </a:t>
            </a:r>
            <a:r>
              <a:rPr lang="es-CO" sz="2000" b="1" dirty="0" smtClean="0">
                <a:solidFill>
                  <a:schemeClr val="bg1"/>
                </a:solidFill>
                <a:effectLst>
                  <a:glow rad="114300">
                    <a:srgbClr val="002600"/>
                  </a:glow>
                </a:effectLst>
                <a:latin typeface="+mj-lt"/>
              </a:rPr>
              <a:t>ERRORES</a:t>
            </a:r>
          </a:p>
          <a:p>
            <a:pPr algn="ctr"/>
            <a:endParaRPr lang="es-CO" sz="2000" b="1" dirty="0">
              <a:solidFill>
                <a:schemeClr val="bg1"/>
              </a:solidFill>
              <a:effectLst>
                <a:glow rad="114300">
                  <a:srgbClr val="002600"/>
                </a:glow>
              </a:effectLst>
              <a:latin typeface="+mj-lt"/>
            </a:endParaRPr>
          </a:p>
          <a:p>
            <a:pPr marL="457200" indent="-457200" algn="ctr">
              <a:buAutoNum type="arabicPeriod"/>
            </a:pPr>
            <a:r>
              <a:rPr lang="es-CO" sz="2000" b="1" dirty="0" smtClean="0">
                <a:solidFill>
                  <a:schemeClr val="bg1"/>
                </a:solidFill>
                <a:effectLst>
                  <a:glow rad="114300">
                    <a:srgbClr val="002600"/>
                  </a:glow>
                </a:effectLst>
                <a:latin typeface="+mj-lt"/>
              </a:rPr>
              <a:t>Nos </a:t>
            </a:r>
            <a:r>
              <a:rPr lang="es-CO" sz="2000" b="1" dirty="0">
                <a:solidFill>
                  <a:schemeClr val="bg1"/>
                </a:solidFill>
                <a:effectLst>
                  <a:glow rad="114300">
                    <a:srgbClr val="002600"/>
                  </a:glow>
                </a:effectLst>
                <a:latin typeface="+mj-lt"/>
              </a:rPr>
              <a:t>situaremos en un lado más humano, por lo tanto los demás nos verán personas humildes y sinceras y atraeremos eso hacia nuestra vida</a:t>
            </a:r>
            <a:r>
              <a:rPr lang="es-CO" sz="2000" b="1" dirty="0" smtClean="0">
                <a:solidFill>
                  <a:schemeClr val="bg1"/>
                </a:solidFill>
                <a:effectLst>
                  <a:glow rad="114300">
                    <a:srgbClr val="002600"/>
                  </a:glow>
                </a:effectLst>
                <a:latin typeface="+mj-lt"/>
              </a:rPr>
              <a:t>.</a:t>
            </a:r>
          </a:p>
          <a:p>
            <a:pPr marL="457200" indent="-457200" algn="ctr">
              <a:buAutoNum type="arabicPeriod"/>
            </a:pPr>
            <a:endParaRPr lang="es-CO" sz="2000" b="1" dirty="0">
              <a:solidFill>
                <a:schemeClr val="bg1"/>
              </a:solidFill>
              <a:effectLst>
                <a:glow rad="114300">
                  <a:srgbClr val="002600"/>
                </a:glow>
              </a:effectLst>
              <a:latin typeface="+mj-lt"/>
            </a:endParaRPr>
          </a:p>
          <a:p>
            <a:pPr algn="ctr"/>
            <a:r>
              <a:rPr lang="es-CO" sz="2000" b="1" dirty="0">
                <a:solidFill>
                  <a:schemeClr val="bg1"/>
                </a:solidFill>
                <a:effectLst>
                  <a:glow rad="114300">
                    <a:srgbClr val="002600"/>
                  </a:glow>
                </a:effectLst>
                <a:latin typeface="+mj-lt"/>
              </a:rPr>
              <a:t>2. Autoconocimiento: nos conoceremos mejor a nosotros mismos. No sólo es bueno conocer las virtudes de </a:t>
            </a:r>
            <a:r>
              <a:rPr lang="es-CO" sz="2000" b="1" dirty="0" smtClean="0">
                <a:solidFill>
                  <a:schemeClr val="bg1"/>
                </a:solidFill>
                <a:effectLst>
                  <a:glow rad="114300">
                    <a:srgbClr val="002600"/>
                  </a:glow>
                </a:effectLst>
                <a:latin typeface="+mj-lt"/>
              </a:rPr>
              <a:t>uno </a:t>
            </a:r>
            <a:r>
              <a:rPr lang="es-CO" sz="2000" b="1" dirty="0">
                <a:solidFill>
                  <a:schemeClr val="bg1"/>
                </a:solidFill>
                <a:effectLst>
                  <a:glow rad="114300">
                    <a:srgbClr val="002600"/>
                  </a:glow>
                </a:effectLst>
                <a:latin typeface="+mj-lt"/>
              </a:rPr>
              <a:t>para lograr la aceptación </a:t>
            </a:r>
            <a:r>
              <a:rPr lang="es-CO" sz="2000" b="1" dirty="0" smtClean="0">
                <a:solidFill>
                  <a:schemeClr val="bg1"/>
                </a:solidFill>
                <a:effectLst>
                  <a:glow rad="114300">
                    <a:srgbClr val="002600"/>
                  </a:glow>
                </a:effectLst>
                <a:latin typeface="+mj-lt"/>
              </a:rPr>
              <a:t>personal, </a:t>
            </a:r>
            <a:r>
              <a:rPr lang="es-CO" sz="2000" b="1" dirty="0">
                <a:solidFill>
                  <a:schemeClr val="bg1"/>
                </a:solidFill>
                <a:effectLst>
                  <a:glow rad="114300">
                    <a:srgbClr val="002600"/>
                  </a:glow>
                </a:effectLst>
                <a:latin typeface="+mj-lt"/>
              </a:rPr>
              <a:t>sino que es imprescindible conocer tanto lo bueno como los defectos.</a:t>
            </a: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A11.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1"/>
          <a:stretch/>
        </p:blipFill>
        <p:spPr bwMode="auto">
          <a:xfrm>
            <a:off x="0" y="-1"/>
            <a:ext cx="9150250" cy="515937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624760" y="248724"/>
            <a:ext cx="4392610" cy="4708981"/>
          </a:xfrm>
          <a:prstGeom prst="rect">
            <a:avLst/>
          </a:prstGeom>
        </p:spPr>
        <p:txBody>
          <a:bodyPr wrap="square">
            <a:spAutoFit/>
          </a:bodyPr>
          <a:lstStyle/>
          <a:p>
            <a:pPr algn="ctr"/>
            <a:r>
              <a:rPr lang="es-CO" sz="2000" b="1" dirty="0">
                <a:solidFill>
                  <a:schemeClr val="bg1"/>
                </a:solidFill>
                <a:effectLst>
                  <a:glow rad="101600">
                    <a:srgbClr val="351413"/>
                  </a:glow>
                </a:effectLst>
                <a:latin typeface="+mj-lt"/>
              </a:rPr>
              <a:t>3. Viviremos una vida más sincera con nosotros mismos y eso se traduce en seguridad y bienestar</a:t>
            </a:r>
            <a:r>
              <a:rPr lang="es-CO" sz="2000" b="1" dirty="0" smtClean="0">
                <a:solidFill>
                  <a:schemeClr val="bg1"/>
                </a:solidFill>
                <a:effectLst>
                  <a:glow rad="101600">
                    <a:srgbClr val="351413"/>
                  </a:glow>
                </a:effectLst>
                <a:latin typeface="+mj-lt"/>
              </a:rPr>
              <a:t>.</a:t>
            </a:r>
          </a:p>
          <a:p>
            <a:pPr algn="ctr"/>
            <a:endParaRPr lang="es-CO" sz="2000" b="1" dirty="0">
              <a:solidFill>
                <a:schemeClr val="bg1"/>
              </a:solidFill>
              <a:effectLst>
                <a:glow rad="101600">
                  <a:srgbClr val="351413"/>
                </a:glow>
              </a:effectLst>
              <a:latin typeface="+mj-lt"/>
            </a:endParaRPr>
          </a:p>
          <a:p>
            <a:pPr algn="ctr"/>
            <a:r>
              <a:rPr lang="es-CO" sz="2000" b="1" dirty="0">
                <a:solidFill>
                  <a:schemeClr val="bg1"/>
                </a:solidFill>
                <a:effectLst>
                  <a:glow rad="101600">
                    <a:srgbClr val="351413"/>
                  </a:glow>
                </a:effectLst>
                <a:latin typeface="+mj-lt"/>
              </a:rPr>
              <a:t>4. La felicidad estará más próxima puesto que ya no será necesaria la perfección en nuestra vida. Errar es algo normal y no significa fracaso sino aprendizaje</a:t>
            </a:r>
            <a:r>
              <a:rPr lang="es-CO" sz="2000" b="1" dirty="0" smtClean="0">
                <a:solidFill>
                  <a:schemeClr val="bg1"/>
                </a:solidFill>
                <a:effectLst>
                  <a:glow rad="101600">
                    <a:srgbClr val="351413"/>
                  </a:glow>
                </a:effectLst>
                <a:latin typeface="+mj-lt"/>
              </a:rPr>
              <a:t>.</a:t>
            </a:r>
          </a:p>
          <a:p>
            <a:pPr algn="ctr"/>
            <a:endParaRPr lang="es-CO" sz="2000" b="1" dirty="0">
              <a:solidFill>
                <a:schemeClr val="bg1"/>
              </a:solidFill>
              <a:effectLst>
                <a:glow rad="101600">
                  <a:srgbClr val="351413"/>
                </a:glow>
              </a:effectLst>
              <a:latin typeface="+mj-lt"/>
            </a:endParaRPr>
          </a:p>
          <a:p>
            <a:pPr algn="ctr"/>
            <a:r>
              <a:rPr lang="es-CO" sz="2000" b="1" dirty="0">
                <a:solidFill>
                  <a:schemeClr val="bg1"/>
                </a:solidFill>
                <a:effectLst>
                  <a:glow rad="101600">
                    <a:srgbClr val="351413"/>
                  </a:glow>
                </a:effectLst>
                <a:latin typeface="+mj-lt"/>
              </a:rPr>
              <a:t>5. Adquiriremos buenas herramientas para superar adversidades en la vida, ya que, cada error que cometamos y sea aceptado y superado, nos hará tener más tolerancia a la frustración.</a:t>
            </a: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A12.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 t="307" r="-1"/>
          <a:stretch/>
        </p:blipFill>
        <p:spPr bwMode="auto">
          <a:xfrm>
            <a:off x="0" y="-1"/>
            <a:ext cx="9150250" cy="51593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4770" y="368315"/>
            <a:ext cx="3563860" cy="4401205"/>
          </a:xfrm>
          <a:prstGeom prst="rect">
            <a:avLst/>
          </a:prstGeom>
        </p:spPr>
        <p:txBody>
          <a:bodyPr wrap="square">
            <a:spAutoFit/>
          </a:bodyPr>
          <a:lstStyle/>
          <a:p>
            <a:pPr algn="ctr"/>
            <a:r>
              <a:rPr lang="es-CO" sz="2000" b="1" dirty="0">
                <a:solidFill>
                  <a:schemeClr val="bg1"/>
                </a:solidFill>
                <a:effectLst>
                  <a:glow rad="101600">
                    <a:srgbClr val="002A00"/>
                  </a:glow>
                </a:effectLst>
                <a:latin typeface="+mj-lt"/>
              </a:rPr>
              <a:t>Errar no es algo tan negativo, significa que se ha tenido el valor de arriesgar, de vivir nuevas experiencias. Si somos capaces de reconocer lo que nos sale mal, seremos más libres, porque lo que opine la gente sobre nuestra vida no es relevante, si escondemos ese lado humano e imperfecto, en el fondo nos dañaremos a nosotros mismos porque seremos presos de nuestras propias mentiras.</a:t>
            </a:r>
          </a:p>
        </p:txBody>
      </p:sp>
    </p:spTree>
    <p:extLst>
      <p:ext uri="{BB962C8B-B14F-4D97-AF65-F5344CB8AC3E}">
        <p14:creationId xmlns:p14="http://schemas.microsoft.com/office/powerpoint/2010/main" val="1994302477"/>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01 Mis docu. Backup\Mis imágenes\00 Para el mensaje haciendo\A13.jpg"/>
          <p:cNvPicPr>
            <a:picLocks noChangeAspect="1" noChangeArrowheads="1"/>
          </p:cNvPicPr>
          <p:nvPr/>
        </p:nvPicPr>
        <p:blipFill rotWithShape="1">
          <a:blip r:embed="rId2">
            <a:extLst>
              <a:ext uri="{28A0092B-C50C-407E-A947-70E740481C1C}">
                <a14:useLocalDpi xmlns:a14="http://schemas.microsoft.com/office/drawing/2010/main" val="0"/>
              </a:ext>
            </a:extLst>
          </a:blip>
          <a:srcRect l="261" t="307" r="-1"/>
          <a:stretch/>
        </p:blipFill>
        <p:spPr bwMode="auto">
          <a:xfrm>
            <a:off x="0" y="-1"/>
            <a:ext cx="9150250" cy="515937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788030" y="220434"/>
            <a:ext cx="4283960" cy="1631216"/>
          </a:xfrm>
          <a:prstGeom prst="rect">
            <a:avLst/>
          </a:prstGeom>
        </p:spPr>
        <p:txBody>
          <a:bodyPr wrap="square">
            <a:spAutoFit/>
          </a:bodyPr>
          <a:lstStyle/>
          <a:p>
            <a:pPr algn="ctr"/>
            <a:r>
              <a:rPr lang="es-CO" sz="2000" b="1" dirty="0">
                <a:solidFill>
                  <a:schemeClr val="bg1"/>
                </a:solidFill>
                <a:effectLst>
                  <a:glow rad="101600">
                    <a:srgbClr val="00172E"/>
                  </a:glow>
                </a:effectLst>
                <a:latin typeface="+mj-lt"/>
              </a:rPr>
              <a:t>Si nos damos la libertad de errar, aprenderemos a ser flexibles y tolerantes con nosotros mismos, y esas herramientas nos ayudarán a abrir nuevas puertas y crecer.</a:t>
            </a:r>
          </a:p>
        </p:txBody>
      </p:sp>
      <p:sp>
        <p:nvSpPr>
          <p:cNvPr id="4" name="3 CuadroTexto"/>
          <p:cNvSpPr txBox="1"/>
          <p:nvPr/>
        </p:nvSpPr>
        <p:spPr>
          <a:xfrm>
            <a:off x="5158684" y="3059602"/>
            <a:ext cx="3517886" cy="1600438"/>
          </a:xfrm>
          <a:prstGeom prst="rect">
            <a:avLst/>
          </a:prstGeom>
          <a:noFill/>
        </p:spPr>
        <p:txBody>
          <a:bodyPr wrap="none" rtlCol="0">
            <a:spAutoFit/>
          </a:bodyPr>
          <a:lstStyle/>
          <a:p>
            <a:pPr algn="ctr"/>
            <a:r>
              <a:rPr lang="es-CO" sz="1400" b="1" dirty="0">
                <a:solidFill>
                  <a:schemeClr val="bg1"/>
                </a:solidFill>
                <a:effectLst>
                  <a:glow rad="101600">
                    <a:schemeClr val="tx1"/>
                  </a:glow>
                </a:effectLst>
                <a:latin typeface="+mj-lt"/>
              </a:rPr>
              <a:t>Texto tomado de: </a:t>
            </a:r>
            <a:r>
              <a:rPr lang="es-CO" sz="1400" b="1" i="1" dirty="0" smtClean="0">
                <a:solidFill>
                  <a:schemeClr val="bg1"/>
                </a:solidFill>
                <a:effectLst>
                  <a:glow rad="101600">
                    <a:schemeClr val="tx1"/>
                  </a:glow>
                </a:effectLst>
                <a:latin typeface="+mj-lt"/>
              </a:rPr>
              <a:t>lamenteesmaravillosa.com</a:t>
            </a:r>
          </a:p>
          <a:p>
            <a:pPr algn="ctr"/>
            <a:endParaRPr lang="es-CO" sz="1400" b="1" dirty="0">
              <a:solidFill>
                <a:schemeClr val="bg1"/>
              </a:solidFill>
              <a:effectLst>
                <a:glow rad="101600">
                  <a:schemeClr val="tx1"/>
                </a:glow>
              </a:effectLst>
              <a:latin typeface="+mj-lt"/>
            </a:endParaRPr>
          </a:p>
          <a:p>
            <a:pPr algn="ctr"/>
            <a:r>
              <a:rPr lang="es-CO" sz="1400" b="1" dirty="0" smtClean="0">
                <a:solidFill>
                  <a:schemeClr val="bg1"/>
                </a:solidFill>
                <a:effectLst>
                  <a:glow rad="101600">
                    <a:schemeClr val="tx1"/>
                  </a:glow>
                </a:effectLst>
                <a:latin typeface="+mj-lt"/>
              </a:rPr>
              <a:t>Música: </a:t>
            </a:r>
            <a:r>
              <a:rPr lang="es-CO" sz="1400" b="1" dirty="0" err="1" smtClean="0">
                <a:solidFill>
                  <a:schemeClr val="bg1"/>
                </a:solidFill>
                <a:effectLst>
                  <a:glow rad="101600">
                    <a:schemeClr val="tx1"/>
                  </a:glow>
                </a:effectLst>
                <a:latin typeface="+mj-lt"/>
              </a:rPr>
              <a:t>Intimacy</a:t>
            </a:r>
            <a:r>
              <a:rPr lang="es-CO" sz="1400" b="1" dirty="0" smtClean="0">
                <a:solidFill>
                  <a:schemeClr val="bg1"/>
                </a:solidFill>
                <a:effectLst>
                  <a:glow rad="101600">
                    <a:schemeClr val="tx1"/>
                  </a:glow>
                </a:effectLst>
                <a:latin typeface="+mj-lt"/>
              </a:rPr>
              <a:t> - </a:t>
            </a:r>
            <a:r>
              <a:rPr lang="es-CO" sz="1400" b="1" i="1" dirty="0" smtClean="0">
                <a:solidFill>
                  <a:schemeClr val="bg1"/>
                </a:solidFill>
                <a:effectLst>
                  <a:glow rad="101600">
                    <a:schemeClr val="tx1"/>
                  </a:glow>
                </a:effectLst>
                <a:latin typeface="+mj-lt"/>
              </a:rPr>
              <a:t>Steve Cole</a:t>
            </a:r>
            <a:endParaRPr lang="es-CO" sz="1400" b="1" i="1" dirty="0" smtClean="0">
              <a:solidFill>
                <a:schemeClr val="bg1"/>
              </a:solidFill>
              <a:effectLst>
                <a:glow rad="101600">
                  <a:schemeClr val="tx1"/>
                </a:glow>
              </a:effectLst>
              <a:latin typeface="+mj-lt"/>
            </a:endParaRPr>
          </a:p>
          <a:p>
            <a:pPr algn="ctr"/>
            <a:endParaRPr lang="es-CO" sz="1400" b="1" dirty="0">
              <a:solidFill>
                <a:schemeClr val="bg1"/>
              </a:solidFill>
              <a:effectLst>
                <a:glow rad="101600">
                  <a:schemeClr val="tx1"/>
                </a:glow>
              </a:effectLst>
              <a:latin typeface="+mj-lt"/>
            </a:endParaRPr>
          </a:p>
          <a:p>
            <a:pPr algn="ctr"/>
            <a:r>
              <a:rPr lang="es-CO" sz="1400" b="1" dirty="0" smtClean="0">
                <a:solidFill>
                  <a:schemeClr val="bg1"/>
                </a:solidFill>
                <a:effectLst>
                  <a:glow rad="101600">
                    <a:schemeClr val="tx1"/>
                  </a:glow>
                </a:effectLst>
                <a:latin typeface="+mj-lt"/>
              </a:rPr>
              <a:t>Realización general:</a:t>
            </a:r>
          </a:p>
          <a:p>
            <a:pPr algn="ctr"/>
            <a:r>
              <a:rPr lang="es-CO" sz="1400" b="1" i="1" dirty="0" smtClean="0">
                <a:solidFill>
                  <a:schemeClr val="bg1"/>
                </a:solidFill>
                <a:effectLst>
                  <a:glow rad="101600">
                    <a:schemeClr val="tx1"/>
                  </a:glow>
                </a:effectLst>
                <a:latin typeface="+mj-lt"/>
              </a:rPr>
              <a:t>Rodrigo Valencia Cardona</a:t>
            </a:r>
          </a:p>
          <a:p>
            <a:pPr algn="ctr"/>
            <a:r>
              <a:rPr lang="es-CO" sz="1400" b="1" dirty="0" smtClean="0">
                <a:solidFill>
                  <a:schemeClr val="bg1"/>
                </a:solidFill>
                <a:effectLst>
                  <a:glow rad="101600">
                    <a:schemeClr val="tx1"/>
                  </a:glow>
                </a:effectLst>
                <a:latin typeface="+mj-lt"/>
              </a:rPr>
              <a:t>Medellín-Colombia</a:t>
            </a:r>
            <a:endParaRPr lang="es-CO" sz="1400" b="1" dirty="0">
              <a:solidFill>
                <a:schemeClr val="bg1"/>
              </a:solidFill>
              <a:effectLst>
                <a:glow rad="101600">
                  <a:schemeClr val="tx1"/>
                </a:glow>
              </a:effectLst>
              <a:latin typeface="+mj-lt"/>
            </a:endParaRPr>
          </a:p>
        </p:txBody>
      </p:sp>
    </p:spTree>
    <p:extLst>
      <p:ext uri="{BB962C8B-B14F-4D97-AF65-F5344CB8AC3E}">
        <p14:creationId xmlns:p14="http://schemas.microsoft.com/office/powerpoint/2010/main" val="512679884"/>
      </p:ext>
    </p:extLst>
  </p:cSld>
  <p:clrMapOvr>
    <a:masterClrMapping/>
  </p:clrMapOvr>
  <mc:AlternateContent xmlns:mc="http://schemas.openxmlformats.org/markup-compatibility/2006" xmlns:p14="http://schemas.microsoft.com/office/powerpoint/2010/main">
    <mc:Choice Requires="p14">
      <p:transition spd="slow" p14:dur="3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animEffect transition="in" filter="fade">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5747</TotalTime>
  <Words>802</Words>
  <Application>Microsoft Office PowerPoint</Application>
  <PresentationFormat>Presentación en pantalla (16:9)</PresentationFormat>
  <Paragraphs>35</Paragraphs>
  <Slides>14</Slides>
  <Notes>4</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322</cp:revision>
  <dcterms:created xsi:type="dcterms:W3CDTF">2013-05-29T02:56:16Z</dcterms:created>
  <dcterms:modified xsi:type="dcterms:W3CDTF">2015-12-10T03:30:34Z</dcterms:modified>
</cp:coreProperties>
</file>