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19" r:id="rId53"/>
    <p:sldId id="318" r:id="rId54"/>
    <p:sldId id="310" r:id="rId55"/>
    <p:sldId id="311" r:id="rId56"/>
    <p:sldId id="312" r:id="rId57"/>
    <p:sldId id="313" r:id="rId58"/>
    <p:sldId id="317" r:id="rId59"/>
    <p:sldId id="316" r:id="rId60"/>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JG0ez3ClmQvdgAYY+vzmg==" hashData="0HuAZRIa77PYSnnHLi2xJhi3Y3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24" autoAdjust="0"/>
    <p:restoredTop sz="94660"/>
  </p:normalViewPr>
  <p:slideViewPr>
    <p:cSldViewPr>
      <p:cViewPr>
        <p:scale>
          <a:sx n="65" d="100"/>
          <a:sy n="65" d="100"/>
        </p:scale>
        <p:origin x="-1254" y="-1194"/>
      </p:cViewPr>
      <p:guideLst>
        <p:guide orient="horz" pos="1620"/>
        <p:guide pos="2880"/>
      </p:guideLst>
    </p:cSldViewPr>
  </p:slideViewPr>
  <p:notesTextViewPr>
    <p:cViewPr>
      <p:scale>
        <a:sx n="1" d="1"/>
        <a:sy n="1" d="1"/>
      </p:scale>
      <p:origin x="0" y="0"/>
    </p:cViewPr>
  </p:notesTextViewPr>
  <p:sorterViewPr>
    <p:cViewPr>
      <p:scale>
        <a:sx n="39" d="100"/>
        <a:sy n="39"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2302F9-F091-4067-98C6-AF60F737EC98}" type="datetimeFigureOut">
              <a:rPr lang="es-ES" smtClean="0"/>
              <a:t>26/11/2016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A7D375-636B-4EF9-97B4-8743DE5264AC}" type="slidenum">
              <a:rPr lang="es-ES" smtClean="0"/>
              <a:t>‹Nº›</a:t>
            </a:fld>
            <a:endParaRPr lang="es-ES"/>
          </a:p>
        </p:txBody>
      </p:sp>
    </p:spTree>
    <p:extLst>
      <p:ext uri="{BB962C8B-B14F-4D97-AF65-F5344CB8AC3E}">
        <p14:creationId xmlns:p14="http://schemas.microsoft.com/office/powerpoint/2010/main" val="3137124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BBF692AC-00E1-4575-9CC9-8073BDFFCAB0}" type="slidenum">
              <a:rPr lang="es-ES" smtClean="0"/>
              <a:t>53</a:t>
            </a:fld>
            <a:endParaRPr lang="es-ES"/>
          </a:p>
        </p:txBody>
      </p:sp>
    </p:spTree>
    <p:extLst>
      <p:ext uri="{BB962C8B-B14F-4D97-AF65-F5344CB8AC3E}">
        <p14:creationId xmlns:p14="http://schemas.microsoft.com/office/powerpoint/2010/main" val="4079054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57</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550934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883175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2499707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4192110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822198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2916321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2412510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3165885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1470528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2672254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5D589A-F0A3-41CD-BBEC-055849946B24}" type="datetimeFigureOut">
              <a:rPr lang="es-ES" smtClean="0"/>
              <a:t>26/11/2016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72C716E-1F59-4840-AF3B-45C46327D09F}" type="slidenum">
              <a:rPr lang="es-ES" smtClean="0"/>
              <a:t>‹Nº›</a:t>
            </a:fld>
            <a:endParaRPr lang="es-ES"/>
          </a:p>
        </p:txBody>
      </p:sp>
    </p:spTree>
    <p:extLst>
      <p:ext uri="{BB962C8B-B14F-4D97-AF65-F5344CB8AC3E}">
        <p14:creationId xmlns:p14="http://schemas.microsoft.com/office/powerpoint/2010/main" val="3935436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85D589A-F0A3-41CD-BBEC-055849946B24}" type="datetimeFigureOut">
              <a:rPr lang="es-ES" smtClean="0"/>
              <a:t>26/11/2016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72C716E-1F59-4840-AF3B-45C46327D09F}" type="slidenum">
              <a:rPr lang="es-ES" smtClean="0"/>
              <a:t>‹Nº›</a:t>
            </a:fld>
            <a:endParaRPr lang="es-ES"/>
          </a:p>
        </p:txBody>
      </p:sp>
    </p:spTree>
    <p:extLst>
      <p:ext uri="{BB962C8B-B14F-4D97-AF65-F5344CB8AC3E}">
        <p14:creationId xmlns:p14="http://schemas.microsoft.com/office/powerpoint/2010/main" val="316685881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earthquake.usgs.gov/earthquakes/world/10_largest_world.php"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es.wikipedia.org/wiki/Anexo:Terremotos_del_siglo_XXI"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52.xml.rels><?xml version="1.0" encoding="UTF-8" standalone="yes"?>
<Relationships xmlns="http://schemas.openxmlformats.org/package/2006/relationships"><Relationship Id="rId3" Type="http://schemas.openxmlformats.org/officeDocument/2006/relationships/hyperlink" Target="https://www.youtube.com/watch?v=Cy-azQec69k" TargetMode="External"/><Relationship Id="rId7" Type="http://schemas.openxmlformats.org/officeDocument/2006/relationships/hyperlink" Target="https://www.youtube.com/watch?v=sTRPWB6hkPU" TargetMode="External"/><Relationship Id="rId2" Type="http://schemas.openxmlformats.org/officeDocument/2006/relationships/image" Target="../media/image56.png"/><Relationship Id="rId1" Type="http://schemas.openxmlformats.org/officeDocument/2006/relationships/slideLayout" Target="../slideLayouts/slideLayout1.xml"/><Relationship Id="rId6" Type="http://schemas.openxmlformats.org/officeDocument/2006/relationships/hyperlink" Target="https://www.youtube.com/watch?v=_o-5dXJLZJQ" TargetMode="External"/><Relationship Id="rId5" Type="http://schemas.openxmlformats.org/officeDocument/2006/relationships/hyperlink" Target="https://www.youtube.com/watch?v=y07aN3vTumQ&amp;t=91s" TargetMode="External"/><Relationship Id="rId4" Type="http://schemas.openxmlformats.org/officeDocument/2006/relationships/hyperlink" Target="https://www.youtube.com/watch?v=L6b-6JK0JwA&amp;t=8s" TargetMode="External"/></Relationships>
</file>

<file path=ppt/slides/_rels/slide5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57.jpg"/><Relationship Id="rId7" Type="http://schemas.openxmlformats.org/officeDocument/2006/relationships/image" Target="../media/image6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9.png"/><Relationship Id="rId5" Type="http://schemas.microsoft.com/office/2007/relationships/hdphoto" Target="../media/hdphoto1.wdp"/><Relationship Id="rId4" Type="http://schemas.openxmlformats.org/officeDocument/2006/relationships/image" Target="../media/image58.png"/><Relationship Id="rId9" Type="http://schemas.openxmlformats.org/officeDocument/2006/relationships/image" Target="../media/image61.png"/></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62.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56.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reflexion-73/de-cientifico-a-siervo-de-dios-(paloma-roby)/" TargetMode="External"/><Relationship Id="rId3" Type="http://schemas.openxmlformats.org/officeDocument/2006/relationships/image" Target="../media/image62.jpeg"/><Relationship Id="rId7" Type="http://schemas.openxmlformats.org/officeDocument/2006/relationships/hyperlink" Target="http://www.mispps.com/fechas-especiales-66/ex-satanista-habla-acerca-de-halloween-(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5" Type="http://schemas.openxmlformats.org/officeDocument/2006/relationships/hyperlink" Target="http://www.mispps.com/fechas-especiales/es-halloween-un-inocente-juego-de-ninos-(paloma-roby)/" TargetMode="External"/><Relationship Id="rId4" Type="http://schemas.openxmlformats.org/officeDocument/2006/relationships/hyperlink" Target="http://www.mispps.com/reflexion/nino-regresa-del-cielo-con-un-mensaje-para-el-mundo-(paloma-roby)/" TargetMode="External"/></Relationships>
</file>

<file path=ppt/slides/_rels/slide58.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pic>
        <p:nvPicPr>
          <p:cNvPr id="2050"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442772" y="699542"/>
            <a:ext cx="4716016" cy="4062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accent5">
                    <a:lumMod val="50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accent5">
                    <a:lumMod val="50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accent5">
                  <a:lumMod val="50000"/>
                </a:schemeClr>
              </a:solidFill>
              <a:latin typeface="Arial Black" panose="020B0A04020102020204" pitchFamily="34" charset="0"/>
              <a:ea typeface="Adobe Gothic Std B" pitchFamily="34" charset="-128"/>
              <a:cs typeface="Aharoni" pitchFamily="2" charset="-79"/>
            </a:endParaRPr>
          </a:p>
        </p:txBody>
      </p:sp>
    </p:spTree>
    <p:extLst>
      <p:ext uri="{BB962C8B-B14F-4D97-AF65-F5344CB8AC3E}">
        <p14:creationId xmlns:p14="http://schemas.microsoft.com/office/powerpoint/2010/main" val="2281630649"/>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JUST AS I AM  I SURRENDER ALL.wav"/>
          </p:stSnd>
        </p:sndAc>
      </p:transition>
    </mc:Choice>
    <mc:Fallback xmlns="">
      <p:transition spd="slow">
        <p:sndAc>
          <p:stSnd loop="1">
            <p:snd r:embed="rId5" name="JUST AS I AM  I SURRENDER AL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2000" fill="hold"/>
                                        <p:tgtEl>
                                          <p:spTgt spid="2050"/>
                                        </p:tgtEl>
                                        <p:attrNameLst>
                                          <p:attrName>ppt_w</p:attrName>
                                        </p:attrNameLst>
                                      </p:cBhvr>
                                      <p:tavLst>
                                        <p:tav tm="0">
                                          <p:val>
                                            <p:fltVal val="0"/>
                                          </p:val>
                                        </p:tav>
                                        <p:tav tm="100000">
                                          <p:val>
                                            <p:strVal val="#ppt_w"/>
                                          </p:val>
                                        </p:tav>
                                      </p:tavLst>
                                    </p:anim>
                                    <p:anim calcmode="lin" valueType="num">
                                      <p:cBhvr>
                                        <p:cTn id="12"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6972"/>
            <a:ext cx="9144000" cy="5126528"/>
          </a:xfrm>
          <a:prstGeom prst="rect">
            <a:avLst/>
          </a:prstGeom>
          <a:noFill/>
          <a:ln>
            <a:noFill/>
          </a:ln>
        </p:spPr>
      </p:pic>
      <p:sp>
        <p:nvSpPr>
          <p:cNvPr id="3" name="CuadroTexto 1"/>
          <p:cNvSpPr txBox="1"/>
          <p:nvPr/>
        </p:nvSpPr>
        <p:spPr>
          <a:xfrm>
            <a:off x="191585" y="3134607"/>
            <a:ext cx="875538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Jesús en el evangelio de Lucas 12:54-56 nos dice:</a:t>
            </a:r>
          </a:p>
          <a:p>
            <a:pPr algn="ctr"/>
            <a:r>
              <a:rPr lang="es-PE" b="1" dirty="0">
                <a:solidFill>
                  <a:srgbClr val="002060"/>
                </a:solidFill>
                <a:latin typeface="Arial Black" panose="020B0A04020102020204" pitchFamily="34" charset="0"/>
              </a:rPr>
              <a:t>“</a:t>
            </a:r>
            <a:r>
              <a:rPr lang="es-PE" sz="900" b="1" dirty="0">
                <a:solidFill>
                  <a:srgbClr val="002060"/>
                </a:solidFill>
                <a:latin typeface="Arial Black" panose="020B0A04020102020204" pitchFamily="34" charset="0"/>
              </a:rPr>
              <a:t>54</a:t>
            </a:r>
            <a:r>
              <a:rPr lang="es-PE" b="1" dirty="0">
                <a:solidFill>
                  <a:srgbClr val="002060"/>
                </a:solidFill>
                <a:latin typeface="Arial Black" panose="020B0A04020102020204" pitchFamily="34" charset="0"/>
              </a:rPr>
              <a:t> Decía también a la multitud: Cuando veis la nube que sale del poniente, luego decís: Agua viene; y así sucede.</a:t>
            </a:r>
          </a:p>
          <a:p>
            <a:pPr algn="ctr"/>
            <a:r>
              <a:rPr lang="es-PE" sz="900" b="1" dirty="0">
                <a:solidFill>
                  <a:srgbClr val="002060"/>
                </a:solidFill>
                <a:latin typeface="Arial Black" panose="020B0A04020102020204" pitchFamily="34" charset="0"/>
              </a:rPr>
              <a:t>55</a:t>
            </a:r>
            <a:r>
              <a:rPr lang="es-PE" b="1" dirty="0">
                <a:solidFill>
                  <a:srgbClr val="002060"/>
                </a:solidFill>
                <a:latin typeface="Arial Black" panose="020B0A04020102020204" pitchFamily="34" charset="0"/>
              </a:rPr>
              <a:t> Y cuando sopla el viento del sur, decís: Hará calor; y lo hace.</a:t>
            </a:r>
          </a:p>
          <a:p>
            <a:pPr algn="ctr"/>
            <a:r>
              <a:rPr lang="es-PE" sz="900" b="1" dirty="0">
                <a:solidFill>
                  <a:srgbClr val="002060"/>
                </a:solidFill>
                <a:latin typeface="Arial Black" panose="020B0A04020102020204" pitchFamily="34" charset="0"/>
              </a:rPr>
              <a:t>56</a:t>
            </a:r>
            <a:r>
              <a:rPr lang="es-PE" b="1" dirty="0">
                <a:solidFill>
                  <a:srgbClr val="002060"/>
                </a:solidFill>
                <a:latin typeface="Arial Black" panose="020B0A04020102020204" pitchFamily="34" charset="0"/>
              </a:rPr>
              <a:t> ¡Hipócritas! Sabéis distinguir el aspecto del cielo y de la tierra;    ¿Y CÓMO NO DISTINGUÍS ESTE TIEMPO?</a:t>
            </a:r>
          </a:p>
        </p:txBody>
      </p:sp>
    </p:spTree>
    <p:extLst>
      <p:ext uri="{BB962C8B-B14F-4D97-AF65-F5344CB8AC3E}">
        <p14:creationId xmlns:p14="http://schemas.microsoft.com/office/powerpoint/2010/main" val="331823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91033" y="3715092"/>
            <a:ext cx="8583930" cy="1177245"/>
          </a:xfrm>
          <a:prstGeom prst="rect">
            <a:avLst/>
          </a:prstGeom>
          <a:noFill/>
        </p:spPr>
        <p:txBody>
          <a:bodyPr wrap="square" lIns="68580" tIns="34290" rIns="68580" bIns="34290" rtlCol="0">
            <a:spAutoFit/>
          </a:bodyPr>
          <a:lstStyle/>
          <a:p>
            <a:pPr algn="ctr"/>
            <a:r>
              <a:rPr lang="es-ES"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Cada día nos enteramos a través de los medios de comunicación de una gran cantidad de noticias muy negativas, que tienen que ver con guerras, armamentismo, pruebas nucleares, hambrunas, enfermedades a modo de pandemias, …..</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97901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6804" y="0"/>
            <a:ext cx="9144000" cy="5143500"/>
          </a:xfrm>
          <a:prstGeom prst="rect">
            <a:avLst/>
          </a:prstGeom>
          <a:noFill/>
          <a:ln>
            <a:noFill/>
          </a:ln>
        </p:spPr>
      </p:pic>
      <p:sp>
        <p:nvSpPr>
          <p:cNvPr id="3" name="CuadroTexto 1"/>
          <p:cNvSpPr txBox="1"/>
          <p:nvPr/>
        </p:nvSpPr>
        <p:spPr>
          <a:xfrm>
            <a:off x="89399" y="3689719"/>
            <a:ext cx="8799341" cy="90024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…..homicidios de todo tipo y su variante expansiva de feminicidios, abortos, violaciones, incesto, record de divorcios, desintegración familiar, crisis de moral sin precedentes en la historia, …….</a:t>
            </a:r>
          </a:p>
        </p:txBody>
      </p:sp>
    </p:spTree>
    <p:extLst>
      <p:ext uri="{BB962C8B-B14F-4D97-AF65-F5344CB8AC3E}">
        <p14:creationId xmlns:p14="http://schemas.microsoft.com/office/powerpoint/2010/main" val="347024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3636000"/>
            <a:ext cx="8721090" cy="1454244"/>
          </a:xfrm>
          <a:prstGeom prst="rect">
            <a:avLst/>
          </a:prstGeom>
          <a:noFill/>
        </p:spPr>
        <p:txBody>
          <a:bodyPr wrap="square" lIns="68580" tIns="34290" rIns="68580" bIns="34290" rtlCol="0">
            <a:spAutoFit/>
          </a:bodyPr>
          <a:lstStyle/>
          <a:p>
            <a:pPr algn="ctr"/>
            <a:r>
              <a:rPr lang="es-ES"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crisis financiera global, condiciones de insalubridad, insatisfacción de los servicios de salud que prestan los diferentes estados, carencias de muchos países para atender la demanda de alimentos en la población, inseguridad ciudadana, crisis económica, carestía de energía…. </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6179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3668"/>
            <a:ext cx="9144000" cy="5109832"/>
          </a:xfrm>
          <a:prstGeom prst="rect">
            <a:avLst/>
          </a:prstGeom>
          <a:noFill/>
          <a:ln>
            <a:noFill/>
          </a:ln>
        </p:spPr>
      </p:pic>
      <p:sp>
        <p:nvSpPr>
          <p:cNvPr id="3" name="CuadroTexto 1"/>
          <p:cNvSpPr txBox="1"/>
          <p:nvPr/>
        </p:nvSpPr>
        <p:spPr>
          <a:xfrm>
            <a:off x="216569" y="3357915"/>
            <a:ext cx="8618220"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….y por si fuera poco en los últimos años del siglo 21, se han incrementado la magnitud de los sismos en un corto período de tiempo, los cuales han sido catalogados como mega terremotos (los que tienen 8º en adelante).</a:t>
            </a:r>
          </a:p>
        </p:txBody>
      </p:sp>
    </p:spTree>
    <p:extLst>
      <p:ext uri="{BB962C8B-B14F-4D97-AF65-F5344CB8AC3E}">
        <p14:creationId xmlns:p14="http://schemas.microsoft.com/office/powerpoint/2010/main" val="173375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196069" y="3154725"/>
            <a:ext cx="8698230" cy="90024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Ud. puede decir con fundamento que los terremotos y demás desastres naturales siempre han existido, lo cual es verdad, pero según esta dirección electrónica</a:t>
            </a:r>
          </a:p>
        </p:txBody>
      </p:sp>
      <p:sp>
        <p:nvSpPr>
          <p:cNvPr id="4" name="CuadroTexto 2">
            <a:hlinkClick r:id="rId3"/>
          </p:cNvPr>
          <p:cNvSpPr txBox="1"/>
          <p:nvPr/>
        </p:nvSpPr>
        <p:spPr>
          <a:xfrm>
            <a:off x="196069" y="4054971"/>
            <a:ext cx="8698230" cy="34624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http://earthquake.usgs.gov/earthquakes/world/10_largest_world.php</a:t>
            </a:r>
          </a:p>
        </p:txBody>
      </p:sp>
      <p:sp>
        <p:nvSpPr>
          <p:cNvPr id="5" name="CuadroTexto 3"/>
          <p:cNvSpPr txBox="1"/>
          <p:nvPr/>
        </p:nvSpPr>
        <p:spPr>
          <a:xfrm>
            <a:off x="196069" y="4401220"/>
            <a:ext cx="8698230" cy="623248"/>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entre los años 1900 y 2000, se registraron 11 mega terremotos con una magnitud entre 8º a 9º.</a:t>
            </a:r>
          </a:p>
        </p:txBody>
      </p:sp>
    </p:spTree>
    <p:extLst>
      <p:ext uri="{BB962C8B-B14F-4D97-AF65-F5344CB8AC3E}">
        <p14:creationId xmlns:p14="http://schemas.microsoft.com/office/powerpoint/2010/main" val="1173156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2000" fill="hold"/>
                                        <p:tgtEl>
                                          <p:spTgt spid="3"/>
                                        </p:tgtEl>
                                        <p:attrNameLst>
                                          <p:attrName>ppt_w</p:attrName>
                                        </p:attrNameLst>
                                      </p:cBhvr>
                                      <p:tavLst>
                                        <p:tav tm="0">
                                          <p:val>
                                            <p:fltVal val="0"/>
                                          </p:val>
                                        </p:tav>
                                        <p:tav tm="100000">
                                          <p:val>
                                            <p:strVal val="#ppt_w"/>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6511"/>
            <a:ext cx="9144000" cy="5119069"/>
          </a:xfrm>
          <a:prstGeom prst="rect">
            <a:avLst/>
          </a:prstGeom>
          <a:noFill/>
          <a:ln>
            <a:noFill/>
          </a:ln>
        </p:spPr>
      </p:pic>
      <p:sp>
        <p:nvSpPr>
          <p:cNvPr id="3" name="CuadroTexto 1"/>
          <p:cNvSpPr txBox="1"/>
          <p:nvPr/>
        </p:nvSpPr>
        <p:spPr>
          <a:xfrm>
            <a:off x="323528" y="3507854"/>
            <a:ext cx="8595360" cy="34624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Y según esta otra dirección electrónica </a:t>
            </a:r>
          </a:p>
        </p:txBody>
      </p:sp>
      <p:sp>
        <p:nvSpPr>
          <p:cNvPr id="4" name="CuadroTexto 2">
            <a:hlinkClick r:id="rId3"/>
          </p:cNvPr>
          <p:cNvSpPr txBox="1"/>
          <p:nvPr/>
        </p:nvSpPr>
        <p:spPr>
          <a:xfrm>
            <a:off x="323528" y="3939902"/>
            <a:ext cx="8595360" cy="34624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https://es.wikipedia.org/wiki/Anexo:Terremotos_del_siglo_XXI</a:t>
            </a:r>
          </a:p>
        </p:txBody>
      </p:sp>
      <p:sp>
        <p:nvSpPr>
          <p:cNvPr id="5" name="CuadroTexto 3"/>
          <p:cNvSpPr txBox="1"/>
          <p:nvPr/>
        </p:nvSpPr>
        <p:spPr>
          <a:xfrm>
            <a:off x="320919" y="4399669"/>
            <a:ext cx="8595360" cy="64610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Entre los años 2001 y 2016, se han producido 17 mega terremotos entre 8 a 9º.</a:t>
            </a:r>
          </a:p>
        </p:txBody>
      </p:sp>
    </p:spTree>
    <p:extLst>
      <p:ext uri="{BB962C8B-B14F-4D97-AF65-F5344CB8AC3E}">
        <p14:creationId xmlns:p14="http://schemas.microsoft.com/office/powerpoint/2010/main" val="1272941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7265"/>
            <a:ext cx="9144000" cy="5136235"/>
          </a:xfrm>
          <a:prstGeom prst="rect">
            <a:avLst/>
          </a:prstGeom>
          <a:noFill/>
          <a:ln>
            <a:noFill/>
          </a:ln>
        </p:spPr>
      </p:pic>
      <p:sp>
        <p:nvSpPr>
          <p:cNvPr id="3" name="CuadroTexto 1"/>
          <p:cNvSpPr txBox="1"/>
          <p:nvPr/>
        </p:nvSpPr>
        <p:spPr>
          <a:xfrm>
            <a:off x="258605" y="3298652"/>
            <a:ext cx="8606790" cy="175410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consecuencia, en el lapso de 15 años del siglo 21 ya se ha sobrepasado la cantidad de mega terremotos ocurridos durante todo el siglo 20.</a:t>
            </a:r>
          </a:p>
          <a:p>
            <a:pPr algn="ctr"/>
            <a:r>
              <a:rPr lang="es-PE" b="1" dirty="0">
                <a:solidFill>
                  <a:srgbClr val="002060"/>
                </a:solidFill>
                <a:latin typeface="Arial Black" panose="020B0A04020102020204" pitchFamily="34" charset="0"/>
              </a:rPr>
              <a:t>Lo mismo podríamos hablar de otros desastres naturales como huracanes, tifones, tsunamis que cada vez son más fuertes y recurrentes.</a:t>
            </a:r>
          </a:p>
        </p:txBody>
      </p:sp>
    </p:spTree>
    <p:extLst>
      <p:ext uri="{BB962C8B-B14F-4D97-AF65-F5344CB8AC3E}">
        <p14:creationId xmlns:p14="http://schemas.microsoft.com/office/powerpoint/2010/main" val="2382760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64695" y="3559626"/>
            <a:ext cx="859536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Jesucristo en el evangelio de Mateo 24:1-44 nos relata cuales serían las señales que el ser humano debe reconocer para establecer su 2º venida, a saber:</a:t>
            </a:r>
          </a:p>
          <a:p>
            <a:pPr algn="ctr"/>
            <a:r>
              <a:rPr lang="es-PE" b="1" dirty="0">
                <a:solidFill>
                  <a:srgbClr val="002060"/>
                </a:solidFill>
                <a:latin typeface="Arial Black" panose="020B0A04020102020204" pitchFamily="34" charset="0"/>
              </a:rPr>
              <a:t>1.- Aparición de falsos </a:t>
            </a:r>
            <a:r>
              <a:rPr lang="es-PE" b="1" dirty="0" err="1">
                <a:solidFill>
                  <a:srgbClr val="002060"/>
                </a:solidFill>
                <a:latin typeface="Arial Black" panose="020B0A04020102020204" pitchFamily="34" charset="0"/>
              </a:rPr>
              <a:t>Cristos</a:t>
            </a:r>
            <a:r>
              <a:rPr lang="es-PE" b="1" dirty="0">
                <a:solidFill>
                  <a:srgbClr val="002060"/>
                </a:solidFill>
                <a:latin typeface="Arial Black" panose="020B0A04020102020204" pitchFamily="34" charset="0"/>
              </a:rPr>
              <a:t> y falsos profetas haciendo milagros engañosos (vers. 1-2; 11; 23-26). Ya está cumplido.</a:t>
            </a:r>
          </a:p>
        </p:txBody>
      </p:sp>
      <p:sp>
        <p:nvSpPr>
          <p:cNvPr id="4" name="Rectángulo 8"/>
          <p:cNvSpPr/>
          <p:nvPr/>
        </p:nvSpPr>
        <p:spPr>
          <a:xfrm>
            <a:off x="4698873" y="2000938"/>
            <a:ext cx="1004259" cy="623248"/>
          </a:xfrm>
          <a:prstGeom prst="rect">
            <a:avLst/>
          </a:prstGeom>
          <a:effectLst>
            <a:softEdge rad="139700"/>
          </a:effectLst>
        </p:spPr>
        <p:txBody>
          <a:bodyPr wrap="square" lIns="68580" tIns="34290" rIns="68580" bIns="34290">
            <a:spAutoFit/>
            <a:scene3d>
              <a:camera prst="obliqueBottomLeft"/>
              <a:lightRig rig="threePt" dir="t"/>
            </a:scene3d>
            <a:sp3d extrusionH="25400">
              <a:extrusionClr>
                <a:srgbClr val="002060"/>
              </a:extrusionClr>
            </a:sp3d>
          </a:bodyPr>
          <a:lstStyle/>
          <a:p>
            <a:pPr algn="ctr"/>
            <a:r>
              <a:rPr lang="es-ES" b="1" dirty="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Wayne </a:t>
            </a:r>
            <a:r>
              <a:rPr lang="es-ES" b="1" dirty="0" err="1">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Bent</a:t>
            </a:r>
            <a:r>
              <a:rPr lang="es-ES" b="1" dirty="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 </a:t>
            </a:r>
            <a:endParaRPr lang="es-PE" dirty="0">
              <a:solidFill>
                <a:schemeClr val="accent1">
                  <a:lumMod val="40000"/>
                  <a:lumOff val="60000"/>
                </a:schemeClr>
              </a:solidFill>
            </a:endParaRPr>
          </a:p>
        </p:txBody>
      </p:sp>
      <p:sp>
        <p:nvSpPr>
          <p:cNvPr id="5" name="Rectángulo 10"/>
          <p:cNvSpPr/>
          <p:nvPr/>
        </p:nvSpPr>
        <p:spPr>
          <a:xfrm>
            <a:off x="3225522" y="258545"/>
            <a:ext cx="1472198" cy="346249"/>
          </a:xfrm>
          <a:prstGeom prst="rect">
            <a:avLst/>
          </a:prstGeom>
          <a:effectLst>
            <a:softEdge rad="139700"/>
          </a:effectLst>
        </p:spPr>
        <p:txBody>
          <a:bodyPr wrap="none" lIns="68580" tIns="34290" rIns="68580" bIns="34290">
            <a:spAutoFit/>
            <a:scene3d>
              <a:camera prst="obliqueBottomLeft"/>
              <a:lightRig rig="threePt" dir="t"/>
            </a:scene3d>
            <a:sp3d extrusionH="25400">
              <a:extrusionClr>
                <a:srgbClr val="3E0000"/>
              </a:extrusionClr>
            </a:sp3d>
          </a:bodyPr>
          <a:lstStyle/>
          <a:p>
            <a:r>
              <a:rPr lang="es-ES" b="1" dirty="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Inri Cristo </a:t>
            </a:r>
            <a:endParaRPr lang="es-PE" dirty="0">
              <a:solidFill>
                <a:schemeClr val="accent1">
                  <a:lumMod val="40000"/>
                  <a:lumOff val="60000"/>
                </a:schemeClr>
              </a:solidFill>
            </a:endParaRPr>
          </a:p>
        </p:txBody>
      </p:sp>
      <p:sp>
        <p:nvSpPr>
          <p:cNvPr id="6" name="Rectángulo 9"/>
          <p:cNvSpPr/>
          <p:nvPr/>
        </p:nvSpPr>
        <p:spPr>
          <a:xfrm>
            <a:off x="7213210" y="2398449"/>
            <a:ext cx="1244990" cy="623248"/>
          </a:xfrm>
          <a:prstGeom prst="rect">
            <a:avLst/>
          </a:prstGeom>
          <a:effectLst>
            <a:softEdge rad="139700"/>
          </a:effectLst>
        </p:spPr>
        <p:txBody>
          <a:bodyPr wrap="square" lIns="68580" tIns="34290" rIns="68580" bIns="34290">
            <a:spAutoFit/>
            <a:scene3d>
              <a:camera prst="obliqueBottomLeft"/>
              <a:lightRig rig="threePt" dir="t"/>
            </a:scene3d>
            <a:sp3d extrusionH="107950">
              <a:extrusionClr>
                <a:srgbClr val="002060"/>
              </a:extrusionClr>
            </a:sp3d>
          </a:bodyPr>
          <a:lstStyle/>
          <a:p>
            <a:pPr algn="ctr"/>
            <a:r>
              <a:rPr lang="es-ES" b="1" dirty="0" smtClean="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Ezequiel </a:t>
            </a:r>
            <a:r>
              <a:rPr lang="es-ES" b="1" dirty="0" err="1" smtClean="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Ataucusi</a:t>
            </a:r>
            <a:r>
              <a:rPr lang="es-ES" b="1" dirty="0" smtClean="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 </a:t>
            </a:r>
            <a:endParaRPr lang="es-PE" dirty="0">
              <a:solidFill>
                <a:schemeClr val="accent1">
                  <a:lumMod val="40000"/>
                  <a:lumOff val="60000"/>
                </a:schemeClr>
              </a:solidFill>
            </a:endParaRPr>
          </a:p>
        </p:txBody>
      </p:sp>
      <p:sp>
        <p:nvSpPr>
          <p:cNvPr id="7" name="Rectángulo 7"/>
          <p:cNvSpPr/>
          <p:nvPr/>
        </p:nvSpPr>
        <p:spPr>
          <a:xfrm>
            <a:off x="611560" y="2571750"/>
            <a:ext cx="1889235" cy="346249"/>
          </a:xfrm>
          <a:prstGeom prst="rect">
            <a:avLst/>
          </a:prstGeom>
          <a:effectLst>
            <a:softEdge rad="139700"/>
          </a:effectLst>
        </p:spPr>
        <p:txBody>
          <a:bodyPr wrap="none" lIns="68580" tIns="34290" rIns="68580" bIns="34290">
            <a:spAutoFit/>
            <a:scene3d>
              <a:camera prst="obliqueBottomLeft"/>
              <a:lightRig rig="threePt" dir="t"/>
            </a:scene3d>
            <a:sp3d extrusionH="25400">
              <a:extrusionClr>
                <a:srgbClr val="3E0000"/>
              </a:extrusionClr>
            </a:sp3d>
          </a:bodyPr>
          <a:lstStyle/>
          <a:p>
            <a:r>
              <a:rPr lang="es-ES" b="1" dirty="0" err="1">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Sergey</a:t>
            </a:r>
            <a:r>
              <a:rPr lang="es-ES" b="1" dirty="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 </a:t>
            </a:r>
            <a:r>
              <a:rPr lang="es-ES" b="1" dirty="0" err="1">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Torop</a:t>
            </a:r>
            <a:r>
              <a:rPr lang="es-ES" b="1" dirty="0">
                <a:solidFill>
                  <a:schemeClr val="accent1">
                    <a:lumMod val="40000"/>
                    <a:lumOff val="60000"/>
                  </a:schemeClr>
                </a:solidFill>
                <a:effectLst>
                  <a:outerShdw blurRad="38100" dist="38100" dir="2700000" algn="tl">
                    <a:srgbClr val="000000">
                      <a:alpha val="43137"/>
                    </a:srgbClr>
                  </a:outerShdw>
                </a:effectLst>
                <a:latin typeface="Arial Black" panose="020B0A04020102020204" pitchFamily="34" charset="0"/>
                <a:cs typeface="Arial" pitchFamily="34" charset="0"/>
              </a:rPr>
              <a:t> </a:t>
            </a:r>
            <a:endParaRPr lang="es-PE" dirty="0">
              <a:solidFill>
                <a:schemeClr val="accent1">
                  <a:lumMod val="40000"/>
                  <a:lumOff val="60000"/>
                </a:schemeClr>
              </a:solidFill>
            </a:endParaRPr>
          </a:p>
        </p:txBody>
      </p:sp>
    </p:spTree>
    <p:extLst>
      <p:ext uri="{BB962C8B-B14F-4D97-AF65-F5344CB8AC3E}">
        <p14:creationId xmlns:p14="http://schemas.microsoft.com/office/powerpoint/2010/main" val="1695544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ppt_w</p:attrName>
                                        </p:attrNameLst>
                                      </p:cBhvr>
                                      <p:tavLst>
                                        <p:tav tm="0">
                                          <p:val>
                                            <p:fltVal val="0"/>
                                          </p:val>
                                        </p:tav>
                                        <p:tav tm="100000">
                                          <p:val>
                                            <p:strVal val="#ppt_w"/>
                                          </p:val>
                                        </p:tav>
                                      </p:tavLst>
                                    </p:anim>
                                    <p:anim calcmode="lin" valueType="num">
                                      <p:cBhvr>
                                        <p:cTn id="24" dur="2000" fill="hold"/>
                                        <p:tgtEl>
                                          <p:spTgt spid="4"/>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7359" y="0"/>
            <a:ext cx="9144000" cy="5143500"/>
          </a:xfrm>
          <a:prstGeom prst="rect">
            <a:avLst/>
          </a:prstGeom>
          <a:noFill/>
          <a:ln>
            <a:noFill/>
          </a:ln>
        </p:spPr>
      </p:pic>
      <p:sp>
        <p:nvSpPr>
          <p:cNvPr id="4" name="CuadroTexto 1"/>
          <p:cNvSpPr txBox="1"/>
          <p:nvPr/>
        </p:nvSpPr>
        <p:spPr>
          <a:xfrm>
            <a:off x="357860" y="4052124"/>
            <a:ext cx="8595360" cy="623248"/>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2.- Guerras y rumores de guerras (vers. 6-7). Señal que se viene cumpliendo.</a:t>
            </a:r>
          </a:p>
        </p:txBody>
      </p:sp>
    </p:spTree>
    <p:extLst>
      <p:ext uri="{BB962C8B-B14F-4D97-AF65-F5344CB8AC3E}">
        <p14:creationId xmlns:p14="http://schemas.microsoft.com/office/powerpoint/2010/main" val="299380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312821" y="3629850"/>
            <a:ext cx="8515350" cy="90024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3.- Pestes, hambres y terremotos en diferentes lugares, por lo que estas 3 señales, constituyen PRINCIPIO DE DOLORES (vers. 7-8). Señal que se viene cumpliendo.</a:t>
            </a:r>
          </a:p>
        </p:txBody>
      </p:sp>
    </p:spTree>
    <p:extLst>
      <p:ext uri="{BB962C8B-B14F-4D97-AF65-F5344CB8AC3E}">
        <p14:creationId xmlns:p14="http://schemas.microsoft.com/office/powerpoint/2010/main" val="304482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7339" y="14220"/>
            <a:ext cx="9144000" cy="5129280"/>
          </a:xfrm>
          <a:prstGeom prst="rect">
            <a:avLst/>
          </a:prstGeom>
          <a:noFill/>
          <a:ln>
            <a:noFill/>
          </a:ln>
        </p:spPr>
      </p:pic>
      <p:sp>
        <p:nvSpPr>
          <p:cNvPr id="3" name="CuadroTexto 1"/>
          <p:cNvSpPr txBox="1"/>
          <p:nvPr/>
        </p:nvSpPr>
        <p:spPr>
          <a:xfrm>
            <a:off x="268535" y="4023267"/>
            <a:ext cx="8595360" cy="900247"/>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4.- Persecución a los cristianos (vers. 9-10) y eso lo estamos viendo en Asia, África, Europa Oriental. En América, lo vemos en USA y México.</a:t>
            </a:r>
          </a:p>
        </p:txBody>
      </p:sp>
    </p:spTree>
    <p:extLst>
      <p:ext uri="{BB962C8B-B14F-4D97-AF65-F5344CB8AC3E}">
        <p14:creationId xmlns:p14="http://schemas.microsoft.com/office/powerpoint/2010/main" val="35025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49656" y="3467501"/>
            <a:ext cx="857250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5.- Aparición del Anticristo y de su imagen que éste </a:t>
            </a: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hará, colocándola en el 3º templo judío que será reconstruido en un futuro próximo, y en el cual en el versículo 15, Jesucristo le llama la “abominación desoladora”, </a:t>
            </a:r>
            <a:r>
              <a:rPr lang="es-PE" b="1" dirty="0" smtClean="0">
                <a:solidFill>
                  <a:srgbClr val="002060"/>
                </a:solidFill>
                <a:latin typeface="Arial Black" panose="020B0A04020102020204" pitchFamily="34" charset="0"/>
              </a:rPr>
              <a:t>quien </a:t>
            </a:r>
            <a:r>
              <a:rPr lang="es-PE" b="1" dirty="0">
                <a:solidFill>
                  <a:srgbClr val="002060"/>
                </a:solidFill>
                <a:latin typeface="Arial Black" panose="020B0A04020102020204" pitchFamily="34" charset="0"/>
              </a:rPr>
              <a:t>hará una gran persecución contra el pueblo judío y contra los cristianos (vers. 16-20)</a:t>
            </a:r>
          </a:p>
        </p:txBody>
      </p:sp>
    </p:spTree>
    <p:extLst>
      <p:ext uri="{BB962C8B-B14F-4D97-AF65-F5344CB8AC3E}">
        <p14:creationId xmlns:p14="http://schemas.microsoft.com/office/powerpoint/2010/main" val="191294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2965" y="0"/>
            <a:ext cx="9144000" cy="5143500"/>
          </a:xfrm>
          <a:prstGeom prst="rect">
            <a:avLst/>
          </a:prstGeom>
          <a:noFill/>
          <a:ln>
            <a:noFill/>
          </a:ln>
        </p:spPr>
      </p:pic>
      <p:sp>
        <p:nvSpPr>
          <p:cNvPr id="3" name="CuadroTexto 1"/>
          <p:cNvSpPr txBox="1"/>
          <p:nvPr/>
        </p:nvSpPr>
        <p:spPr>
          <a:xfrm>
            <a:off x="320642" y="4236875"/>
            <a:ext cx="8572500" cy="623248"/>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6.- La multiplicación de la maldad y el enfriamiento del amor (versículo 12).</a:t>
            </a:r>
          </a:p>
        </p:txBody>
      </p:sp>
    </p:spTree>
    <p:extLst>
      <p:ext uri="{BB962C8B-B14F-4D97-AF65-F5344CB8AC3E}">
        <p14:creationId xmlns:p14="http://schemas.microsoft.com/office/powerpoint/2010/main" val="1307249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4" name="CuadroTexto 1"/>
          <p:cNvSpPr txBox="1"/>
          <p:nvPr/>
        </p:nvSpPr>
        <p:spPr>
          <a:xfrm>
            <a:off x="216569" y="3266767"/>
            <a:ext cx="859536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7.- En la Tierra existirá un período de tribulación y angustia (vers. 21) debido a los desastres naturales y eventos cósmicos por impacto de cuerpos celestes a la Tierra, que constituyen los juicios de Dios por el pecado acumulado de la humanidad (Mateo 24:29, Apocalipsis 6: 12-17, Apocalipsis capítulos 8, 9, 10, </a:t>
            </a:r>
            <a:r>
              <a:rPr lang="es-PE" b="1" dirty="0" smtClean="0">
                <a:solidFill>
                  <a:srgbClr val="002060"/>
                </a:solidFill>
                <a:latin typeface="Arial Black" panose="020B0A04020102020204" pitchFamily="34" charset="0"/>
              </a:rPr>
              <a:t>11, </a:t>
            </a:r>
            <a:r>
              <a:rPr lang="es-PE" b="1" dirty="0">
                <a:solidFill>
                  <a:srgbClr val="002060"/>
                </a:solidFill>
                <a:latin typeface="Arial Black" panose="020B0A04020102020204" pitchFamily="34" charset="0"/>
              </a:rPr>
              <a:t>13, 15, 16, 17, 18 y Apocalipsis 19:11-21).</a:t>
            </a:r>
          </a:p>
        </p:txBody>
      </p:sp>
    </p:spTree>
    <p:extLst>
      <p:ext uri="{BB962C8B-B14F-4D97-AF65-F5344CB8AC3E}">
        <p14:creationId xmlns:p14="http://schemas.microsoft.com/office/powerpoint/2010/main" val="189661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9895"/>
            <a:ext cx="9144000" cy="5133605"/>
          </a:xfrm>
          <a:prstGeom prst="rect">
            <a:avLst/>
          </a:prstGeom>
          <a:noFill/>
          <a:ln>
            <a:noFill/>
          </a:ln>
        </p:spPr>
      </p:pic>
      <p:sp>
        <p:nvSpPr>
          <p:cNvPr id="3" name="CuadroTexto 1"/>
          <p:cNvSpPr txBox="1"/>
          <p:nvPr/>
        </p:nvSpPr>
        <p:spPr>
          <a:xfrm>
            <a:off x="251520" y="3507854"/>
            <a:ext cx="870966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Este período de Tribulación será de 7 años, tiempo en el cual el Anticristo ejercerá un gobierno mundial, aparentando un gobierno de paz mundial, haciendo simultáneamente un pacto con los judíos, pero este ser maligno, a la mitad de los 7 años rompe su pacto, profanando el 3º templo de Salomón ya reconstruido …….</a:t>
            </a:r>
          </a:p>
        </p:txBody>
      </p:sp>
    </p:spTree>
    <p:extLst>
      <p:ext uri="{BB962C8B-B14F-4D97-AF65-F5344CB8AC3E}">
        <p14:creationId xmlns:p14="http://schemas.microsoft.com/office/powerpoint/2010/main" val="426619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182" y="0"/>
            <a:ext cx="9144000" cy="5143500"/>
          </a:xfrm>
          <a:prstGeom prst="rect">
            <a:avLst/>
          </a:prstGeom>
          <a:noFill/>
          <a:ln>
            <a:noFill/>
          </a:ln>
        </p:spPr>
      </p:pic>
      <p:sp>
        <p:nvSpPr>
          <p:cNvPr id="3" name="CuadroTexto 1"/>
          <p:cNvSpPr txBox="1"/>
          <p:nvPr/>
        </p:nvSpPr>
        <p:spPr>
          <a:xfrm>
            <a:off x="0" y="2858259"/>
            <a:ext cx="8983980"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.….y se hace proclamar dios (Daniel 9:27, 2º Tesalonicenses 2:1-4, Apocalipsis 13) y se da inicio a la 2º parte de la Tribulación, llamada también “Gran Tribulación”, ya que durará 3 años y medio, será peor que la primera parte, y en este período al Anticristo se le conocerá en su real faceta malvada y diabólica persiguiendo a cristianos y judíos, blasfemando contra Dios y proclamando públicamente adoración a Satanás y a él, por lo que los juicios de Dios serán más severos (Apocalipsis 15, 16, 17, 18, Apocalipsis 19:11-20)</a:t>
            </a:r>
          </a:p>
        </p:txBody>
      </p:sp>
    </p:spTree>
    <p:extLst>
      <p:ext uri="{BB962C8B-B14F-4D97-AF65-F5344CB8AC3E}">
        <p14:creationId xmlns:p14="http://schemas.microsoft.com/office/powerpoint/2010/main" val="1231408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58077" y="3153778"/>
            <a:ext cx="861822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8.- El evangelio será predicado a todas las naciones (Mateo 24:14). Durante el primer período de la Tribulación (primeros 3 años y medio), cuando el Anticristo empiece a ejercer su gobierno mundial en una era aparente de paz y seguridad, habrá libertad de culto. Por eso vemos en la actualidad denodados esfuerzos del Vaticano en favor del Ecumenismo (unión de religiones).</a:t>
            </a:r>
          </a:p>
        </p:txBody>
      </p:sp>
    </p:spTree>
    <p:extLst>
      <p:ext uri="{BB962C8B-B14F-4D97-AF65-F5344CB8AC3E}">
        <p14:creationId xmlns:p14="http://schemas.microsoft.com/office/powerpoint/2010/main" val="95788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308610" y="3710540"/>
            <a:ext cx="8583930"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esta primera parte de la Tribulación, habrá 144,000 judíos que creerán en el mesías Jesucristo, serán sellados por Dios y predicarán el evangelio a todo el pueblo de Israel (Apocalipsis 7:1-8, Apocalipsis 14:1-5). </a:t>
            </a:r>
          </a:p>
        </p:txBody>
      </p:sp>
    </p:spTree>
    <p:extLst>
      <p:ext uri="{BB962C8B-B14F-4D97-AF65-F5344CB8AC3E}">
        <p14:creationId xmlns:p14="http://schemas.microsoft.com/office/powerpoint/2010/main" val="209815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083"/>
            <a:ext cx="9144000" cy="5141417"/>
          </a:xfrm>
          <a:prstGeom prst="rect">
            <a:avLst/>
          </a:prstGeom>
          <a:noFill/>
          <a:ln>
            <a:noFill/>
          </a:ln>
        </p:spPr>
      </p:pic>
      <p:sp>
        <p:nvSpPr>
          <p:cNvPr id="3" name="CuadroTexto 1"/>
          <p:cNvSpPr txBox="1"/>
          <p:nvPr/>
        </p:nvSpPr>
        <p:spPr>
          <a:xfrm>
            <a:off x="280637" y="3471411"/>
            <a:ext cx="864108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Simultáneamente en la Tierra y siempre durante la 1º parte de la Tribulación, donde hay libertad de culto (3 años y medio) estarán predicando 2 testigos de Dios, se cree que serán el profeta Elías y Enoc, hasta que son asesinados por el Anticristo y ellos resucitan después de 3 días y medio y son llevados al cielo (Apocalipsis 11).</a:t>
            </a:r>
          </a:p>
        </p:txBody>
      </p:sp>
    </p:spTree>
    <p:extLst>
      <p:ext uri="{BB962C8B-B14F-4D97-AF65-F5344CB8AC3E}">
        <p14:creationId xmlns:p14="http://schemas.microsoft.com/office/powerpoint/2010/main" val="350099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9018"/>
            <a:ext cx="9144000" cy="5134482"/>
          </a:xfrm>
          <a:prstGeom prst="rect">
            <a:avLst/>
          </a:prstGeom>
          <a:noFill/>
          <a:ln>
            <a:noFill/>
          </a:ln>
        </p:spPr>
      </p:pic>
      <p:sp>
        <p:nvSpPr>
          <p:cNvPr id="3" name="CuadroTexto 1"/>
          <p:cNvSpPr txBox="1"/>
          <p:nvPr/>
        </p:nvSpPr>
        <p:spPr>
          <a:xfrm>
            <a:off x="276727" y="3223662"/>
            <a:ext cx="867537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Iniciada la segunda parte de la Tribulación (los 3 años y medio restantes) se SUPRIME LA LIBERTAD DE CULTO y el anticristo se hace conocer en su real faceta, se convierte en dictador mundial y empieza la persecución a los cristianos y la predicación para el arrepentimiento de las naciones será a través de un ángel (Apocalipsis 14:6-7).</a:t>
            </a:r>
          </a:p>
        </p:txBody>
      </p:sp>
    </p:spTree>
    <p:extLst>
      <p:ext uri="{BB962C8B-B14F-4D97-AF65-F5344CB8AC3E}">
        <p14:creationId xmlns:p14="http://schemas.microsoft.com/office/powerpoint/2010/main" val="84771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69507" y="3006692"/>
            <a:ext cx="844677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Jesucristo dijo en el evangelio de Marcos 13:32, referente a su segunda venida “Pero de aquel día y de la hora nadie sabe, ni aun los ángeles que están en el cielo, ni el Hijo, sino el Padre”.</a:t>
            </a:r>
          </a:p>
          <a:p>
            <a:pPr algn="ctr"/>
            <a:r>
              <a:rPr lang="es-PE" b="1" dirty="0">
                <a:solidFill>
                  <a:srgbClr val="002060"/>
                </a:solidFill>
                <a:latin typeface="Arial Black" panose="020B0A04020102020204" pitchFamily="34" charset="0"/>
              </a:rPr>
              <a:t>Por lo tanto es anti bíblico y anti cristiano fijar una fecha exacta para su 2º venida, pero tomando las Escrituras si podemos determinar un marco referencial de tiempo para su retorno, así como la aparición del Anticristo.</a:t>
            </a:r>
          </a:p>
        </p:txBody>
      </p:sp>
    </p:spTree>
    <p:extLst>
      <p:ext uri="{BB962C8B-B14F-4D97-AF65-F5344CB8AC3E}">
        <p14:creationId xmlns:p14="http://schemas.microsoft.com/office/powerpoint/2010/main" val="118673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360947" y="3460777"/>
            <a:ext cx="864108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Para ello, se hace menester demostrar que la GENERACIÓN QUE NACIÓ CUANDO FUE CREADO EL ESTADO DE ISRAEL en 1948, será testigo presencial cuando JESUCRISTO VENGA POR SEGUNDA VEZ A LA TIERRA DE MANERA VISIBLE, donde todo ojo le verá, tal como dice Apocalipsis 1:7 (sea a través de la vía satélite, tv, internet).</a:t>
            </a:r>
          </a:p>
        </p:txBody>
      </p:sp>
    </p:spTree>
    <p:extLst>
      <p:ext uri="{BB962C8B-B14F-4D97-AF65-F5344CB8AC3E}">
        <p14:creationId xmlns:p14="http://schemas.microsoft.com/office/powerpoint/2010/main" val="59348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121024" y="2388482"/>
            <a:ext cx="9022976" cy="2839239"/>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Jesús dijo en Mateo 24:32-36: </a:t>
            </a:r>
          </a:p>
          <a:p>
            <a:pPr algn="ctr"/>
            <a:r>
              <a:rPr lang="es-PE" b="1" dirty="0">
                <a:solidFill>
                  <a:srgbClr val="002060"/>
                </a:solidFill>
                <a:latin typeface="Arial Black" panose="020B0A04020102020204" pitchFamily="34" charset="0"/>
              </a:rPr>
              <a:t>“De la higuera aprended la parábola: Cuando ya su rama está tierna, </a:t>
            </a:r>
          </a:p>
          <a:p>
            <a:pPr algn="ctr"/>
            <a:r>
              <a:rPr lang="es-PE" b="1" dirty="0">
                <a:solidFill>
                  <a:srgbClr val="002060"/>
                </a:solidFill>
                <a:latin typeface="Arial Black" panose="020B0A04020102020204" pitchFamily="34" charset="0"/>
              </a:rPr>
              <a:t>y brotan las hojas, sabéis que el verano está cerca.  </a:t>
            </a:r>
          </a:p>
          <a:p>
            <a:pPr algn="ctr"/>
            <a:r>
              <a:rPr lang="es-PE" b="1" dirty="0">
                <a:solidFill>
                  <a:srgbClr val="002060"/>
                </a:solidFill>
                <a:latin typeface="Arial Black" panose="020B0A04020102020204" pitchFamily="34" charset="0"/>
              </a:rPr>
              <a:t>Así también vosotros, cuando veáis todas estas cosas, conoced que está cerca, a las puertas. </a:t>
            </a:r>
          </a:p>
          <a:p>
            <a:pPr algn="ctr"/>
            <a:r>
              <a:rPr lang="es-PE" b="1" dirty="0">
                <a:solidFill>
                  <a:srgbClr val="002060"/>
                </a:solidFill>
                <a:latin typeface="Arial Black" panose="020B0A04020102020204" pitchFamily="34" charset="0"/>
              </a:rPr>
              <a:t>De cierto os digo, que no pasará esta generación hasta que todo</a:t>
            </a:r>
          </a:p>
          <a:p>
            <a:pPr algn="ctr"/>
            <a:r>
              <a:rPr lang="es-PE" b="1" dirty="0">
                <a:solidFill>
                  <a:srgbClr val="002060"/>
                </a:solidFill>
                <a:latin typeface="Arial Black" panose="020B0A04020102020204" pitchFamily="34" charset="0"/>
              </a:rPr>
              <a:t> esto acontezca.  </a:t>
            </a:r>
          </a:p>
          <a:p>
            <a:pPr algn="ctr"/>
            <a:r>
              <a:rPr lang="es-PE" b="1" dirty="0">
                <a:solidFill>
                  <a:srgbClr val="002060"/>
                </a:solidFill>
                <a:latin typeface="Arial Black" panose="020B0A04020102020204" pitchFamily="34" charset="0"/>
              </a:rPr>
              <a:t>El cielo y la tierra pasarán, pero mis palabras no pasarán.  </a:t>
            </a:r>
          </a:p>
          <a:p>
            <a:pPr algn="ctr"/>
            <a:r>
              <a:rPr lang="es-PE" b="1" dirty="0">
                <a:solidFill>
                  <a:srgbClr val="002060"/>
                </a:solidFill>
                <a:latin typeface="Arial Black" panose="020B0A04020102020204" pitchFamily="34" charset="0"/>
              </a:rPr>
              <a:t>Pero del día y la hora nadie sabe, ni aun los ángeles de los cielos,</a:t>
            </a:r>
          </a:p>
          <a:p>
            <a:pPr algn="ctr"/>
            <a:r>
              <a:rPr lang="es-PE" b="1" dirty="0">
                <a:solidFill>
                  <a:srgbClr val="002060"/>
                </a:solidFill>
                <a:latin typeface="Arial Black" panose="020B0A04020102020204" pitchFamily="34" charset="0"/>
              </a:rPr>
              <a:t> sino sólo mi Padre”. </a:t>
            </a:r>
          </a:p>
        </p:txBody>
      </p:sp>
    </p:spTree>
    <p:extLst>
      <p:ext uri="{BB962C8B-B14F-4D97-AF65-F5344CB8AC3E}">
        <p14:creationId xmlns:p14="http://schemas.microsoft.com/office/powerpoint/2010/main" val="243997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5970" y="0"/>
            <a:ext cx="9169969" cy="5143500"/>
          </a:xfrm>
          <a:prstGeom prst="rect">
            <a:avLst/>
          </a:prstGeom>
          <a:noFill/>
          <a:ln>
            <a:noFill/>
          </a:ln>
        </p:spPr>
      </p:pic>
      <p:sp>
        <p:nvSpPr>
          <p:cNvPr id="3" name="CuadroTexto 1"/>
          <p:cNvSpPr txBox="1"/>
          <p:nvPr/>
        </p:nvSpPr>
        <p:spPr>
          <a:xfrm>
            <a:off x="288758" y="3523448"/>
            <a:ext cx="856107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Jesús dijo en el Evangelio de Mateo 24:3-26, las señales que habría en la Tierra como un presagio de su Segunda Venida, tales como guerras y rumores de guerras, pestes, hambres y TERREMOTOS en diferentes lugares, la aparición de falsos </a:t>
            </a:r>
            <a:r>
              <a:rPr lang="es-PE" b="1" dirty="0" err="1">
                <a:solidFill>
                  <a:srgbClr val="002060"/>
                </a:solidFill>
                <a:latin typeface="Arial Black" panose="020B0A04020102020204" pitchFamily="34" charset="0"/>
              </a:rPr>
              <a:t>Cristos</a:t>
            </a:r>
            <a:r>
              <a:rPr lang="es-PE" b="1" dirty="0">
                <a:solidFill>
                  <a:srgbClr val="002060"/>
                </a:solidFill>
                <a:latin typeface="Arial Black" panose="020B0A04020102020204" pitchFamily="34" charset="0"/>
              </a:rPr>
              <a:t> y todo eso constituiría “PRINCIPIOS DE DOLORES”</a:t>
            </a:r>
          </a:p>
        </p:txBody>
      </p:sp>
    </p:spTree>
    <p:extLst>
      <p:ext uri="{BB962C8B-B14F-4D97-AF65-F5344CB8AC3E}">
        <p14:creationId xmlns:p14="http://schemas.microsoft.com/office/powerpoint/2010/main" val="2960268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1156"/>
            <a:ext cx="9144000" cy="5122344"/>
          </a:xfrm>
          <a:prstGeom prst="rect">
            <a:avLst/>
          </a:prstGeom>
          <a:noFill/>
          <a:ln>
            <a:noFill/>
          </a:ln>
        </p:spPr>
      </p:pic>
      <p:sp>
        <p:nvSpPr>
          <p:cNvPr id="3" name="CuadroTexto 1"/>
          <p:cNvSpPr txBox="1"/>
          <p:nvPr/>
        </p:nvSpPr>
        <p:spPr>
          <a:xfrm>
            <a:off x="324853" y="3499987"/>
            <a:ext cx="8492490" cy="147710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Vamos a ESCUDRIÑAR A LA LUZ DE LA BIBLIA, cada uno de los versículos de Mateo 24:32-36, citados anteriormente. </a:t>
            </a:r>
          </a:p>
          <a:p>
            <a:pPr algn="ctr"/>
            <a:r>
              <a:rPr lang="es-PE" b="1" dirty="0" smtClean="0">
                <a:solidFill>
                  <a:srgbClr val="002060"/>
                </a:solidFill>
                <a:latin typeface="Arial Black" panose="020B0A04020102020204" pitchFamily="34" charset="0"/>
              </a:rPr>
              <a:t>Jesús </a:t>
            </a:r>
            <a:r>
              <a:rPr lang="es-PE" b="1" dirty="0">
                <a:solidFill>
                  <a:srgbClr val="002060"/>
                </a:solidFill>
                <a:latin typeface="Arial Black" panose="020B0A04020102020204" pitchFamily="34" charset="0"/>
              </a:rPr>
              <a:t>dice en el versículo 32 “De la higuera aprended la parábola: </a:t>
            </a:r>
            <a:r>
              <a:rPr lang="es-PE" b="1" dirty="0" smtClean="0">
                <a:solidFill>
                  <a:srgbClr val="002060"/>
                </a:solidFill>
                <a:latin typeface="Arial Black" panose="020B0A04020102020204" pitchFamily="34" charset="0"/>
              </a:rPr>
              <a:t>“Cuando </a:t>
            </a:r>
            <a:r>
              <a:rPr lang="es-PE" b="1" dirty="0">
                <a:solidFill>
                  <a:srgbClr val="002060"/>
                </a:solidFill>
                <a:latin typeface="Arial Black" panose="020B0A04020102020204" pitchFamily="34" charset="0"/>
              </a:rPr>
              <a:t>ya su rama está tierna, y brotan las hojas, sabéis que el verano está cerca”.</a:t>
            </a:r>
          </a:p>
        </p:txBody>
      </p:sp>
    </p:spTree>
    <p:extLst>
      <p:ext uri="{BB962C8B-B14F-4D97-AF65-F5344CB8AC3E}">
        <p14:creationId xmlns:p14="http://schemas.microsoft.com/office/powerpoint/2010/main" val="373918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0906" y="8516"/>
            <a:ext cx="9144000" cy="5134984"/>
          </a:xfrm>
          <a:prstGeom prst="rect">
            <a:avLst/>
          </a:prstGeom>
          <a:noFill/>
          <a:ln>
            <a:noFill/>
          </a:ln>
        </p:spPr>
      </p:pic>
      <p:sp>
        <p:nvSpPr>
          <p:cNvPr id="3" name="CuadroTexto 1"/>
          <p:cNvSpPr txBox="1"/>
          <p:nvPr/>
        </p:nvSpPr>
        <p:spPr>
          <a:xfrm>
            <a:off x="283945" y="3043388"/>
            <a:ext cx="854964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la Biblia cuando habla de la higuera  ¿a quién se está refiriendo? La respuesta es Israel y vamos  a citar el libro del profeta Oseas 9:10, que dice: </a:t>
            </a:r>
          </a:p>
          <a:p>
            <a:pPr algn="ctr"/>
            <a:r>
              <a:rPr lang="es-PE" b="1" dirty="0">
                <a:solidFill>
                  <a:srgbClr val="002060"/>
                </a:solidFill>
                <a:latin typeface="Arial Black" panose="020B0A04020102020204" pitchFamily="34" charset="0"/>
              </a:rPr>
              <a:t>“Como uvas en el desierto hallé a ISRAEL; como la fruta temprana de la HIGUERA en su principio vi a vuestros padres. Ellos acudieron a Baal-peor, se apartaron para vergüenza, y se hicieron abominables como aquello que amaron”. </a:t>
            </a:r>
          </a:p>
        </p:txBody>
      </p:sp>
    </p:spTree>
    <p:extLst>
      <p:ext uri="{BB962C8B-B14F-4D97-AF65-F5344CB8AC3E}">
        <p14:creationId xmlns:p14="http://schemas.microsoft.com/office/powerpoint/2010/main" val="147980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009" y="4287"/>
            <a:ext cx="9144000" cy="5139213"/>
          </a:xfrm>
          <a:prstGeom prst="rect">
            <a:avLst/>
          </a:prstGeom>
          <a:noFill/>
          <a:ln>
            <a:noFill/>
          </a:ln>
        </p:spPr>
      </p:pic>
      <p:sp>
        <p:nvSpPr>
          <p:cNvPr id="3" name="CuadroTexto 1"/>
          <p:cNvSpPr txBox="1"/>
          <p:nvPr/>
        </p:nvSpPr>
        <p:spPr>
          <a:xfrm>
            <a:off x="385011" y="3011333"/>
            <a:ext cx="8515350" cy="199681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Otro pasaje bíblico que hace referencia a Israel como la higuera o higo, se encuentra en Jeremías 24:3-7.</a:t>
            </a:r>
          </a:p>
          <a:p>
            <a:pPr algn="ctr"/>
            <a:r>
              <a:rPr lang="es-PE" b="1" dirty="0">
                <a:solidFill>
                  <a:srgbClr val="002060"/>
                </a:solidFill>
                <a:latin typeface="Arial Black" panose="020B0A04020102020204" pitchFamily="34" charset="0"/>
              </a:rPr>
              <a:t>Los judíos estuvieron en su tierra hasta el año 70 D.C. cuando el emperador romano Tito, destruye Jerusalén y la inunda completamente, destruyendo el 2º templo judío, tal y como lo había profetizado Jesús en Mateo 24:1-2; quedando en la actualidad el “Muro de los Lamentos”.</a:t>
            </a:r>
          </a:p>
        </p:txBody>
      </p:sp>
    </p:spTree>
    <p:extLst>
      <p:ext uri="{BB962C8B-B14F-4D97-AF65-F5344CB8AC3E}">
        <p14:creationId xmlns:p14="http://schemas.microsoft.com/office/powerpoint/2010/main" val="1248249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2576" y="0"/>
            <a:ext cx="9144000" cy="5143500"/>
          </a:xfrm>
          <a:prstGeom prst="rect">
            <a:avLst/>
          </a:prstGeom>
          <a:noFill/>
          <a:ln>
            <a:noFill/>
          </a:ln>
        </p:spPr>
      </p:pic>
      <p:sp>
        <p:nvSpPr>
          <p:cNvPr id="3" name="CuadroTexto 1"/>
          <p:cNvSpPr txBox="1"/>
          <p:nvPr/>
        </p:nvSpPr>
        <p:spPr>
          <a:xfrm>
            <a:off x="261687" y="3585211"/>
            <a:ext cx="8606790"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Desde el año 70 D.C. a raíz de la invasión del emperador Tito a Israel, se produce la diáspora o dispersión del pueblo judío por todo el mundo y desde entonces el pueblo hebreo habitó disperso en varios países del mundo. </a:t>
            </a:r>
          </a:p>
        </p:txBody>
      </p:sp>
    </p:spTree>
    <p:extLst>
      <p:ext uri="{BB962C8B-B14F-4D97-AF65-F5344CB8AC3E}">
        <p14:creationId xmlns:p14="http://schemas.microsoft.com/office/powerpoint/2010/main" val="22371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320642" y="3549917"/>
            <a:ext cx="8538210"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Es el 16 de Mayo de 1948 que florece o retoña Israel cuando por mandato de las Naciones Unidas se crea el Estado de Israel, y como sostienen las Escrituras de allí en adelante</a:t>
            </a:r>
          </a:p>
          <a:p>
            <a:pPr algn="ctr"/>
            <a:r>
              <a:rPr lang="es-PE" b="1" dirty="0">
                <a:solidFill>
                  <a:srgbClr val="002060"/>
                </a:solidFill>
                <a:latin typeface="Arial Black" panose="020B0A04020102020204" pitchFamily="34" charset="0"/>
              </a:rPr>
              <a:t> NADIE LOS SACARÁ DE SU TIERRA.</a:t>
            </a:r>
          </a:p>
        </p:txBody>
      </p:sp>
    </p:spTree>
    <p:extLst>
      <p:ext uri="{BB962C8B-B14F-4D97-AF65-F5344CB8AC3E}">
        <p14:creationId xmlns:p14="http://schemas.microsoft.com/office/powerpoint/2010/main" val="542817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7752"/>
            <a:ext cx="9144000" cy="5125748"/>
          </a:xfrm>
          <a:prstGeom prst="rect">
            <a:avLst/>
          </a:prstGeom>
          <a:noFill/>
          <a:ln>
            <a:noFill/>
          </a:ln>
        </p:spPr>
      </p:pic>
      <p:sp>
        <p:nvSpPr>
          <p:cNvPr id="3" name="CuadroTexto 1"/>
          <p:cNvSpPr txBox="1"/>
          <p:nvPr/>
        </p:nvSpPr>
        <p:spPr>
          <a:xfrm>
            <a:off x="143777" y="3599849"/>
            <a:ext cx="8686800"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De todo lo que hemos expuesto hasta el momento y retomando nuevamente Mateo 24:32 que dice “De la higuera aprended la parábola: Cuando ya su rama está tierna, y brotan las hojas, sabéis que el verano está cerca”, podemos concluir que: </a:t>
            </a:r>
          </a:p>
        </p:txBody>
      </p:sp>
    </p:spTree>
    <p:extLst>
      <p:ext uri="{BB962C8B-B14F-4D97-AF65-F5344CB8AC3E}">
        <p14:creationId xmlns:p14="http://schemas.microsoft.com/office/powerpoint/2010/main" val="325996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4287"/>
            <a:ext cx="9144000" cy="5139213"/>
          </a:xfrm>
          <a:prstGeom prst="rect">
            <a:avLst/>
          </a:prstGeom>
          <a:noFill/>
          <a:ln>
            <a:noFill/>
          </a:ln>
        </p:spPr>
      </p:pic>
      <p:sp>
        <p:nvSpPr>
          <p:cNvPr id="3" name="CuadroTexto 1"/>
          <p:cNvSpPr txBox="1"/>
          <p:nvPr/>
        </p:nvSpPr>
        <p:spPr>
          <a:xfrm>
            <a:off x="168443" y="3219450"/>
            <a:ext cx="866394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 La higuera es Israel </a:t>
            </a:r>
          </a:p>
          <a:p>
            <a:pPr algn="ctr"/>
            <a:r>
              <a:rPr lang="es-PE" b="1" dirty="0">
                <a:solidFill>
                  <a:srgbClr val="002060"/>
                </a:solidFill>
                <a:latin typeface="Arial Black" panose="020B0A04020102020204" pitchFamily="34" charset="0"/>
              </a:rPr>
              <a:t>b) Por </a:t>
            </a:r>
            <a:r>
              <a:rPr lang="es-PE" b="1" dirty="0" smtClean="0">
                <a:solidFill>
                  <a:srgbClr val="002060"/>
                </a:solidFill>
                <a:latin typeface="Arial Black" panose="020B0A04020102020204" pitchFamily="34" charset="0"/>
              </a:rPr>
              <a:t>tanto, </a:t>
            </a:r>
            <a:r>
              <a:rPr lang="es-PE" b="1" dirty="0">
                <a:solidFill>
                  <a:srgbClr val="002060"/>
                </a:solidFill>
                <a:latin typeface="Arial Black" panose="020B0A04020102020204" pitchFamily="34" charset="0"/>
              </a:rPr>
              <a:t>la rama de la Higuera que está tierna y empieza a brotar, o retoñar o florecer, se refiere cuando Israel es creado como Estado por mandato de las Naciones Unidas en Mayo de 1948 y los judíos dispersos por todo el mundo empezaron a regresar a su antiguo territorio.</a:t>
            </a:r>
          </a:p>
        </p:txBody>
      </p:sp>
    </p:spTree>
    <p:extLst>
      <p:ext uri="{BB962C8B-B14F-4D97-AF65-F5344CB8AC3E}">
        <p14:creationId xmlns:p14="http://schemas.microsoft.com/office/powerpoint/2010/main" val="269381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25592" y="2929088"/>
            <a:ext cx="8606790" cy="203110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c) La frase “sabéis que el verano está cerca”  indica una estación del año  que todo ser humano debe reconocer; del mismo modo, la creación del Estado de Israel es algo fundamental para reconocer la 2º venida de Cristo. </a:t>
            </a:r>
          </a:p>
          <a:p>
            <a:pPr algn="ctr"/>
            <a:r>
              <a:rPr lang="es-PE" b="1" dirty="0">
                <a:solidFill>
                  <a:srgbClr val="002060"/>
                </a:solidFill>
                <a:latin typeface="Arial Black" panose="020B0A04020102020204" pitchFamily="34" charset="0"/>
              </a:rPr>
              <a:t>d) El punto anterior se clarificará con el pasaje de Mateo 24:33, que dice “Así también vosotros, cuando veáis todas estas cosas, conoced que está cerca, a las puertas”.</a:t>
            </a:r>
          </a:p>
        </p:txBody>
      </p:sp>
    </p:spTree>
    <p:extLst>
      <p:ext uri="{BB962C8B-B14F-4D97-AF65-F5344CB8AC3E}">
        <p14:creationId xmlns:p14="http://schemas.microsoft.com/office/powerpoint/2010/main" val="206147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2167" y="-16194"/>
            <a:ext cx="9144000" cy="5159693"/>
          </a:xfrm>
          <a:prstGeom prst="rect">
            <a:avLst/>
          </a:prstGeom>
          <a:noFill/>
          <a:ln>
            <a:noFill/>
          </a:ln>
        </p:spPr>
      </p:pic>
      <p:sp>
        <p:nvSpPr>
          <p:cNvPr id="3" name="CuadroTexto 1"/>
          <p:cNvSpPr txBox="1"/>
          <p:nvPr/>
        </p:nvSpPr>
        <p:spPr>
          <a:xfrm>
            <a:off x="324854" y="2734778"/>
            <a:ext cx="8618220" cy="231953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Mateo capítulo 24,  en el cual se hace referencia a las pestes, hambres, terremotos, guerras y rumores de guerras, falsos </a:t>
            </a:r>
            <a:r>
              <a:rPr lang="es-PE" b="1" dirty="0" err="1">
                <a:solidFill>
                  <a:srgbClr val="002060"/>
                </a:solidFill>
                <a:latin typeface="Arial Black" panose="020B0A04020102020204" pitchFamily="34" charset="0"/>
              </a:rPr>
              <a:t>Cristos</a:t>
            </a:r>
            <a:r>
              <a:rPr lang="es-PE" b="1" dirty="0">
                <a:solidFill>
                  <a:srgbClr val="002060"/>
                </a:solidFill>
                <a:latin typeface="Arial Black" panose="020B0A04020102020204" pitchFamily="34" charset="0"/>
              </a:rPr>
              <a:t> y falsos profetas, aumento exponencial de la maldad, aparición de la abominación desoladora (imagen del anticristo en el templo judío a ser reconstruido), la higuera que florece, o sea la fundación del Estado de Israel……por todo ello, dice Mateo 24:33 que cuando veamos estas cosas está a las puertas o cercana la 2º venida de Cristo.</a:t>
            </a:r>
          </a:p>
        </p:txBody>
      </p:sp>
    </p:spTree>
    <p:extLst>
      <p:ext uri="{BB962C8B-B14F-4D97-AF65-F5344CB8AC3E}">
        <p14:creationId xmlns:p14="http://schemas.microsoft.com/office/powerpoint/2010/main" val="4059676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88758" y="2722746"/>
            <a:ext cx="8618220"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Mateo 24:34 Jesús hace una precisión respecto a su 2º venida, el cual debe ser tomado como MARCO REFERENCIAL, y dice así: “De cierto os digo, que no pasará esta generación hasta que todo esto acontezca”.  </a:t>
            </a:r>
            <a:r>
              <a:rPr lang="es-PE" b="1" dirty="0" smtClean="0">
                <a:solidFill>
                  <a:srgbClr val="002060"/>
                </a:solidFill>
                <a:latin typeface="Arial Black" panose="020B0A04020102020204" pitchFamily="34" charset="0"/>
              </a:rPr>
              <a:t>  </a:t>
            </a:r>
          </a:p>
          <a:p>
            <a:pPr algn="ctr"/>
            <a:r>
              <a:rPr lang="es-PE" b="1" dirty="0" smtClean="0">
                <a:solidFill>
                  <a:srgbClr val="002060"/>
                </a:solidFill>
                <a:latin typeface="Arial Black" panose="020B0A04020102020204" pitchFamily="34" charset="0"/>
              </a:rPr>
              <a:t> </a:t>
            </a:r>
            <a:r>
              <a:rPr lang="es-PE" b="1" dirty="0">
                <a:solidFill>
                  <a:srgbClr val="002060"/>
                </a:solidFill>
                <a:latin typeface="Arial Black" panose="020B0A04020102020204" pitchFamily="34" charset="0"/>
              </a:rPr>
              <a:t>El Salmo 90:10 nos dice cuántos años dura una generación y lo citamos textualmente: “Los días de nuestra edad son SETENTA años; y si en los más robustos son OCHENTA años, con todo, su fortaleza es molestia y trabajo”.</a:t>
            </a:r>
          </a:p>
        </p:txBody>
      </p:sp>
    </p:spTree>
    <p:extLst>
      <p:ext uri="{BB962C8B-B14F-4D97-AF65-F5344CB8AC3E}">
        <p14:creationId xmlns:p14="http://schemas.microsoft.com/office/powerpoint/2010/main" val="417298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9177822" cy="5143500"/>
          </a:xfrm>
          <a:prstGeom prst="rect">
            <a:avLst/>
          </a:prstGeom>
          <a:noFill/>
          <a:ln>
            <a:noFill/>
          </a:ln>
        </p:spPr>
      </p:pic>
      <p:sp>
        <p:nvSpPr>
          <p:cNvPr id="4" name="CuadroTexto 1"/>
          <p:cNvSpPr txBox="1"/>
          <p:nvPr/>
        </p:nvSpPr>
        <p:spPr>
          <a:xfrm>
            <a:off x="265296" y="2843063"/>
            <a:ext cx="869823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Si el Estado de Israel fue fundado en Mayo de 1948 y obteniendo como dato que según el Salmo 90:10, una generación dura entre 70 y 80 años, podemos establecer como MARCO REFERENCIAL, que de NINGUNA MANERA ES UNA FECHA EXACTA, LO CUAL SERÍA ANTI BÍBLICO HACERLO, que la segunda venida de Nuestro Señor Jesucristo  de manera visible a la Tierra, donde todo ojo le verá, estaría en el rango  de los años 2018 al 2028. </a:t>
            </a:r>
          </a:p>
        </p:txBody>
      </p:sp>
    </p:spTree>
    <p:extLst>
      <p:ext uri="{BB962C8B-B14F-4D97-AF65-F5344CB8AC3E}">
        <p14:creationId xmlns:p14="http://schemas.microsoft.com/office/powerpoint/2010/main" val="195355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1872"/>
            <a:ext cx="9144000" cy="5121628"/>
          </a:xfrm>
          <a:prstGeom prst="rect">
            <a:avLst/>
          </a:prstGeom>
          <a:noFill/>
          <a:ln>
            <a:noFill/>
          </a:ln>
        </p:spPr>
      </p:pic>
      <p:sp>
        <p:nvSpPr>
          <p:cNvPr id="3" name="CuadroTexto 1"/>
          <p:cNvSpPr txBox="1"/>
          <p:nvPr/>
        </p:nvSpPr>
        <p:spPr>
          <a:xfrm>
            <a:off x="311618" y="3258754"/>
            <a:ext cx="861822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Para llegar a ese resultado, solo hay que sumar el año de 1948 a los años que corresponden una generación, que son 70 y 80 años, respectivamente.</a:t>
            </a:r>
          </a:p>
          <a:p>
            <a:pPr algn="ctr"/>
            <a:r>
              <a:rPr lang="es-PE" b="1" dirty="0">
                <a:solidFill>
                  <a:srgbClr val="002060"/>
                </a:solidFill>
                <a:latin typeface="Arial Black" panose="020B0A04020102020204" pitchFamily="34" charset="0"/>
              </a:rPr>
              <a:t>Recalcamos que no estamos fijando una fecha exacta de la 2º venida de Cristo, solo estamos fijando un MARCO REFERENCIAL o indicio razonable, basándonos estrictamente en el Evangelio.</a:t>
            </a:r>
          </a:p>
        </p:txBody>
      </p:sp>
    </p:spTree>
    <p:extLst>
      <p:ext uri="{BB962C8B-B14F-4D97-AF65-F5344CB8AC3E}">
        <p14:creationId xmlns:p14="http://schemas.microsoft.com/office/powerpoint/2010/main" val="1563696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15026" y="16863"/>
            <a:ext cx="9144000" cy="5126637"/>
          </a:xfrm>
          <a:prstGeom prst="rect">
            <a:avLst/>
          </a:prstGeom>
          <a:noFill/>
          <a:ln>
            <a:noFill/>
          </a:ln>
        </p:spPr>
      </p:pic>
      <p:sp>
        <p:nvSpPr>
          <p:cNvPr id="3" name="CuadroTexto 1"/>
          <p:cNvSpPr txBox="1"/>
          <p:nvPr/>
        </p:nvSpPr>
        <p:spPr>
          <a:xfrm>
            <a:off x="252663" y="3411554"/>
            <a:ext cx="861822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Lo que si podemos concluir es que la GENERACIÓN QUE NACIÓ CUANDO FUE CREADO EL ESTADO DE ISRAEL en 1948, será testigo presencial cuando Jesucristo venga por segunda vez  a la Tierra y establezca un gobierno mundial de 1,000 años, según sostiene Apocalipsis 20:4</a:t>
            </a:r>
          </a:p>
        </p:txBody>
      </p:sp>
    </p:spTree>
    <p:extLst>
      <p:ext uri="{BB962C8B-B14F-4D97-AF65-F5344CB8AC3E}">
        <p14:creationId xmlns:p14="http://schemas.microsoft.com/office/powerpoint/2010/main" val="3258299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15967" y="2857501"/>
            <a:ext cx="8663940"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Ahora bien,  ¿Cómo podríamos determinar el tiempo máximo en que podría aparecer el anticristo? </a:t>
            </a:r>
          </a:p>
          <a:p>
            <a:pPr algn="ctr"/>
            <a:r>
              <a:rPr lang="es-PE" b="1" dirty="0">
                <a:solidFill>
                  <a:srgbClr val="002060"/>
                </a:solidFill>
                <a:latin typeface="Arial Black" panose="020B0A04020102020204" pitchFamily="34" charset="0"/>
              </a:rPr>
              <a:t>Según el libro de Daniel 9:27, nos dice que él hará un pacto con los judíos por 7 años y a la mitad del pacto (o sea, a los 3 años y medio), rompe su alianza con ellos, entra al 3º templo de Salomón reconstruido, hace cesar el rito de los sacrificios y ofrendas, se hace adorar y se constituye una imagen para que le rindan culto.</a:t>
            </a:r>
          </a:p>
        </p:txBody>
      </p:sp>
    </p:spTree>
    <p:extLst>
      <p:ext uri="{BB962C8B-B14F-4D97-AF65-F5344CB8AC3E}">
        <p14:creationId xmlns:p14="http://schemas.microsoft.com/office/powerpoint/2010/main" val="177862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507"/>
            <a:ext cx="9144000" cy="5139993"/>
          </a:xfrm>
          <a:prstGeom prst="rect">
            <a:avLst/>
          </a:prstGeom>
          <a:noFill/>
          <a:ln>
            <a:noFill/>
          </a:ln>
        </p:spPr>
      </p:pic>
      <p:sp>
        <p:nvSpPr>
          <p:cNvPr id="3" name="CuadroTexto 1"/>
          <p:cNvSpPr txBox="1"/>
          <p:nvPr/>
        </p:nvSpPr>
        <p:spPr>
          <a:xfrm>
            <a:off x="193910" y="2701848"/>
            <a:ext cx="8663940"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consecuencia, el tiempo máximo en que podría aparecer el anticristo en la escena mundial sería el año 2021, porque si sumamos 7 años a dicho número, daría el año 2028, tiempo máximo en que Jesucristo aparecería por segunda vez (estamos hablando como una fecha referencial, pues Cristo podría aparecer antes del 2028).</a:t>
            </a:r>
          </a:p>
          <a:p>
            <a:pPr algn="ctr"/>
            <a:r>
              <a:rPr lang="es-PE" b="1" dirty="0">
                <a:solidFill>
                  <a:srgbClr val="002060"/>
                </a:solidFill>
                <a:latin typeface="Arial Black" panose="020B0A04020102020204" pitchFamily="34" charset="0"/>
              </a:rPr>
              <a:t>Por lo tanto, el Anticristo podría aparecer en la escena mundial entre el 2017 al 2021.</a:t>
            </a:r>
          </a:p>
        </p:txBody>
      </p:sp>
    </p:spTree>
    <p:extLst>
      <p:ext uri="{BB962C8B-B14F-4D97-AF65-F5344CB8AC3E}">
        <p14:creationId xmlns:p14="http://schemas.microsoft.com/office/powerpoint/2010/main" val="41960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0941" y="26880"/>
            <a:ext cx="9144000" cy="5116620"/>
          </a:xfrm>
          <a:prstGeom prst="rect">
            <a:avLst/>
          </a:prstGeom>
          <a:noFill/>
          <a:ln>
            <a:noFill/>
          </a:ln>
        </p:spPr>
      </p:pic>
      <p:sp>
        <p:nvSpPr>
          <p:cNvPr id="3" name="CuadroTexto 1"/>
          <p:cNvSpPr txBox="1"/>
          <p:nvPr/>
        </p:nvSpPr>
        <p:spPr>
          <a:xfrm>
            <a:off x="257939" y="3301196"/>
            <a:ext cx="8641080" cy="1731243"/>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Sin embargo, el Anticristo no podría aparecer en el año 2022 o posteriores a éste, porque si al año 2022 le sumamos los 7 años en el cual hará su gobierno mundial, Cristo tendría que venir en el año 2029 y con esa fecha sobrepasaría los 70 u 80 años, que dura una generación, contabilizado desde el momento en que fue fundado el estado judío, el 16 de mayo de 1948.</a:t>
            </a:r>
          </a:p>
        </p:txBody>
      </p:sp>
    </p:spTree>
    <p:extLst>
      <p:ext uri="{BB962C8B-B14F-4D97-AF65-F5344CB8AC3E}">
        <p14:creationId xmlns:p14="http://schemas.microsoft.com/office/powerpoint/2010/main" val="1134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52062" y="3392904"/>
            <a:ext cx="8641080" cy="144281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De otro lado, el Arrebatamiento de creyentes al cielo podría darse en cualquier momento, ya que todo se ha cumplido (mire nuestra presentación del Arrebatamiento, dentro de la lista de presentaciones que hemos publicado y que figura al final de nuestra presentación, a fin que pueda descargarla).</a:t>
            </a:r>
          </a:p>
        </p:txBody>
      </p:sp>
    </p:spTree>
    <p:extLst>
      <p:ext uri="{BB962C8B-B14F-4D97-AF65-F5344CB8AC3E}">
        <p14:creationId xmlns:p14="http://schemas.microsoft.com/office/powerpoint/2010/main" val="4240715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177466" y="3498460"/>
            <a:ext cx="8629650" cy="1454244"/>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Amado lector, ¿entiende ahora los tiempos cruciales que estamos por presenciar? La Biblia enseña en 2º Tesalonicenses 2:1-12 que el arrebatamiento de creyentes al cielo se efectuará antes de la Tribulación de 7 años, el cual coincide con el gobierno mundial del Anticristo. </a:t>
            </a:r>
          </a:p>
        </p:txBody>
      </p:sp>
    </p:spTree>
    <p:extLst>
      <p:ext uri="{BB962C8B-B14F-4D97-AF65-F5344CB8AC3E}">
        <p14:creationId xmlns:p14="http://schemas.microsoft.com/office/powerpoint/2010/main" val="1467132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3507"/>
            <a:ext cx="9144000" cy="5139993"/>
          </a:xfrm>
          <a:prstGeom prst="rect">
            <a:avLst/>
          </a:prstGeom>
          <a:noFill/>
          <a:ln>
            <a:noFill/>
          </a:ln>
        </p:spPr>
      </p:pic>
      <p:sp>
        <p:nvSpPr>
          <p:cNvPr id="3" name="CuadroTexto 1"/>
          <p:cNvSpPr txBox="1"/>
          <p:nvPr/>
        </p:nvSpPr>
        <p:spPr>
          <a:xfrm>
            <a:off x="107504" y="2952000"/>
            <a:ext cx="8899328" cy="2008242"/>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En ese sentido, le exhortamos en el amor de Cristo que acepte a Cristo como su Salvador y consagre su vida a Él y pueda irse en el Arrebatamiento, porque si Ud. no consigue irse en dicho evento, desgraciadamente se quedará para la Tribulación de 7 años, con el Anticristo, donde los juicios de Dios descenderán a la Tierra, a saber: El juicio de los 7 sellos, el juicio de las 7 trompetas y el juicio de las 7 copas (Apocalipsis capítulos 6, 7, 8, 9, 11:15-19 y capítulo 16)</a:t>
            </a:r>
          </a:p>
        </p:txBody>
      </p:sp>
    </p:spTree>
    <p:extLst>
      <p:ext uri="{BB962C8B-B14F-4D97-AF65-F5344CB8AC3E}">
        <p14:creationId xmlns:p14="http://schemas.microsoft.com/office/powerpoint/2010/main" val="139963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7"/>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8348" y="5957"/>
            <a:ext cx="9144000" cy="5137543"/>
          </a:xfrm>
          <a:prstGeom prst="rect">
            <a:avLst/>
          </a:prstGeom>
          <a:noFill/>
          <a:ln>
            <a:noFill/>
          </a:ln>
        </p:spPr>
      </p:pic>
      <p:sp>
        <p:nvSpPr>
          <p:cNvPr id="3" name="CuadroTexto 1"/>
          <p:cNvSpPr txBox="1"/>
          <p:nvPr/>
        </p:nvSpPr>
        <p:spPr>
          <a:xfrm>
            <a:off x="264757" y="3558082"/>
            <a:ext cx="8588327"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Si Ud. duda lo que estamos afirmando y antes de mostrar un par de vídeos reveladores a modo de sustentar lo expresado, queremos exponer lo que dijo Jesucristo en el evangelio de Lucas 21:25-27, que dice:</a:t>
            </a:r>
          </a:p>
        </p:txBody>
      </p:sp>
    </p:spTree>
    <p:extLst>
      <p:ext uri="{BB962C8B-B14F-4D97-AF65-F5344CB8AC3E}">
        <p14:creationId xmlns:p14="http://schemas.microsoft.com/office/powerpoint/2010/main" val="376738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52664" y="2808000"/>
            <a:ext cx="8583930" cy="2285241"/>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t>
            </a:r>
            <a:r>
              <a:rPr lang="es-PE" sz="900" b="1" dirty="0">
                <a:solidFill>
                  <a:srgbClr val="002060"/>
                </a:solidFill>
                <a:latin typeface="Arial Black" panose="020B0A04020102020204" pitchFamily="34" charset="0"/>
              </a:rPr>
              <a:t>25</a:t>
            </a:r>
            <a:r>
              <a:rPr lang="es-PE" b="1" dirty="0">
                <a:solidFill>
                  <a:srgbClr val="002060"/>
                </a:solidFill>
                <a:latin typeface="Arial Black" panose="020B0A04020102020204" pitchFamily="34" charset="0"/>
              </a:rPr>
              <a:t> Entonces habrá señales en el sol, en la luna y en las estrellas, y en la tierra angustia de las gentes, confundidas a causa del bramido del mar y de las olas;</a:t>
            </a:r>
          </a:p>
          <a:p>
            <a:pPr algn="ctr"/>
            <a:r>
              <a:rPr lang="es-PE" sz="900" b="1" dirty="0">
                <a:solidFill>
                  <a:srgbClr val="002060"/>
                </a:solidFill>
                <a:latin typeface="Arial Black" panose="020B0A04020102020204" pitchFamily="34" charset="0"/>
              </a:rPr>
              <a:t>26</a:t>
            </a:r>
            <a:r>
              <a:rPr lang="es-PE" b="1" dirty="0">
                <a:solidFill>
                  <a:srgbClr val="002060"/>
                </a:solidFill>
                <a:latin typeface="Arial Black" panose="020B0A04020102020204" pitchFamily="34" charset="0"/>
              </a:rPr>
              <a:t> desfalleciendo los hombres por el temor y la expectación de las cosas que sobrevendrán en la tierra; PORQUE LAS POTENCIAS DE LOS CIELOS SERÁN CONMOVIDAS.</a:t>
            </a:r>
          </a:p>
          <a:p>
            <a:pPr algn="ctr"/>
            <a:r>
              <a:rPr lang="es-PE" sz="800" b="1" dirty="0">
                <a:solidFill>
                  <a:srgbClr val="002060"/>
                </a:solidFill>
                <a:latin typeface="Arial Black" panose="020B0A04020102020204" pitchFamily="34" charset="0"/>
              </a:rPr>
              <a:t>27</a:t>
            </a:r>
            <a:r>
              <a:rPr lang="es-PE" b="1" dirty="0">
                <a:solidFill>
                  <a:srgbClr val="002060"/>
                </a:solidFill>
                <a:latin typeface="Arial Black" panose="020B0A04020102020204" pitchFamily="34" charset="0"/>
              </a:rPr>
              <a:t> Entonces verán al Hijo del Hombre, que vendrá en una nube con poder y gran gloria”.</a:t>
            </a:r>
          </a:p>
        </p:txBody>
      </p:sp>
    </p:spTree>
    <p:extLst>
      <p:ext uri="{BB962C8B-B14F-4D97-AF65-F5344CB8AC3E}">
        <p14:creationId xmlns:p14="http://schemas.microsoft.com/office/powerpoint/2010/main" val="201347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5143500"/>
          </a:xfrm>
          <a:prstGeom prst="rect">
            <a:avLst/>
          </a:prstGeom>
          <a:noFill/>
          <a:ln>
            <a:noFill/>
          </a:ln>
        </p:spPr>
      </p:pic>
      <p:sp>
        <p:nvSpPr>
          <p:cNvPr id="3" name="CuadroTexto 1"/>
          <p:cNvSpPr txBox="1"/>
          <p:nvPr/>
        </p:nvSpPr>
        <p:spPr>
          <a:xfrm>
            <a:off x="208049" y="3640057"/>
            <a:ext cx="8709660" cy="1177245"/>
          </a:xfrm>
          <a:prstGeom prst="rect">
            <a:avLst/>
          </a:prstGeom>
          <a:no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Es más, lea Ud. también estos pasajes que nos habla de eventos cósmicos y juicios del Señor, a saber: Sofonías 1:14-18, Joel 2:1-2, Joel 2:30-32, Isaías 24:1-23, Zacarías 14:7, 1º Tesalonicenses 5:2-3, 2º Pedro 3:10-12</a:t>
            </a:r>
          </a:p>
        </p:txBody>
      </p:sp>
    </p:spTree>
    <p:extLst>
      <p:ext uri="{BB962C8B-B14F-4D97-AF65-F5344CB8AC3E}">
        <p14:creationId xmlns:p14="http://schemas.microsoft.com/office/powerpoint/2010/main" val="720781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0"/>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
            <a:ext cx="9144000" cy="5143500"/>
          </a:xfrm>
          <a:prstGeom prst="rect">
            <a:avLst/>
          </a:prstGeom>
          <a:noFill/>
          <a:ln>
            <a:noFill/>
          </a:ln>
        </p:spPr>
      </p:pic>
      <p:sp>
        <p:nvSpPr>
          <p:cNvPr id="3" name="CuadroTexto 1"/>
          <p:cNvSpPr txBox="1"/>
          <p:nvPr/>
        </p:nvSpPr>
        <p:spPr>
          <a:xfrm>
            <a:off x="200426" y="3024000"/>
            <a:ext cx="8686800" cy="2285241"/>
          </a:xfrm>
          <a:prstGeom prst="rect">
            <a:avLst/>
          </a:prstGeom>
          <a:noFill/>
        </p:spPr>
        <p:txBody>
          <a:bodyPr wrap="square" lIns="68580" tIns="34290" rIns="68580" bIns="34290" rtlCol="0">
            <a:spAutoFit/>
          </a:bodyPr>
          <a:lstStyle/>
          <a:p>
            <a:pPr algn="ctr"/>
            <a:r>
              <a:rPr lang="es-ES" b="1" dirty="0">
                <a:solidFill>
                  <a:srgbClr val="002060"/>
                </a:solidFill>
                <a:latin typeface="Arial Black" panose="020B0A04020102020204" pitchFamily="34" charset="0"/>
              </a:rPr>
              <a:t>Es oportuno mencionar  nuestra presentación “Planeta </a:t>
            </a:r>
            <a:r>
              <a:rPr lang="es-ES" b="1" dirty="0" err="1">
                <a:solidFill>
                  <a:srgbClr val="002060"/>
                </a:solidFill>
                <a:latin typeface="Arial Black" panose="020B0A04020102020204" pitchFamily="34" charset="0"/>
              </a:rPr>
              <a:t>Nibiru</a:t>
            </a:r>
            <a:r>
              <a:rPr lang="es-ES" b="1" dirty="0">
                <a:solidFill>
                  <a:srgbClr val="002060"/>
                </a:solidFill>
                <a:latin typeface="Arial Black" panose="020B0A04020102020204" pitchFamily="34" charset="0"/>
              </a:rPr>
              <a:t> ¿Amenaza o Ficción?” (cuyo enlace adjuntamos al final de nuestra presentación), donde se abordaba la inminente y terrible amenaza que representa el planeta </a:t>
            </a:r>
            <a:r>
              <a:rPr lang="es-ES" b="1" dirty="0" err="1">
                <a:solidFill>
                  <a:srgbClr val="002060"/>
                </a:solidFill>
                <a:latin typeface="Arial Black" panose="020B0A04020102020204" pitchFamily="34" charset="0"/>
              </a:rPr>
              <a:t>Nibiru</a:t>
            </a:r>
            <a:r>
              <a:rPr lang="es-ES" b="1" dirty="0">
                <a:solidFill>
                  <a:srgbClr val="002060"/>
                </a:solidFill>
                <a:latin typeface="Arial Black" panose="020B0A04020102020204" pitchFamily="34" charset="0"/>
              </a:rPr>
              <a:t> para la Tierra, y en aquella ocasión adjuntamos tres vídeos y ahora lo reforzamos con tres más para demostrar que dicho planeta no es una fábula sino una realidad </a:t>
            </a:r>
            <a:r>
              <a:rPr lang="es-ES" b="1" dirty="0" smtClean="0">
                <a:solidFill>
                  <a:srgbClr val="002060"/>
                </a:solidFill>
                <a:latin typeface="Arial Black" panose="020B0A04020102020204" pitchFamily="34" charset="0"/>
              </a:rPr>
              <a:t>que </a:t>
            </a:r>
            <a:r>
              <a:rPr lang="es-ES" b="1" dirty="0">
                <a:solidFill>
                  <a:srgbClr val="002060"/>
                </a:solidFill>
                <a:latin typeface="Arial Black" panose="020B0A04020102020204" pitchFamily="34" charset="0"/>
              </a:rPr>
              <a:t>podría estar relacionado con Isaías 13:5-7</a:t>
            </a:r>
          </a:p>
          <a:p>
            <a:pPr algn="ctr"/>
            <a:r>
              <a:rPr lang="es-PE" b="1" dirty="0">
                <a:solidFill>
                  <a:srgbClr val="002060"/>
                </a:solidFill>
                <a:latin typeface="Arial Black" panose="020B0A04020102020204" pitchFamily="34" charset="0"/>
              </a:rPr>
              <a:t> .</a:t>
            </a:r>
          </a:p>
        </p:txBody>
      </p:sp>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232000" y="123478"/>
            <a:ext cx="4572000"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3258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3*#ppt_w"/>
                                          </p:val>
                                        </p:tav>
                                        <p:tav tm="100000">
                                          <p:val>
                                            <p:strVal val="#ppt_w"/>
                                          </p:val>
                                        </p:tav>
                                      </p:tavLst>
                                    </p:anim>
                                    <p:anim calcmode="lin" valueType="num">
                                      <p:cBhvr>
                                        <p:cTn id="8" dur="2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2000" fill="hold"/>
                                        <p:tgtEl>
                                          <p:spTgt spid="3074"/>
                                        </p:tgtEl>
                                        <p:attrNameLst>
                                          <p:attrName>ppt_w</p:attrName>
                                        </p:attrNameLst>
                                      </p:cBhvr>
                                      <p:tavLst>
                                        <p:tav tm="0">
                                          <p:val>
                                            <p:fltVal val="0"/>
                                          </p:val>
                                        </p:tav>
                                        <p:tav tm="100000">
                                          <p:val>
                                            <p:strVal val="#ppt_w"/>
                                          </p:val>
                                        </p:tav>
                                      </p:tavLst>
                                    </p:anim>
                                    <p:anim calcmode="lin" valueType="num">
                                      <p:cBhvr>
                                        <p:cTn id="16" dur="2000" fill="hold"/>
                                        <p:tgtEl>
                                          <p:spTgt spid="30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6858" y="0"/>
            <a:ext cx="9141178" cy="5143500"/>
          </a:xfrm>
          <a:prstGeom prst="rect">
            <a:avLst/>
          </a:prstGeom>
          <a:noFill/>
          <a:ln>
            <a:noFill/>
          </a:ln>
        </p:spPr>
      </p:pic>
      <p:sp>
        <p:nvSpPr>
          <p:cNvPr id="2" name="CuadroTexto 1"/>
          <p:cNvSpPr txBox="1"/>
          <p:nvPr/>
        </p:nvSpPr>
        <p:spPr>
          <a:xfrm>
            <a:off x="270510" y="449581"/>
            <a:ext cx="8561070" cy="3670235"/>
          </a:xfrm>
          <a:prstGeom prst="rect">
            <a:avLst/>
          </a:prstGeom>
          <a:noFill/>
        </p:spPr>
        <p:txBody>
          <a:bodyPr wrap="square" lIns="68580" tIns="34290" rIns="68580" bIns="34290" rtlCol="0">
            <a:spAutoFit/>
          </a:bodyPr>
          <a:lstStyle/>
          <a:p>
            <a:pPr algn="ctr"/>
            <a:r>
              <a:rPr lang="es-PE" b="1" i="1" dirty="0">
                <a:solidFill>
                  <a:srgbClr val="002060"/>
                </a:solidFill>
                <a:latin typeface="Berlin Sans FB Demi" panose="020E0802020502020306" pitchFamily="34" charset="0"/>
              </a:rPr>
              <a:t>Apreciado lector, si Ud. nunca ha recibido en su corazón a Jesucristo como Señor y Salvador, le invitamos a que repita esta oración en voz audible y no con el pensamiento.</a:t>
            </a:r>
          </a:p>
          <a:p>
            <a:pPr algn="ctr"/>
            <a:endParaRPr lang="es-ES" b="1" i="1" dirty="0">
              <a:solidFill>
                <a:srgbClr val="002060"/>
              </a:solidFill>
              <a:latin typeface="Berlin Sans FB Demi" panose="020E0802020502020306" pitchFamily="34" charset="0"/>
            </a:endParaRPr>
          </a:p>
          <a:p>
            <a:pPr algn="ctr"/>
            <a:r>
              <a:rPr lang="es-PE" b="1" i="1" dirty="0">
                <a:solidFill>
                  <a:srgbClr val="002060"/>
                </a:solidFill>
                <a:latin typeface="Berlin Sans FB Demi" panose="020E0802020502020306" pitchFamily="34" charset="0"/>
              </a:rPr>
              <a:t>Bendito Dios, vengo a ti en el nombre de tu Hijo Jesucristo. Reconozco que no he estado andando en tus leyes y he vivido conforme a mi propia voluntad y mis pensamientos. Señor, te pido perdón por toda transgresión y desobediencia hacia tu Santo Nombre. Te ruego que tu sangre preciosa limpie todo mi ser, espíritu, alma y cuerpo, ayúdame a andar en tu voluntad conforme a tu Palabra y a prepararme para tu segunda venida. Yo confieso con mi boca a Jesucristo como Señor y Salvador personal. Inscribe mi nombre en el libro de la vida y haz de mí una nueva criatura. Te doy gracias en el nombre de tu amado </a:t>
            </a:r>
          </a:p>
          <a:p>
            <a:pPr algn="ctr"/>
            <a:r>
              <a:rPr lang="es-PE" b="1" i="1" dirty="0">
                <a:solidFill>
                  <a:srgbClr val="002060"/>
                </a:solidFill>
                <a:latin typeface="Berlin Sans FB Demi" panose="020E0802020502020306" pitchFamily="34" charset="0"/>
              </a:rPr>
              <a:t>Hijo Jesucristo. Amén.</a:t>
            </a:r>
          </a:p>
        </p:txBody>
      </p:sp>
    </p:spTree>
    <p:extLst>
      <p:ext uri="{BB962C8B-B14F-4D97-AF65-F5344CB8AC3E}">
        <p14:creationId xmlns:p14="http://schemas.microsoft.com/office/powerpoint/2010/main" val="2669153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3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4376" y="0"/>
            <a:ext cx="9168376" cy="5138213"/>
          </a:xfrm>
          <a:prstGeom prst="rect">
            <a:avLst/>
          </a:prstGeom>
          <a:noFill/>
          <a:ln>
            <a:noFill/>
          </a:ln>
        </p:spPr>
      </p:pic>
      <p:sp>
        <p:nvSpPr>
          <p:cNvPr id="2" name="CuadroTexto 1"/>
          <p:cNvSpPr txBox="1"/>
          <p:nvPr/>
        </p:nvSpPr>
        <p:spPr>
          <a:xfrm>
            <a:off x="242668" y="949569"/>
            <a:ext cx="8693834" cy="346249"/>
          </a:xfrm>
          <a:prstGeom prst="rect">
            <a:avLst/>
          </a:prstGeom>
          <a:noFill/>
        </p:spPr>
        <p:txBody>
          <a:bodyPr wrap="square" lIns="68580" tIns="34290" rIns="68580" bIns="34290" rtlCol="0">
            <a:spAutoFit/>
          </a:bodyPr>
          <a:lstStyle/>
          <a:p>
            <a:pPr lvl="0" algn="ctr"/>
            <a:r>
              <a:rPr lang="es-PE" b="1" dirty="0">
                <a:solidFill>
                  <a:schemeClr val="bg1"/>
                </a:solidFill>
                <a:latin typeface="Arial Black" panose="020B0A04020102020204" pitchFamily="34" charset="0"/>
              </a:rPr>
              <a:t> </a:t>
            </a:r>
            <a:endParaRPr lang="es-PE" b="1" dirty="0">
              <a:solidFill>
                <a:srgbClr val="002060"/>
              </a:solidFill>
              <a:latin typeface="Arial Black" panose="020B0A04020102020204" pitchFamily="34" charset="0"/>
            </a:endParaRPr>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8949"/>
            <a:ext cx="8756154" cy="2241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2594177"/>
            <a:ext cx="8310513" cy="2549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292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strVal val="4/3*#ppt_w"/>
                                          </p:val>
                                        </p:tav>
                                        <p:tav tm="100000">
                                          <p:val>
                                            <p:strVal val="#ppt_w"/>
                                          </p:val>
                                        </p:tav>
                                      </p:tavLst>
                                    </p:anim>
                                    <p:anim calcmode="lin" valueType="num">
                                      <p:cBhvr>
                                        <p:cTn id="16" dur="2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4"/>
          <p:cNvPicPr>
            <a:picLocks noGrp="1" noChangeAspect="1"/>
          </p:cNvPicPr>
          <p:nvPr isPhoto="1"/>
        </p:nvPicPr>
        <p:blipFill>
          <a:blip r:embed="rId2">
            <a:extLst>
              <a:ext uri="{28A0092B-C50C-407E-A947-70E740481C1C}">
                <a14:useLocalDpi xmlns:a14="http://schemas.microsoft.com/office/drawing/2010/main"/>
              </a:ext>
            </a:extLst>
          </a:blip>
          <a:stretch>
            <a:fillRect/>
          </a:stretch>
        </p:blipFill>
        <p:spPr>
          <a:xfrm>
            <a:off x="22501" y="-33572"/>
            <a:ext cx="9144000" cy="5143500"/>
          </a:xfrm>
          <a:prstGeom prst="rect">
            <a:avLst/>
          </a:prstGeom>
          <a:noFill/>
          <a:ln>
            <a:noFill/>
          </a:ln>
        </p:spPr>
      </p:pic>
      <p:sp>
        <p:nvSpPr>
          <p:cNvPr id="2" name="CuadroTexto 1"/>
          <p:cNvSpPr txBox="1"/>
          <p:nvPr/>
        </p:nvSpPr>
        <p:spPr>
          <a:xfrm>
            <a:off x="274320" y="167145"/>
            <a:ext cx="8606790" cy="62324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txBody>
          <a:bodyPr wrap="square" lIns="68580" tIns="34290" rIns="68580" bIns="34290" rtlCol="0">
            <a:spAutoFit/>
          </a:bodyPr>
          <a:lstStyle/>
          <a:p>
            <a:pPr algn="ctr"/>
            <a:r>
              <a:rPr lang="es-PE" b="1" dirty="0">
                <a:solidFill>
                  <a:srgbClr val="002060"/>
                </a:solidFill>
                <a:latin typeface="Arial Black" panose="020B0A04020102020204" pitchFamily="34" charset="0"/>
              </a:rPr>
              <a:t>A continuación se adjuntan los siguientes vídeos.</a:t>
            </a:r>
          </a:p>
          <a:p>
            <a:pPr algn="ctr"/>
            <a:r>
              <a:rPr lang="es-PE" b="1" dirty="0">
                <a:solidFill>
                  <a:srgbClr val="002060"/>
                </a:solidFill>
                <a:latin typeface="Arial Black" panose="020B0A04020102020204" pitchFamily="34" charset="0"/>
              </a:rPr>
              <a:t>Si desean visualizar alguno </a:t>
            </a:r>
            <a:r>
              <a:rPr lang="es-PE" b="1" dirty="0" smtClean="0">
                <a:solidFill>
                  <a:srgbClr val="002060"/>
                </a:solidFill>
                <a:latin typeface="Arial Black" panose="020B0A04020102020204" pitchFamily="34" charset="0"/>
              </a:rPr>
              <a:t>pulsar </a:t>
            </a:r>
            <a:r>
              <a:rPr lang="es-PE" b="1" dirty="0">
                <a:solidFill>
                  <a:srgbClr val="002060"/>
                </a:solidFill>
                <a:latin typeface="Arial Black" panose="020B0A04020102020204" pitchFamily="34" charset="0"/>
              </a:rPr>
              <a:t>clic sobre el recuadro.</a:t>
            </a:r>
          </a:p>
        </p:txBody>
      </p:sp>
      <p:sp>
        <p:nvSpPr>
          <p:cNvPr id="5" name="Rectángulo 4">
            <a:hlinkClick r:id="rId3"/>
          </p:cNvPr>
          <p:cNvSpPr/>
          <p:nvPr/>
        </p:nvSpPr>
        <p:spPr>
          <a:xfrm>
            <a:off x="192925" y="1226870"/>
            <a:ext cx="4278136" cy="68580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ES" b="1" dirty="0">
                <a:solidFill>
                  <a:srgbClr val="002060"/>
                </a:solidFill>
                <a:latin typeface="Arial Black" panose="020B0A04020102020204" pitchFamily="34" charset="0"/>
              </a:rPr>
              <a:t>Planeta </a:t>
            </a:r>
            <a:r>
              <a:rPr lang="es-ES" b="1" dirty="0" err="1">
                <a:solidFill>
                  <a:srgbClr val="002060"/>
                </a:solidFill>
                <a:latin typeface="Arial Black" panose="020B0A04020102020204" pitchFamily="34" charset="0"/>
              </a:rPr>
              <a:t>Nibiru</a:t>
            </a:r>
            <a:r>
              <a:rPr lang="es-ES" b="1" dirty="0">
                <a:solidFill>
                  <a:srgbClr val="002060"/>
                </a:solidFill>
                <a:latin typeface="Arial Black" panose="020B0A04020102020204" pitchFamily="34" charset="0"/>
              </a:rPr>
              <a:t>, el Sol y la Luna </a:t>
            </a:r>
            <a:r>
              <a:rPr lang="es-ES" b="1" dirty="0" smtClean="0">
                <a:solidFill>
                  <a:srgbClr val="002060"/>
                </a:solidFill>
                <a:latin typeface="Arial Black" panose="020B0A04020102020204" pitchFamily="34" charset="0"/>
              </a:rPr>
              <a:t>filmadas (dura 33 segundos)</a:t>
            </a:r>
            <a:endParaRPr lang="es-PE" b="1" dirty="0">
              <a:solidFill>
                <a:srgbClr val="002060"/>
              </a:solidFill>
              <a:latin typeface="Arial Black" panose="020B0A04020102020204" pitchFamily="34" charset="0"/>
            </a:endParaRPr>
          </a:p>
        </p:txBody>
      </p:sp>
      <p:sp>
        <p:nvSpPr>
          <p:cNvPr id="6" name="Rectángulo 5">
            <a:hlinkClick r:id="rId4"/>
          </p:cNvPr>
          <p:cNvSpPr/>
          <p:nvPr/>
        </p:nvSpPr>
        <p:spPr>
          <a:xfrm>
            <a:off x="167442" y="2355815"/>
            <a:ext cx="4303619" cy="62865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ES" b="1" dirty="0" err="1">
                <a:solidFill>
                  <a:srgbClr val="002060"/>
                </a:solidFill>
                <a:latin typeface="Arial Black" panose="020B0A04020102020204" pitchFamily="34" charset="0"/>
              </a:rPr>
              <a:t>Nibiru</a:t>
            </a:r>
            <a:r>
              <a:rPr lang="es-ES" b="1" dirty="0">
                <a:solidFill>
                  <a:srgbClr val="002060"/>
                </a:solidFill>
                <a:latin typeface="Arial Black" panose="020B0A04020102020204" pitchFamily="34" charset="0"/>
              </a:rPr>
              <a:t> grabado en Chile el 14 Noviembre </a:t>
            </a:r>
            <a:r>
              <a:rPr lang="es-ES" b="1" dirty="0" smtClean="0">
                <a:solidFill>
                  <a:srgbClr val="002060"/>
                </a:solidFill>
                <a:latin typeface="Arial Black" panose="020B0A04020102020204" pitchFamily="34" charset="0"/>
              </a:rPr>
              <a:t>2016 (dura 4 minutos)</a:t>
            </a:r>
            <a:endParaRPr lang="es-PE" b="1" dirty="0">
              <a:solidFill>
                <a:srgbClr val="002060"/>
              </a:solidFill>
              <a:latin typeface="Arial Black" panose="020B0A04020102020204" pitchFamily="34" charset="0"/>
            </a:endParaRPr>
          </a:p>
        </p:txBody>
      </p:sp>
      <p:sp>
        <p:nvSpPr>
          <p:cNvPr id="7" name="Rectángulo 6">
            <a:hlinkClick r:id="rId5"/>
          </p:cNvPr>
          <p:cNvSpPr/>
          <p:nvPr/>
        </p:nvSpPr>
        <p:spPr>
          <a:xfrm>
            <a:off x="179512" y="3507854"/>
            <a:ext cx="4294711" cy="67437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ES" b="1" dirty="0">
                <a:solidFill>
                  <a:srgbClr val="002060"/>
                </a:solidFill>
                <a:latin typeface="Arial Black" panose="020B0A04020102020204" pitchFamily="34" charset="0"/>
              </a:rPr>
              <a:t>Otro vídeo de </a:t>
            </a:r>
            <a:r>
              <a:rPr lang="es-ES" b="1" dirty="0" err="1">
                <a:solidFill>
                  <a:srgbClr val="002060"/>
                </a:solidFill>
                <a:latin typeface="Arial Black" panose="020B0A04020102020204" pitchFamily="34" charset="0"/>
              </a:rPr>
              <a:t>Nibiru</a:t>
            </a:r>
            <a:r>
              <a:rPr lang="es-ES" b="1" dirty="0">
                <a:solidFill>
                  <a:srgbClr val="002060"/>
                </a:solidFill>
                <a:latin typeface="Arial Black" panose="020B0A04020102020204" pitchFamily="34" charset="0"/>
              </a:rPr>
              <a:t> grabado en Chile el 16 </a:t>
            </a:r>
            <a:r>
              <a:rPr lang="es-ES" b="1" dirty="0" smtClean="0">
                <a:solidFill>
                  <a:srgbClr val="002060"/>
                </a:solidFill>
                <a:latin typeface="Arial Black" panose="020B0A04020102020204" pitchFamily="34" charset="0"/>
              </a:rPr>
              <a:t>Nov 2016 (dura 4 min)  </a:t>
            </a:r>
            <a:endParaRPr lang="es-PE" b="1" dirty="0">
              <a:solidFill>
                <a:srgbClr val="002060"/>
              </a:solidFill>
              <a:latin typeface="Arial Black" panose="020B0A04020102020204" pitchFamily="34" charset="0"/>
            </a:endParaRPr>
          </a:p>
        </p:txBody>
      </p:sp>
      <p:sp>
        <p:nvSpPr>
          <p:cNvPr id="11" name="20 Pentágono"/>
          <p:cNvSpPr/>
          <p:nvPr/>
        </p:nvSpPr>
        <p:spPr>
          <a:xfrm>
            <a:off x="7092280" y="4659983"/>
            <a:ext cx="1852823" cy="2163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38576" tIns="19289" rIns="38576" bIns="19289" rtlCol="0" anchor="ctr">
            <a:sp3d extrusionH="57150">
              <a:bevelT w="82550" h="38100" prst="coolSlant"/>
              <a:extrusionClr>
                <a:srgbClr val="002060"/>
              </a:extrusionClr>
            </a:sp3d>
          </a:bodyPr>
          <a:lstStyle/>
          <a:p>
            <a:pPr algn="ctr"/>
            <a:r>
              <a:rPr lang="es-ES" sz="900" b="1" dirty="0">
                <a:solidFill>
                  <a:srgbClr val="002060"/>
                </a:solidFill>
              </a:rPr>
              <a:t>Clic para la siguiente diapositiva</a:t>
            </a:r>
          </a:p>
        </p:txBody>
      </p:sp>
      <p:sp>
        <p:nvSpPr>
          <p:cNvPr id="8" name="Rectángulo 7">
            <a:hlinkClick r:id="rId6"/>
          </p:cNvPr>
          <p:cNvSpPr/>
          <p:nvPr/>
        </p:nvSpPr>
        <p:spPr>
          <a:xfrm>
            <a:off x="4641485" y="1226870"/>
            <a:ext cx="4278136" cy="68580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ES" b="1" dirty="0" smtClean="0">
                <a:solidFill>
                  <a:srgbClr val="002060"/>
                </a:solidFill>
                <a:latin typeface="Arial Black" panose="020B0A04020102020204" pitchFamily="34" charset="0"/>
              </a:rPr>
              <a:t>Último mensaje de un cristiano (dura 4 minutos)</a:t>
            </a:r>
            <a:endParaRPr lang="es-PE" b="1" dirty="0">
              <a:solidFill>
                <a:srgbClr val="002060"/>
              </a:solidFill>
              <a:latin typeface="Arial Black" panose="020B0A04020102020204" pitchFamily="34" charset="0"/>
            </a:endParaRPr>
          </a:p>
        </p:txBody>
      </p:sp>
      <p:sp>
        <p:nvSpPr>
          <p:cNvPr id="10" name="Rectángulo 9">
            <a:hlinkClick r:id="rId4"/>
          </p:cNvPr>
          <p:cNvSpPr/>
          <p:nvPr/>
        </p:nvSpPr>
        <p:spPr>
          <a:xfrm>
            <a:off x="4641484" y="2349147"/>
            <a:ext cx="4303619" cy="628650"/>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ES" b="1" dirty="0">
                <a:solidFill>
                  <a:srgbClr val="002060"/>
                </a:solidFill>
                <a:latin typeface="Arial Black" panose="020B0A04020102020204" pitchFamily="34" charset="0"/>
              </a:rPr>
              <a:t>C</a:t>
            </a:r>
            <a:r>
              <a:rPr lang="es-ES" b="1" dirty="0" smtClean="0">
                <a:solidFill>
                  <a:srgbClr val="002060"/>
                </a:solidFill>
                <a:latin typeface="Arial Black" panose="020B0A04020102020204" pitchFamily="34" charset="0"/>
              </a:rPr>
              <a:t>onfirmación de los Juicios que Vienen (dura 19 minutos)</a:t>
            </a:r>
            <a:endParaRPr lang="es-PE" b="1" dirty="0">
              <a:solidFill>
                <a:srgbClr val="002060"/>
              </a:solidFill>
              <a:latin typeface="Arial Black" panose="020B0A04020102020204" pitchFamily="34" charset="0"/>
            </a:endParaRPr>
          </a:p>
        </p:txBody>
      </p:sp>
      <p:sp>
        <p:nvSpPr>
          <p:cNvPr id="12" name="Rectángulo 11">
            <a:hlinkClick r:id="rId7"/>
          </p:cNvPr>
          <p:cNvSpPr/>
          <p:nvPr/>
        </p:nvSpPr>
        <p:spPr>
          <a:xfrm>
            <a:off x="4620366" y="3414274"/>
            <a:ext cx="4299255" cy="853478"/>
          </a:xfrm>
          <a:prstGeom prst="rect">
            <a:avLst/>
          </a:prstGeom>
          <a:gradFill>
            <a:gsLst>
              <a:gs pos="0">
                <a:srgbClr val="03D4A8">
                  <a:lumMod val="34000"/>
                  <a:lumOff val="66000"/>
                </a:srgbClr>
              </a:gs>
              <a:gs pos="25000">
                <a:srgbClr val="21D6E0"/>
              </a:gs>
              <a:gs pos="99000">
                <a:srgbClr val="0087E6"/>
              </a:gs>
              <a:gs pos="89000">
                <a:srgbClr val="005CBF">
                  <a:lumMod val="38000"/>
                  <a:lumOff val="62000"/>
                </a:srgb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s-ES" b="1" dirty="0">
                <a:solidFill>
                  <a:srgbClr val="002060"/>
                </a:solidFill>
                <a:latin typeface="Arial Black" panose="020B0A04020102020204" pitchFamily="34" charset="0"/>
              </a:rPr>
              <a:t>L</a:t>
            </a:r>
            <a:r>
              <a:rPr lang="es-ES" b="1" dirty="0" smtClean="0">
                <a:solidFill>
                  <a:srgbClr val="002060"/>
                </a:solidFill>
                <a:latin typeface="Arial Black" panose="020B0A04020102020204" pitchFamily="34" charset="0"/>
              </a:rPr>
              <a:t>a Profecía más sería – El Mesías está llegando (dura 8 minutos)  </a:t>
            </a:r>
            <a:endParaRPr lang="es-PE"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32350694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NIÑO REGRESA DEL CIELO CON UN MENSAJE PARA EL MUNDO"/>
          <p:cNvPicPr>
            <a:picLocks noGrp="1" noChangeAspect="1"/>
          </p:cNvPicPr>
          <p:nvPr isPhoto="1"/>
        </p:nvPicPr>
        <p:blipFill>
          <a:blip r:embed="rId3">
            <a:lum/>
            <a:extLst>
              <a:ext uri="{28A0092B-C50C-407E-A947-70E740481C1C}">
                <a14:useLocalDpi xmlns:a14="http://schemas.microsoft.com/office/drawing/2010/main"/>
              </a:ext>
            </a:extLst>
          </a:blip>
          <a:stretch>
            <a:fillRect/>
          </a:stretch>
        </p:blipFill>
        <p:spPr>
          <a:xfrm>
            <a:off x="5670" y="17130"/>
            <a:ext cx="9144000" cy="5143500"/>
          </a:xfrm>
          <a:prstGeom prst="rect">
            <a:avLst/>
          </a:prstGeom>
          <a:noFill/>
          <a:ln>
            <a:noFill/>
          </a:ln>
        </p:spPr>
      </p:pic>
      <p:sp>
        <p:nvSpPr>
          <p:cNvPr id="3" name="4 Doble onda"/>
          <p:cNvSpPr/>
          <p:nvPr/>
        </p:nvSpPr>
        <p:spPr>
          <a:xfrm flipH="1">
            <a:off x="0" y="4482515"/>
            <a:ext cx="9144000" cy="660987"/>
          </a:xfrm>
          <a:custGeom>
            <a:avLst/>
            <a:gdLst>
              <a:gd name="connsiteX0" fmla="*/ 0 w 9121130"/>
              <a:gd name="connsiteY0" fmla="*/ 57150 h 914400"/>
              <a:gd name="connsiteX1" fmla="*/ 4560565 w 9121130"/>
              <a:gd name="connsiteY1" fmla="*/ 57150 h 914400"/>
              <a:gd name="connsiteX2" fmla="*/ 9121130 w 9121130"/>
              <a:gd name="connsiteY2" fmla="*/ 57150 h 914400"/>
              <a:gd name="connsiteX3" fmla="*/ 9121130 w 9121130"/>
              <a:gd name="connsiteY3" fmla="*/ 857250 h 914400"/>
              <a:gd name="connsiteX4" fmla="*/ 4560565 w 9121130"/>
              <a:gd name="connsiteY4" fmla="*/ 857250 h 914400"/>
              <a:gd name="connsiteX5" fmla="*/ 0 w 9121130"/>
              <a:gd name="connsiteY5" fmla="*/ 857250 h 914400"/>
              <a:gd name="connsiteX6" fmla="*/ 0 w 9121130"/>
              <a:gd name="connsiteY6" fmla="*/ 57150 h 914400"/>
              <a:gd name="connsiteX0" fmla="*/ 0 w 9121130"/>
              <a:gd name="connsiteY0" fmla="*/ 363045 h 1218137"/>
              <a:gd name="connsiteX1" fmla="*/ 4560565 w 9121130"/>
              <a:gd name="connsiteY1" fmla="*/ 363045 h 1218137"/>
              <a:gd name="connsiteX2" fmla="*/ 9121130 w 9121130"/>
              <a:gd name="connsiteY2" fmla="*/ 363045 h 1218137"/>
              <a:gd name="connsiteX3" fmla="*/ 9121130 w 9121130"/>
              <a:gd name="connsiteY3" fmla="*/ 1163145 h 1218137"/>
              <a:gd name="connsiteX4" fmla="*/ 4560565 w 9121130"/>
              <a:gd name="connsiteY4" fmla="*/ 1163145 h 1218137"/>
              <a:gd name="connsiteX5" fmla="*/ 0 w 9121130"/>
              <a:gd name="connsiteY5" fmla="*/ 1163145 h 1218137"/>
              <a:gd name="connsiteX6" fmla="*/ 0 w 9121130"/>
              <a:gd name="connsiteY6" fmla="*/ 363045 h 1218137"/>
              <a:gd name="connsiteX0" fmla="*/ 0 w 9121130"/>
              <a:gd name="connsiteY0" fmla="*/ 165178 h 1020270"/>
              <a:gd name="connsiteX1" fmla="*/ 4865365 w 9121130"/>
              <a:gd name="connsiteY1" fmla="*/ 431878 h 1020270"/>
              <a:gd name="connsiteX2" fmla="*/ 9121130 w 9121130"/>
              <a:gd name="connsiteY2" fmla="*/ 165178 h 1020270"/>
              <a:gd name="connsiteX3" fmla="*/ 9121130 w 9121130"/>
              <a:gd name="connsiteY3" fmla="*/ 965278 h 1020270"/>
              <a:gd name="connsiteX4" fmla="*/ 4560565 w 9121130"/>
              <a:gd name="connsiteY4" fmla="*/ 965278 h 1020270"/>
              <a:gd name="connsiteX5" fmla="*/ 0 w 9121130"/>
              <a:gd name="connsiteY5" fmla="*/ 965278 h 1020270"/>
              <a:gd name="connsiteX6" fmla="*/ 0 w 9121130"/>
              <a:gd name="connsiteY6" fmla="*/ 165178 h 1020270"/>
              <a:gd name="connsiteX0" fmla="*/ 0 w 9121130"/>
              <a:gd name="connsiteY0" fmla="*/ 128428 h 983520"/>
              <a:gd name="connsiteX1" fmla="*/ 4865365 w 9121130"/>
              <a:gd name="connsiteY1" fmla="*/ 395128 h 983520"/>
              <a:gd name="connsiteX2" fmla="*/ 9121130 w 9121130"/>
              <a:gd name="connsiteY2" fmla="*/ 128428 h 983520"/>
              <a:gd name="connsiteX3" fmla="*/ 9121130 w 9121130"/>
              <a:gd name="connsiteY3" fmla="*/ 928528 h 983520"/>
              <a:gd name="connsiteX4" fmla="*/ 4560565 w 9121130"/>
              <a:gd name="connsiteY4" fmla="*/ 928528 h 983520"/>
              <a:gd name="connsiteX5" fmla="*/ 0 w 9121130"/>
              <a:gd name="connsiteY5" fmla="*/ 928528 h 983520"/>
              <a:gd name="connsiteX6" fmla="*/ 0 w 9121130"/>
              <a:gd name="connsiteY6" fmla="*/ 128428 h 983520"/>
              <a:gd name="connsiteX0" fmla="*/ 0 w 9140180"/>
              <a:gd name="connsiteY0" fmla="*/ 128428 h 1034821"/>
              <a:gd name="connsiteX1" fmla="*/ 4865365 w 9140180"/>
              <a:gd name="connsiteY1" fmla="*/ 395128 h 1034821"/>
              <a:gd name="connsiteX2" fmla="*/ 9121130 w 9140180"/>
              <a:gd name="connsiteY2" fmla="*/ 128428 h 1034821"/>
              <a:gd name="connsiteX3" fmla="*/ 9140180 w 9140180"/>
              <a:gd name="connsiteY3" fmla="*/ 985678 h 1034821"/>
              <a:gd name="connsiteX4" fmla="*/ 4560565 w 9140180"/>
              <a:gd name="connsiteY4" fmla="*/ 928528 h 1034821"/>
              <a:gd name="connsiteX5" fmla="*/ 0 w 9140180"/>
              <a:gd name="connsiteY5" fmla="*/ 928528 h 1034821"/>
              <a:gd name="connsiteX6" fmla="*/ 0 w 9140180"/>
              <a:gd name="connsiteY6" fmla="*/ 128428 h 1034821"/>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1006"/>
              <a:gd name="connsiteX1" fmla="*/ 4865365 w 9140180"/>
              <a:gd name="connsiteY1" fmla="*/ 395128 h 1061006"/>
              <a:gd name="connsiteX2" fmla="*/ 9121130 w 9140180"/>
              <a:gd name="connsiteY2" fmla="*/ 128428 h 1061006"/>
              <a:gd name="connsiteX3" fmla="*/ 9140180 w 9140180"/>
              <a:gd name="connsiteY3" fmla="*/ 985678 h 1061006"/>
              <a:gd name="connsiteX4" fmla="*/ 4560565 w 9140180"/>
              <a:gd name="connsiteY4" fmla="*/ 928528 h 1061006"/>
              <a:gd name="connsiteX5" fmla="*/ 0 w 9140180"/>
              <a:gd name="connsiteY5" fmla="*/ 928528 h 1061006"/>
              <a:gd name="connsiteX6" fmla="*/ 0 w 9140180"/>
              <a:gd name="connsiteY6" fmla="*/ 128428 h 1061006"/>
              <a:gd name="connsiteX0" fmla="*/ 0 w 9140180"/>
              <a:gd name="connsiteY0" fmla="*/ 128428 h 1069656"/>
              <a:gd name="connsiteX1" fmla="*/ 4865365 w 9140180"/>
              <a:gd name="connsiteY1" fmla="*/ 395128 h 1069656"/>
              <a:gd name="connsiteX2" fmla="*/ 9121130 w 9140180"/>
              <a:gd name="connsiteY2" fmla="*/ 128428 h 1069656"/>
              <a:gd name="connsiteX3" fmla="*/ 9140180 w 9140180"/>
              <a:gd name="connsiteY3" fmla="*/ 985678 h 1069656"/>
              <a:gd name="connsiteX4" fmla="*/ 4570090 w 9140180"/>
              <a:gd name="connsiteY4" fmla="*/ 966628 h 1069656"/>
              <a:gd name="connsiteX5" fmla="*/ 0 w 9140180"/>
              <a:gd name="connsiteY5" fmla="*/ 928528 h 1069656"/>
              <a:gd name="connsiteX6" fmla="*/ 0 w 9140180"/>
              <a:gd name="connsiteY6" fmla="*/ 128428 h 1069656"/>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0 w 9140180"/>
              <a:gd name="connsiteY5" fmla="*/ 92852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28428 h 985678"/>
              <a:gd name="connsiteX1" fmla="*/ 4865365 w 9140180"/>
              <a:gd name="connsiteY1" fmla="*/ 395128 h 985678"/>
              <a:gd name="connsiteX2" fmla="*/ 9121130 w 9140180"/>
              <a:gd name="connsiteY2" fmla="*/ 128428 h 985678"/>
              <a:gd name="connsiteX3" fmla="*/ 9140180 w 9140180"/>
              <a:gd name="connsiteY3" fmla="*/ 985678 h 985678"/>
              <a:gd name="connsiteX4" fmla="*/ 4570090 w 9140180"/>
              <a:gd name="connsiteY4" fmla="*/ 966628 h 985678"/>
              <a:gd name="connsiteX5" fmla="*/ 9525 w 9140180"/>
              <a:gd name="connsiteY5" fmla="*/ 985678 h 985678"/>
              <a:gd name="connsiteX6" fmla="*/ 0 w 9140180"/>
              <a:gd name="connsiteY6" fmla="*/ 128428 h 985678"/>
              <a:gd name="connsiteX0" fmla="*/ 0 w 9140180"/>
              <a:gd name="connsiteY0" fmla="*/ 163944 h 1021194"/>
              <a:gd name="connsiteX1" fmla="*/ 5408290 w 9140180"/>
              <a:gd name="connsiteY1" fmla="*/ 383019 h 1021194"/>
              <a:gd name="connsiteX2" fmla="*/ 9121130 w 9140180"/>
              <a:gd name="connsiteY2" fmla="*/ 163944 h 1021194"/>
              <a:gd name="connsiteX3" fmla="*/ 9140180 w 9140180"/>
              <a:gd name="connsiteY3" fmla="*/ 1021194 h 1021194"/>
              <a:gd name="connsiteX4" fmla="*/ 4570090 w 9140180"/>
              <a:gd name="connsiteY4" fmla="*/ 1002144 h 1021194"/>
              <a:gd name="connsiteX5" fmla="*/ 9525 w 9140180"/>
              <a:gd name="connsiteY5" fmla="*/ 1021194 h 1021194"/>
              <a:gd name="connsiteX6" fmla="*/ 0 w 9140180"/>
              <a:gd name="connsiteY6" fmla="*/ 163944 h 1021194"/>
              <a:gd name="connsiteX0" fmla="*/ 0 w 9140180"/>
              <a:gd name="connsiteY0" fmla="*/ 40183 h 897433"/>
              <a:gd name="connsiteX1" fmla="*/ 5408290 w 9140180"/>
              <a:gd name="connsiteY1" fmla="*/ 259258 h 897433"/>
              <a:gd name="connsiteX2" fmla="*/ 9121130 w 9140180"/>
              <a:gd name="connsiteY2" fmla="*/ 40183 h 897433"/>
              <a:gd name="connsiteX3" fmla="*/ 9140180 w 9140180"/>
              <a:gd name="connsiteY3" fmla="*/ 897433 h 897433"/>
              <a:gd name="connsiteX4" fmla="*/ 4570090 w 9140180"/>
              <a:gd name="connsiteY4" fmla="*/ 878383 h 897433"/>
              <a:gd name="connsiteX5" fmla="*/ 9525 w 9140180"/>
              <a:gd name="connsiteY5" fmla="*/ 897433 h 897433"/>
              <a:gd name="connsiteX6" fmla="*/ 0 w 9140180"/>
              <a:gd name="connsiteY6" fmla="*/ 40183 h 897433"/>
              <a:gd name="connsiteX0" fmla="*/ 0 w 9140180"/>
              <a:gd name="connsiteY0" fmla="*/ 23534 h 880784"/>
              <a:gd name="connsiteX1" fmla="*/ 5408290 w 9140180"/>
              <a:gd name="connsiteY1" fmla="*/ 242609 h 880784"/>
              <a:gd name="connsiteX2" fmla="*/ 9121130 w 9140180"/>
              <a:gd name="connsiteY2" fmla="*/ 23534 h 880784"/>
              <a:gd name="connsiteX3" fmla="*/ 9140180 w 9140180"/>
              <a:gd name="connsiteY3" fmla="*/ 880784 h 880784"/>
              <a:gd name="connsiteX4" fmla="*/ 4570090 w 9140180"/>
              <a:gd name="connsiteY4" fmla="*/ 861734 h 880784"/>
              <a:gd name="connsiteX5" fmla="*/ 9525 w 9140180"/>
              <a:gd name="connsiteY5" fmla="*/ 880784 h 880784"/>
              <a:gd name="connsiteX6" fmla="*/ 0 w 9140180"/>
              <a:gd name="connsiteY6" fmla="*/ 23534 h 880784"/>
              <a:gd name="connsiteX0" fmla="*/ 0 w 9140180"/>
              <a:gd name="connsiteY0" fmla="*/ 24066 h 881316"/>
              <a:gd name="connsiteX1" fmla="*/ 5408290 w 9140180"/>
              <a:gd name="connsiteY1" fmla="*/ 243141 h 881316"/>
              <a:gd name="connsiteX2" fmla="*/ 9121130 w 9140180"/>
              <a:gd name="connsiteY2" fmla="*/ 24066 h 881316"/>
              <a:gd name="connsiteX3" fmla="*/ 9140180 w 9140180"/>
              <a:gd name="connsiteY3" fmla="*/ 881316 h 881316"/>
              <a:gd name="connsiteX4" fmla="*/ 4570090 w 9140180"/>
              <a:gd name="connsiteY4" fmla="*/ 862266 h 881316"/>
              <a:gd name="connsiteX5" fmla="*/ 9525 w 9140180"/>
              <a:gd name="connsiteY5" fmla="*/ 881316 h 881316"/>
              <a:gd name="connsiteX6" fmla="*/ 0 w 9140180"/>
              <a:gd name="connsiteY6" fmla="*/ 24066 h 881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0180" h="881316">
                <a:moveTo>
                  <a:pt x="0" y="24066"/>
                </a:moveTo>
                <a:cubicBezTo>
                  <a:pt x="2548888" y="-175959"/>
                  <a:pt x="4659627" y="957516"/>
                  <a:pt x="5408290" y="243141"/>
                </a:cubicBezTo>
                <a:cubicBezTo>
                  <a:pt x="6156953" y="-471234"/>
                  <a:pt x="7200892" y="1186116"/>
                  <a:pt x="9121130" y="24066"/>
                </a:cubicBezTo>
                <a:lnTo>
                  <a:pt x="9140180" y="881316"/>
                </a:lnTo>
                <a:lnTo>
                  <a:pt x="4570090" y="862266"/>
                </a:lnTo>
                <a:lnTo>
                  <a:pt x="9525" y="881316"/>
                </a:lnTo>
                <a:lnTo>
                  <a:pt x="0" y="24066"/>
                </a:lnTo>
                <a:close/>
              </a:path>
            </a:pathLst>
          </a:custGeom>
          <a:gradFill>
            <a:gsLst>
              <a:gs pos="43000">
                <a:srgbClr val="0070C0"/>
              </a:gs>
              <a:gs pos="5832">
                <a:srgbClr val="002060"/>
              </a:gs>
              <a:gs pos="63000">
                <a:srgbClr val="3333CC">
                  <a:lumMod val="67000"/>
                  <a:lumOff val="33000"/>
                </a:srgbClr>
              </a:gs>
              <a:gs pos="91667">
                <a:srgbClr val="C4D6EB">
                  <a:lumMod val="0"/>
                  <a:lumOff val="100000"/>
                </a:srgbClr>
              </a:gs>
            </a:gsLst>
            <a:lin ang="16200000" scaled="1"/>
          </a:gradFill>
          <a:ln>
            <a:noFill/>
          </a:ln>
          <a:scene3d>
            <a:camera prst="orthographicFron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65" tIns="34283" rIns="68565" bIns="34283" rtlCol="0" anchor="ctr"/>
          <a:lstStyle/>
          <a:p>
            <a:pPr algn="ctr"/>
            <a:endParaRPr lang="es-ES"/>
          </a:p>
        </p:txBody>
      </p:sp>
      <p:pic>
        <p:nvPicPr>
          <p:cNvPr id="1027" name="Picture 3"/>
          <p:cNvPicPr>
            <a:picLocks noChangeAspect="1" noChangeArrowheads="1"/>
          </p:cNvPicPr>
          <p:nvPr/>
        </p:nvPicPr>
        <p:blipFill>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bwMode="auto">
          <a:xfrm>
            <a:off x="7600747" y="4693445"/>
            <a:ext cx="1225556" cy="31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63108" y="4764882"/>
            <a:ext cx="1115018" cy="183040"/>
          </a:xfrm>
          <a:prstGeom prst="rect">
            <a:avLst/>
          </a:prstGeom>
          <a:noFill/>
          <a:ln w="9525">
            <a:noFill/>
            <a:miter lim="800000"/>
            <a:headEnd/>
            <a:tailEnd/>
          </a:ln>
        </p:spPr>
      </p:pic>
      <p:sp>
        <p:nvSpPr>
          <p:cNvPr id="10" name="1 CuadroTexto"/>
          <p:cNvSpPr txBox="1"/>
          <p:nvPr/>
        </p:nvSpPr>
        <p:spPr>
          <a:xfrm>
            <a:off x="5322945" y="3275561"/>
            <a:ext cx="3708235" cy="946401"/>
          </a:xfrm>
          <a:prstGeom prst="rect">
            <a:avLst/>
          </a:prstGeom>
          <a:noFill/>
        </p:spPr>
        <p:txBody>
          <a:bodyPr wrap="square" lIns="68565" tIns="34283" rIns="68565" bIns="34283" rtlCol="0">
            <a:spAutoFit/>
            <a:scene3d>
              <a:camera prst="obliqueBottomLeft"/>
              <a:lightRig rig="threePt" dir="t"/>
            </a:scene3d>
            <a:sp3d extrusionH="101600">
              <a:extrusionClr>
                <a:srgbClr val="3333CC"/>
              </a:extrusionClr>
            </a:sp3d>
          </a:bodyPr>
          <a:lstStyle/>
          <a:p>
            <a:pPr algn="ctr"/>
            <a:r>
              <a:rPr lang="es-E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A continuación les mostramos una relación de trabajos cristianos por si alguno </a:t>
            </a:r>
            <a:r>
              <a:rPr lang="es-ES" sz="1400" b="1" i="1" dirty="0">
                <a:gradFill flip="none" rotWithShape="1">
                  <a:gsLst>
                    <a:gs pos="0">
                      <a:srgbClr val="85C2FF">
                        <a:lumMod val="55000"/>
                        <a:lumOff val="45000"/>
                      </a:srgbClr>
                    </a:gs>
                    <a:gs pos="10000">
                      <a:srgbClr val="C4D6EB"/>
                    </a:gs>
                    <a:gs pos="100000">
                      <a:srgbClr val="FFEBFA">
                        <a:lumMod val="0"/>
                        <a:lumOff val="100000"/>
                      </a:srgbClr>
                    </a:gs>
                  </a:gsLst>
                  <a:lin ang="16200000" scaled="1"/>
                  <a:tileRect/>
                </a:gradFill>
                <a:latin typeface="Hobo Std" pitchFamily="34" charset="0"/>
              </a:rPr>
              <a:t>despierta</a:t>
            </a:r>
            <a:r>
              <a:rPr lang="es-E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rPr>
              <a:t> su interés.</a:t>
            </a:r>
          </a:p>
          <a:p>
            <a:pPr algn="ctr"/>
            <a:endParaRPr lang="en-US" sz="1400" b="1" i="1" dirty="0">
              <a:gradFill flip="none" rotWithShape="1">
                <a:gsLst>
                  <a:gs pos="0">
                    <a:srgbClr val="85C2FF">
                      <a:lumMod val="55000"/>
                      <a:lumOff val="45000"/>
                    </a:srgbClr>
                  </a:gs>
                  <a:gs pos="13000">
                    <a:srgbClr val="C4D6EB"/>
                  </a:gs>
                  <a:gs pos="100000">
                    <a:srgbClr val="FFEBFA">
                      <a:lumMod val="0"/>
                      <a:lumOff val="100000"/>
                    </a:srgbClr>
                  </a:gs>
                </a:gsLst>
                <a:lin ang="16200000" scaled="1"/>
                <a:tileRect/>
              </a:gradFill>
              <a:latin typeface="Hobo Std" pitchFamily="34" charset="0"/>
            </a:endParaRPr>
          </a:p>
        </p:txBody>
      </p:sp>
      <p:pic>
        <p:nvPicPr>
          <p:cNvPr id="3074" name="Picture 2"/>
          <p:cNvPicPr>
            <a:picLocks noChangeAspect="1" noChangeArrowheads="1"/>
          </p:cNvPicPr>
          <p:nvPr/>
        </p:nvPicPr>
        <p:blipFill>
          <a:blip r:embed="rId7" cstate="email">
            <a:duotone>
              <a:schemeClr val="accent1">
                <a:shade val="45000"/>
                <a:satMod val="135000"/>
              </a:schemeClr>
              <a:prstClr val="white"/>
            </a:duotone>
            <a:extLst>
              <a:ext uri="{BEBA8EAE-BF5A-486C-A8C5-ECC9F3942E4B}">
                <a14:imgProps xmlns:a14="http://schemas.microsoft.com/office/drawing/2010/main">
                  <a14:imgLayer r:embed="rId8">
                    <a14:imgEffect>
                      <a14:colorTemperature colorTemp="4500"/>
                    </a14:imgEffect>
                  </a14:imgLayer>
                </a14:imgProps>
              </a:ext>
              <a:ext uri="{28A0092B-C50C-407E-A947-70E740481C1C}">
                <a14:useLocalDpi xmlns:a14="http://schemas.microsoft.com/office/drawing/2010/main"/>
              </a:ext>
            </a:extLst>
          </a:blip>
          <a:srcRect/>
          <a:stretch>
            <a:fillRect/>
          </a:stretch>
        </p:blipFill>
        <p:spPr bwMode="auto">
          <a:xfrm>
            <a:off x="1691682" y="1923678"/>
            <a:ext cx="2074583" cy="1017270"/>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1403648" y="339504"/>
            <a:ext cx="6456363" cy="124587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200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2000" fill="hold"/>
                                        <p:tgtEl>
                                          <p:spTgt spid="3074"/>
                                        </p:tgtEl>
                                        <p:attrNameLst>
                                          <p:attrName>ppt_w</p:attrName>
                                        </p:attrNameLst>
                                      </p:cBhvr>
                                      <p:tavLst>
                                        <p:tav tm="0">
                                          <p:val>
                                            <p:fltVal val="0"/>
                                          </p:val>
                                        </p:tav>
                                        <p:tav tm="100000">
                                          <p:val>
                                            <p:strVal val="#ppt_w"/>
                                          </p:val>
                                        </p:tav>
                                      </p:tavLst>
                                    </p:anim>
                                    <p:anim calcmode="lin" valueType="num">
                                      <p:cBhvr>
                                        <p:cTn id="8" dur="2000" fill="hold"/>
                                        <p:tgtEl>
                                          <p:spTgt spid="307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2000" fill="hold"/>
                                        <p:tgtEl>
                                          <p:spTgt spid="10"/>
                                        </p:tgtEl>
                                        <p:attrNameLst>
                                          <p:attrName>ppt_w</p:attrName>
                                        </p:attrNameLst>
                                      </p:cBhvr>
                                      <p:tavLst>
                                        <p:tav tm="0">
                                          <p:val>
                                            <p:fltVal val="0"/>
                                          </p:val>
                                        </p:tav>
                                        <p:tav tm="100000">
                                          <p:val>
                                            <p:strVal val="#ppt_w"/>
                                          </p:val>
                                        </p:tav>
                                      </p:tavLst>
                                    </p:anim>
                                    <p:anim calcmode="lin" valueType="num">
                                      <p:cBhvr>
                                        <p:cTn id="12" dur="2000" fill="hold"/>
                                        <p:tgtEl>
                                          <p:spTgt spid="10"/>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2000" fill="hold"/>
                                        <p:tgtEl>
                                          <p:spTgt spid="12"/>
                                        </p:tgtEl>
                                        <p:attrNameLst>
                                          <p:attrName>ppt_w</p:attrName>
                                        </p:attrNameLst>
                                      </p:cBhvr>
                                      <p:tavLst>
                                        <p:tav tm="0">
                                          <p:val>
                                            <p:strVal val="4/3*#ppt_w"/>
                                          </p:val>
                                        </p:tav>
                                        <p:tav tm="100000">
                                          <p:val>
                                            <p:strVal val="#ppt_w"/>
                                          </p:val>
                                        </p:tav>
                                      </p:tavLst>
                                    </p:anim>
                                    <p:anim calcmode="lin" valueType="num">
                                      <p:cBhvr>
                                        <p:cTn id="16" dur="2000" fill="hold"/>
                                        <p:tgtEl>
                                          <p:spTgt spid="12"/>
                                        </p:tgtEl>
                                        <p:attrNameLst>
                                          <p:attrName>ppt_h</p:attrName>
                                        </p:attrNameLst>
                                      </p:cBhvr>
                                      <p:tavLst>
                                        <p:tav tm="0">
                                          <p:val>
                                            <p:strVal val="4/3*#ppt_h"/>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 y="2"/>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0"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0"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0"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2" y="1394345"/>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2"/>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3005333903"/>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7" y="-1"/>
            <a:ext cx="9141179" cy="5143501"/>
          </a:xfrm>
          <a:prstGeom prst="rect">
            <a:avLst/>
          </a:prstGeom>
          <a:noFill/>
          <a:ln>
            <a:noFill/>
          </a:ln>
        </p:spPr>
      </p:pic>
      <p:sp>
        <p:nvSpPr>
          <p:cNvPr id="6" name="5 CuadroTexto">
            <a:hlinkClick r:id="rId3"/>
          </p:cNvPr>
          <p:cNvSpPr txBox="1"/>
          <p:nvPr/>
        </p:nvSpPr>
        <p:spPr>
          <a:xfrm>
            <a:off x="424039" y="2132641"/>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0"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5"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5"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4"/>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2"/>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5" y="4011911"/>
            <a:ext cx="296852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202926985"/>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2"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71" y="2456950"/>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4" y="3219824"/>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5" y="3219822"/>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3822402047"/>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 y="-1"/>
            <a:ext cx="9141179" cy="5143501"/>
          </a:xfrm>
          <a:prstGeom prst="rect">
            <a:avLst/>
          </a:prstGeom>
          <a:noFill/>
          <a:ln>
            <a:noFill/>
          </a:ln>
        </p:spPr>
      </p:pic>
      <p:sp>
        <p:nvSpPr>
          <p:cNvPr id="12" name="13 CuadroTexto">
            <a:hlinkClick r:id="rId4"/>
          </p:cNvPr>
          <p:cNvSpPr txBox="1"/>
          <p:nvPr/>
        </p:nvSpPr>
        <p:spPr>
          <a:xfrm>
            <a:off x="539553" y="1491632"/>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Con Un Mensaje Para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4"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6"/>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357092"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5"/>
          </p:cNvPr>
          <p:cNvSpPr txBox="1"/>
          <p:nvPr/>
        </p:nvSpPr>
        <p:spPr>
          <a:xfrm>
            <a:off x="4932042" y="156364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De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3" y="264375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4878603" y="244117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De Halloween</a:t>
            </a:r>
            <a:endParaRPr lang="en-US" b="1" dirty="0">
              <a:solidFill>
                <a:srgbClr val="002060"/>
              </a:solidFill>
              <a:latin typeface="Arial Narrow" panose="020B0606020202030204" pitchFamily="34" charset="0"/>
              <a:cs typeface="Arial" charset="0"/>
            </a:endParaRPr>
          </a:p>
        </p:txBody>
      </p:sp>
      <p:sp>
        <p:nvSpPr>
          <p:cNvPr id="10" name="13 CuadroTexto">
            <a:hlinkClick r:id="rId8"/>
          </p:cNvPr>
          <p:cNvSpPr txBox="1"/>
          <p:nvPr/>
        </p:nvSpPr>
        <p:spPr>
          <a:xfrm>
            <a:off x="611560" y="365187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46858681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TotalTime>
  <Words>3753</Words>
  <Application>Microsoft Office PowerPoint</Application>
  <PresentationFormat>Presentación en pantalla (16:9)</PresentationFormat>
  <Paragraphs>171</Paragraphs>
  <Slides>58</Slides>
  <Notes>2</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14</cp:revision>
  <dcterms:created xsi:type="dcterms:W3CDTF">2016-11-25T18:57:30Z</dcterms:created>
  <dcterms:modified xsi:type="dcterms:W3CDTF">2016-11-26T01:45:35Z</dcterms:modified>
</cp:coreProperties>
</file>