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22" r:id="rId3"/>
    <p:sldId id="328" r:id="rId4"/>
    <p:sldId id="329" r:id="rId5"/>
    <p:sldId id="330" r:id="rId6"/>
    <p:sldId id="331" r:id="rId7"/>
    <p:sldId id="332" r:id="rId8"/>
    <p:sldId id="333" r:id="rId9"/>
    <p:sldId id="334" r:id="rId10"/>
    <p:sldId id="335" r:id="rId11"/>
    <p:sldId id="336" r:id="rId12"/>
    <p:sldId id="339" r:id="rId13"/>
    <p:sldId id="340" r:id="rId14"/>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DZaD8DqfJ06FJn0v5MEqQ==" hashData="kzBqZQ6w6DUV8dvPyiV/QGCIHWwiBZiKKmthPRlpz/9yx958jCKUMkMZ4FqZaIkEpQC4jjhVOEr3mnUGgTF2j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800"/>
    <a:srgbClr val="190C01"/>
    <a:srgbClr val="3B1C03"/>
    <a:srgbClr val="0E0E2C"/>
    <a:srgbClr val="3B1615"/>
    <a:srgbClr val="001000"/>
    <a:srgbClr val="0A0A20"/>
    <a:srgbClr val="001400"/>
    <a:srgbClr val="1C1624"/>
    <a:srgbClr val="001A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92" d="100"/>
          <a:sy n="92" d="100"/>
        </p:scale>
        <p:origin x="84"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16/10/2017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72083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16/10/2017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22063235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s://vk.com/mispps" TargetMode="External"/><Relationship Id="rId3" Type="http://schemas.openxmlformats.org/officeDocument/2006/relationships/image" Target="../media/image14.png"/><Relationship Id="rId7" Type="http://schemas.openxmlformats.org/officeDocument/2006/relationships/hyperlink" Target="https://www.facebook.com/mispps" TargetMode="External"/><Relationship Id="rId12" Type="http://schemas.openxmlformats.org/officeDocument/2006/relationships/image" Target="../media/image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hyperlink" Target="https://plus.google.com/+Mispps/" TargetMode="External"/><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om Barabas - Endless Time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17" name="Imagen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pic>
        <p:nvPicPr>
          <p:cNvPr id="16" name="Imagen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75857" y="267493"/>
            <a:ext cx="2592286" cy="4608513"/>
          </a:xfrm>
          <a:prstGeom prst="rect">
            <a:avLst/>
          </a:prstGeom>
        </p:spPr>
      </p:pic>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275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473377" y="61132"/>
            <a:ext cx="4197246" cy="5016758"/>
          </a:xfrm>
          <a:prstGeom prst="rect">
            <a:avLst/>
          </a:prstGeom>
        </p:spPr>
        <p:txBody>
          <a:bodyPr wrap="square">
            <a:spAutoFit/>
          </a:bodyPr>
          <a:lstStyle/>
          <a:p>
            <a:pPr algn="ctr"/>
            <a:r>
              <a:rPr lang="es-ES" sz="2000" b="1" dirty="0">
                <a:solidFill>
                  <a:schemeClr val="bg1"/>
                </a:solidFill>
                <a:effectLst>
                  <a:glow rad="101600">
                    <a:srgbClr val="1C1624"/>
                  </a:glow>
                </a:effectLst>
                <a:latin typeface="+mj-lt"/>
              </a:rPr>
              <a:t>1</a:t>
            </a:r>
            <a:r>
              <a:rPr lang="es-ES" sz="2000" b="1" dirty="0" smtClean="0">
                <a:solidFill>
                  <a:schemeClr val="bg1"/>
                </a:solidFill>
                <a:effectLst>
                  <a:glow rad="101600">
                    <a:srgbClr val="1C1624"/>
                  </a:glow>
                </a:effectLst>
                <a:latin typeface="+mj-lt"/>
              </a:rPr>
              <a:t>. Abandonar </a:t>
            </a:r>
            <a:r>
              <a:rPr lang="es-ES" sz="2000" b="1" dirty="0">
                <a:solidFill>
                  <a:schemeClr val="bg1"/>
                </a:solidFill>
                <a:effectLst>
                  <a:glow rad="101600">
                    <a:srgbClr val="1C1624"/>
                  </a:glow>
                </a:effectLst>
                <a:latin typeface="+mj-lt"/>
              </a:rPr>
              <a:t>es fracasar. Equivocarse es estar aprendiendo</a:t>
            </a:r>
            <a:r>
              <a:rPr lang="es-ES" sz="2000" b="1" dirty="0" smtClean="0">
                <a:solidFill>
                  <a:schemeClr val="bg1"/>
                </a:solidFill>
                <a:effectLst>
                  <a:glow rad="101600">
                    <a:srgbClr val="1C1624"/>
                  </a:glow>
                </a:effectLst>
                <a:latin typeface="+mj-lt"/>
              </a:rPr>
              <a:t>.</a:t>
            </a:r>
          </a:p>
          <a:p>
            <a:pPr algn="ctr"/>
            <a:endParaRPr lang="es-ES" sz="2000" b="1" dirty="0">
              <a:solidFill>
                <a:schemeClr val="bg1"/>
              </a:solidFill>
              <a:effectLst>
                <a:glow rad="101600">
                  <a:srgbClr val="1C1624"/>
                </a:glow>
              </a:effectLst>
              <a:latin typeface="+mj-lt"/>
            </a:endParaRPr>
          </a:p>
          <a:p>
            <a:pPr algn="ctr"/>
            <a:r>
              <a:rPr lang="es-ES" sz="2000" b="1" dirty="0">
                <a:solidFill>
                  <a:schemeClr val="bg1"/>
                </a:solidFill>
                <a:effectLst>
                  <a:glow rad="101600">
                    <a:srgbClr val="1C1624"/>
                  </a:glow>
                </a:effectLst>
                <a:latin typeface="+mj-lt"/>
              </a:rPr>
              <a:t>Nadie nace sabiendo hacer todo. En este momento, puede que estés pagando las consecuencias de haber tomado decisiones sin pensar, o que hayas estado siguiendo al “rebaño”. No todos están mal. Solo quienes han abandonado. Solo quienes no han aprendido de su error. Solo quienes no han corregido el error y persisten en él. Las circunstancias han cambiado. Debes cambiar de estrategia, buscar nuevos rumbos y nuevas soluciones.</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022734" y="61132"/>
            <a:ext cx="5112568" cy="5016758"/>
          </a:xfrm>
          <a:prstGeom prst="rect">
            <a:avLst/>
          </a:prstGeom>
        </p:spPr>
        <p:txBody>
          <a:bodyPr wrap="square">
            <a:spAutoFit/>
          </a:bodyPr>
          <a:lstStyle/>
          <a:p>
            <a:pPr algn="ctr"/>
            <a:r>
              <a:rPr lang="es-ES" sz="2000" b="1" dirty="0">
                <a:solidFill>
                  <a:schemeClr val="bg1"/>
                </a:solidFill>
                <a:effectLst>
                  <a:glow rad="101600">
                    <a:srgbClr val="001400"/>
                  </a:glow>
                </a:effectLst>
                <a:latin typeface="+mj-lt"/>
              </a:rPr>
              <a:t>2. El arrepentimiento no deja dormir</a:t>
            </a:r>
            <a:r>
              <a:rPr lang="es-ES" sz="2000" b="1" dirty="0" smtClean="0">
                <a:solidFill>
                  <a:schemeClr val="bg1"/>
                </a:solidFill>
                <a:effectLst>
                  <a:glow rad="101600">
                    <a:srgbClr val="001400"/>
                  </a:glow>
                </a:effectLst>
                <a:latin typeface="+mj-lt"/>
              </a:rPr>
              <a:t>.</a:t>
            </a:r>
          </a:p>
          <a:p>
            <a:pPr algn="ctr"/>
            <a:endParaRPr lang="es-ES" sz="2000" b="1" dirty="0">
              <a:solidFill>
                <a:schemeClr val="bg1"/>
              </a:solidFill>
              <a:effectLst>
                <a:glow rad="101600">
                  <a:srgbClr val="001400"/>
                </a:glow>
              </a:effectLst>
              <a:latin typeface="+mj-lt"/>
            </a:endParaRPr>
          </a:p>
          <a:p>
            <a:pPr algn="ctr"/>
            <a:r>
              <a:rPr lang="es-ES" sz="2000" b="1" dirty="0">
                <a:solidFill>
                  <a:schemeClr val="bg1"/>
                </a:solidFill>
                <a:effectLst>
                  <a:glow rad="101600">
                    <a:srgbClr val="001400"/>
                  </a:glow>
                </a:effectLst>
                <a:latin typeface="+mj-lt"/>
              </a:rPr>
              <a:t>Si abandonas, si te rindes, si no lo intentas, tendrás luego por delante muchos años en los que el no haber dado los pasos necesarios, el no haber arriesgado, el ni siquiera haberlo intentado, no te dejará dormir. Para dejar de conseguir resultados ordinarios, necesitas dejar de hacer cosas ordinarias. Abre tu mente, llénala de Confianza y empieza en invertir en tu futuro. Invierte horas, invierte en lecturas, invierte en aprendizajes, invierte en seguir tu pasión, invierte en aprender a usar internet, invierte en descubrir tu pasión y cuando hayas dado esos pasos, puedes empezar a INVERTIR DINERO.</a:t>
            </a:r>
          </a:p>
        </p:txBody>
      </p:sp>
    </p:spTree>
    <p:extLst>
      <p:ext uri="{BB962C8B-B14F-4D97-AF65-F5344CB8AC3E}">
        <p14:creationId xmlns:p14="http://schemas.microsoft.com/office/powerpoint/2010/main" val="3298643017"/>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646040" y="71523"/>
            <a:ext cx="3870176" cy="5016758"/>
          </a:xfrm>
          <a:prstGeom prst="rect">
            <a:avLst/>
          </a:prstGeom>
        </p:spPr>
        <p:txBody>
          <a:bodyPr wrap="square">
            <a:spAutoFit/>
          </a:bodyPr>
          <a:lstStyle/>
          <a:p>
            <a:pPr algn="ctr"/>
            <a:r>
              <a:rPr lang="es-ES" sz="2000" b="1" dirty="0">
                <a:solidFill>
                  <a:schemeClr val="bg1"/>
                </a:solidFill>
                <a:effectLst>
                  <a:glow rad="101600">
                    <a:schemeClr val="bg2">
                      <a:lumMod val="10000"/>
                    </a:schemeClr>
                  </a:glow>
                </a:effectLst>
                <a:latin typeface="+mj-lt"/>
              </a:rPr>
              <a:t>3. Puedes volver a intentarlo</a:t>
            </a:r>
            <a:r>
              <a:rPr lang="es-ES" sz="2000" b="1" dirty="0" smtClean="0">
                <a:solidFill>
                  <a:schemeClr val="bg1"/>
                </a:solidFill>
                <a:effectLst>
                  <a:glow rad="101600">
                    <a:schemeClr val="bg2">
                      <a:lumMod val="10000"/>
                    </a:schemeClr>
                  </a:glow>
                </a:effectLst>
                <a:latin typeface="+mj-lt"/>
              </a:rPr>
              <a:t>.</a:t>
            </a:r>
          </a:p>
          <a:p>
            <a:pPr algn="ctr"/>
            <a:endParaRPr lang="es-ES" sz="2000" b="1" dirty="0">
              <a:solidFill>
                <a:schemeClr val="bg1"/>
              </a:solidFill>
              <a:effectLst>
                <a:glow rad="101600">
                  <a:schemeClr val="bg2">
                    <a:lumMod val="10000"/>
                  </a:schemeClr>
                </a:glow>
              </a:effectLst>
              <a:latin typeface="+mj-lt"/>
            </a:endParaRPr>
          </a:p>
          <a:p>
            <a:pPr algn="ctr"/>
            <a:r>
              <a:rPr lang="es-ES" sz="2000" b="1" dirty="0">
                <a:solidFill>
                  <a:schemeClr val="bg1"/>
                </a:solidFill>
                <a:effectLst>
                  <a:glow rad="101600">
                    <a:schemeClr val="bg2">
                      <a:lumMod val="10000"/>
                    </a:schemeClr>
                  </a:glow>
                </a:effectLst>
                <a:latin typeface="+mj-lt"/>
              </a:rPr>
              <a:t>Hundirte al haber errado, no conseguirá que sigas adelante. Quedarte en el suelo al haber caído, no hará que te levantes. Nadie puede hacerlo por ti. Si quieres tener una pareja, un futuro económico mejor, una mejor figura, una carrera, una vida satisfactoria y feliz</a:t>
            </a:r>
            <a:r>
              <a:rPr lang="es-ES" sz="2000" b="1" dirty="0" smtClean="0">
                <a:solidFill>
                  <a:schemeClr val="bg1"/>
                </a:solidFill>
                <a:effectLst>
                  <a:glow rad="101600">
                    <a:schemeClr val="bg2">
                      <a:lumMod val="10000"/>
                    </a:schemeClr>
                  </a:glow>
                </a:effectLst>
                <a:latin typeface="+mj-lt"/>
              </a:rPr>
              <a:t>… </a:t>
            </a:r>
            <a:r>
              <a:rPr lang="es-ES" sz="2000" b="1" dirty="0">
                <a:solidFill>
                  <a:schemeClr val="bg1"/>
                </a:solidFill>
                <a:effectLst>
                  <a:glow rad="101600">
                    <a:schemeClr val="bg2">
                      <a:lumMod val="10000"/>
                    </a:schemeClr>
                  </a:glow>
                </a:effectLst>
                <a:latin typeface="+mj-lt"/>
              </a:rPr>
              <a:t>no puedes dejar de intentarlo todo para conseguirlo. Lamentarse no es intentarlo. Entrar en acción y enfrentar la vida cada día, eso es intentarlo.</a:t>
            </a:r>
          </a:p>
        </p:txBody>
      </p:sp>
    </p:spTree>
    <p:extLst>
      <p:ext uri="{BB962C8B-B14F-4D97-AF65-F5344CB8AC3E}">
        <p14:creationId xmlns:p14="http://schemas.microsoft.com/office/powerpoint/2010/main" val="1905619379"/>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062111" y="63844"/>
            <a:ext cx="5022304" cy="5016758"/>
          </a:xfrm>
          <a:prstGeom prst="rect">
            <a:avLst/>
          </a:prstGeom>
        </p:spPr>
        <p:txBody>
          <a:bodyPr wrap="square">
            <a:spAutoFit/>
          </a:bodyPr>
          <a:lstStyle/>
          <a:p>
            <a:pPr algn="ctr"/>
            <a:r>
              <a:rPr lang="es-ES" sz="2000" b="1" dirty="0">
                <a:solidFill>
                  <a:schemeClr val="bg1"/>
                </a:solidFill>
                <a:effectLst>
                  <a:glow rad="101600">
                    <a:srgbClr val="0A0A20"/>
                  </a:glow>
                </a:effectLst>
                <a:latin typeface="+mj-lt"/>
              </a:rPr>
              <a:t>4. No eres tonto, </a:t>
            </a:r>
            <a:r>
              <a:rPr lang="es-ES" sz="2000" b="1" dirty="0" smtClean="0">
                <a:solidFill>
                  <a:schemeClr val="bg1"/>
                </a:solidFill>
                <a:effectLst>
                  <a:glow rad="101600">
                    <a:srgbClr val="0A0A20"/>
                  </a:glow>
                </a:effectLst>
                <a:latin typeface="+mj-lt"/>
              </a:rPr>
              <a:t>como </a:t>
            </a:r>
            <a:r>
              <a:rPr lang="es-ES" sz="2000" b="1" dirty="0">
                <a:solidFill>
                  <a:schemeClr val="bg1"/>
                </a:solidFill>
                <a:effectLst>
                  <a:glow rad="101600">
                    <a:srgbClr val="0A0A20"/>
                  </a:glow>
                </a:effectLst>
                <a:latin typeface="+mj-lt"/>
              </a:rPr>
              <a:t>para no conseguirlo</a:t>
            </a:r>
            <a:r>
              <a:rPr lang="es-ES" sz="2000" b="1" dirty="0" smtClean="0">
                <a:solidFill>
                  <a:schemeClr val="bg1"/>
                </a:solidFill>
                <a:effectLst>
                  <a:glow rad="101600">
                    <a:srgbClr val="0A0A20"/>
                  </a:glow>
                </a:effectLst>
                <a:latin typeface="+mj-lt"/>
              </a:rPr>
              <a:t>.</a:t>
            </a:r>
          </a:p>
          <a:p>
            <a:pPr algn="ctr"/>
            <a:endParaRPr lang="es-ES" sz="2000" b="1" dirty="0">
              <a:solidFill>
                <a:schemeClr val="bg1"/>
              </a:solidFill>
              <a:effectLst>
                <a:glow rad="101600">
                  <a:srgbClr val="0A0A20"/>
                </a:glow>
              </a:effectLst>
              <a:latin typeface="+mj-lt"/>
            </a:endParaRPr>
          </a:p>
          <a:p>
            <a:pPr algn="ctr"/>
            <a:r>
              <a:rPr lang="es-ES" sz="2000" b="1" dirty="0">
                <a:solidFill>
                  <a:schemeClr val="bg1"/>
                </a:solidFill>
                <a:effectLst>
                  <a:glow rad="101600">
                    <a:srgbClr val="0A0A20"/>
                  </a:glow>
                </a:effectLst>
                <a:latin typeface="+mj-lt"/>
              </a:rPr>
              <a:t>Te rindes, porque crees que TU no puedes hacerlo. ¿Te has parado a pensar cuántas personas lo han conseguido? ¿Te has parado a pensar en la cantidad de personas que han estado en tu misma situación y han conseguido superarla? ¿Crees que eres inferior a ellas? ESTOY CONVENCIDA QUE NO!! Si otras personas pudieron aprender a conducir, bajar de peso, crear una empresa, iniciar un blog y hacerlo próspero, aprender inglés, encontrar su pasión, triunfar en un deporte, estudiar algo nuevo, cambiar de rumbo, ... si otras personas pudieron, ¿Que te impide a </a:t>
            </a:r>
            <a:r>
              <a:rPr lang="es-ES" sz="2000" b="1" dirty="0" smtClean="0">
                <a:solidFill>
                  <a:schemeClr val="bg1"/>
                </a:solidFill>
                <a:effectLst>
                  <a:glow rad="101600">
                    <a:srgbClr val="0A0A20"/>
                  </a:glow>
                </a:effectLst>
                <a:latin typeface="+mj-lt"/>
              </a:rPr>
              <a:t>Ti </a:t>
            </a:r>
            <a:r>
              <a:rPr lang="es-ES" sz="2000" b="1" dirty="0">
                <a:solidFill>
                  <a:schemeClr val="bg1"/>
                </a:solidFill>
                <a:effectLst>
                  <a:glow rad="101600">
                    <a:srgbClr val="0A0A20"/>
                  </a:glow>
                </a:effectLst>
                <a:latin typeface="+mj-lt"/>
              </a:rPr>
              <a:t>hacerlo?</a:t>
            </a:r>
          </a:p>
        </p:txBody>
      </p:sp>
    </p:spTree>
    <p:extLst>
      <p:ext uri="{BB962C8B-B14F-4D97-AF65-F5344CB8AC3E}">
        <p14:creationId xmlns:p14="http://schemas.microsoft.com/office/powerpoint/2010/main" val="135316656"/>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677213" y="71523"/>
            <a:ext cx="3798168" cy="5016758"/>
          </a:xfrm>
          <a:prstGeom prst="rect">
            <a:avLst/>
          </a:prstGeom>
        </p:spPr>
        <p:txBody>
          <a:bodyPr wrap="square">
            <a:spAutoFit/>
          </a:bodyPr>
          <a:lstStyle/>
          <a:p>
            <a:pPr algn="ctr"/>
            <a:r>
              <a:rPr lang="es-ES" sz="2000" b="1" dirty="0">
                <a:solidFill>
                  <a:schemeClr val="bg1"/>
                </a:solidFill>
                <a:effectLst>
                  <a:glow rad="101600">
                    <a:srgbClr val="001000"/>
                  </a:glow>
                </a:effectLst>
                <a:latin typeface="+mj-lt"/>
              </a:rPr>
              <a:t>5. Es Ahora o Ahora</a:t>
            </a:r>
            <a:r>
              <a:rPr lang="es-ES" sz="2000" b="1" dirty="0" smtClean="0">
                <a:solidFill>
                  <a:schemeClr val="bg1"/>
                </a:solidFill>
                <a:effectLst>
                  <a:glow rad="101600">
                    <a:srgbClr val="001000"/>
                  </a:glow>
                </a:effectLst>
                <a:latin typeface="+mj-lt"/>
              </a:rPr>
              <a:t>.</a:t>
            </a:r>
          </a:p>
          <a:p>
            <a:pPr algn="ctr"/>
            <a:endParaRPr lang="es-ES" sz="2000" b="1" dirty="0">
              <a:solidFill>
                <a:schemeClr val="bg1"/>
              </a:solidFill>
              <a:effectLst>
                <a:glow rad="101600">
                  <a:srgbClr val="001000"/>
                </a:glow>
              </a:effectLst>
              <a:latin typeface="+mj-lt"/>
            </a:endParaRPr>
          </a:p>
          <a:p>
            <a:pPr algn="ctr"/>
            <a:r>
              <a:rPr lang="es-ES" sz="2000" b="1" dirty="0">
                <a:solidFill>
                  <a:schemeClr val="bg1"/>
                </a:solidFill>
                <a:effectLst>
                  <a:glow rad="101600">
                    <a:srgbClr val="001000"/>
                  </a:glow>
                </a:effectLst>
                <a:latin typeface="+mj-lt"/>
              </a:rPr>
              <a:t>Si abandonas ahora, no tendrás otra vida para intentarlo. Tu vida, la mía, la de todos, es AHORA. No hay ensayo y luego viene la buena. NO. Si te equivocaste, perdónate y sigue adelante. Si te caíste, sacúdete el polvo y levántate. Tu </a:t>
            </a:r>
            <a:r>
              <a:rPr lang="es-ES" sz="2000" b="1" dirty="0" smtClean="0">
                <a:solidFill>
                  <a:schemeClr val="bg1"/>
                </a:solidFill>
                <a:effectLst>
                  <a:glow rad="101600">
                    <a:srgbClr val="001000"/>
                  </a:glow>
                </a:effectLst>
                <a:latin typeface="+mj-lt"/>
              </a:rPr>
              <a:t>vida </a:t>
            </a:r>
            <a:r>
              <a:rPr lang="es-ES" sz="2000" b="1" dirty="0">
                <a:solidFill>
                  <a:schemeClr val="bg1"/>
                </a:solidFill>
                <a:effectLst>
                  <a:glow rad="101600">
                    <a:srgbClr val="001000"/>
                  </a:glow>
                </a:effectLst>
                <a:latin typeface="+mj-lt"/>
              </a:rPr>
              <a:t>pasa y no vuelve. Tu oportunidad es Ahora. No vuelve. Cada minuto puedes hacer algo importante por tu vida. Si trabajas con constancia, con disciplina, llegarás más lejos de lo que nunca hubieras imaginado.</a:t>
            </a:r>
          </a:p>
        </p:txBody>
      </p:sp>
    </p:spTree>
    <p:extLst>
      <p:ext uri="{BB962C8B-B14F-4D97-AF65-F5344CB8AC3E}">
        <p14:creationId xmlns:p14="http://schemas.microsoft.com/office/powerpoint/2010/main" val="2104115548"/>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390978" y="73197"/>
            <a:ext cx="4374232" cy="5016758"/>
          </a:xfrm>
          <a:prstGeom prst="rect">
            <a:avLst/>
          </a:prstGeom>
        </p:spPr>
        <p:txBody>
          <a:bodyPr wrap="square">
            <a:spAutoFit/>
          </a:bodyPr>
          <a:lstStyle/>
          <a:p>
            <a:pPr algn="ctr"/>
            <a:r>
              <a:rPr lang="es-ES" sz="2000" b="1" dirty="0">
                <a:solidFill>
                  <a:schemeClr val="bg1"/>
                </a:solidFill>
                <a:effectLst>
                  <a:glow rad="101600">
                    <a:srgbClr val="190C01"/>
                  </a:glow>
                </a:effectLst>
                <a:latin typeface="+mj-lt"/>
              </a:rPr>
              <a:t>6. No te conformes con ser un perdedor</a:t>
            </a:r>
            <a:r>
              <a:rPr lang="es-ES" sz="2000" b="1" dirty="0" smtClean="0">
                <a:solidFill>
                  <a:schemeClr val="bg1"/>
                </a:solidFill>
                <a:effectLst>
                  <a:glow rad="101600">
                    <a:srgbClr val="190C01"/>
                  </a:glow>
                </a:effectLst>
                <a:latin typeface="+mj-lt"/>
              </a:rPr>
              <a:t>.</a:t>
            </a:r>
          </a:p>
          <a:p>
            <a:pPr algn="ctr"/>
            <a:endParaRPr lang="es-ES" sz="2000" b="1" dirty="0">
              <a:solidFill>
                <a:schemeClr val="bg1"/>
              </a:solidFill>
              <a:effectLst>
                <a:glow rad="101600">
                  <a:srgbClr val="190C01"/>
                </a:glow>
              </a:effectLst>
              <a:latin typeface="+mj-lt"/>
            </a:endParaRPr>
          </a:p>
          <a:p>
            <a:pPr algn="ctr"/>
            <a:r>
              <a:rPr lang="es-ES" sz="2000" b="1" dirty="0">
                <a:solidFill>
                  <a:schemeClr val="bg1"/>
                </a:solidFill>
                <a:effectLst>
                  <a:glow rad="101600">
                    <a:srgbClr val="190C01"/>
                  </a:glow>
                </a:effectLst>
                <a:latin typeface="+mj-lt"/>
              </a:rPr>
              <a:t>Si tienes en tu mente frases que te “permiten” mantenerte en el status de perdedor, DESTIÉRRALAS. No permitas que se ALOJEN en tu </a:t>
            </a:r>
            <a:r>
              <a:rPr lang="es-ES" sz="2000" b="1" dirty="0" smtClean="0">
                <a:solidFill>
                  <a:schemeClr val="bg1"/>
                </a:solidFill>
                <a:effectLst>
                  <a:glow rad="101600">
                    <a:srgbClr val="190C01"/>
                  </a:glow>
                </a:effectLst>
                <a:latin typeface="+mj-lt"/>
              </a:rPr>
              <a:t>cabeza </a:t>
            </a:r>
            <a:r>
              <a:rPr lang="es-ES" sz="2000" b="1" dirty="0">
                <a:solidFill>
                  <a:schemeClr val="bg1"/>
                </a:solidFill>
                <a:effectLst>
                  <a:glow rad="101600">
                    <a:srgbClr val="190C01"/>
                  </a:glow>
                </a:effectLst>
                <a:latin typeface="+mj-lt"/>
              </a:rPr>
              <a:t>frases que digan: tendré que aceptarlo, la vida es así, no hay nada que hacer, esto no tiene arreglo, nada puede cambiar, no está en </a:t>
            </a:r>
            <a:r>
              <a:rPr lang="es-ES" sz="2000" b="1" dirty="0" smtClean="0">
                <a:solidFill>
                  <a:schemeClr val="bg1"/>
                </a:solidFill>
                <a:effectLst>
                  <a:glow rad="101600">
                    <a:srgbClr val="190C01"/>
                  </a:glow>
                </a:effectLst>
                <a:latin typeface="+mj-lt"/>
              </a:rPr>
              <a:t>mis manos, </a:t>
            </a:r>
            <a:r>
              <a:rPr lang="es-ES" sz="2000" b="1" dirty="0">
                <a:solidFill>
                  <a:schemeClr val="bg1"/>
                </a:solidFill>
                <a:effectLst>
                  <a:glow rad="101600">
                    <a:srgbClr val="190C01"/>
                  </a:glow>
                </a:effectLst>
                <a:latin typeface="+mj-lt"/>
              </a:rPr>
              <a:t>nunca saldré adelante… PORQUE </a:t>
            </a:r>
            <a:r>
              <a:rPr lang="es-ES" sz="2000" b="1" dirty="0" smtClean="0">
                <a:solidFill>
                  <a:schemeClr val="bg1"/>
                </a:solidFill>
                <a:effectLst>
                  <a:glow rad="101600">
                    <a:srgbClr val="190C01"/>
                  </a:glow>
                </a:effectLst>
                <a:latin typeface="+mj-lt"/>
              </a:rPr>
              <a:t>SÍ </a:t>
            </a:r>
            <a:r>
              <a:rPr lang="es-ES" sz="2000" b="1" dirty="0">
                <a:solidFill>
                  <a:schemeClr val="bg1"/>
                </a:solidFill>
                <a:effectLst>
                  <a:glow rad="101600">
                    <a:srgbClr val="190C01"/>
                  </a:glow>
                </a:effectLst>
                <a:latin typeface="+mj-lt"/>
              </a:rPr>
              <a:t>SE PUEDE. No te conformes con poco, o con nada. Lucha por TODO, Trabaja para ser MEJOR cada día. No te rindas NUNCA. La vida, solo se termina, cuando se termina.</a:t>
            </a:r>
          </a:p>
        </p:txBody>
      </p:sp>
    </p:spTree>
    <p:extLst>
      <p:ext uri="{BB962C8B-B14F-4D97-AF65-F5344CB8AC3E}">
        <p14:creationId xmlns:p14="http://schemas.microsoft.com/office/powerpoint/2010/main" val="3649845079"/>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286000" y="71523"/>
            <a:ext cx="4572000" cy="5016758"/>
          </a:xfrm>
          <a:prstGeom prst="rect">
            <a:avLst/>
          </a:prstGeom>
        </p:spPr>
        <p:txBody>
          <a:bodyPr wrap="square">
            <a:spAutoFit/>
          </a:bodyPr>
          <a:lstStyle/>
          <a:p>
            <a:pPr algn="ctr"/>
            <a:r>
              <a:rPr lang="es-ES" sz="2000" b="1" dirty="0">
                <a:solidFill>
                  <a:schemeClr val="bg1"/>
                </a:solidFill>
                <a:effectLst>
                  <a:glow rad="101600">
                    <a:srgbClr val="0E0E2C"/>
                  </a:glow>
                </a:effectLst>
                <a:latin typeface="+mj-lt"/>
              </a:rPr>
              <a:t>7. Porque está en ti cambiar tu VIDA</a:t>
            </a:r>
            <a:r>
              <a:rPr lang="es-ES" sz="2000" b="1" dirty="0" smtClean="0">
                <a:solidFill>
                  <a:schemeClr val="bg1"/>
                </a:solidFill>
                <a:effectLst>
                  <a:glow rad="101600">
                    <a:srgbClr val="0E0E2C"/>
                  </a:glow>
                </a:effectLst>
                <a:latin typeface="+mj-lt"/>
              </a:rPr>
              <a:t>.</a:t>
            </a:r>
          </a:p>
          <a:p>
            <a:pPr algn="ctr"/>
            <a:endParaRPr lang="es-ES" sz="2000" b="1" dirty="0">
              <a:solidFill>
                <a:schemeClr val="bg1"/>
              </a:solidFill>
              <a:effectLst>
                <a:glow rad="101600">
                  <a:srgbClr val="0E0E2C"/>
                </a:glow>
              </a:effectLst>
              <a:latin typeface="+mj-lt"/>
            </a:endParaRPr>
          </a:p>
          <a:p>
            <a:pPr algn="ctr"/>
            <a:r>
              <a:rPr lang="es-ES" sz="2000" b="1" dirty="0">
                <a:solidFill>
                  <a:schemeClr val="bg1"/>
                </a:solidFill>
                <a:effectLst>
                  <a:glow rad="101600">
                    <a:srgbClr val="0E0E2C"/>
                  </a:glow>
                </a:effectLst>
                <a:latin typeface="+mj-lt"/>
              </a:rPr>
              <a:t>Todo puede ir a peor si te rindes. En cambio, si persistes, si eres </a:t>
            </a:r>
            <a:r>
              <a:rPr lang="es-ES" sz="2000" b="1" dirty="0" smtClean="0">
                <a:solidFill>
                  <a:schemeClr val="bg1"/>
                </a:solidFill>
                <a:effectLst>
                  <a:glow rad="101600">
                    <a:srgbClr val="0E0E2C"/>
                  </a:glow>
                </a:effectLst>
                <a:latin typeface="+mj-lt"/>
              </a:rPr>
              <a:t>disciplinado, </a:t>
            </a:r>
            <a:r>
              <a:rPr lang="es-ES" sz="2000" b="1" dirty="0">
                <a:solidFill>
                  <a:schemeClr val="bg1"/>
                </a:solidFill>
                <a:effectLst>
                  <a:glow rad="101600">
                    <a:srgbClr val="0E0E2C"/>
                  </a:glow>
                </a:effectLst>
                <a:latin typeface="+mj-lt"/>
              </a:rPr>
              <a:t>si trabajas y pones más esfuerzo, si le ofreces más a la vida, ella no tardará en darte más. No midas los días por lo que has cosechado en cada uno de ellos. Mídelos por lo que has sembrado. ¿Cuántas alianzas estratégicas has hecho hoy? ¿Cuánto has aprendido hoy? ¿Cuántos contactos positivos has hecho hoy? ¿Cuánto has avanzado en tus proyectos? ¿Cuántas horas has dedicado a tu pasión? Tú eres quien puede hacerlo. Tú y nadie más que tú.</a:t>
            </a:r>
          </a:p>
        </p:txBody>
      </p:sp>
    </p:spTree>
    <p:extLst>
      <p:ext uri="{BB962C8B-B14F-4D97-AF65-F5344CB8AC3E}">
        <p14:creationId xmlns:p14="http://schemas.microsoft.com/office/powerpoint/2010/main" val="476650077"/>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389181" y="63844"/>
            <a:ext cx="4374232" cy="5016758"/>
          </a:xfrm>
          <a:prstGeom prst="rect">
            <a:avLst/>
          </a:prstGeom>
        </p:spPr>
        <p:txBody>
          <a:bodyPr wrap="square">
            <a:spAutoFit/>
          </a:bodyPr>
          <a:lstStyle/>
          <a:p>
            <a:pPr algn="ctr"/>
            <a:r>
              <a:rPr lang="es-ES" sz="2000" b="1" dirty="0">
                <a:solidFill>
                  <a:schemeClr val="bg1"/>
                </a:solidFill>
                <a:effectLst>
                  <a:glow rad="101600">
                    <a:srgbClr val="3B1615"/>
                  </a:glow>
                </a:effectLst>
                <a:latin typeface="+mj-lt"/>
              </a:rPr>
              <a:t>8. No llores COMO niño, lo que no supiste defender como hombre</a:t>
            </a:r>
            <a:r>
              <a:rPr lang="es-ES" sz="2000" b="1" dirty="0" smtClean="0">
                <a:solidFill>
                  <a:schemeClr val="bg1"/>
                </a:solidFill>
                <a:effectLst>
                  <a:glow rad="101600">
                    <a:srgbClr val="3B1615"/>
                  </a:glow>
                </a:effectLst>
                <a:latin typeface="+mj-lt"/>
              </a:rPr>
              <a:t>.</a:t>
            </a:r>
          </a:p>
          <a:p>
            <a:pPr algn="ctr"/>
            <a:endParaRPr lang="es-ES" sz="2000" b="1" dirty="0">
              <a:solidFill>
                <a:schemeClr val="bg1"/>
              </a:solidFill>
              <a:effectLst>
                <a:glow rad="101600">
                  <a:srgbClr val="3B1615"/>
                </a:glow>
              </a:effectLst>
              <a:latin typeface="+mj-lt"/>
            </a:endParaRPr>
          </a:p>
          <a:p>
            <a:pPr algn="ctr"/>
            <a:r>
              <a:rPr lang="es-ES" sz="2000" b="1" dirty="0">
                <a:solidFill>
                  <a:schemeClr val="bg1"/>
                </a:solidFill>
                <a:effectLst>
                  <a:glow rad="101600">
                    <a:srgbClr val="3B1615"/>
                  </a:glow>
                </a:effectLst>
                <a:latin typeface="+mj-lt"/>
              </a:rPr>
              <a:t>Esta frase lapidaria, cuentan que la pronunció Aixa, la madre de </a:t>
            </a:r>
            <a:r>
              <a:rPr lang="es-ES" sz="2000" b="1" dirty="0" err="1">
                <a:solidFill>
                  <a:schemeClr val="bg1"/>
                </a:solidFill>
                <a:effectLst>
                  <a:glow rad="101600">
                    <a:srgbClr val="3B1615"/>
                  </a:glow>
                </a:effectLst>
                <a:latin typeface="+mj-lt"/>
              </a:rPr>
              <a:t>Boabdil</a:t>
            </a:r>
            <a:r>
              <a:rPr lang="es-ES" sz="2000" b="1" dirty="0">
                <a:solidFill>
                  <a:schemeClr val="bg1"/>
                </a:solidFill>
                <a:effectLst>
                  <a:glow rad="101600">
                    <a:srgbClr val="3B1615"/>
                  </a:glow>
                </a:effectLst>
                <a:latin typeface="+mj-lt"/>
              </a:rPr>
              <a:t> el chico, cuando vencido, abandonaba Granada. Si abandonas, serán tus lágrimas tus únicas compañeras. Cada día tienes muchas horas para dedicarlas a pensar nuevas ideas, a investigar, a mirar hacia quienes están triunfando, a aprender de quienes siguen creciendo, a motivarte en los progresos de otros para emularlos… invierte tu tiempo en crecer, en lugar de gastarlos en llorar.</a:t>
            </a:r>
          </a:p>
        </p:txBody>
      </p:sp>
    </p:spTree>
    <p:extLst>
      <p:ext uri="{BB962C8B-B14F-4D97-AF65-F5344CB8AC3E}">
        <p14:creationId xmlns:p14="http://schemas.microsoft.com/office/powerpoint/2010/main" val="3045985271"/>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3109261" y="64881"/>
            <a:ext cx="2934072" cy="5016758"/>
          </a:xfrm>
          <a:prstGeom prst="rect">
            <a:avLst/>
          </a:prstGeom>
        </p:spPr>
        <p:txBody>
          <a:bodyPr wrap="square">
            <a:spAutoFit/>
          </a:bodyPr>
          <a:lstStyle/>
          <a:p>
            <a:pPr algn="ctr"/>
            <a:r>
              <a:rPr lang="es-ES" sz="2000" b="1" dirty="0">
                <a:solidFill>
                  <a:schemeClr val="bg1"/>
                </a:solidFill>
                <a:effectLst>
                  <a:glow rad="101600">
                    <a:srgbClr val="001800"/>
                  </a:glow>
                </a:effectLst>
                <a:latin typeface="+mj-lt"/>
              </a:rPr>
              <a:t>9. Aún no has encontrado tu “límite</a:t>
            </a:r>
            <a:r>
              <a:rPr lang="es-ES" sz="2000" b="1" dirty="0" smtClean="0">
                <a:solidFill>
                  <a:schemeClr val="bg1"/>
                </a:solidFill>
                <a:effectLst>
                  <a:glow rad="101600">
                    <a:srgbClr val="001800"/>
                  </a:glow>
                </a:effectLst>
                <a:latin typeface="+mj-lt"/>
              </a:rPr>
              <a:t>”.</a:t>
            </a:r>
          </a:p>
          <a:p>
            <a:pPr algn="ctr"/>
            <a:endParaRPr lang="es-ES" sz="2000" b="1" dirty="0">
              <a:solidFill>
                <a:schemeClr val="bg1"/>
              </a:solidFill>
              <a:effectLst>
                <a:glow rad="101600">
                  <a:srgbClr val="001800"/>
                </a:glow>
              </a:effectLst>
              <a:latin typeface="+mj-lt"/>
            </a:endParaRPr>
          </a:p>
          <a:p>
            <a:pPr algn="ctr"/>
            <a:r>
              <a:rPr lang="es-ES" sz="2000" b="1" dirty="0">
                <a:solidFill>
                  <a:schemeClr val="bg1"/>
                </a:solidFill>
                <a:effectLst>
                  <a:glow rad="101600">
                    <a:srgbClr val="001800"/>
                  </a:glow>
                </a:effectLst>
                <a:latin typeface="+mj-lt"/>
              </a:rPr>
              <a:t>A menos que estés siendo una persona de éxito, que vive la vida que desea vivir, y que mirando atrás no le quedan remordimientos por lo que no ha hecho y que mirando hacia adelante, no le quede nada, absolutamente nada por hacer, entonces, es porque aún no has alcanzado tu límite.</a:t>
            </a:r>
          </a:p>
        </p:txBody>
      </p:sp>
    </p:spTree>
    <p:extLst>
      <p:ext uri="{BB962C8B-B14F-4D97-AF65-F5344CB8AC3E}">
        <p14:creationId xmlns:p14="http://schemas.microsoft.com/office/powerpoint/2010/main" val="404183017"/>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CuadroTexto 2"/>
          <p:cNvSpPr txBox="1"/>
          <p:nvPr/>
        </p:nvSpPr>
        <p:spPr>
          <a:xfrm>
            <a:off x="3445908" y="1027330"/>
            <a:ext cx="2271519" cy="2893100"/>
          </a:xfrm>
          <a:prstGeom prst="rect">
            <a:avLst/>
          </a:prstGeom>
          <a:noFill/>
        </p:spPr>
        <p:txBody>
          <a:bodyPr wrap="none" rtlCol="0">
            <a:spAutoFit/>
          </a:bodyPr>
          <a:lstStyle/>
          <a:p>
            <a:pPr algn="ctr"/>
            <a:r>
              <a:rPr lang="es-ES" sz="1400" b="1" dirty="0" smtClean="0">
                <a:solidFill>
                  <a:schemeClr val="bg1"/>
                </a:solidFill>
                <a:effectLst>
                  <a:glow rad="101600">
                    <a:schemeClr val="tx1"/>
                  </a:glow>
                </a:effectLst>
                <a:latin typeface="+mj-lt"/>
              </a:rPr>
              <a:t>Texto:</a:t>
            </a:r>
          </a:p>
          <a:p>
            <a:pPr algn="ctr"/>
            <a:r>
              <a:rPr lang="es-ES" sz="1400" b="1" i="1" dirty="0" err="1">
                <a:solidFill>
                  <a:schemeClr val="bg1"/>
                </a:solidFill>
                <a:effectLst>
                  <a:glow rad="101600">
                    <a:schemeClr val="tx1"/>
                  </a:glow>
                </a:effectLst>
                <a:latin typeface="+mj-lt"/>
              </a:rPr>
              <a:t>Viki</a:t>
            </a:r>
            <a:r>
              <a:rPr lang="es-ES" sz="1400" b="1" i="1" dirty="0">
                <a:solidFill>
                  <a:schemeClr val="bg1"/>
                </a:solidFill>
                <a:effectLst>
                  <a:glow rad="101600">
                    <a:schemeClr val="tx1"/>
                  </a:glow>
                </a:effectLst>
                <a:latin typeface="+mj-lt"/>
              </a:rPr>
              <a:t> </a:t>
            </a:r>
            <a:r>
              <a:rPr lang="es-ES" sz="1400" b="1" i="1" dirty="0" err="1" smtClean="0">
                <a:solidFill>
                  <a:schemeClr val="bg1"/>
                </a:solidFill>
                <a:effectLst>
                  <a:glow rad="101600">
                    <a:schemeClr val="tx1"/>
                  </a:glow>
                </a:effectLst>
                <a:latin typeface="+mj-lt"/>
              </a:rPr>
              <a:t>Morandeira</a:t>
            </a:r>
            <a:endParaRPr lang="es-ES" sz="1400" b="1" i="1" dirty="0" smtClean="0">
              <a:solidFill>
                <a:schemeClr val="bg1"/>
              </a:solidFill>
              <a:effectLst>
                <a:glow rad="101600">
                  <a:schemeClr val="tx1"/>
                </a:glow>
              </a:effectLst>
              <a:latin typeface="+mj-lt"/>
            </a:endParaRPr>
          </a:p>
          <a:p>
            <a:pPr algn="ctr"/>
            <a:endParaRPr lang="es-ES" sz="1400" b="1" dirty="0">
              <a:solidFill>
                <a:schemeClr val="bg1"/>
              </a:solidFill>
              <a:effectLst>
                <a:glow rad="101600">
                  <a:schemeClr val="tx1"/>
                </a:glow>
              </a:effectLst>
              <a:latin typeface="+mj-lt"/>
            </a:endParaRPr>
          </a:p>
          <a:p>
            <a:pPr algn="ctr"/>
            <a:endParaRPr lang="es-ES" sz="1400" b="1" dirty="0" smtClean="0">
              <a:solidFill>
                <a:schemeClr val="bg1"/>
              </a:solidFill>
              <a:effectLst>
                <a:glow rad="101600">
                  <a:schemeClr val="tx1"/>
                </a:glow>
              </a:effectLst>
              <a:latin typeface="+mj-lt"/>
            </a:endParaRPr>
          </a:p>
          <a:p>
            <a:pPr algn="ctr"/>
            <a:endParaRPr lang="es-ES" sz="1400" b="1" dirty="0">
              <a:solidFill>
                <a:schemeClr val="bg1"/>
              </a:solidFill>
              <a:effectLst>
                <a:glow rad="101600">
                  <a:schemeClr val="tx1"/>
                </a:glow>
              </a:effectLst>
              <a:latin typeface="+mj-lt"/>
            </a:endParaRPr>
          </a:p>
          <a:p>
            <a:pPr algn="ctr"/>
            <a:r>
              <a:rPr lang="es-ES" sz="1400" b="1" dirty="0" smtClean="0">
                <a:solidFill>
                  <a:schemeClr val="bg1"/>
                </a:solidFill>
                <a:effectLst>
                  <a:glow rad="101600">
                    <a:schemeClr val="tx1"/>
                  </a:glow>
                </a:effectLst>
                <a:latin typeface="+mj-lt"/>
              </a:rPr>
              <a:t>Música:</a:t>
            </a:r>
          </a:p>
          <a:p>
            <a:pPr algn="ctr"/>
            <a:r>
              <a:rPr lang="es-ES" sz="1400" b="1" dirty="0" err="1">
                <a:solidFill>
                  <a:schemeClr val="bg1"/>
                </a:solidFill>
                <a:effectLst>
                  <a:glow rad="101600">
                    <a:schemeClr val="tx1"/>
                  </a:glow>
                </a:effectLst>
                <a:latin typeface="+mj-lt"/>
              </a:rPr>
              <a:t>Endless</a:t>
            </a:r>
            <a:r>
              <a:rPr lang="es-ES" sz="1400" b="1" dirty="0">
                <a:solidFill>
                  <a:schemeClr val="bg1"/>
                </a:solidFill>
                <a:effectLst>
                  <a:glow rad="101600">
                    <a:schemeClr val="tx1"/>
                  </a:glow>
                </a:effectLst>
                <a:latin typeface="+mj-lt"/>
              </a:rPr>
              <a:t> </a:t>
            </a:r>
            <a:r>
              <a:rPr lang="es-ES" sz="1400" b="1" dirty="0" smtClean="0">
                <a:solidFill>
                  <a:schemeClr val="bg1"/>
                </a:solidFill>
                <a:effectLst>
                  <a:glow rad="101600">
                    <a:schemeClr val="tx1"/>
                  </a:glow>
                </a:effectLst>
                <a:latin typeface="+mj-lt"/>
              </a:rPr>
              <a:t>Time - </a:t>
            </a:r>
            <a:r>
              <a:rPr lang="es-ES" sz="1400" b="1" i="1" dirty="0" smtClean="0">
                <a:solidFill>
                  <a:schemeClr val="bg1"/>
                </a:solidFill>
                <a:effectLst>
                  <a:glow rad="101600">
                    <a:schemeClr val="tx1"/>
                  </a:glow>
                </a:effectLst>
                <a:latin typeface="+mj-lt"/>
              </a:rPr>
              <a:t>Tom </a:t>
            </a:r>
            <a:r>
              <a:rPr lang="es-ES" sz="1400" b="1" i="1" dirty="0" err="1" smtClean="0">
                <a:solidFill>
                  <a:schemeClr val="bg1"/>
                </a:solidFill>
                <a:effectLst>
                  <a:glow rad="101600">
                    <a:schemeClr val="tx1"/>
                  </a:glow>
                </a:effectLst>
                <a:latin typeface="+mj-lt"/>
              </a:rPr>
              <a:t>Barabas</a:t>
            </a:r>
            <a:endParaRPr lang="es-ES" sz="1400" b="1" i="1" dirty="0">
              <a:solidFill>
                <a:schemeClr val="bg1"/>
              </a:solidFill>
              <a:effectLst>
                <a:glow rad="101600">
                  <a:schemeClr val="tx1"/>
                </a:glow>
              </a:effectLst>
              <a:latin typeface="+mj-lt"/>
            </a:endParaRPr>
          </a:p>
          <a:p>
            <a:pPr algn="ctr"/>
            <a:endParaRPr lang="es-ES" sz="1400" b="1" dirty="0" smtClean="0">
              <a:solidFill>
                <a:schemeClr val="bg1"/>
              </a:solidFill>
              <a:effectLst>
                <a:glow rad="101600">
                  <a:schemeClr val="tx1"/>
                </a:glow>
              </a:effectLst>
              <a:latin typeface="+mj-lt"/>
            </a:endParaRPr>
          </a:p>
          <a:p>
            <a:pPr algn="ctr"/>
            <a:endParaRPr lang="es-ES" sz="1400" b="1" dirty="0">
              <a:solidFill>
                <a:schemeClr val="bg1"/>
              </a:solidFill>
              <a:effectLst>
                <a:glow rad="101600">
                  <a:schemeClr val="tx1"/>
                </a:glow>
              </a:effectLst>
              <a:latin typeface="+mj-lt"/>
            </a:endParaRPr>
          </a:p>
          <a:p>
            <a:pPr algn="ctr"/>
            <a:r>
              <a:rPr lang="es-ES" sz="1400" b="1" dirty="0" smtClean="0">
                <a:solidFill>
                  <a:schemeClr val="bg1"/>
                </a:solidFill>
                <a:effectLst>
                  <a:glow rad="101600">
                    <a:schemeClr val="tx1"/>
                  </a:glow>
                </a:effectLst>
                <a:latin typeface="+mj-lt"/>
              </a:rPr>
              <a:t>Realización general:</a:t>
            </a:r>
          </a:p>
          <a:p>
            <a:pPr algn="ctr"/>
            <a:r>
              <a:rPr lang="es-ES" sz="1400" b="1" i="1" dirty="0" smtClean="0">
                <a:solidFill>
                  <a:schemeClr val="bg1"/>
                </a:solidFill>
                <a:effectLst>
                  <a:glow rad="101600">
                    <a:schemeClr val="tx1"/>
                  </a:glow>
                </a:effectLst>
                <a:latin typeface="+mj-lt"/>
              </a:rPr>
              <a:t>Rodrigo Valencia Cardona</a:t>
            </a:r>
          </a:p>
          <a:p>
            <a:pPr algn="ctr"/>
            <a:r>
              <a:rPr lang="es-ES" sz="1400" b="1" dirty="0" smtClean="0">
                <a:solidFill>
                  <a:schemeClr val="bg1"/>
                </a:solidFill>
                <a:effectLst>
                  <a:glow rad="101600">
                    <a:schemeClr val="tx1"/>
                  </a:glow>
                </a:effectLst>
                <a:latin typeface="+mj-lt"/>
              </a:rPr>
              <a:t>Medellín-Colombia</a:t>
            </a:r>
          </a:p>
          <a:p>
            <a:pPr algn="ctr"/>
            <a:endParaRPr lang="es-ES" sz="1400" b="1" dirty="0">
              <a:solidFill>
                <a:schemeClr val="bg1"/>
              </a:solidFill>
              <a:effectLst>
                <a:glow rad="101600">
                  <a:schemeClr val="tx1"/>
                </a:glow>
              </a:effectLst>
              <a:latin typeface="+mj-lt"/>
            </a:endParaRPr>
          </a:p>
        </p:txBody>
      </p:sp>
    </p:spTree>
    <p:extLst>
      <p:ext uri="{BB962C8B-B14F-4D97-AF65-F5344CB8AC3E}">
        <p14:creationId xmlns:p14="http://schemas.microsoft.com/office/powerpoint/2010/main" val="2504482735"/>
      </p:ext>
    </p:extLst>
  </p:cSld>
  <p:clrMapOvr>
    <a:masterClrMapping/>
  </p:clrMapOvr>
  <mc:AlternateContent xmlns:mc="http://schemas.openxmlformats.org/markup-compatibility/2006" xmlns:p14="http://schemas.microsoft.com/office/powerpoint/2010/main">
    <mc:Choice Requires="p14">
      <p:transition spd="slow" p14:dur="3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3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700826"/>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29681</TotalTime>
  <Words>982</Words>
  <Application>Microsoft Office PowerPoint</Application>
  <PresentationFormat>Presentación en pantalla (16:9)</PresentationFormat>
  <Paragraphs>41</Paragraphs>
  <Slides>12</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12</vt:i4>
      </vt:variant>
    </vt:vector>
  </HeadingPairs>
  <TitlesOfParts>
    <vt:vector size="17"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2534</cp:revision>
  <dcterms:created xsi:type="dcterms:W3CDTF">2012-12-20T15:47:10Z</dcterms:created>
  <dcterms:modified xsi:type="dcterms:W3CDTF">2017-10-17T00:52:26Z</dcterms:modified>
</cp:coreProperties>
</file>