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3"/>
  </p:notesMasterIdLst>
  <p:handoutMasterIdLst>
    <p:handoutMasterId r:id="rId24"/>
  </p:handoutMasterIdLst>
  <p:sldIdLst>
    <p:sldId id="257" r:id="rId3"/>
    <p:sldId id="304" r:id="rId4"/>
    <p:sldId id="305" r:id="rId5"/>
    <p:sldId id="309" r:id="rId6"/>
    <p:sldId id="307" r:id="rId7"/>
    <p:sldId id="322" r:id="rId8"/>
    <p:sldId id="325" r:id="rId9"/>
    <p:sldId id="314" r:id="rId10"/>
    <p:sldId id="312" r:id="rId11"/>
    <p:sldId id="315" r:id="rId12"/>
    <p:sldId id="316" r:id="rId13"/>
    <p:sldId id="317" r:id="rId14"/>
    <p:sldId id="321" r:id="rId15"/>
    <p:sldId id="318" r:id="rId16"/>
    <p:sldId id="323" r:id="rId17"/>
    <p:sldId id="319" r:id="rId18"/>
    <p:sldId id="320" r:id="rId19"/>
    <p:sldId id="324" r:id="rId20"/>
    <p:sldId id="258" r:id="rId21"/>
    <p:sldId id="300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99FF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15645" autoAdjust="0"/>
    <p:restoredTop sz="94624" autoAdjust="0"/>
  </p:normalViewPr>
  <p:slideViewPr>
    <p:cSldViewPr>
      <p:cViewPr>
        <p:scale>
          <a:sx n="64" d="100"/>
          <a:sy n="64" d="100"/>
        </p:scale>
        <p:origin x="-1176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E15733-895F-4BD9-B5DF-6B6DBAA1C785}" type="datetimeFigureOut">
              <a:rPr lang="es-ES"/>
              <a:pPr/>
              <a:t>16/07/2013</a:t>
            </a:fld>
            <a:endParaRPr lang="es-ES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34B8C46-EFE0-481F-B29C-22DC84FE867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3A4622-FC4A-4A27-923F-130DE06385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E6440-FFF0-4902-856F-EE8549BB0CF4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8A3E9-9CF8-4FD2-BBAF-03308787F5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E2634-E49F-4F9E-8EB8-843FFE7E74E5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8BC02-4083-4FC9-8D6C-344020C3E3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F4D1C-C897-4DFE-AB36-7FE2C6CE5033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B0FFD-AB20-44EB-ABB2-FED16ED85B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3BB75-B0BD-41CC-A082-32DBD98C85EB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49717-BBE9-48D1-8234-A4E0A2806C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06898-B7FB-4327-859B-94462528BA84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94CB9-FB70-4633-9202-D6B374D613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EEA27-8B7C-45D3-9EF2-A8974997AD55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9BBD4-B1F5-450D-8732-A466323BD3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C2A8-F46D-4729-ADB3-55F24A46CB7A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D5E31-A36F-4412-8BD2-4923A812CD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DEB2B-9BD3-40B2-8140-DDEF564CCE88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777D1-7E4E-4EE7-A7F6-7A50F27D35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9438B-75DC-442D-B03E-31EDE66B5266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8AEB4-C044-4358-A451-94BBB6CE5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7EC82F-9838-4DAF-BDFC-DCCBA21A2418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9DF59-B0F9-47E2-90B2-C7D442F039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F358D-B4BD-41BA-975F-5B27750B4D08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05A7E-5F80-4835-B7AF-1134E3F365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3AC98-0660-49F8-AA22-FB34DD1A73C6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ACF31-03B2-4556-B779-F8F970A714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FEB25-D796-4053-BCA8-E0D1EF37DF26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C4D65-1831-40F5-B3F4-53ACC61570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D14AE-61D7-455F-BE29-DCF06F30F732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CF94D-8176-46AC-906C-2F9A4D4309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A114D-EF07-4282-A337-55E9A496B0B5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DBD0B-294E-45B3-AD25-7182300765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3450B-5D64-4DA2-ACD6-385D133A0DAF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D7DD5-2820-4F3A-B008-A7A41BB081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96D34-1D2F-4220-B2B9-EAD996B847D3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86DF8-106F-428A-B0B5-8981685C87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C7384-3EA9-465F-8FC8-CD90F5E8265F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407A8-BC93-4EF3-A0EB-CF345E1C56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34A99-884C-4079-A73D-C820B4C645B8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C437B-74BA-473A-85F3-419691781A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4FAA9-95FE-4074-8D9C-C0A614FCC803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D5FC1-8A73-45BD-8172-6D894CE02B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89DF6-845A-4A05-AEE4-5FC192351F91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8E62F-A5D9-4931-BA02-4FC3FD89077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596FC-31CD-4A64-A283-6DC1CF53B325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E7752-6D6B-4F54-AFA4-7C8AB6FE09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D9CB6E-B348-4093-9165-2695D090774B}" type="datetime2">
              <a:rPr lang="es-ES"/>
              <a:pPr>
                <a:defRPr/>
              </a:pPr>
              <a:t>martes, 16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2D7794-781C-4219-B89A-8FF94066A6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C217A1-E75A-4138-8DC0-01076890B1E5}" type="datetime2">
              <a:rPr lang="es-ES_tradnl"/>
              <a:pPr>
                <a:defRPr/>
              </a:pPr>
              <a:t>martes, 16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5EA485-2DED-48BE-BDD8-DEC1527B16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mailto:informacion@jlgimenez.es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6.jpe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notesSlide" Target="../notesSlides/notesSlide20.xml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30.jpeg"/><Relationship Id="rId4" Type="http://schemas.openxmlformats.org/officeDocument/2006/relationships/image" Target="../media/image28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5 Imagen" descr="Tulip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s://lh6.googleusercontent.com/-WXoPMdfMeus/S2uGrnvspBI/AAAAAAAABIw/kVwJtVoskXQ/s640/wallpaper-tree-pictures-romantic-artistic-nigh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" descr="110925180504_38.jpg"/>
          <p:cNvPicPr>
            <a:picLocks noChangeAspect="1"/>
          </p:cNvPicPr>
          <p:nvPr/>
        </p:nvPicPr>
        <p:blipFill>
          <a:blip r:embed="rId6"/>
          <a:srcRect l="4517" t="4546" r="2344" b="3513"/>
          <a:stretch>
            <a:fillRect/>
          </a:stretch>
        </p:blipFill>
        <p:spPr bwMode="auto">
          <a:xfrm>
            <a:off x="-42863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2" descr="CAR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6629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26630" name="Image 2" descr="swirlrainbw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Image 2" descr="swirlrainbw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Image 2" descr="swirlrainbw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Image 2" descr="swirlrainbw3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1285875" y="571500"/>
            <a:ext cx="7177088" cy="194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/>
              </a:rPr>
              <a:t>¿QUE SABEMOS </a:t>
            </a:r>
          </a:p>
          <a:p>
            <a:pPr algn="ctr"/>
            <a:r>
              <a:rPr lang="es-ES" sz="4000" b="1" kern="1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/>
              </a:rPr>
              <a:t>DE LA VERDAD?</a:t>
            </a:r>
          </a:p>
        </p:txBody>
      </p:sp>
      <p:sp>
        <p:nvSpPr>
          <p:cNvPr id="26635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2511425" cy="32226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>
                <a:solidFill>
                  <a:schemeClr val="bg1"/>
                </a:solidFill>
              </a:rPr>
              <a:t>ERNESTO CORTAZAR</a:t>
            </a: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3850" y="5445125"/>
            <a:ext cx="12192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7" name="Picture 14" descr="notas musicales1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8" name="Picture 18" descr="notas musicales1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9" name="Picture 19" descr="notas musicales1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556608" flipV="1">
            <a:off x="1187450" y="5373688"/>
            <a:ext cx="13684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>
    <p:random/>
    <p:sndAc>
      <p:stSnd>
        <p:snd r:embed="rId3" name="ernesto cortazar ii - la vida es 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 descr="coucher-de-solei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282" y="3571876"/>
            <a:ext cx="407196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FFFF"/>
                </a:solidFill>
                <a:latin typeface="Snap ITC" pitchFamily="82" charset="0"/>
              </a:rPr>
              <a:t>¿</a:t>
            </a:r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Qué sabemos de la Verdad…?</a:t>
            </a:r>
          </a:p>
          <a:p>
            <a:pPr eaLnBrk="0" hangingPunct="0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Apenas </a:t>
            </a:r>
            <a:r>
              <a:rPr lang="es-ES" sz="2400" b="1" dirty="0">
                <a:solidFill>
                  <a:srgbClr val="00FFFF"/>
                </a:solidFill>
                <a:latin typeface="Snap ITC" pitchFamily="82" charset="0"/>
              </a:rPr>
              <a:t>sabemos</a:t>
            </a:r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 nada de la Verdad y lo que es peor… ni siquiera somos capaces de conocernos a nosotros mismos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/>
          <p:cNvPicPr>
            <a:picLocks noChangeAspect="1" noChangeArrowheads="1"/>
          </p:cNvPicPr>
          <p:nvPr/>
        </p:nvPicPr>
        <p:blipFill>
          <a:blip r:embed="rId3"/>
          <a:srcRect t="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28625" y="500063"/>
            <a:ext cx="378618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El ser humano se pasa toda su vida investigando, examinando, escudriñando, inspeccionando… todo cuanto le rodea, sin embargo, apenas conoce nada de sí mismo.</a:t>
            </a: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29698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787900" y="3141663"/>
            <a:ext cx="385762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Las principales preguntas que no han obtenido respuesta y que "atormentan" al hombre, suelen ser de tipo existencial: ¿quién soy… de dónde vengo… a        dónde voy.</a:t>
            </a:r>
            <a:endParaRPr lang="es-ES"/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0722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3500430" y="5000636"/>
            <a:ext cx="542924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Posiblemente si conociéramos con exactitud estas respuestas, la vida nos resultaría mucho más fácil: </a:t>
            </a:r>
            <a:endParaRPr lang="es-ES" sz="2400" dirty="0"/>
          </a:p>
        </p:txBody>
      </p:sp>
    </p:spTree>
  </p:cSld>
  <p:clrMapOvr>
    <a:masterClrMapping/>
  </p:clrMapOvr>
  <p:transition spd="slow" advTm="9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44035" name="Tartalom helye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4357688" y="2786063"/>
            <a:ext cx="464343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entenderíamos </a:t>
            </a:r>
          </a:p>
          <a:p>
            <a:pPr algn="r" eaLnBrk="0" hangingPunct="0"/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el porqué de las cosas. Pero lo cierto, es que apenas sabemos nada de la verdad y mucho menos de nosotros mismos. Aquí encaja perfectamente la máxima atribuida a Jesús que dice: "La Verdad os hará libres".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285750" y="142875"/>
            <a:ext cx="58578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Posiblemente si conociéramos con exactitud estas respuestas, la vida nos resultaría mucho más fácil: </a:t>
            </a:r>
            <a:endParaRPr lang="es-ES" sz="2400"/>
          </a:p>
        </p:txBody>
      </p:sp>
      <p:pic>
        <p:nvPicPr>
          <p:cNvPr id="44039" name="Espace réservé du contenu 3" descr="slide0054_image0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250825" y="4221163"/>
            <a:ext cx="78930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entenderíamos </a:t>
            </a:r>
          </a:p>
          <a:p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el porqué de las cosas. Pero lo cierto, es que apenas sabemos nada de la verdad y mucho menos de nosotros mismos. Aquí encaja perfectamente la máxima atribuida a Jesús que dice: "La Verdad os hará libres".</a:t>
            </a:r>
          </a:p>
        </p:txBody>
      </p:sp>
    </p:spTree>
  </p:cSld>
  <p:clrMapOvr>
    <a:masterClrMapping/>
  </p:clrMapOvr>
  <p:transition spd="slow"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r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8131" name="Espace réservé du contenu 3" descr="aacb278e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143776"/>
          </a:xfrm>
        </p:spPr>
      </p:pic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250825" y="260350"/>
            <a:ext cx="396081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Verdad, brilla por su ausencia. Pero… ¿qué es verdad y qué no lo es?, ¿cómo saber si lo que conocemos es verdad y no una ilusión, un espejismo, o simplemente una manipulación?</a:t>
            </a:r>
          </a:p>
        </p:txBody>
      </p:sp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71fface6e7c4278d99b825c1117a5092_large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20" y="3071810"/>
            <a:ext cx="385765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Decía Calderón de la Barca: "La vida es sueño… y los sueños, sueños son". ¿Vivimos en un eterno sueño?, </a:t>
            </a:r>
            <a:endParaRPr lang="es-ES" sz="2400" dirty="0" smtClean="0">
              <a:solidFill>
                <a:srgbClr val="00FFFF"/>
              </a:solidFill>
              <a:latin typeface="Snap ITC" pitchFamily="82" charset="0"/>
            </a:endParaRPr>
          </a:p>
          <a:p>
            <a:pPr eaLnBrk="0" hangingPunct="0"/>
            <a:r>
              <a:rPr lang="es-ES" sz="2400" dirty="0" smtClean="0">
                <a:solidFill>
                  <a:srgbClr val="00FFFF"/>
                </a:solidFill>
                <a:latin typeface="Snap ITC" pitchFamily="82" charset="0"/>
              </a:rPr>
              <a:t>¿</a:t>
            </a:r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qué es la realidad…, a qué llamamos realidad?</a:t>
            </a:r>
          </a:p>
        </p:txBody>
      </p:sp>
    </p:spTree>
  </p:cSld>
  <p:clrMapOvr>
    <a:masterClrMapping/>
  </p:clrMapOvr>
  <p:transition spd="med" advClick="0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98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42938" y="4929188"/>
            <a:ext cx="80724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Ante tales incertidumbres, el ser humano ha optado por justificar su presencia y la razón de su existencia en la voluntad de un ser superior: un dios. Pero, ¿existe ése dios? </a:t>
            </a:r>
          </a:p>
        </p:txBody>
      </p:sp>
    </p:spTree>
  </p:cSld>
  <p:clrMapOvr>
    <a:masterClrMapping/>
  </p:clrMapOvr>
  <p:transition spd="med" advClick="0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Imagen" descr="0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85750" y="357188"/>
            <a:ext cx="36433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Si como Dios, entendemos al personaje referido en la Biblia como: Yahvé o Jehová. O en el Corán como: Alá. O como en las diferentes y variadas religiones, con su particular denominación. </a:t>
            </a:r>
          </a:p>
        </p:txBody>
      </p:sp>
    </p:spTree>
  </p:cSld>
  <p:clrMapOvr>
    <a:masterClrMapping/>
  </p:clrMapOvr>
  <p:transition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Imagen" descr="Imagen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71500" y="2214563"/>
            <a:ext cx="5715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Resulta evidente de que ese tipo de dios o de ser supremo, no encaja en la mentalidad evolucionada del ser humano actual. El razonamiento científico del ser humano sabe diferenciar perfectamente un cuento o historia, de una evidencia contrastable.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Imagen" descr="Imagen1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67825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0063" y="5072063"/>
            <a:ext cx="8429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Es por ello que el ser humano, en realidad, a penas sabe nada de sí mismo. Y mucho menos de la posible existencia de un Dios creador tal como nos refieren los textos sagrados.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Imagen" descr="Lighthous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313" y="4000500"/>
            <a:ext cx="892968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FFFF"/>
                </a:solidFill>
                <a:latin typeface="Snap ITC" pitchFamily="82" charset="0"/>
              </a:rPr>
              <a:t>. Pero si la palabra Dios, es definida como la referencia a una inmensurable fuerza o energía, capaz de transformarse así misma en materia, en inteligencia, o cualquier otro tipo de manifestación; resultará más comprensible para la razón científica humana, aún cuando ésta sea incapaz de abarcar su total comprensión.</a:t>
            </a:r>
            <a:endParaRPr lang="es-ES" sz="2400"/>
          </a:p>
        </p:txBody>
      </p:sp>
    </p:spTree>
  </p:cSld>
  <p:clrMapOvr>
    <a:masterClrMapping/>
  </p:clrMapOvr>
  <p:transition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1 Imagen" descr="ANOCHEC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285728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De acuerdo a ésta ultima exposición, la prioridad del ser humano debería establecerse en conocer el origen o la relación entre él y la gran fuerza o energía universal, responsable real de todo cuanto somos capaces de conocer y comprender. </a:t>
            </a:r>
          </a:p>
        </p:txBody>
      </p:sp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Jose Luis\Desktop\melia-sina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3714752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s-ES" sz="2400" dirty="0">
              <a:solidFill>
                <a:srgbClr val="00FFFF"/>
              </a:solidFill>
              <a:latin typeface="Snap ITC" pitchFamily="82" charset="0"/>
            </a:endParaRPr>
          </a:p>
          <a:p>
            <a:pPr algn="ctr"/>
            <a:endParaRPr lang="es-ES" sz="2400" dirty="0">
              <a:solidFill>
                <a:srgbClr val="00FFFF"/>
              </a:solidFill>
              <a:latin typeface="Snap ITC" pitchFamily="82" charset="0"/>
            </a:endParaRPr>
          </a:p>
          <a:p>
            <a:pPr algn="ctr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Esta sería la gran prioridad del ser humano: conocer su origen, su razón de ser y su destino. Quizás solamente de esta manera, se eliminarían los enfrentamientos y las guerras, así como el maltrato a otros seres vivos que nos acompañan en nuestra evolución,</a:t>
            </a:r>
          </a:p>
          <a:p>
            <a:pPr algn="ctr"/>
            <a:endParaRPr lang="es-ES" sz="2400" dirty="0">
              <a:solidFill>
                <a:srgbClr val="00FFFF"/>
              </a:solidFill>
              <a:latin typeface="Snap ITC" pitchFamily="82" charset="0"/>
            </a:endParaRPr>
          </a:p>
          <a:p>
            <a:pPr algn="ctr"/>
            <a:endParaRPr lang="es-ES" sz="2400" dirty="0">
              <a:solidFill>
                <a:srgbClr val="00FFFF"/>
              </a:solidFill>
              <a:latin typeface="Snap ITC" pitchFamily="82" charset="0"/>
            </a:endParaRPr>
          </a:p>
          <a:p>
            <a:pPr algn="ctr"/>
            <a:endParaRPr lang="es-ES" sz="2400" dirty="0">
              <a:solidFill>
                <a:srgbClr val="00FFFF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Espace réservé du contenu 3" descr="sunday_morning_ii_1600x12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5643570" y="0"/>
            <a:ext cx="350043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s-ES" sz="2400" dirty="0">
              <a:solidFill>
                <a:srgbClr val="00FFFF"/>
              </a:solidFill>
              <a:latin typeface="Snap ITC" pitchFamily="82" charset="0"/>
            </a:endParaRPr>
          </a:p>
          <a:p>
            <a:pPr algn="ctr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comulgando totalmente con la naturaleza de nuestra madre, la Tierra, un ser no menos vivo que nosotros mismos, pues de ella venimos y a ella le debemos nuestra existencia evolutiva.</a:t>
            </a:r>
          </a:p>
        </p:txBody>
      </p:sp>
    </p:spTree>
  </p:cSld>
  <p:clrMapOvr>
    <a:masterClrMapping/>
  </p:clrMapOvr>
  <p:transition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Imagen" descr="480x360_fond-ecran-nature-paysages-animations-0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4313" y="214290"/>
            <a:ext cx="850109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Pero la evolución racional del ser humano no alcanza a todos por igual. Por lo que ante la carencia de un estatus evolutivo general o global, que nos permita interrelacionarnos entre todos como si de un mismo pensamiento o idioma se tratase, </a:t>
            </a: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6084" name="Espace réservé du contenu 3" descr="f0d38754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-1588"/>
            <a:ext cx="9144000" cy="6859588"/>
          </a:xfrm>
          <a:noFill/>
          <a:ln/>
        </p:spPr>
      </p:pic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827088" y="333375"/>
            <a:ext cx="79930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s-ES" sz="2400" dirty="0">
                <a:solidFill>
                  <a:srgbClr val="00FFFF"/>
                </a:solidFill>
                <a:latin typeface="Snap ITC" pitchFamily="82" charset="0"/>
              </a:rPr>
              <a:t>únicamente queda la posibilidad de que esa gran fuerza o energía universal, se manifieste entre los seres humanos, abriendo los corazones y los ojos del alma de cada uno de nosotros, para llegar a conocer la Verdad.</a:t>
            </a:r>
          </a:p>
        </p:txBody>
      </p:sp>
    </p:spTree>
  </p:cSld>
  <p:clrMapOvr>
    <a:masterClrMapping/>
  </p:clrMapOvr>
  <p:transition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 descr="110925180504_38.jpg"/>
          <p:cNvPicPr>
            <a:picLocks noChangeAspect="1"/>
          </p:cNvPicPr>
          <p:nvPr/>
        </p:nvPicPr>
        <p:blipFill>
          <a:blip r:embed="rId3"/>
          <a:srcRect l="4517" t="4546" r="2344" b="3513"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s://lh6.googleusercontent.com/-WXoPMdfMeus/S2uGrnvspBI/AAAAAAAABIw/kVwJtVoskXQ/s640/wallpaper-tree-pictures-romantic-artistic-nigh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5000625" y="428625"/>
            <a:ext cx="3714750" cy="1660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1988" name="Picture 3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51813" y="5475288"/>
            <a:ext cx="787400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98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3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41994" name="11 Rectángulo"/>
          <p:cNvSpPr>
            <a:spLocks noChangeArrowheads="1"/>
          </p:cNvSpPr>
          <p:nvPr/>
        </p:nvSpPr>
        <p:spPr bwMode="auto">
          <a:xfrm>
            <a:off x="285750" y="5072063"/>
            <a:ext cx="45720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ES">
                <a:solidFill>
                  <a:srgbClr val="00FFFF"/>
                </a:solidFill>
              </a:rPr>
              <a:t>Texto; José Luis Giménez</a:t>
            </a:r>
            <a:br>
              <a:rPr lang="es-ES">
                <a:solidFill>
                  <a:srgbClr val="00FFFF"/>
                </a:solidFill>
              </a:rPr>
            </a:br>
            <a:r>
              <a:rPr lang="es-ES">
                <a:solidFill>
                  <a:srgbClr val="00FFFF"/>
                </a:solidFill>
              </a:rPr>
              <a:t>www.jlgimenez.es</a:t>
            </a:r>
            <a:br>
              <a:rPr lang="es-ES">
                <a:solidFill>
                  <a:srgbClr val="00FFFF"/>
                </a:solidFill>
              </a:rPr>
            </a:br>
            <a:r>
              <a:rPr lang="es-ES">
                <a:solidFill>
                  <a:srgbClr val="00FFFF"/>
                </a:solidFill>
                <a:hlinkClick r:id="rId8"/>
              </a:rPr>
              <a:t>informacion@jlgimenez.es</a:t>
            </a:r>
            <a:endParaRPr lang="es-ES">
              <a:solidFill>
                <a:srgbClr val="00FFFF"/>
              </a:solidFill>
            </a:endParaRPr>
          </a:p>
          <a:p>
            <a:pPr eaLnBrk="0" hangingPunct="0"/>
            <a:r>
              <a:rPr lang="es-ES">
                <a:solidFill>
                  <a:srgbClr val="00FFFF"/>
                </a:solidFill>
              </a:rPr>
              <a:t>Fotos de la red</a:t>
            </a:r>
          </a:p>
          <a:p>
            <a:pPr eaLnBrk="0" hangingPunct="0"/>
            <a:endParaRPr lang="es-ES">
              <a:solidFill>
                <a:srgbClr val="00FF99"/>
              </a:solidFill>
            </a:endParaRPr>
          </a:p>
        </p:txBody>
      </p:sp>
    </p:spTree>
  </p:cSld>
  <p:clrMapOvr>
    <a:masterClrMapping/>
  </p:clrMapOvr>
  <p:transition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3013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3014" name="Picture 6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3016" name="Picture 8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3040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3041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3064" name="Picture 56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3065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SABEMOS DE LA VERDAD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SABEMOS DE LA VERDAD</Template>
  <TotalTime>28</TotalTime>
  <Words>804</Words>
  <Application>Microsoft Office PowerPoint</Application>
  <PresentationFormat>Presentación en pantalla (4:3)</PresentationFormat>
  <Paragraphs>65</Paragraphs>
  <Slides>20</Slides>
  <Notes>20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Snap ITC</vt:lpstr>
      <vt:lpstr>Berlin Sans FB Demi</vt:lpstr>
      <vt:lpstr>Forte</vt:lpstr>
      <vt:lpstr>QUE SABEMOS DE LA VERDAD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2013-07-16T12:40:54Z</dcterms:created>
  <dcterms:modified xsi:type="dcterms:W3CDTF">2013-07-16T13:09:16Z</dcterms:modified>
</cp:coreProperties>
</file>