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5"/>
  </p:notesMasterIdLst>
  <p:sldIdLst>
    <p:sldId id="284" r:id="rId3"/>
    <p:sldId id="324" r:id="rId4"/>
    <p:sldId id="337" r:id="rId5"/>
    <p:sldId id="300" r:id="rId6"/>
    <p:sldId id="294" r:id="rId7"/>
    <p:sldId id="317" r:id="rId8"/>
    <p:sldId id="331" r:id="rId9"/>
    <p:sldId id="303" r:id="rId10"/>
    <p:sldId id="333" r:id="rId11"/>
    <p:sldId id="302" r:id="rId12"/>
    <p:sldId id="310" r:id="rId13"/>
    <p:sldId id="320" r:id="rId14"/>
    <p:sldId id="304" r:id="rId15"/>
    <p:sldId id="336" r:id="rId16"/>
    <p:sldId id="319" r:id="rId17"/>
    <p:sldId id="296" r:id="rId18"/>
    <p:sldId id="315" r:id="rId19"/>
    <p:sldId id="297" r:id="rId20"/>
    <p:sldId id="316" r:id="rId21"/>
    <p:sldId id="299" r:id="rId22"/>
    <p:sldId id="301" r:id="rId23"/>
    <p:sldId id="305" r:id="rId24"/>
    <p:sldId id="314" r:id="rId25"/>
    <p:sldId id="306" r:id="rId26"/>
    <p:sldId id="334" r:id="rId27"/>
    <p:sldId id="322" r:id="rId28"/>
    <p:sldId id="332" r:id="rId29"/>
    <p:sldId id="325" r:id="rId30"/>
    <p:sldId id="327" r:id="rId31"/>
    <p:sldId id="335" r:id="rId32"/>
    <p:sldId id="311" r:id="rId33"/>
    <p:sldId id="309" r:id="rId34"/>
    <p:sldId id="338" r:id="rId35"/>
    <p:sldId id="313" r:id="rId36"/>
    <p:sldId id="326" r:id="rId37"/>
    <p:sldId id="339" r:id="rId38"/>
    <p:sldId id="323" r:id="rId39"/>
    <p:sldId id="329" r:id="rId40"/>
    <p:sldId id="318" r:id="rId41"/>
    <p:sldId id="307" r:id="rId42"/>
    <p:sldId id="292" r:id="rId43"/>
    <p:sldId id="328" r:id="rId4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cwS2xUxq3y7hQdBqWL5XCQ==" hashData="SJhgKkTlxA4xrNClAnZH6Ht/LN0="/>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2222EE"/>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0E6B7AC-DA52-4750-BD0D-64053EEF0B87}" type="datetimeFigureOut">
              <a:rPr lang="es-ES" smtClean="0"/>
              <a:pPr/>
              <a:t>21/03/2015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F02C10E-8493-4431-8E18-55065AB3A7E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21/03/2015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21/03/2015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5FAA04D-9395-4D56-A71F-8C58ACA34194}" type="datetimeFigureOut">
              <a:rPr lang="es-ES" smtClean="0"/>
              <a:pPr/>
              <a:t>21/03/2015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15FAA04D-9395-4D56-A71F-8C58ACA34194}" type="datetimeFigureOut">
              <a:rPr lang="es-ES" smtClean="0"/>
              <a:pPr/>
              <a:t>21/03/2015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15FAA04D-9395-4D56-A71F-8C58ACA34194}" type="datetimeFigureOut">
              <a:rPr lang="es-ES" smtClean="0"/>
              <a:pPr/>
              <a:t>21/03/2015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5FAA04D-9395-4D56-A71F-8C58ACA34194}" type="datetimeFigureOut">
              <a:rPr lang="es-ES" smtClean="0"/>
              <a:pPr/>
              <a:t>21/03/2015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5FAA04D-9395-4D56-A71F-8C58ACA34194}" type="datetimeFigureOut">
              <a:rPr lang="es-ES" smtClean="0"/>
              <a:pPr/>
              <a:t>21/03/2015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5FAA04D-9395-4D56-A71F-8C58ACA34194}" type="datetimeFigureOut">
              <a:rPr lang="es-ES" smtClean="0"/>
              <a:pPr/>
              <a:t>21/03/2015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5FAA04D-9395-4D56-A71F-8C58ACA34194}" type="datetimeFigureOut">
              <a:rPr lang="es-ES" smtClean="0"/>
              <a:pPr/>
              <a:t>21/03/2015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21/03/2015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21/03/2015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FAA04D-9395-4D56-A71F-8C58ACA34194}" type="datetimeFigureOut">
              <a:rPr lang="es-ES" smtClean="0"/>
              <a:pPr/>
              <a:t>21/03/2015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425A88-957C-4A9C-9FC1-D0176185CF6F}"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11.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18.gif"/></Relationships>
</file>

<file path=ppt/slides/_rels/slide13.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audio" Target="../media/audio5.wav"/><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37.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0.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35.jpeg"/></Relationships>
</file>

<file path=ppt/slides/_rels/slide42.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hyperlink" Target="https://vk.com/mispps" TargetMode="External"/><Relationship Id="rId3" Type="http://schemas.openxmlformats.org/officeDocument/2006/relationships/image" Target="../media/image36.png"/><Relationship Id="rId7" Type="http://schemas.openxmlformats.org/officeDocument/2006/relationships/hyperlink" Target="https://www.facebook.com/mispps" TargetMode="External"/><Relationship Id="rId12" Type="http://schemas.openxmlformats.org/officeDocument/2006/relationships/image" Target="../media/image4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8.png"/><Relationship Id="rId11" Type="http://schemas.openxmlformats.org/officeDocument/2006/relationships/hyperlink" Target="https://plus.google.com/+Mispps/" TargetMode="External"/><Relationship Id="rId5" Type="http://schemas.openxmlformats.org/officeDocument/2006/relationships/image" Target="../media/image37.png"/><Relationship Id="rId10" Type="http://schemas.openxmlformats.org/officeDocument/2006/relationships/image" Target="../media/image4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illusion-015"/>
          <p:cNvPicPr>
            <a:picLocks noChangeAspect="1" noChangeArrowheads="1" noCrop="1"/>
          </p:cNvPicPr>
          <p:nvPr/>
        </p:nvPicPr>
        <p:blipFill>
          <a:blip r:embed="rId4" cstate="print">
            <a:duotone>
              <a:schemeClr val="accent1">
                <a:shade val="45000"/>
                <a:satMod val="135000"/>
              </a:schemeClr>
              <a:prstClr val="white"/>
            </a:duotone>
            <a:lum bright="54000"/>
          </a:blip>
          <a:srcRect/>
          <a:stretch>
            <a:fillRect/>
          </a:stretch>
        </p:blipFill>
        <p:spPr bwMode="auto">
          <a:xfrm>
            <a:off x="0" y="-19050"/>
            <a:ext cx="9144000" cy="6877050"/>
          </a:xfrm>
          <a:prstGeom prst="rect">
            <a:avLst/>
          </a:prstGeom>
          <a:noFill/>
          <a:ln w="9525">
            <a:noFill/>
            <a:miter lim="800000"/>
            <a:headEnd/>
            <a:tailEnd/>
          </a:ln>
        </p:spPr>
      </p:pic>
      <p:pic>
        <p:nvPicPr>
          <p:cNvPr id="2053" name="Picture 8"/>
          <p:cNvPicPr>
            <a:picLocks noChangeAspect="1" noChangeArrowheads="1"/>
          </p:cNvPicPr>
          <p:nvPr/>
        </p:nvPicPr>
        <p:blipFill>
          <a:blip r:embed="rId5"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251520" y="5661248"/>
            <a:ext cx="794853" cy="836488"/>
          </a:xfrm>
          <a:prstGeom prst="rect">
            <a:avLst/>
          </a:prstGeom>
          <a:noFill/>
          <a:ln w="38100">
            <a:solidFill>
              <a:srgbClr val="1CDEF8"/>
            </a:solidFill>
            <a:miter lim="800000"/>
            <a:headEnd/>
            <a:tailEnd/>
          </a:ln>
        </p:spPr>
      </p:pic>
      <p:sp>
        <p:nvSpPr>
          <p:cNvPr id="15" name="14 Rectángulo"/>
          <p:cNvSpPr/>
          <p:nvPr/>
        </p:nvSpPr>
        <p:spPr>
          <a:xfrm>
            <a:off x="683568" y="6093296"/>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9"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1475656" y="1844824"/>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1115616" y="764704"/>
            <a:ext cx="6887688" cy="5570756"/>
          </a:xfrm>
          <a:prstGeom prst="rect">
            <a:avLst/>
          </a:prstGeom>
        </p:spPr>
        <p:txBody>
          <a:bodyPr wrap="square">
            <a:spAutoFit/>
          </a:bodyPr>
          <a:lstStyle/>
          <a:p>
            <a:pPr algn="ctr"/>
            <a:r>
              <a:rPr lang="es-ES" sz="8000" b="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Bernard MT Condensed" pitchFamily="18" charset="0"/>
              </a:rPr>
              <a:t>¿Por qué siempre llegas tarde a todos los lados?</a:t>
            </a:r>
            <a:endParaRPr lang="es-ES" sz="3600" b="1" dirty="0" smtClean="0"/>
          </a:p>
          <a:p>
            <a:pPr algn="ctr"/>
            <a:endParaRPr lang="es-ES" sz="3600" b="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Bernard MT Condensed" pitchFamily="18" charset="0"/>
            </a:endParaRP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Tree>
  </p:cSld>
  <p:clrMapOvr>
    <a:masterClrMapping/>
  </p:clrMapOvr>
  <p:transition spd="slow" advTm="11000">
    <p:dissolve/>
    <p:sndAc>
      <p:stSnd>
        <p:snd r:embed="rId3" name="nat king cole - la colina del adios[1].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7"/>
                                        </p:tgtEl>
                                        <p:attrNameLst>
                                          <p:attrName>style.opacity</p:attrName>
                                        </p:attrNameLst>
                                      </p:cBhvr>
                                      <p:to>
                                        <p:strVal val="0.5"/>
                                      </p:to>
                                    </p:set>
                                    <p:animEffect filter="image" prLst="opacity: 0.5">
                                      <p:cBhvr rctx="IE">
                                        <p:cTn id="7" dur="indefinite"/>
                                        <p:tgtEl>
                                          <p:spTgt spid="17"/>
                                        </p:tgtEl>
                                      </p:cBhvr>
                                    </p:animEffect>
                                  </p:childTnLst>
                                </p:cTn>
                              </p:par>
                            </p:childTnLst>
                          </p:cTn>
                        </p:par>
                        <p:par>
                          <p:cTn id="8" fill="hold">
                            <p:stCondLst>
                              <p:cond delay="0"/>
                            </p:stCondLst>
                            <p:childTnLst>
                              <p:par>
                                <p:cTn id="9" presetID="17" presetClass="entr" presetSubtype="10" fill="hold" nodeType="afterEffect">
                                  <p:stCondLst>
                                    <p:cond delay="0"/>
                                  </p:st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2.bp.blogspot.com/-Y1xC5iW_T6U/TzMsn3zHq3I/AAAAAAAACVE/KqVlWo5SXc8/s1600/0k0289_gif-sicodelicos-11.gif"/>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0"/>
            <a:ext cx="9144000" cy="6876257"/>
          </a:xfrm>
          <a:prstGeom prst="rect">
            <a:avLst/>
          </a:prstGeom>
          <a:noFill/>
        </p:spPr>
      </p:pic>
      <p:pic>
        <p:nvPicPr>
          <p:cNvPr id="1026" name="Picture 2" descr="C:\Documents and Settings\Dell\Escritorio\llegar-tarde_323x216.jpg"/>
          <p:cNvPicPr>
            <a:picLocks noChangeAspect="1" noChangeArrowheads="1"/>
          </p:cNvPicPr>
          <p:nvPr/>
        </p:nvPicPr>
        <p:blipFill>
          <a:blip r:embed="rId3" cstate="print"/>
          <a:srcRect/>
          <a:stretch>
            <a:fillRect/>
          </a:stretch>
        </p:blipFill>
        <p:spPr bwMode="auto">
          <a:xfrm>
            <a:off x="467544" y="764704"/>
            <a:ext cx="8183576" cy="5472608"/>
          </a:xfrm>
          <a:prstGeom prst="rect">
            <a:avLst/>
          </a:prstGeom>
          <a:noFill/>
        </p:spPr>
      </p:pic>
      <p:pic>
        <p:nvPicPr>
          <p:cNvPr id="5" name="Picture 3" descr="illusion-017"/>
          <p:cNvPicPr>
            <a:picLocks noChangeAspect="1" noChangeArrowheads="1" noCrop="1"/>
          </p:cNvPicPr>
          <p:nvPr/>
        </p:nvPicPr>
        <p:blipFill>
          <a:blip r:embed="rId4" cstate="print">
            <a:duotone>
              <a:schemeClr val="accent5">
                <a:shade val="45000"/>
                <a:satMod val="135000"/>
              </a:schemeClr>
              <a:prstClr val="white"/>
            </a:duotone>
            <a:lum bright="47000"/>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4"/>
                                        </p:tgtEl>
                                        <p:attrNameLst>
                                          <p:attrName>style.opacity</p:attrName>
                                        </p:attrNameLst>
                                      </p:cBhvr>
                                      <p:to>
                                        <p:strVal val="0.25"/>
                                      </p:to>
                                    </p:set>
                                    <p:animEffect filter="image" prLst="opacity: 0.25">
                                      <p:cBhvr rctx="IE">
                                        <p:cTn id="11" dur="indefinite"/>
                                        <p:tgtEl>
                                          <p:spTgt spid="4"/>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5"/>
                                        </p:tgtEl>
                                      </p:cBhvr>
                                    </p:animEffect>
                                    <p:set>
                                      <p:cBhvr>
                                        <p:cTn id="15"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38000"/>
          </a:blip>
          <a:srcRect/>
          <a:stretch>
            <a:fillRect/>
          </a:stretch>
        </p:blipFill>
        <p:spPr bwMode="auto">
          <a:xfrm>
            <a:off x="0" y="0"/>
            <a:ext cx="9144000" cy="6877050"/>
          </a:xfrm>
          <a:prstGeom prst="rect">
            <a:avLst/>
          </a:prstGeom>
          <a:noFill/>
          <a:ln w="9525">
            <a:noFill/>
            <a:miter lim="800000"/>
            <a:headEnd/>
            <a:tailEnd/>
          </a:ln>
        </p:spPr>
      </p:pic>
      <p:pic>
        <p:nvPicPr>
          <p:cNvPr id="9218" name="Picture 2" descr="C:\Documents and Settings\Dell\Escritorio\PARA ARREGLAR\puntualidad.jpg"/>
          <p:cNvPicPr>
            <a:picLocks noChangeAspect="1" noChangeArrowheads="1"/>
          </p:cNvPicPr>
          <p:nvPr/>
        </p:nvPicPr>
        <p:blipFill>
          <a:blip r:embed="rId3" cstate="print"/>
          <a:srcRect/>
          <a:stretch>
            <a:fillRect/>
          </a:stretch>
        </p:blipFill>
        <p:spPr bwMode="auto">
          <a:xfrm>
            <a:off x="1619672" y="476672"/>
            <a:ext cx="5832648" cy="5832648"/>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38000"/>
          </a:blip>
          <a:srcRect/>
          <a:stretch>
            <a:fillRect/>
          </a:stretch>
        </p:blipFill>
        <p:spPr bwMode="auto">
          <a:xfrm>
            <a:off x="0" y="0"/>
            <a:ext cx="9144000" cy="6877050"/>
          </a:xfrm>
          <a:prstGeom prst="rect">
            <a:avLst/>
          </a:prstGeom>
          <a:noFill/>
          <a:ln w="9525">
            <a:noFill/>
            <a:miter lim="800000"/>
            <a:headEnd/>
            <a:tailEnd/>
          </a:ln>
        </p:spPr>
      </p:pic>
      <p:pic>
        <p:nvPicPr>
          <p:cNvPr id="1026" name="Picture 2" descr="C:\Documents and Settings\Dell\Escritorio\JJ.bmp"/>
          <p:cNvPicPr>
            <a:picLocks noChangeAspect="1" noChangeArrowheads="1"/>
          </p:cNvPicPr>
          <p:nvPr/>
        </p:nvPicPr>
        <p:blipFill>
          <a:blip r:embed="rId3" cstate="print"/>
          <a:srcRect/>
          <a:stretch>
            <a:fillRect/>
          </a:stretch>
        </p:blipFill>
        <p:spPr bwMode="auto">
          <a:xfrm>
            <a:off x="755576" y="908720"/>
            <a:ext cx="7761248" cy="5112568"/>
          </a:xfrm>
          <a:prstGeom prst="rect">
            <a:avLst/>
          </a:prstGeom>
          <a:noFill/>
          <a:ln w="50800" cmpd="thickThin">
            <a:solidFill>
              <a:srgbClr val="FF0000"/>
            </a:solidFill>
          </a:ln>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7" presetClass="entr" presetSubtype="8" fill="hold" nodeType="after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additive="base">
                                        <p:cTn id="11" dur="3000" fill="hold"/>
                                        <p:tgtEl>
                                          <p:spTgt spid="1026"/>
                                        </p:tgtEl>
                                        <p:attrNameLst>
                                          <p:attrName>ppt_x</p:attrName>
                                        </p:attrNameLst>
                                      </p:cBhvr>
                                      <p:tavLst>
                                        <p:tav tm="0">
                                          <p:val>
                                            <p:strVal val="0-#ppt_w/2"/>
                                          </p:val>
                                        </p:tav>
                                        <p:tav tm="100000">
                                          <p:val>
                                            <p:strVal val="#ppt_x"/>
                                          </p:val>
                                        </p:tav>
                                      </p:tavLst>
                                    </p:anim>
                                    <p:anim calcmode="lin" valueType="num">
                                      <p:cBhvr additive="base">
                                        <p:cTn id="12" dur="3000" fill="hold"/>
                                        <p:tgtEl>
                                          <p:spTgt spid="10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5">
                <a:shade val="45000"/>
                <a:satMod val="135000"/>
              </a:schemeClr>
              <a:prstClr val="white"/>
            </a:duotone>
            <a:lum bright="38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619672" y="1268760"/>
            <a:ext cx="6966520" cy="4708981"/>
          </a:xfrm>
          <a:prstGeom prst="rect">
            <a:avLst/>
          </a:prstGeom>
        </p:spPr>
        <p:txBody>
          <a:bodyPr wrap="square">
            <a:spAutoFit/>
          </a:bodyPr>
          <a:lstStyle/>
          <a:p>
            <a:r>
              <a:rPr lang="es-ES" sz="2000" i="1" dirty="0" smtClean="0"/>
              <a:t>La </a:t>
            </a:r>
            <a:r>
              <a:rPr lang="es-ES" sz="2000" b="1" i="1" dirty="0" smtClean="0"/>
              <a:t>impuntualidad</a:t>
            </a:r>
            <a:r>
              <a:rPr lang="es-ES" sz="2000" i="1" dirty="0" smtClean="0"/>
              <a:t> es un rasgo personal que trae varios inconvenientes, pero que muchas personas padecen.</a:t>
            </a:r>
          </a:p>
          <a:p>
            <a:r>
              <a:rPr lang="es-ES" sz="2000" i="1" dirty="0" smtClean="0"/>
              <a:t>Aparentemente fue Shakespeare el que dijo que «mejor tres horas temprano que un minuto tarde», pero el problema es que, al momento de concertar una cita, no siempre se da entre dos personas que adoptan esta misma filosofía, y lo más probable es que una de ellas sea la que tenga que esperar a la otra por 3 horas.</a:t>
            </a:r>
          </a:p>
          <a:p>
            <a:r>
              <a:rPr lang="es-ES" sz="2000" i="1" dirty="0" smtClean="0"/>
              <a:t>(Ya que estamos con citas literarias, y para compensar, cabe recordar que Oscar Wilde dijo que «llegar tarde es una cuestión de principios» y que «la puntualidad es una pérdida de tiempo»).</a:t>
            </a:r>
          </a:p>
          <a:p>
            <a:r>
              <a:rPr lang="es-ES" sz="2000" i="1" dirty="0" smtClean="0"/>
              <a:t>De todas maneras, si eres de esos que ha perdido amistades por </a:t>
            </a:r>
            <a:r>
              <a:rPr lang="es-ES" sz="2000" b="1" i="1" dirty="0" smtClean="0"/>
              <a:t>llegar siempre tarde</a:t>
            </a:r>
            <a:r>
              <a:rPr lang="es-ES" sz="2000" i="1" dirty="0" smtClean="0"/>
              <a:t>, no te preocupes. La ciencia ha determinado el principal factor que incide en </a:t>
            </a:r>
            <a:r>
              <a:rPr lang="es-ES" sz="2000" b="1" i="1" dirty="0" smtClean="0"/>
              <a:t>la impuntualidad</a:t>
            </a:r>
            <a:r>
              <a:rPr lang="es-ES" sz="2000" i="1" dirty="0" smtClean="0"/>
              <a:t>, y también cómo se puede cambiar esta conducta. </a:t>
            </a:r>
          </a:p>
        </p:txBody>
      </p:sp>
    </p:spTree>
  </p:cSld>
  <p:clrMapOvr>
    <a:masterClrMapping/>
  </p:clrMapOvr>
  <p:transition spd="slow" advTm="6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38000"/>
          </a:blip>
          <a:srcRect/>
          <a:stretch>
            <a:fillRect/>
          </a:stretch>
        </p:blipFill>
        <p:spPr bwMode="auto">
          <a:xfrm>
            <a:off x="0" y="0"/>
            <a:ext cx="9144000" cy="6877050"/>
          </a:xfrm>
          <a:prstGeom prst="rect">
            <a:avLst/>
          </a:prstGeom>
          <a:noFill/>
          <a:ln w="9525">
            <a:noFill/>
            <a:miter lim="800000"/>
            <a:headEnd/>
            <a:tailEnd/>
          </a:ln>
        </p:spPr>
      </p:pic>
      <p:pic>
        <p:nvPicPr>
          <p:cNvPr id="6146" name="Picture 2" descr="C:\Documents and Settings\Dell\Escritorio\untitled.bmp"/>
          <p:cNvPicPr>
            <a:picLocks noChangeAspect="1" noChangeArrowheads="1"/>
          </p:cNvPicPr>
          <p:nvPr/>
        </p:nvPicPr>
        <p:blipFill>
          <a:blip r:embed="rId3" cstate="print"/>
          <a:srcRect/>
          <a:stretch>
            <a:fillRect/>
          </a:stretch>
        </p:blipFill>
        <p:spPr bwMode="auto">
          <a:xfrm>
            <a:off x="683568" y="836712"/>
            <a:ext cx="7890018" cy="5344851"/>
          </a:xfrm>
          <a:prstGeom prst="rect">
            <a:avLst/>
          </a:prstGeom>
          <a:noFill/>
        </p:spPr>
      </p:pic>
      <p:pic>
        <p:nvPicPr>
          <p:cNvPr id="5" name="Picture 3" descr="illusion-017"/>
          <p:cNvPicPr>
            <a:picLocks noChangeAspect="1" noChangeArrowheads="1" noCrop="1"/>
          </p:cNvPicPr>
          <p:nvPr/>
        </p:nvPicPr>
        <p:blipFill>
          <a:blip r:embed="rId4" cstate="print">
            <a:duotone>
              <a:schemeClr val="accent5">
                <a:shade val="45000"/>
                <a:satMod val="135000"/>
              </a:schemeClr>
              <a:prstClr val="white"/>
            </a:duotone>
            <a:lum bright="47000"/>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5"/>
                                        </p:tgtEl>
                                        <p:attrNameLst>
                                          <p:attrName>style.opacity</p:attrName>
                                        </p:attrNameLst>
                                      </p:cBhvr>
                                      <p:to>
                                        <p:strVal val="0.5"/>
                                      </p:to>
                                    </p:set>
                                    <p:animEffect filter="image" prLst="opacity: 0.5">
                                      <p:cBhvr rctx="IE">
                                        <p:cTn id="11" dur="indefinite"/>
                                        <p:tgtEl>
                                          <p:spTgt spid="5"/>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5"/>
                                        </p:tgtEl>
                                      </p:cBhvr>
                                    </p:animEffect>
                                    <p:set>
                                      <p:cBhvr>
                                        <p:cTn id="15"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38000"/>
          </a:blip>
          <a:srcRect/>
          <a:stretch>
            <a:fillRect/>
          </a:stretch>
        </p:blipFill>
        <p:spPr bwMode="auto">
          <a:xfrm>
            <a:off x="0" y="0"/>
            <a:ext cx="9144000" cy="6877050"/>
          </a:xfrm>
          <a:prstGeom prst="rect">
            <a:avLst/>
          </a:prstGeom>
          <a:noFill/>
          <a:ln w="9525">
            <a:noFill/>
            <a:miter lim="800000"/>
            <a:headEnd/>
            <a:tailEnd/>
          </a:ln>
        </p:spPr>
      </p:pic>
      <p:pic>
        <p:nvPicPr>
          <p:cNvPr id="3074" name="Picture 2" descr="C:\Documents and Settings\Dell\Escritorio\PARA ARREGLAR\101316014194749.jpg"/>
          <p:cNvPicPr>
            <a:picLocks noChangeAspect="1" noChangeArrowheads="1"/>
          </p:cNvPicPr>
          <p:nvPr/>
        </p:nvPicPr>
        <p:blipFill>
          <a:blip r:embed="rId3" cstate="print"/>
          <a:srcRect/>
          <a:stretch>
            <a:fillRect/>
          </a:stretch>
        </p:blipFill>
        <p:spPr bwMode="auto">
          <a:xfrm>
            <a:off x="1043608" y="0"/>
            <a:ext cx="6940152" cy="6940152"/>
          </a:xfrm>
          <a:prstGeom prst="ellipse">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38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979712" y="1700808"/>
            <a:ext cx="6462464" cy="4401205"/>
          </a:xfrm>
          <a:prstGeom prst="rect">
            <a:avLst/>
          </a:prstGeom>
        </p:spPr>
        <p:txBody>
          <a:bodyPr wrap="square">
            <a:spAutoFit/>
          </a:bodyPr>
          <a:lstStyle/>
          <a:p>
            <a:r>
              <a:rPr lang="es-ES" sz="2000" b="1" i="1" dirty="0" smtClean="0"/>
              <a:t>El problema</a:t>
            </a:r>
          </a:p>
          <a:p>
            <a:r>
              <a:rPr lang="es-ES" sz="2000" i="1" dirty="0" smtClean="0"/>
              <a:t>La explicación de por qué muchas personas son impuntuales es mucho más simple de lo que se puede imaginar. Básicamente, los impuntuales piensan que pueden hacer más cosas en el tiempo del que disponen de las que realmente pueden hacer. O simplemente subestiman el tiempo que les tomará llevar a cabo una determinada tarea, antes de llegar a un lugar a la hora señalada.</a:t>
            </a:r>
          </a:p>
          <a:p>
            <a:r>
              <a:rPr lang="es-ES" sz="2000" i="1" dirty="0" smtClean="0"/>
              <a:t>Los psicólogos de todas maneras tienen un lindo nombre para esto, y es una teoría formulada por primera vez en 1979 por dos psicólogos estadounidenses, denominada </a:t>
            </a:r>
            <a:r>
              <a:rPr lang="es-ES" sz="2000" b="1" i="1" dirty="0" smtClean="0"/>
              <a:t>falacia de la planificación</a:t>
            </a:r>
            <a:r>
              <a:rPr lang="es-ES" sz="2000" i="1" dirty="0" smtClean="0"/>
              <a:t>, que describe, precisamente, la tendencia inevitable en ciertas personas a considerar que ciertas tareas le llevarán mucho menos tiempo del que en realidad llevan.</a:t>
            </a:r>
            <a:endParaRPr lang="es-ES" sz="2000" i="1" dirty="0"/>
          </a:p>
        </p:txBody>
      </p:sp>
    </p:spTree>
  </p:cSld>
  <p:clrMapOvr>
    <a:masterClrMapping/>
  </p:clrMapOvr>
  <p:transition spd="slow" advTm="5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3" cstate="print">
            <a:duotone>
              <a:schemeClr val="accent5">
                <a:shade val="45000"/>
                <a:satMod val="135000"/>
              </a:schemeClr>
              <a:prstClr val="white"/>
            </a:duotone>
            <a:lum bright="38000"/>
          </a:blip>
          <a:srcRect/>
          <a:stretch>
            <a:fillRect/>
          </a:stretch>
        </p:blipFill>
        <p:spPr bwMode="auto">
          <a:xfrm>
            <a:off x="0" y="0"/>
            <a:ext cx="9144000" cy="6877050"/>
          </a:xfrm>
          <a:prstGeom prst="rect">
            <a:avLst/>
          </a:prstGeom>
          <a:noFill/>
          <a:ln w="9525">
            <a:noFill/>
            <a:miter lim="800000"/>
            <a:headEnd/>
            <a:tailEnd/>
          </a:ln>
        </p:spPr>
      </p:pic>
      <p:pic>
        <p:nvPicPr>
          <p:cNvPr id="5122" name="Picture 2" descr="C:\Documents and Settings\Dell\Escritorio\PARA ARREGLAR\1214239010_3981.jpg"/>
          <p:cNvPicPr>
            <a:picLocks noChangeAspect="1" noChangeArrowheads="1"/>
          </p:cNvPicPr>
          <p:nvPr/>
        </p:nvPicPr>
        <p:blipFill>
          <a:blip r:embed="rId4" cstate="print"/>
          <a:srcRect/>
          <a:stretch>
            <a:fillRect/>
          </a:stretch>
        </p:blipFill>
        <p:spPr bwMode="auto">
          <a:xfrm>
            <a:off x="755576" y="332656"/>
            <a:ext cx="7416824" cy="6195902"/>
          </a:xfrm>
          <a:prstGeom prst="rect">
            <a:avLst/>
          </a:prstGeom>
          <a:noFill/>
        </p:spPr>
      </p:pic>
    </p:spTree>
  </p:cSld>
  <p:clrMapOvr>
    <a:masterClrMapping/>
  </p:clrMapOvr>
  <p:transition spd="slow" advTm="7000">
    <p:dissolve/>
    <p:sndAc>
      <p:stSnd>
        <p:snd r:embed="rId2" name="natkingcolebesamemuch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38000"/>
          </a:blip>
          <a:srcRect/>
          <a:stretch>
            <a:fillRect/>
          </a:stretch>
        </p:blipFill>
        <p:spPr bwMode="auto">
          <a:xfrm>
            <a:off x="0" y="0"/>
            <a:ext cx="9144000" cy="6877050"/>
          </a:xfrm>
          <a:prstGeom prst="rect">
            <a:avLst/>
          </a:prstGeom>
          <a:noFill/>
          <a:ln w="9525">
            <a:noFill/>
            <a:miter lim="800000"/>
            <a:headEnd/>
            <a:tailEnd/>
          </a:ln>
        </p:spPr>
      </p:pic>
      <p:pic>
        <p:nvPicPr>
          <p:cNvPr id="3074" name="Picture 2" descr="C:\Documents and Settings\Dell\Escritorio\untitled.bmp"/>
          <p:cNvPicPr>
            <a:picLocks noChangeAspect="1" noChangeArrowheads="1"/>
          </p:cNvPicPr>
          <p:nvPr/>
        </p:nvPicPr>
        <p:blipFill>
          <a:blip r:embed="rId3" cstate="print"/>
          <a:srcRect/>
          <a:stretch>
            <a:fillRect/>
          </a:stretch>
        </p:blipFill>
        <p:spPr bwMode="auto">
          <a:xfrm>
            <a:off x="467544" y="764704"/>
            <a:ext cx="8100900" cy="5400600"/>
          </a:xfrm>
          <a:prstGeom prst="rect">
            <a:avLst/>
          </a:prstGeom>
          <a:noFill/>
        </p:spPr>
      </p:pic>
      <p:pic>
        <p:nvPicPr>
          <p:cNvPr id="4" name="Picture 3" descr="illusion-017"/>
          <p:cNvPicPr>
            <a:picLocks noChangeAspect="1" noChangeArrowheads="1" noCrop="1"/>
          </p:cNvPicPr>
          <p:nvPr/>
        </p:nvPicPr>
        <p:blipFill>
          <a:blip r:embed="rId4" cstate="print">
            <a:duotone>
              <a:schemeClr val="accent5">
                <a:shade val="45000"/>
                <a:satMod val="135000"/>
              </a:schemeClr>
              <a:prstClr val="white"/>
            </a:duotone>
            <a:lum bright="47000"/>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4"/>
                                        </p:tgtEl>
                                        <p:attrNameLst>
                                          <p:attrName>style.opacity</p:attrName>
                                        </p:attrNameLst>
                                      </p:cBhvr>
                                      <p:to>
                                        <p:strVal val="0.5"/>
                                      </p:to>
                                    </p:set>
                                    <p:animEffect filter="image" prLst="opacity: 0.5">
                                      <p:cBhvr rctx="IE">
                                        <p:cTn id="11" dur="indefinite"/>
                                        <p:tgtEl>
                                          <p:spTgt spid="4"/>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5">
                <a:shade val="45000"/>
                <a:satMod val="135000"/>
              </a:schemeClr>
              <a:prstClr val="white"/>
            </a:duotone>
            <a:lum bright="38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547664" y="1916832"/>
            <a:ext cx="7236296" cy="4401205"/>
          </a:xfrm>
          <a:prstGeom prst="rect">
            <a:avLst/>
          </a:prstGeom>
        </p:spPr>
        <p:txBody>
          <a:bodyPr wrap="square">
            <a:spAutoFit/>
          </a:bodyPr>
          <a:lstStyle/>
          <a:p>
            <a:r>
              <a:rPr lang="es-ES" sz="2000" b="1" i="1" dirty="0" smtClean="0"/>
              <a:t>RRHH Digital. </a:t>
            </a:r>
            <a:r>
              <a:rPr lang="es-ES" sz="2000" i="1" dirty="0" smtClean="0"/>
              <a:t>El 69% de los trabajadores españoles afirma llegar siempre puntual a la oficina porque le parece que llegar tarde es una falta de respeto hacia el resto de los compañeros, mientras que un 16% dice ser puntual normalmente, aunque a veces se retrasa por problemas de tráfico. Sólo un 15% admite que llega tarde de modo habitual.</a:t>
            </a:r>
            <a:br>
              <a:rPr lang="es-ES" sz="2000" i="1" dirty="0" smtClean="0"/>
            </a:br>
            <a:r>
              <a:rPr lang="es-ES" sz="2000" i="1" dirty="0" smtClean="0"/>
              <a:t/>
            </a:r>
            <a:br>
              <a:rPr lang="es-ES" sz="2000" i="1" dirty="0" smtClean="0"/>
            </a:br>
            <a:r>
              <a:rPr lang="es-ES" sz="2000" i="1" dirty="0" smtClean="0"/>
              <a:t>Así se desprende de un estudio hecho por el portal de empleo </a:t>
            </a:r>
            <a:r>
              <a:rPr lang="es-ES" sz="2000" i="1" dirty="0" err="1" smtClean="0"/>
              <a:t>Monster</a:t>
            </a:r>
            <a:r>
              <a:rPr lang="es-ES" sz="2000" i="1" dirty="0" smtClean="0"/>
              <a:t>, que destaca las distintas excusas que alegan quienes se retrasan en el trabajo.</a:t>
            </a:r>
            <a:br>
              <a:rPr lang="es-ES" sz="2000" i="1" dirty="0" smtClean="0"/>
            </a:br>
            <a:r>
              <a:rPr lang="es-ES" sz="2000" i="1" dirty="0" smtClean="0"/>
              <a:t/>
            </a:r>
            <a:br>
              <a:rPr lang="es-ES" sz="2000" i="1" dirty="0" smtClean="0"/>
            </a:br>
            <a:r>
              <a:rPr lang="es-ES" sz="2000" i="1" dirty="0" smtClean="0"/>
              <a:t>Un poco más de la mitad no le da importancia porque todo el mundo en su oficina lo hace (el 8%) y la otra mitad lo ve justificado porque lo compensa con las horas extra que realiza (el 7%).</a:t>
            </a:r>
            <a:endParaRPr lang="es-ES" sz="2000" i="1" dirty="0"/>
          </a:p>
        </p:txBody>
      </p:sp>
    </p:spTree>
  </p:cSld>
  <p:clrMapOvr>
    <a:masterClrMapping/>
  </p:clrMapOvr>
  <p:transition spd="slow" advTm="4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duotone>
              <a:schemeClr val="accent5">
                <a:shade val="45000"/>
                <a:satMod val="135000"/>
              </a:schemeClr>
              <a:prstClr val="white"/>
            </a:duotone>
            <a:lum bright="38000"/>
          </a:blip>
          <a:srcRect/>
          <a:stretch>
            <a:fillRect/>
          </a:stretch>
        </p:blipFill>
        <p:spPr bwMode="auto">
          <a:xfrm>
            <a:off x="0" y="0"/>
            <a:ext cx="9144000" cy="6877050"/>
          </a:xfrm>
          <a:prstGeom prst="rect">
            <a:avLst/>
          </a:prstGeom>
          <a:noFill/>
          <a:ln w="9525">
            <a:noFill/>
            <a:miter lim="800000"/>
            <a:headEnd/>
            <a:tailEnd/>
          </a:ln>
        </p:spPr>
      </p:pic>
      <p:pic>
        <p:nvPicPr>
          <p:cNvPr id="9218" name="Picture 2" descr="C:\Documents and Settings\Dell\Escritorio\d3a6ffb9fa95acd07ae12a9b3648acf3_XL.jpg"/>
          <p:cNvPicPr>
            <a:picLocks noChangeAspect="1" noChangeArrowheads="1"/>
          </p:cNvPicPr>
          <p:nvPr/>
        </p:nvPicPr>
        <p:blipFill>
          <a:blip r:embed="rId3" cstate="print"/>
          <a:srcRect/>
          <a:stretch>
            <a:fillRect/>
          </a:stretch>
        </p:blipFill>
        <p:spPr bwMode="auto">
          <a:xfrm>
            <a:off x="395536" y="1172"/>
            <a:ext cx="8748464" cy="6551919"/>
          </a:xfrm>
          <a:prstGeom prst="rect">
            <a:avLst/>
          </a:prstGeom>
          <a:noFill/>
          <a:effectLst>
            <a:softEdge rad="635000"/>
          </a:effectLst>
        </p:spPr>
      </p:pic>
      <p:pic>
        <p:nvPicPr>
          <p:cNvPr id="4" name="Picture 2" descr="http://4.bp.blogspot.com/-czzofHQHmaU/TzMs61v6NcI/AAAAAAAACV0/uS27Hg0W_l0/s1600/0k0289_gif-sicodelicos-17.gif"/>
          <p:cNvPicPr>
            <a:picLocks noChangeAspect="1" noChangeArrowheads="1" noCrop="1"/>
          </p:cNvPicPr>
          <p:nvPr/>
        </p:nvPicPr>
        <p:blipFill>
          <a:blip r:embed="rId4" cstate="print">
            <a:duotone>
              <a:schemeClr val="accent5">
                <a:shade val="45000"/>
                <a:satMod val="135000"/>
              </a:schemeClr>
              <a:prstClr val="white"/>
            </a:duotone>
          </a:blip>
          <a:srcRect/>
          <a:stretch>
            <a:fillRect/>
          </a:stretch>
        </p:blipFill>
        <p:spPr bwMode="auto">
          <a:xfrm>
            <a:off x="0" y="0"/>
            <a:ext cx="9144001" cy="6858000"/>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3" presetClass="exit" presetSubtype="10" fill="hold" nodeType="afterEffect">
                                  <p:stCondLst>
                                    <p:cond delay="0"/>
                                  </p:stCondLst>
                                  <p:childTnLst>
                                    <p:animEffect transition="out" filter="blinds(horizontal)">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38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2195736" y="2060848"/>
            <a:ext cx="6390456" cy="4093428"/>
          </a:xfrm>
          <a:prstGeom prst="rect">
            <a:avLst/>
          </a:prstGeom>
        </p:spPr>
        <p:txBody>
          <a:bodyPr wrap="square">
            <a:spAutoFit/>
          </a:bodyPr>
          <a:lstStyle/>
          <a:p>
            <a:r>
              <a:rPr lang="es-ES" sz="2000" i="1" dirty="0" smtClean="0"/>
              <a:t>Esta tendencia, según los científicos, es la que resulta muy difícil de cambiar para muchas personas. Incluso cuando trae algunas consecuencias negativas, como el enojo de una persona que esperó más de la cuenta o la reprimenda del jefe.</a:t>
            </a:r>
          </a:p>
          <a:p>
            <a:r>
              <a:rPr lang="es-ES" sz="2000" i="1" dirty="0" smtClean="0"/>
              <a:t>Según un estudio reciente, realizado por el psicólogo canadiense Roger </a:t>
            </a:r>
            <a:r>
              <a:rPr lang="es-ES" sz="2000" i="1" dirty="0" err="1" smtClean="0"/>
              <a:t>Buehler</a:t>
            </a:r>
            <a:r>
              <a:rPr lang="es-ES" sz="2000" i="1" dirty="0" smtClean="0"/>
              <a:t>, alrededor del 40% de las personas subestiman el tiempo del que disponen para realizar una determinada tarea, y los casos pueden ser desde una mala planificación y uso del tiempo, hasta un problema médico serio, y concerniente a asuntos algo triviales como la contestación de un correo electrónico, hasta otras más importantes como pagar las cuentas.</a:t>
            </a:r>
          </a:p>
        </p:txBody>
      </p:sp>
    </p:spTree>
  </p:cSld>
  <p:clrMapOvr>
    <a:masterClrMapping/>
  </p:clrMapOvr>
  <p:transition spd="slow" advTm="3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38000"/>
          </a:blip>
          <a:srcRect/>
          <a:stretch>
            <a:fillRect/>
          </a:stretch>
        </p:blipFill>
        <p:spPr bwMode="auto">
          <a:xfrm>
            <a:off x="0" y="0"/>
            <a:ext cx="9144000" cy="6877050"/>
          </a:xfrm>
          <a:prstGeom prst="rect">
            <a:avLst/>
          </a:prstGeom>
          <a:noFill/>
          <a:ln w="9525">
            <a:noFill/>
            <a:miter lim="800000"/>
            <a:headEnd/>
            <a:tailEnd/>
          </a:ln>
        </p:spPr>
      </p:pic>
      <p:pic>
        <p:nvPicPr>
          <p:cNvPr id="8194" name="Picture 2" descr="C:\Documents and Settings\Dell\Escritorio\PARA ARREGLAR\imagesDAPIYQR2.jpg"/>
          <p:cNvPicPr>
            <a:picLocks noChangeAspect="1" noChangeArrowheads="1"/>
          </p:cNvPicPr>
          <p:nvPr/>
        </p:nvPicPr>
        <p:blipFill>
          <a:blip r:embed="rId3" cstate="print"/>
          <a:srcRect/>
          <a:stretch>
            <a:fillRect/>
          </a:stretch>
        </p:blipFill>
        <p:spPr bwMode="auto">
          <a:xfrm>
            <a:off x="323528" y="980728"/>
            <a:ext cx="8518765" cy="4608512"/>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4.bp.blogspot.com/-Ftpy6cIxwPo/TzMs-fwIrgI/AAAAAAAACV8/_z1VmN7c5n8/s1600/0k0289_gif-sicodelicos-18.gif"/>
          <p:cNvPicPr>
            <a:picLocks noChangeAspect="1" noChangeArrowheads="1" noCrop="1"/>
          </p:cNvPicPr>
          <p:nvPr/>
        </p:nvPicPr>
        <p:blipFill>
          <a:blip r:embed="rId2" cstate="print">
            <a:duotone>
              <a:schemeClr val="accent5">
                <a:shade val="45000"/>
                <a:satMod val="135000"/>
              </a:schemeClr>
              <a:prstClr val="white"/>
            </a:duotone>
            <a:lum bright="59000"/>
          </a:blip>
          <a:srcRect/>
          <a:stretch>
            <a:fillRect/>
          </a:stretch>
        </p:blipFill>
        <p:spPr bwMode="auto">
          <a:xfrm>
            <a:off x="0" y="0"/>
            <a:ext cx="9144001" cy="6858000"/>
          </a:xfrm>
          <a:prstGeom prst="rect">
            <a:avLst/>
          </a:prstGeom>
          <a:noFill/>
        </p:spPr>
      </p:pic>
      <p:pic>
        <p:nvPicPr>
          <p:cNvPr id="8194" name="Picture 2" descr="C:\Documents and Settings\Dell\Escritorio\c275b02dfe.jpg"/>
          <p:cNvPicPr>
            <a:picLocks noChangeAspect="1" noChangeArrowheads="1"/>
          </p:cNvPicPr>
          <p:nvPr/>
        </p:nvPicPr>
        <p:blipFill>
          <a:blip r:embed="rId3" cstate="print"/>
          <a:srcRect/>
          <a:stretch>
            <a:fillRect/>
          </a:stretch>
        </p:blipFill>
        <p:spPr bwMode="auto">
          <a:xfrm>
            <a:off x="323528" y="404664"/>
            <a:ext cx="8519531" cy="568863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3" name="Picture 2" descr="http://4.bp.blogspot.com/-Ftpy6cIxwPo/TzMs-fwIrgI/AAAAAAAACV8/_z1VmN7c5n8/s1600/0k0289_gif-sicodelicos-18.gif"/>
          <p:cNvPicPr>
            <a:picLocks noChangeAspect="1" noChangeArrowheads="1" noCrop="1"/>
          </p:cNvPicPr>
          <p:nvPr/>
        </p:nvPicPr>
        <p:blipFill>
          <a:blip r:embed="rId2" cstate="print">
            <a:duotone>
              <a:schemeClr val="accent5">
                <a:shade val="45000"/>
                <a:satMod val="135000"/>
              </a:schemeClr>
              <a:prstClr val="white"/>
            </a:duotone>
            <a:lum bright="23000"/>
          </a:blip>
          <a:srcRect/>
          <a:stretch>
            <a:fillRect/>
          </a:stretch>
        </p:blipFill>
        <p:spPr bwMode="auto">
          <a:xfrm>
            <a:off x="0" y="0"/>
            <a:ext cx="9144001" cy="6858000"/>
          </a:xfrm>
          <a:prstGeom prst="rect">
            <a:avLst/>
          </a:prstGeom>
          <a:noFill/>
        </p:spPr>
      </p:pic>
      <p:pic>
        <p:nvPicPr>
          <p:cNvPr id="5" name="Picture 2" descr="http://4.bp.blogspot.com/-Ftpy6cIxwPo/TzMs-fwIrgI/AAAAAAAACV8/_z1VmN7c5n8/s1600/0k0289_gif-sicodelicos-18.gif"/>
          <p:cNvPicPr>
            <a:picLocks noChangeAspect="1" noChangeArrowheads="1" noCrop="1"/>
          </p:cNvPicPr>
          <p:nvPr/>
        </p:nvPicPr>
        <p:blipFill>
          <a:blip r:embed="rId2" cstate="print">
            <a:duotone>
              <a:schemeClr val="accent5">
                <a:shade val="45000"/>
                <a:satMod val="135000"/>
              </a:schemeClr>
              <a:prstClr val="white"/>
            </a:duotone>
            <a:lum bright="-14000"/>
          </a:blip>
          <a:srcRect/>
          <a:stretch>
            <a:fillRect/>
          </a:stretch>
        </p:blipFill>
        <p:spPr bwMode="auto">
          <a:xfrm>
            <a:off x="0" y="0"/>
            <a:ext cx="9144001" cy="6858000"/>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mph" presetSubtype="0" nodeType="click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3"/>
                                        </p:tgtEl>
                                        <p:attrNameLst>
                                          <p:attrName>style.opacity</p:attrName>
                                        </p:attrNameLst>
                                      </p:cBhvr>
                                      <p:to>
                                        <p:strVal val="0.25"/>
                                      </p:to>
                                    </p:set>
                                    <p:animEffect filter="image" prLst="opacity: 0.25">
                                      <p:cBhvr rctx="IE">
                                        <p:cTn id="11"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38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2195736" y="2564904"/>
            <a:ext cx="6408712" cy="3477875"/>
          </a:xfrm>
          <a:prstGeom prst="rect">
            <a:avLst/>
          </a:prstGeom>
        </p:spPr>
        <p:txBody>
          <a:bodyPr wrap="square">
            <a:spAutoFit/>
          </a:bodyPr>
          <a:lstStyle/>
          <a:p>
            <a:r>
              <a:rPr lang="es-ES" sz="2000" b="1" i="1" dirty="0" smtClean="0"/>
              <a:t>Soluciones</a:t>
            </a:r>
          </a:p>
          <a:p>
            <a:r>
              <a:rPr lang="es-ES" sz="2000" i="1" dirty="0" smtClean="0"/>
              <a:t>Los científicos han testeado varias estrategias apuntadas a cambiar esta conducta. Algunas de las más eficaces son intentar predecir el tiempo que llevará una tarea basándose en experiencias anteriores, es decir, cronometrar el tiempo que se necesita para completar una determinada tarea y tenerlo en cuenta en ocasiones futuras.</a:t>
            </a:r>
          </a:p>
          <a:p>
            <a:r>
              <a:rPr lang="es-ES" sz="2000" i="1" dirty="0" smtClean="0"/>
              <a:t>Otra posibilidad es dividir la tarea en varios pasos detallados, lo que sería también algo fundamental para organizarse. La falta de organización es probablemente uno de los rasgos más frecuentes en </a:t>
            </a:r>
            <a:r>
              <a:rPr lang="es-ES" sz="2000" b="1" i="1" dirty="0" smtClean="0"/>
              <a:t>personas impuntuales</a:t>
            </a:r>
            <a:r>
              <a:rPr lang="es-ES" sz="2000" i="1" dirty="0" smtClean="0"/>
              <a:t>.</a:t>
            </a:r>
            <a:endParaRPr lang="es-ES" sz="2000" i="1" dirty="0"/>
          </a:p>
        </p:txBody>
      </p:sp>
    </p:spTree>
  </p:cSld>
  <p:clrMapOvr>
    <a:masterClrMapping/>
  </p:clrMapOvr>
  <p:transition spd="slow" advTm="3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38000"/>
          </a:blip>
          <a:srcRect/>
          <a:stretch>
            <a:fillRect/>
          </a:stretch>
        </p:blipFill>
        <p:spPr bwMode="auto">
          <a:xfrm>
            <a:off x="0" y="0"/>
            <a:ext cx="9144000" cy="6877050"/>
          </a:xfrm>
          <a:prstGeom prst="rect">
            <a:avLst/>
          </a:prstGeom>
          <a:noFill/>
          <a:ln w="9525">
            <a:noFill/>
            <a:miter lim="800000"/>
            <a:headEnd/>
            <a:tailEnd/>
          </a:ln>
        </p:spPr>
      </p:pic>
      <p:pic>
        <p:nvPicPr>
          <p:cNvPr id="4098" name="Picture 2" descr="C:\Documents and Settings\Dell\Escritorio\impuntualidad-el-1-125731_L.jpg"/>
          <p:cNvPicPr>
            <a:picLocks noChangeAspect="1" noChangeArrowheads="1"/>
          </p:cNvPicPr>
          <p:nvPr/>
        </p:nvPicPr>
        <p:blipFill>
          <a:blip r:embed="rId3" cstate="print"/>
          <a:srcRect/>
          <a:stretch>
            <a:fillRect/>
          </a:stretch>
        </p:blipFill>
        <p:spPr bwMode="auto">
          <a:xfrm>
            <a:off x="467544" y="764704"/>
            <a:ext cx="8279811" cy="5328592"/>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3" cstate="print">
            <a:duotone>
              <a:schemeClr val="accent5">
                <a:shade val="45000"/>
                <a:satMod val="135000"/>
              </a:schemeClr>
              <a:prstClr val="white"/>
            </a:duotone>
            <a:lum bright="38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979712" y="1340768"/>
            <a:ext cx="6534472" cy="5324535"/>
          </a:xfrm>
          <a:prstGeom prst="rect">
            <a:avLst/>
          </a:prstGeom>
        </p:spPr>
        <p:txBody>
          <a:bodyPr wrap="square">
            <a:spAutoFit/>
          </a:bodyPr>
          <a:lstStyle/>
          <a:p>
            <a:r>
              <a:rPr lang="es-ES" sz="2000" i="1" dirty="0" smtClean="0"/>
              <a:t>Con estos métodos, se demostró que era posible estimar de manera más precisa el tiempo del que se debe disponer para llevar a cabo tareas como prepararse para una cita, ir de compras, realizar un documento en la computadora o preparar la comida.</a:t>
            </a:r>
          </a:p>
          <a:p>
            <a:r>
              <a:rPr lang="es-ES" sz="2000" i="1" dirty="0" smtClean="0"/>
              <a:t>Otra estrategia es establecer un sistema de «recompensa» para realizar una tarea a tiempo. Por ejemplo, no dedicar tiempo de ocio en </a:t>
            </a:r>
            <a:r>
              <a:rPr lang="es-ES" sz="2000" i="1" dirty="0" err="1" smtClean="0"/>
              <a:t>Facebook</a:t>
            </a:r>
            <a:r>
              <a:rPr lang="es-ES" sz="2000" i="1" dirty="0" smtClean="0"/>
              <a:t> hasta que la tarea no esté completada y "recompensarse" con ello recién después.</a:t>
            </a:r>
          </a:p>
          <a:p>
            <a:r>
              <a:rPr lang="es-ES" sz="2000" i="1" dirty="0" smtClean="0"/>
              <a:t>Por ejemplo, si yo quisiera hacer este trabajo a tiempo, debería primero prever cuánto tiempo me han llevado otros  similares, dividirlo en acciones bien definidas (hacer una introducción, desarrollo, cierre, buscar imágenes adecuadas, etc.), y, mientras tanto, no desviarme en cosas como mirar </a:t>
            </a:r>
            <a:r>
              <a:rPr lang="es-ES" sz="2000" i="1" dirty="0" err="1" smtClean="0"/>
              <a:t>Facebook</a:t>
            </a:r>
            <a:r>
              <a:rPr lang="es-ES" sz="2000" i="1" dirty="0" smtClean="0"/>
              <a:t> o divertidos </a:t>
            </a:r>
            <a:r>
              <a:rPr lang="es-ES" sz="2000" i="1" dirty="0" err="1" smtClean="0"/>
              <a:t>gifs</a:t>
            </a:r>
            <a:r>
              <a:rPr lang="es-ES" sz="2000" i="1" dirty="0" smtClean="0"/>
              <a:t> de gatitos. Todas cosas que no hice, así que voy cerrando porque debería haberlo terminado hace 30 minutos.</a:t>
            </a:r>
            <a:endParaRPr lang="es-ES" sz="2000" i="1" dirty="0"/>
          </a:p>
        </p:txBody>
      </p:sp>
    </p:spTree>
  </p:cSld>
  <p:clrMapOvr>
    <a:masterClrMapping/>
  </p:clrMapOvr>
  <p:transition spd="slow" advTm="47000">
    <p:dissolve/>
    <p:sndAc>
      <p:stSnd>
        <p:snd r:embed="rId2" name="julioiglesiasSpanishey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Ftpy6cIxwPo/TzMs-fwIrgI/AAAAAAAACV8/_z1VmN7c5n8/s1600/0k0289_gif-sicodelicos-18.gif"/>
          <p:cNvPicPr>
            <a:picLocks noChangeAspect="1" noChangeArrowheads="1" noCrop="1"/>
          </p:cNvPicPr>
          <p:nvPr/>
        </p:nvPicPr>
        <p:blipFill>
          <a:blip r:embed="rId2" cstate="print">
            <a:duotone>
              <a:schemeClr val="accent5">
                <a:shade val="45000"/>
                <a:satMod val="135000"/>
              </a:schemeClr>
              <a:prstClr val="white"/>
            </a:duotone>
            <a:lum bright="31000"/>
          </a:blip>
          <a:srcRect/>
          <a:stretch>
            <a:fillRect/>
          </a:stretch>
        </p:blipFill>
        <p:spPr bwMode="auto">
          <a:xfrm>
            <a:off x="-1" y="0"/>
            <a:ext cx="9144001" cy="6858000"/>
          </a:xfrm>
          <a:prstGeom prst="rect">
            <a:avLst/>
          </a:prstGeom>
          <a:noFill/>
        </p:spPr>
      </p:pic>
      <p:pic>
        <p:nvPicPr>
          <p:cNvPr id="5122" name="Picture 2" descr="C:\Documents and Settings\Dell\Escritorio\Excusas-por-llegar-tarde-al-trabajo.jpg"/>
          <p:cNvPicPr>
            <a:picLocks noChangeAspect="1" noChangeArrowheads="1"/>
          </p:cNvPicPr>
          <p:nvPr/>
        </p:nvPicPr>
        <p:blipFill>
          <a:blip r:embed="rId3" cstate="print"/>
          <a:srcRect/>
          <a:stretch>
            <a:fillRect/>
          </a:stretch>
        </p:blipFill>
        <p:spPr bwMode="auto">
          <a:xfrm>
            <a:off x="1257300" y="190500"/>
            <a:ext cx="6406852" cy="6406852"/>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38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187624" y="764704"/>
            <a:ext cx="6984776" cy="5386090"/>
          </a:xfrm>
          <a:prstGeom prst="rect">
            <a:avLst/>
          </a:prstGeom>
        </p:spPr>
        <p:txBody>
          <a:bodyPr wrap="square">
            <a:spAutoFit/>
          </a:bodyPr>
          <a:lstStyle/>
          <a:p>
            <a:pPr algn="ctr"/>
            <a:r>
              <a:rPr lang="es-ES" sz="4800" b="1" i="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Cuáles son las peores excusas para llegar tarde al trabajo</a:t>
            </a:r>
          </a:p>
          <a:p>
            <a:pPr algn="ctr"/>
            <a:endParaRPr lang="es-ES" sz="4000" b="1" i="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endParaRPr>
          </a:p>
          <a:p>
            <a:pPr algn="ctr"/>
            <a:r>
              <a:rPr lang="es-ES" sz="4000" b="1" i="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t>Si tuvieras que explicarle a tu jefe por qué llegaste tarde, ¿qué le dirías?  Te cuento qué justificaciones nunca usar  </a:t>
            </a:r>
            <a:endParaRPr lang="es-ES" sz="4000" b="1" i="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endParaRPr>
          </a:p>
        </p:txBody>
      </p:sp>
    </p:spTree>
  </p:cSld>
  <p:clrMapOvr>
    <a:masterClrMapping/>
  </p:clrMapOvr>
  <p:transition spd="slow" advTm="3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4.bp.blogspot.com/-Ftpy6cIxwPo/TzMs-fwIrgI/AAAAAAAACV8/_z1VmN7c5n8/s1600/0k0289_gif-sicodelicos-18.gif"/>
          <p:cNvPicPr>
            <a:picLocks noChangeAspect="1" noChangeArrowheads="1" noCrop="1"/>
          </p:cNvPicPr>
          <p:nvPr/>
        </p:nvPicPr>
        <p:blipFill>
          <a:blip r:embed="rId2" cstate="print">
            <a:duotone>
              <a:schemeClr val="accent5">
                <a:shade val="45000"/>
                <a:satMod val="135000"/>
              </a:schemeClr>
              <a:prstClr val="white"/>
            </a:duotone>
            <a:lum bright="31000"/>
          </a:blip>
          <a:srcRect/>
          <a:stretch>
            <a:fillRect/>
          </a:stretch>
        </p:blipFill>
        <p:spPr bwMode="auto">
          <a:xfrm>
            <a:off x="-1" y="0"/>
            <a:ext cx="9144001" cy="6858000"/>
          </a:xfrm>
          <a:prstGeom prst="rect">
            <a:avLst/>
          </a:prstGeom>
          <a:noFill/>
        </p:spPr>
      </p:pic>
      <p:pic>
        <p:nvPicPr>
          <p:cNvPr id="2050" name="Picture 2" descr="C:\Documents and Settings\Dell\Escritorio\HHH.bmp"/>
          <p:cNvPicPr>
            <a:picLocks noChangeAspect="1" noChangeArrowheads="1"/>
          </p:cNvPicPr>
          <p:nvPr/>
        </p:nvPicPr>
        <p:blipFill>
          <a:blip r:embed="rId3" cstate="print"/>
          <a:srcRect/>
          <a:stretch>
            <a:fillRect/>
          </a:stretch>
        </p:blipFill>
        <p:spPr bwMode="auto">
          <a:xfrm>
            <a:off x="392112" y="660400"/>
            <a:ext cx="8099183" cy="5360888"/>
          </a:xfrm>
          <a:prstGeom prst="rect">
            <a:avLst/>
          </a:prstGeom>
          <a:noFill/>
        </p:spPr>
      </p:pic>
      <p:pic>
        <p:nvPicPr>
          <p:cNvPr id="3" name="Picture 2" descr="C:\Documents and Settings\Dell\Escritorio\HHH.bmp"/>
          <p:cNvPicPr>
            <a:picLocks noChangeAspect="1" noChangeArrowheads="1"/>
          </p:cNvPicPr>
          <p:nvPr/>
        </p:nvPicPr>
        <p:blipFill>
          <a:blip r:embed="rId3" cstate="print"/>
          <a:srcRect/>
          <a:stretch>
            <a:fillRect/>
          </a:stretch>
        </p:blipFill>
        <p:spPr bwMode="auto">
          <a:xfrm>
            <a:off x="395536" y="692696"/>
            <a:ext cx="8099183" cy="5360888"/>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4.bp.blogspot.com/-Ftpy6cIxwPo/TzMs-fwIrgI/AAAAAAAACV8/_z1VmN7c5n8/s1600/0k0289_gif-sicodelicos-18.gif"/>
          <p:cNvPicPr>
            <a:picLocks noChangeAspect="1" noChangeArrowheads="1" noCrop="1"/>
          </p:cNvPicPr>
          <p:nvPr/>
        </p:nvPicPr>
        <p:blipFill>
          <a:blip r:embed="rId2" cstate="print">
            <a:duotone>
              <a:schemeClr val="accent5">
                <a:shade val="45000"/>
                <a:satMod val="135000"/>
              </a:schemeClr>
              <a:prstClr val="white"/>
            </a:duotone>
            <a:lum bright="31000"/>
          </a:blip>
          <a:srcRect/>
          <a:stretch>
            <a:fillRect/>
          </a:stretch>
        </p:blipFill>
        <p:spPr bwMode="auto">
          <a:xfrm>
            <a:off x="-1" y="0"/>
            <a:ext cx="9144001" cy="6858000"/>
          </a:xfrm>
          <a:prstGeom prst="rect">
            <a:avLst/>
          </a:prstGeom>
          <a:noFill/>
        </p:spPr>
      </p:pic>
      <p:pic>
        <p:nvPicPr>
          <p:cNvPr id="3" name="Picture 3" descr="illusion-013"/>
          <p:cNvPicPr>
            <a:picLocks noChangeAspect="1" noChangeArrowheads="1"/>
          </p:cNvPicPr>
          <p:nvPr/>
        </p:nvPicPr>
        <p:blipFill>
          <a:blip r:embed="rId3" cstate="print">
            <a:duotone>
              <a:schemeClr val="accent5">
                <a:shade val="45000"/>
                <a:satMod val="135000"/>
              </a:schemeClr>
              <a:prstClr val="white"/>
            </a:duotone>
            <a:lum bright="38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763688" y="1700808"/>
            <a:ext cx="6912768" cy="4708981"/>
          </a:xfrm>
          <a:prstGeom prst="rect">
            <a:avLst/>
          </a:prstGeom>
        </p:spPr>
        <p:txBody>
          <a:bodyPr wrap="square">
            <a:spAutoFit/>
          </a:bodyPr>
          <a:lstStyle/>
          <a:p>
            <a:r>
              <a:rPr lang="es-ES" sz="2000" b="1" i="1" dirty="0" smtClean="0"/>
              <a:t>A todo el mundo le pasa que, algún que otro día, llega tarde al trabajo. </a:t>
            </a:r>
            <a:r>
              <a:rPr lang="es-ES" sz="2000" i="1" dirty="0" smtClean="0"/>
              <a:t>En muchos casos no hace falta aclarar nada. Simplemente uno cumple con las tareas cotidianas y, eventualmente, se queda un poco de tiempo extra para completar la jornada. Pero no es para todos así. En gran parte de los casos, es necesario justificar las llegadas tarde como cuando uno iba al colegio.  </a:t>
            </a:r>
          </a:p>
          <a:p>
            <a:r>
              <a:rPr lang="es-ES" sz="2000" i="1" dirty="0" smtClean="0"/>
              <a:t>Ahora </a:t>
            </a:r>
            <a:r>
              <a:rPr lang="es-ES" sz="2000" i="1" dirty="0" err="1" smtClean="0"/>
              <a:t>bien,</a:t>
            </a:r>
            <a:r>
              <a:rPr lang="es-ES" sz="2000" b="1" i="1" dirty="0" err="1" smtClean="0"/>
              <a:t>te</a:t>
            </a:r>
            <a:r>
              <a:rPr lang="es-ES" sz="2000" b="1" i="1" dirty="0" smtClean="0"/>
              <a:t> contamos</a:t>
            </a:r>
            <a:r>
              <a:rPr lang="es-ES" sz="2000" i="1" dirty="0" smtClean="0"/>
              <a:t> cuáles eran las mejores formas de faltar al trabajo, te traemos la lista con las peores justificaciones que </a:t>
            </a:r>
            <a:r>
              <a:rPr lang="es-ES" sz="2000" i="1" dirty="0" err="1" smtClean="0"/>
              <a:t>podés</a:t>
            </a:r>
            <a:r>
              <a:rPr lang="es-ES" sz="2000" i="1" dirty="0" smtClean="0"/>
              <a:t> usar para explicarle a tu jefe que llegaste tarde. Un sitio de empleos realizó </a:t>
            </a:r>
            <a:r>
              <a:rPr lang="es-ES" sz="2000" b="1" i="1" dirty="0" smtClean="0"/>
              <a:t>una encuesta entre 3000 encargados de Recursos Humanos y algo más de 7000 trabajadores </a:t>
            </a:r>
            <a:r>
              <a:rPr lang="es-ES" sz="2000" i="1" dirty="0" smtClean="0"/>
              <a:t>para averiguar cuáles son las excusas más utilizadas para explicar la tardanza y, además, averiguar cuáles fueron las más inaceptables o inverosímiles.  </a:t>
            </a:r>
            <a:endParaRPr lang="es-ES" sz="2000" i="1" dirty="0"/>
          </a:p>
        </p:txBody>
      </p:sp>
    </p:spTree>
  </p:cSld>
  <p:clrMapOvr>
    <a:masterClrMapping/>
  </p:clrMapOvr>
  <p:transition spd="slow" advTm="4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par>
                          <p:cTn id="12" fill="hold">
                            <p:stCondLst>
                              <p:cond delay="5000"/>
                            </p:stCondLst>
                            <p:childTnLst>
                              <p:par>
                                <p:cTn id="13" presetID="9" presetClass="emph" presetSubtype="0" nodeType="afterEffect">
                                  <p:stCondLst>
                                    <p:cond delay="0"/>
                                  </p:stCondLst>
                                  <p:childTnLst>
                                    <p:set>
                                      <p:cBhvr rctx="PPT">
                                        <p:cTn id="14" dur="indefinite"/>
                                        <p:tgtEl>
                                          <p:spTgt spid="4"/>
                                        </p:tgtEl>
                                        <p:attrNameLst>
                                          <p:attrName>style.opacity</p:attrName>
                                        </p:attrNameLst>
                                      </p:cBhvr>
                                      <p:to>
                                        <p:strVal val="0.5"/>
                                      </p:to>
                                    </p:set>
                                    <p:animEffect filter="image" prLst="opacity: 0.5">
                                      <p:cBhvr rctx="IE">
                                        <p:cTn id="15"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Ftpy6cIxwPo/TzMs-fwIrgI/AAAAAAAACV8/_z1VmN7c5n8/s1600/0k0289_gif-sicodelicos-18.gif"/>
          <p:cNvPicPr>
            <a:picLocks noChangeAspect="1" noChangeArrowheads="1" noCrop="1"/>
          </p:cNvPicPr>
          <p:nvPr/>
        </p:nvPicPr>
        <p:blipFill>
          <a:blip r:embed="rId2" cstate="print">
            <a:duotone>
              <a:schemeClr val="accent5">
                <a:shade val="45000"/>
                <a:satMod val="135000"/>
              </a:schemeClr>
              <a:prstClr val="white"/>
            </a:duotone>
            <a:lum bright="31000"/>
          </a:blip>
          <a:srcRect/>
          <a:stretch>
            <a:fillRect/>
          </a:stretch>
        </p:blipFill>
        <p:spPr bwMode="auto">
          <a:xfrm>
            <a:off x="-1" y="0"/>
            <a:ext cx="9144001" cy="6858000"/>
          </a:xfrm>
          <a:prstGeom prst="rect">
            <a:avLst/>
          </a:prstGeom>
          <a:noFill/>
        </p:spPr>
      </p:pic>
      <p:pic>
        <p:nvPicPr>
          <p:cNvPr id="3074" name="Picture 2" descr="C:\Documents and Settings\Dell\Escritorio\tumblr_m74dm2GJo81qz4g4i.jpg"/>
          <p:cNvPicPr>
            <a:picLocks noChangeAspect="1" noChangeArrowheads="1"/>
          </p:cNvPicPr>
          <p:nvPr/>
        </p:nvPicPr>
        <p:blipFill>
          <a:blip r:embed="rId3" cstate="print"/>
          <a:srcRect/>
          <a:stretch>
            <a:fillRect/>
          </a:stretch>
        </p:blipFill>
        <p:spPr bwMode="auto">
          <a:xfrm>
            <a:off x="1331640" y="332656"/>
            <a:ext cx="6081105" cy="6048672"/>
          </a:xfrm>
          <a:prstGeom prst="rect">
            <a:avLst/>
          </a:prstGeom>
          <a:noFill/>
        </p:spPr>
      </p:pic>
    </p:spTree>
  </p:cSld>
  <p:clrMapOvr>
    <a:masterClrMapping/>
  </p:clrMapOvr>
  <p:transition spd="slow" advTm="1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4.bp.blogspot.com/-Ftpy6cIxwPo/TzMs-fwIrgI/AAAAAAAACV8/_z1VmN7c5n8/s1600/0k0289_gif-sicodelicos-18.gif"/>
          <p:cNvPicPr>
            <a:picLocks noChangeAspect="1" noChangeArrowheads="1" noCrop="1"/>
          </p:cNvPicPr>
          <p:nvPr/>
        </p:nvPicPr>
        <p:blipFill>
          <a:blip r:embed="rId2" cstate="print">
            <a:duotone>
              <a:schemeClr val="accent5">
                <a:shade val="45000"/>
                <a:satMod val="135000"/>
              </a:schemeClr>
              <a:prstClr val="white"/>
            </a:duotone>
            <a:lum bright="31000"/>
          </a:blip>
          <a:srcRect/>
          <a:stretch>
            <a:fillRect/>
          </a:stretch>
        </p:blipFill>
        <p:spPr bwMode="auto">
          <a:xfrm>
            <a:off x="-1" y="0"/>
            <a:ext cx="9144001" cy="6858000"/>
          </a:xfrm>
          <a:prstGeom prst="rect">
            <a:avLst/>
          </a:prstGeom>
          <a:noFill/>
        </p:spPr>
      </p:pic>
      <p:sp>
        <p:nvSpPr>
          <p:cNvPr id="2" name="1 Rectángulo"/>
          <p:cNvSpPr/>
          <p:nvPr/>
        </p:nvSpPr>
        <p:spPr>
          <a:xfrm>
            <a:off x="1259632" y="764704"/>
            <a:ext cx="7632848" cy="6093976"/>
          </a:xfrm>
          <a:prstGeom prst="rect">
            <a:avLst/>
          </a:prstGeom>
        </p:spPr>
        <p:txBody>
          <a:bodyPr wrap="square">
            <a:spAutoFit/>
          </a:bodyPr>
          <a:lstStyle/>
          <a:p>
            <a:r>
              <a:rPr lang="es-ES" b="1" dirty="0" smtClean="0"/>
              <a:t/>
            </a:r>
            <a:br>
              <a:rPr lang="es-ES" b="1" dirty="0" smtClean="0"/>
            </a:br>
            <a:r>
              <a:rPr lang="es-ES" sz="2400" b="1" dirty="0" smtClean="0"/>
              <a:t>- </a:t>
            </a:r>
            <a:r>
              <a:rPr lang="es-ES" sz="2400" b="1" i="1" dirty="0" smtClean="0"/>
              <a:t>El empleado se distrajo mirando la televisión. </a:t>
            </a:r>
            <a:br>
              <a:rPr lang="es-ES" sz="2400" b="1" i="1" dirty="0" smtClean="0"/>
            </a:br>
            <a:r>
              <a:rPr lang="es-ES" sz="2400" b="1" i="1" dirty="0" smtClean="0"/>
              <a:t/>
            </a:r>
            <a:br>
              <a:rPr lang="es-ES" sz="2400" b="1" i="1" dirty="0" smtClean="0"/>
            </a:br>
            <a:r>
              <a:rPr lang="es-ES" sz="2400" b="1" i="1" dirty="0" smtClean="0"/>
              <a:t>- Llegó tarde porque pensó que se había ganado la lotería (después descubrieron que no era la afortunada). </a:t>
            </a:r>
            <a:br>
              <a:rPr lang="es-ES" sz="2400" b="1" i="1" dirty="0" smtClean="0"/>
            </a:br>
            <a:r>
              <a:rPr lang="es-ES" sz="2400" b="1" i="1" dirty="0" smtClean="0"/>
              <a:t/>
            </a:r>
            <a:br>
              <a:rPr lang="es-ES" sz="2400" b="1" i="1" dirty="0" smtClean="0"/>
            </a:br>
            <a:r>
              <a:rPr lang="es-ES" sz="2400" b="1" i="1" dirty="0" smtClean="0"/>
              <a:t>- El compañero de departamento del empleado, enojado, cortó el cable del cargador del celular, el teléfono se descargó y el despertador del móvil nunca sonó. </a:t>
            </a:r>
            <a:br>
              <a:rPr lang="es-ES" sz="2400" b="1" i="1" dirty="0" smtClean="0"/>
            </a:br>
            <a:r>
              <a:rPr lang="es-ES" sz="2400" b="1" i="1" dirty="0" smtClean="0"/>
              <a:t/>
            </a:r>
            <a:br>
              <a:rPr lang="es-ES" sz="2400" b="1" i="1" dirty="0" smtClean="0"/>
            </a:br>
            <a:r>
              <a:rPr lang="es-ES" sz="2400" b="1" i="1" dirty="0" smtClean="0"/>
              <a:t>- Llegó tarde porque creía que el viaje al trabajo contaba como parte del horario laboral. </a:t>
            </a:r>
            <a:br>
              <a:rPr lang="es-ES" sz="2400" b="1" i="1" dirty="0" smtClean="0"/>
            </a:br>
            <a:r>
              <a:rPr lang="es-ES" sz="2400" b="1" i="1" dirty="0" smtClean="0"/>
              <a:t/>
            </a:r>
            <a:br>
              <a:rPr lang="es-ES" sz="2400" b="1" i="1" dirty="0" smtClean="0"/>
            </a:br>
            <a:r>
              <a:rPr lang="es-ES" sz="2400" b="1" i="1" dirty="0" smtClean="0"/>
              <a:t>- El empleado se justificó diciendo que un zorro le había robado las llaves del auto</a:t>
            </a:r>
            <a:r>
              <a:rPr lang="es-ES" b="1" i="1" dirty="0" smtClean="0"/>
              <a:t>. </a:t>
            </a:r>
            <a:br>
              <a:rPr lang="es-ES" b="1" i="1" dirty="0" smtClean="0"/>
            </a:br>
            <a:r>
              <a:rPr lang="es-ES" i="1" dirty="0" smtClean="0"/>
              <a:t/>
            </a:r>
            <a:br>
              <a:rPr lang="es-ES" i="1" dirty="0" smtClean="0"/>
            </a:br>
            <a:endParaRPr lang="es-ES" i="1" dirty="0"/>
          </a:p>
        </p:txBody>
      </p:sp>
      <p:sp>
        <p:nvSpPr>
          <p:cNvPr id="3" name="2 Rectángulo"/>
          <p:cNvSpPr/>
          <p:nvPr/>
        </p:nvSpPr>
        <p:spPr>
          <a:xfrm>
            <a:off x="1403648" y="476672"/>
            <a:ext cx="4465068" cy="461665"/>
          </a:xfrm>
          <a:prstGeom prst="rect">
            <a:avLst/>
          </a:prstGeom>
        </p:spPr>
        <p:txBody>
          <a:bodyPr wrap="none">
            <a:spAutoFit/>
          </a:bodyPr>
          <a:lstStyle/>
          <a:p>
            <a:r>
              <a:rPr lang="es-ES" sz="2400" b="1" i="1" dirty="0" smtClean="0"/>
              <a:t>- El gato del empleado tenía hipo.</a:t>
            </a:r>
            <a:endParaRPr lang="es-ES" sz="2400" b="1" i="1" dirty="0"/>
          </a:p>
        </p:txBody>
      </p:sp>
    </p:spTree>
  </p:cSld>
  <p:clrMapOvr>
    <a:masterClrMapping/>
  </p:clrMapOvr>
  <p:transition spd="slow" advTm="3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38000"/>
          </a:blip>
          <a:srcRect/>
          <a:stretch>
            <a:fillRect/>
          </a:stretch>
        </p:blipFill>
        <p:spPr bwMode="auto">
          <a:xfrm>
            <a:off x="0" y="0"/>
            <a:ext cx="9144000" cy="6877050"/>
          </a:xfrm>
          <a:prstGeom prst="rect">
            <a:avLst/>
          </a:prstGeom>
          <a:noFill/>
          <a:ln w="9525">
            <a:noFill/>
            <a:miter lim="800000"/>
            <a:headEnd/>
            <a:tailEnd/>
          </a:ln>
        </p:spPr>
      </p:pic>
      <p:pic>
        <p:nvPicPr>
          <p:cNvPr id="6146" name="Picture 2" descr="C:\Documents and Settings\Dell\Escritorio\PARA ARREGLAR\imagesGWOVXFN7.jpg"/>
          <p:cNvPicPr>
            <a:picLocks noChangeAspect="1" noChangeArrowheads="1"/>
          </p:cNvPicPr>
          <p:nvPr/>
        </p:nvPicPr>
        <p:blipFill>
          <a:blip r:embed="rId3" cstate="print"/>
          <a:srcRect/>
          <a:stretch>
            <a:fillRect/>
          </a:stretch>
        </p:blipFill>
        <p:spPr bwMode="auto">
          <a:xfrm>
            <a:off x="323528" y="620688"/>
            <a:ext cx="8512946" cy="5472608"/>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4.bp.blogspot.com/-czzofHQHmaU/TzMs61v6NcI/AAAAAAAACV0/uS27Hg0W_l0/s1600/0k0289_gif-sicodelicos-17.gif"/>
          <p:cNvPicPr>
            <a:picLocks noChangeAspect="1" noChangeArrowheads="1" noCrop="1"/>
          </p:cNvPicPr>
          <p:nvPr/>
        </p:nvPicPr>
        <p:blipFill>
          <a:blip r:embed="rId3" cstate="print">
            <a:duotone>
              <a:schemeClr val="accent5">
                <a:shade val="45000"/>
                <a:satMod val="135000"/>
              </a:schemeClr>
              <a:prstClr val="white"/>
            </a:duotone>
          </a:blip>
          <a:srcRect/>
          <a:stretch>
            <a:fillRect/>
          </a:stretch>
        </p:blipFill>
        <p:spPr bwMode="auto">
          <a:xfrm>
            <a:off x="-1" y="0"/>
            <a:ext cx="9144001" cy="6858000"/>
          </a:xfrm>
          <a:prstGeom prst="rect">
            <a:avLst/>
          </a:prstGeom>
          <a:noFill/>
        </p:spPr>
      </p:pic>
    </p:spTree>
  </p:cSld>
  <p:clrMapOvr>
    <a:masterClrMapping/>
  </p:clrMapOvr>
  <p:transition spd="slow" advTm="4000">
    <p:dissolve/>
    <p:sndAc>
      <p:stSnd>
        <p:snd r:embed="rId2" name="julioyira.wav"/>
      </p:stSnd>
    </p:sndAc>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5">
                <a:shade val="45000"/>
                <a:satMod val="135000"/>
              </a:schemeClr>
              <a:prstClr val="white"/>
            </a:duotone>
            <a:lum bright="38000"/>
          </a:blip>
          <a:srcRect/>
          <a:stretch>
            <a:fillRect/>
          </a:stretch>
        </p:blipFill>
        <p:spPr bwMode="auto">
          <a:xfrm>
            <a:off x="0" y="0"/>
            <a:ext cx="9144000" cy="6877050"/>
          </a:xfrm>
          <a:prstGeom prst="rect">
            <a:avLst/>
          </a:prstGeom>
          <a:noFill/>
          <a:ln w="9525">
            <a:noFill/>
            <a:miter lim="800000"/>
            <a:headEnd/>
            <a:tailEnd/>
          </a:ln>
        </p:spPr>
      </p:pic>
      <p:pic>
        <p:nvPicPr>
          <p:cNvPr id="4098" name="Picture 2" descr="C:\Documents and Settings\Dell\Escritorio\PARA ARREGLAR\imagesHW0R2ZF2.jpg"/>
          <p:cNvPicPr>
            <a:picLocks noChangeAspect="1" noChangeArrowheads="1"/>
          </p:cNvPicPr>
          <p:nvPr/>
        </p:nvPicPr>
        <p:blipFill>
          <a:blip r:embed="rId3" cstate="print"/>
          <a:srcRect/>
          <a:stretch>
            <a:fillRect/>
          </a:stretch>
        </p:blipFill>
        <p:spPr bwMode="auto">
          <a:xfrm>
            <a:off x="395536" y="404664"/>
            <a:ext cx="4104456" cy="6246892"/>
          </a:xfrm>
          <a:prstGeom prst="rect">
            <a:avLst/>
          </a:prstGeom>
          <a:noFill/>
        </p:spPr>
      </p:pic>
      <p:pic>
        <p:nvPicPr>
          <p:cNvPr id="3" name="Picture 2" descr="C:\Documents and Settings\Dell\Escritorio\PARA ARREGLAR\imagesHW0R2ZF2.jpg"/>
          <p:cNvPicPr>
            <a:picLocks noChangeAspect="1" noChangeArrowheads="1"/>
          </p:cNvPicPr>
          <p:nvPr/>
        </p:nvPicPr>
        <p:blipFill>
          <a:blip r:embed="rId3" cstate="print"/>
          <a:srcRect/>
          <a:stretch>
            <a:fillRect/>
          </a:stretch>
        </p:blipFill>
        <p:spPr bwMode="auto">
          <a:xfrm flipH="1">
            <a:off x="4427984" y="404664"/>
            <a:ext cx="4168080" cy="6246892"/>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Ftpy6cIxwPo/TzMs-fwIrgI/AAAAAAAACV8/_z1VmN7c5n8/s1600/0k0289_gif-sicodelicos-18.gif"/>
          <p:cNvPicPr>
            <a:picLocks noChangeAspect="1" noChangeArrowheads="1" noCrop="1"/>
          </p:cNvPicPr>
          <p:nvPr/>
        </p:nvPicPr>
        <p:blipFill>
          <a:blip r:embed="rId2" cstate="print">
            <a:duotone>
              <a:schemeClr val="accent5">
                <a:shade val="45000"/>
                <a:satMod val="135000"/>
              </a:schemeClr>
              <a:prstClr val="white"/>
            </a:duotone>
            <a:lum bright="31000"/>
          </a:blip>
          <a:srcRect/>
          <a:stretch>
            <a:fillRect/>
          </a:stretch>
        </p:blipFill>
        <p:spPr bwMode="auto">
          <a:xfrm>
            <a:off x="-1" y="0"/>
            <a:ext cx="9144001" cy="6858000"/>
          </a:xfrm>
          <a:prstGeom prst="rect">
            <a:avLst/>
          </a:prstGeom>
          <a:noFill/>
        </p:spPr>
      </p:pic>
      <p:sp>
        <p:nvSpPr>
          <p:cNvPr id="2" name="1 Rectángulo"/>
          <p:cNvSpPr/>
          <p:nvPr/>
        </p:nvSpPr>
        <p:spPr>
          <a:xfrm>
            <a:off x="1331640" y="620688"/>
            <a:ext cx="6858000" cy="6001643"/>
          </a:xfrm>
          <a:prstGeom prst="rect">
            <a:avLst/>
          </a:prstGeom>
        </p:spPr>
        <p:txBody>
          <a:bodyPr wrap="square">
            <a:spAutoFit/>
          </a:bodyPr>
          <a:lstStyle/>
          <a:p>
            <a:r>
              <a:rPr lang="es-ES" sz="2400" b="1" i="1" dirty="0" smtClean="0"/>
              <a:t/>
            </a:r>
            <a:br>
              <a:rPr lang="es-ES" sz="2400" b="1" i="1" dirty="0" smtClean="0"/>
            </a:br>
            <a:r>
              <a:rPr lang="es-ES" sz="2400" b="1" i="1" dirty="0" smtClean="0"/>
              <a:t>- Un empleado aseguró que llegó tarde porque su pie quedó atrapado entre el subte y el andén (luego se constató que esto era verídico). </a:t>
            </a:r>
            <a:br>
              <a:rPr lang="es-ES" sz="2400" b="1" i="1" dirty="0" smtClean="0"/>
            </a:br>
            <a:r>
              <a:rPr lang="es-ES" sz="2400" b="1" i="1" dirty="0" smtClean="0"/>
              <a:t/>
            </a:r>
            <a:br>
              <a:rPr lang="es-ES" sz="2400" b="1" i="1" dirty="0" smtClean="0"/>
            </a:br>
            <a:r>
              <a:rPr lang="es-ES" sz="2400" b="1" i="1" dirty="0" smtClean="0"/>
              <a:t>- Una empleada ni si quiera se excusó. Ella misma afirmó que no tenía ninguna intención de entrar a trabajar antes de las 9 am, cuando su horario comienza a las 8 de la mañana. </a:t>
            </a:r>
            <a:br>
              <a:rPr lang="es-ES" sz="2400" b="1" i="1" dirty="0" smtClean="0"/>
            </a:br>
            <a:r>
              <a:rPr lang="es-ES" sz="2400" b="1" i="1" dirty="0" smtClean="0"/>
              <a:t/>
            </a:r>
            <a:br>
              <a:rPr lang="es-ES" sz="2400" b="1" i="1" dirty="0" smtClean="0"/>
            </a:br>
            <a:r>
              <a:rPr lang="es-ES" sz="2400" b="1" i="1" dirty="0" smtClean="0"/>
              <a:t>- Tenía una entrevista laboral en otra empresa. </a:t>
            </a:r>
            <a:br>
              <a:rPr lang="es-ES" sz="2400" b="1" i="1" dirty="0" smtClean="0"/>
            </a:br>
            <a:r>
              <a:rPr lang="es-ES" sz="2400" b="1" i="1" dirty="0" smtClean="0"/>
              <a:t/>
            </a:r>
            <a:br>
              <a:rPr lang="es-ES" sz="2400" b="1" i="1" dirty="0" smtClean="0"/>
            </a:br>
            <a:r>
              <a:rPr lang="es-ES" sz="2400" b="1" i="1" dirty="0" smtClean="0"/>
              <a:t>- El empleado se excusó porque tuvo que tomar una llamada personal de parte del Gobernador del Estado (en este caso también resultó ser una excusa cierta).  </a:t>
            </a:r>
            <a:endParaRPr lang="es-ES" sz="2400" b="1" i="1" dirty="0"/>
          </a:p>
        </p:txBody>
      </p:sp>
    </p:spTree>
  </p:cSld>
  <p:clrMapOvr>
    <a:masterClrMapping/>
  </p:clrMapOvr>
  <p:transition spd="slow" advTm="3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2.bp.blogspot.com/-Y1xC5iW_T6U/TzMsn3zHq3I/AAAAAAAACVE/KqVlWo5SXc8/s1600/0k0289_gif-sicodelicos-11.gif"/>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0" y="0"/>
            <a:ext cx="9144000" cy="6876257"/>
          </a:xfrm>
          <a:prstGeom prst="rect">
            <a:avLst/>
          </a:prstGeom>
          <a:noFill/>
        </p:spPr>
      </p:pic>
    </p:spTree>
  </p:cSld>
  <p:clrMapOvr>
    <a:masterClrMapping/>
  </p:clrMapOvr>
  <p:transition spd="slow" advTm="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1266"/>
                                        </p:tgtEl>
                                        <p:attrNameLst>
                                          <p:attrName>style.opacity</p:attrName>
                                        </p:attrNameLst>
                                      </p:cBhvr>
                                      <p:to>
                                        <p:strVal val="0.25"/>
                                      </p:to>
                                    </p:set>
                                    <p:animEffect filter="image" prLst="opacity: 0.25">
                                      <p:cBhvr rctx="IE">
                                        <p:cTn id="7" dur="indefinite"/>
                                        <p:tgtEl>
                                          <p:spTgt spid="11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38000"/>
          </a:blip>
          <a:srcRect/>
          <a:stretch>
            <a:fillRect/>
          </a:stretch>
        </p:blipFill>
        <p:spPr bwMode="auto">
          <a:xfrm>
            <a:off x="0" y="0"/>
            <a:ext cx="9144000" cy="6877050"/>
          </a:xfrm>
          <a:prstGeom prst="rect">
            <a:avLst/>
          </a:prstGeom>
          <a:noFill/>
          <a:ln w="9525">
            <a:noFill/>
            <a:miter lim="800000"/>
            <a:headEnd/>
            <a:tailEnd/>
          </a:ln>
        </p:spPr>
      </p:pic>
      <p:pic>
        <p:nvPicPr>
          <p:cNvPr id="7170" name="Picture 2" descr="C:\Documents and Settings\Dell\Escritorio\PARA ARREGLAR\6025016_d6d27438e8_m.jpg"/>
          <p:cNvPicPr>
            <a:picLocks noChangeAspect="1" noChangeArrowheads="1"/>
          </p:cNvPicPr>
          <p:nvPr/>
        </p:nvPicPr>
        <p:blipFill>
          <a:blip r:embed="rId3" cstate="print"/>
          <a:srcRect l="5226" t="5673" r="5219" b="21990"/>
          <a:stretch>
            <a:fillRect/>
          </a:stretch>
        </p:blipFill>
        <p:spPr bwMode="auto">
          <a:xfrm>
            <a:off x="395535" y="620688"/>
            <a:ext cx="8371283" cy="5544616"/>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Ftpy6cIxwPo/TzMs-fwIrgI/AAAAAAAACV8/_z1VmN7c5n8/s1600/0k0289_gif-sicodelicos-18.gif"/>
          <p:cNvPicPr>
            <a:picLocks noChangeAspect="1" noChangeArrowheads="1" noCrop="1"/>
          </p:cNvPicPr>
          <p:nvPr/>
        </p:nvPicPr>
        <p:blipFill>
          <a:blip r:embed="rId2" cstate="print">
            <a:duotone>
              <a:schemeClr val="accent5">
                <a:shade val="45000"/>
                <a:satMod val="135000"/>
              </a:schemeClr>
              <a:prstClr val="white"/>
            </a:duotone>
            <a:lum bright="31000"/>
          </a:blip>
          <a:srcRect/>
          <a:stretch>
            <a:fillRect/>
          </a:stretch>
        </p:blipFill>
        <p:spPr bwMode="auto">
          <a:xfrm>
            <a:off x="-1" y="0"/>
            <a:ext cx="9144001" cy="6858000"/>
          </a:xfrm>
          <a:prstGeom prst="rect">
            <a:avLst/>
          </a:prstGeom>
          <a:noFill/>
        </p:spPr>
      </p:pic>
      <p:pic>
        <p:nvPicPr>
          <p:cNvPr id="1026" name="Picture 2" descr="C:\Documents and Settings\Dell\Escritorio\hh.bmp"/>
          <p:cNvPicPr>
            <a:picLocks noChangeAspect="1" noChangeArrowheads="1"/>
          </p:cNvPicPr>
          <p:nvPr/>
        </p:nvPicPr>
        <p:blipFill>
          <a:blip r:embed="rId3" cstate="print"/>
          <a:srcRect/>
          <a:stretch>
            <a:fillRect/>
          </a:stretch>
        </p:blipFill>
        <p:spPr bwMode="auto">
          <a:xfrm>
            <a:off x="539552" y="836712"/>
            <a:ext cx="8049468" cy="4896544"/>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Ftpy6cIxwPo/TzMs-fwIrgI/AAAAAAAACV8/_z1VmN7c5n8/s1600/0k0289_gif-sicodelicos-18.gif"/>
          <p:cNvPicPr>
            <a:picLocks noChangeAspect="1" noChangeArrowheads="1" noCrop="1"/>
          </p:cNvPicPr>
          <p:nvPr/>
        </p:nvPicPr>
        <p:blipFill>
          <a:blip r:embed="rId2" cstate="print">
            <a:duotone>
              <a:schemeClr val="accent5">
                <a:shade val="45000"/>
                <a:satMod val="135000"/>
              </a:schemeClr>
              <a:prstClr val="white"/>
            </a:duotone>
            <a:lum bright="31000"/>
          </a:blip>
          <a:srcRect/>
          <a:stretch>
            <a:fillRect/>
          </a:stretch>
        </p:blipFill>
        <p:spPr bwMode="auto">
          <a:xfrm>
            <a:off x="-1" y="0"/>
            <a:ext cx="9144001" cy="6858000"/>
          </a:xfrm>
          <a:prstGeom prst="rect">
            <a:avLst/>
          </a:prstGeom>
          <a:noFill/>
        </p:spPr>
      </p:pic>
      <p:sp>
        <p:nvSpPr>
          <p:cNvPr id="2" name="1 Rectángulo"/>
          <p:cNvSpPr/>
          <p:nvPr/>
        </p:nvSpPr>
        <p:spPr>
          <a:xfrm>
            <a:off x="1259632" y="692696"/>
            <a:ext cx="7487816" cy="5632311"/>
          </a:xfrm>
          <a:prstGeom prst="rect">
            <a:avLst/>
          </a:prstGeom>
        </p:spPr>
        <p:txBody>
          <a:bodyPr wrap="square">
            <a:spAutoFit/>
          </a:bodyPr>
          <a:lstStyle/>
          <a:p>
            <a:r>
              <a:rPr lang="es-ES" sz="2000" b="1" i="1" dirty="0" smtClean="0"/>
              <a:t>Después de un día agitado no tienes otra cosa en mente que llegar a tu cama y dormir lo más que puedas. Sin darte cuenta, ya amaneció y se te hizo tarde para el trabajo. ¡No entres en pánico! Aquí te decimos las excusas que puedes dar por tu retraso.</a:t>
            </a:r>
          </a:p>
          <a:p>
            <a:endParaRPr lang="es-ES" sz="2000" b="1" i="1" dirty="0" smtClean="0"/>
          </a:p>
          <a:p>
            <a:r>
              <a:rPr lang="es-ES" sz="2000" b="1" i="1" dirty="0" smtClean="0"/>
              <a:t>Tráfico: Aunque ya conoces las horas en que circulan más autos, no siempre es así. Inventa un embotellamiento que te hizo avanzar muy despacio.</a:t>
            </a:r>
          </a:p>
          <a:p>
            <a:endParaRPr lang="es-ES" sz="2000" b="1" i="1" dirty="0" smtClean="0"/>
          </a:p>
          <a:p>
            <a:r>
              <a:rPr lang="es-ES" sz="2000" b="1" i="1" dirty="0" smtClean="0"/>
              <a:t>Problemas con el auto: Los accidentes pasan. Pinchaste llanta, se te calentó el motor o te quedaste sin gasolina.</a:t>
            </a:r>
          </a:p>
          <a:p>
            <a:endParaRPr lang="es-ES" sz="2000" b="1" i="1" dirty="0" smtClean="0"/>
          </a:p>
          <a:p>
            <a:r>
              <a:rPr lang="es-ES" sz="2000" b="1" i="1" dirty="0" smtClean="0"/>
              <a:t>Había una manifestación: En estos días la gente se apodera de las calles e inventa cualquier excusa para bloquear el paso.</a:t>
            </a:r>
          </a:p>
          <a:p>
            <a:endParaRPr lang="es-ES" sz="2000" b="1" i="1" dirty="0" smtClean="0"/>
          </a:p>
          <a:p>
            <a:r>
              <a:rPr lang="es-ES" sz="2000" b="1" i="1" dirty="0" smtClean="0"/>
              <a:t>La policía te detuvo: Las autoridades siempre hacen rondas e inspecciones deteniendo a cualquier carro y bien sabes que se tardan un poco en verificar que todo está en orden.</a:t>
            </a:r>
          </a:p>
        </p:txBody>
      </p:sp>
    </p:spTree>
  </p:cSld>
  <p:clrMapOvr>
    <a:masterClrMapping/>
  </p:clrMapOvr>
  <p:transition spd="slow" advTm="3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38000"/>
          </a:blip>
          <a:srcRect/>
          <a:stretch>
            <a:fillRect/>
          </a:stretch>
        </p:blipFill>
        <p:spPr bwMode="auto">
          <a:xfrm>
            <a:off x="0" y="0"/>
            <a:ext cx="9144000" cy="6877050"/>
          </a:xfrm>
          <a:prstGeom prst="rect">
            <a:avLst/>
          </a:prstGeom>
          <a:noFill/>
          <a:ln w="9525">
            <a:noFill/>
            <a:miter lim="800000"/>
            <a:headEnd/>
            <a:tailEnd/>
          </a:ln>
        </p:spPr>
      </p:pic>
      <p:pic>
        <p:nvPicPr>
          <p:cNvPr id="10242" name="Picture 2" descr="C:\Documents and Settings\Dell\Escritorio\PARA ARREGLAR\990RETRASO.jpg"/>
          <p:cNvPicPr>
            <a:picLocks noChangeAspect="1" noChangeArrowheads="1"/>
          </p:cNvPicPr>
          <p:nvPr/>
        </p:nvPicPr>
        <p:blipFill>
          <a:blip r:embed="rId3" cstate="print"/>
          <a:srcRect/>
          <a:stretch>
            <a:fillRect/>
          </a:stretch>
        </p:blipFill>
        <p:spPr bwMode="auto">
          <a:xfrm>
            <a:off x="683568" y="836712"/>
            <a:ext cx="7740352" cy="5147334"/>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Ftpy6cIxwPo/TzMs-fwIrgI/AAAAAAAACV8/_z1VmN7c5n8/s1600/0k0289_gif-sicodelicos-18.gif"/>
          <p:cNvPicPr>
            <a:picLocks noChangeAspect="1" noChangeArrowheads="1" noCrop="1"/>
          </p:cNvPicPr>
          <p:nvPr/>
        </p:nvPicPr>
        <p:blipFill>
          <a:blip r:embed="rId2" cstate="print">
            <a:duotone>
              <a:schemeClr val="accent5">
                <a:shade val="45000"/>
                <a:satMod val="135000"/>
              </a:schemeClr>
              <a:prstClr val="white"/>
            </a:duotone>
            <a:lum bright="31000"/>
          </a:blip>
          <a:srcRect/>
          <a:stretch>
            <a:fillRect/>
          </a:stretch>
        </p:blipFill>
        <p:spPr bwMode="auto">
          <a:xfrm>
            <a:off x="-1" y="0"/>
            <a:ext cx="9144001" cy="6858000"/>
          </a:xfrm>
          <a:prstGeom prst="rect">
            <a:avLst/>
          </a:prstGeom>
          <a:noFill/>
        </p:spPr>
      </p:pic>
      <p:pic>
        <p:nvPicPr>
          <p:cNvPr id="2050" name="Picture 2" descr="C:\Documents and Settings\Dell\Escritorio\DXXC_FLEXIBILIDAD_HORARIA.jpg"/>
          <p:cNvPicPr>
            <a:picLocks noChangeAspect="1" noChangeArrowheads="1"/>
          </p:cNvPicPr>
          <p:nvPr/>
        </p:nvPicPr>
        <p:blipFill>
          <a:blip r:embed="rId3" cstate="print"/>
          <a:srcRect/>
          <a:stretch>
            <a:fillRect/>
          </a:stretch>
        </p:blipFill>
        <p:spPr bwMode="auto">
          <a:xfrm>
            <a:off x="1259632" y="548680"/>
            <a:ext cx="5976664" cy="5976664"/>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Ftpy6cIxwPo/TzMs-fwIrgI/AAAAAAAACV8/_z1VmN7c5n8/s1600/0k0289_gif-sicodelicos-18.gif"/>
          <p:cNvPicPr>
            <a:picLocks noChangeAspect="1" noChangeArrowheads="1" noCrop="1"/>
          </p:cNvPicPr>
          <p:nvPr/>
        </p:nvPicPr>
        <p:blipFill>
          <a:blip r:embed="rId2" cstate="print">
            <a:duotone>
              <a:schemeClr val="accent5">
                <a:shade val="45000"/>
                <a:satMod val="135000"/>
              </a:schemeClr>
              <a:prstClr val="white"/>
            </a:duotone>
            <a:lum bright="31000"/>
          </a:blip>
          <a:srcRect/>
          <a:stretch>
            <a:fillRect/>
          </a:stretch>
        </p:blipFill>
        <p:spPr bwMode="auto">
          <a:xfrm>
            <a:off x="-1" y="0"/>
            <a:ext cx="9144001" cy="6858000"/>
          </a:xfrm>
          <a:prstGeom prst="rect">
            <a:avLst/>
          </a:prstGeom>
          <a:noFill/>
        </p:spPr>
      </p:pic>
      <p:sp>
        <p:nvSpPr>
          <p:cNvPr id="2" name="1 Rectángulo"/>
          <p:cNvSpPr/>
          <p:nvPr/>
        </p:nvSpPr>
        <p:spPr>
          <a:xfrm>
            <a:off x="1403648" y="620688"/>
            <a:ext cx="7199784" cy="5324535"/>
          </a:xfrm>
          <a:prstGeom prst="rect">
            <a:avLst/>
          </a:prstGeom>
        </p:spPr>
        <p:txBody>
          <a:bodyPr wrap="square">
            <a:spAutoFit/>
          </a:bodyPr>
          <a:lstStyle/>
          <a:p>
            <a:r>
              <a:rPr lang="es-ES" sz="2000" b="1" i="1" dirty="0" smtClean="0"/>
              <a:t>Tu celular se quedó sin carga: La mayoría de personas pone su reloj despertador en el celular. ¿Y si se te olvidó cargarlo y no sonó la alarma?</a:t>
            </a:r>
          </a:p>
          <a:p>
            <a:endParaRPr lang="es-ES" sz="2000" b="1" i="1" dirty="0" smtClean="0"/>
          </a:p>
          <a:p>
            <a:r>
              <a:rPr lang="es-ES" sz="2000" b="1" i="1" dirty="0" smtClean="0"/>
              <a:t>Se fue la luz en tu casa mientras dormías: Suele suceder que la energía se fue </a:t>
            </a:r>
            <a:r>
              <a:rPr lang="es-ES" sz="2000" b="1" i="1" dirty="0" err="1" smtClean="0"/>
              <a:t>desconfigurando</a:t>
            </a:r>
            <a:r>
              <a:rPr lang="es-ES" sz="2000" b="1" i="1" dirty="0" smtClean="0"/>
              <a:t>  tu reloj.</a:t>
            </a:r>
          </a:p>
          <a:p>
            <a:endParaRPr lang="es-ES" sz="2000" b="1" i="1" dirty="0" smtClean="0"/>
          </a:p>
          <a:p>
            <a:r>
              <a:rPr lang="es-ES" sz="2000" b="1" i="1" dirty="0" smtClean="0"/>
              <a:t>Perdiste las llaves del auto: Usas tantas bolsas que no sabes dónde la pusiste y hasta entre las chamarras de tu cama las buscaste.</a:t>
            </a:r>
          </a:p>
          <a:p>
            <a:endParaRPr lang="es-ES" sz="2000" b="1" i="1" dirty="0" smtClean="0"/>
          </a:p>
          <a:p>
            <a:r>
              <a:rPr lang="es-ES" sz="2000" b="1" i="1" dirty="0" smtClean="0"/>
              <a:t>El bus iba lleno y tuviste que esperar otro: Estas cosas pasan, no te queda de otra que esperar al próximo para llegar a tu trabajo.  </a:t>
            </a:r>
          </a:p>
          <a:p>
            <a:r>
              <a:rPr lang="es-ES" sz="2000" b="1" i="1" dirty="0" smtClean="0"/>
              <a:t> </a:t>
            </a:r>
          </a:p>
          <a:p>
            <a:r>
              <a:rPr lang="es-ES" sz="2000" b="1" i="1" dirty="0" smtClean="0"/>
              <a:t>Es mejor si no involucras a alguien de tu familia diciendo que se enfermó o falleció ya que jugar con la salud o vida de alguien ya que es algo delicado y si realmente sucede ya no te van a creer. ¿Qué otra excusa has dado cuando llegas tarde al trabajo?</a:t>
            </a:r>
            <a:endParaRPr lang="es-ES" sz="2000" b="1" i="1" dirty="0"/>
          </a:p>
        </p:txBody>
      </p:sp>
    </p:spTree>
  </p:cSld>
  <p:clrMapOvr>
    <a:masterClrMapping/>
  </p:clrMapOvr>
  <p:transition spd="slow" advTm="4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3" cstate="print">
            <a:duotone>
              <a:schemeClr val="accent5">
                <a:shade val="45000"/>
                <a:satMod val="135000"/>
              </a:schemeClr>
              <a:prstClr val="white"/>
            </a:duotone>
            <a:lum bright="38000"/>
          </a:blip>
          <a:srcRect/>
          <a:stretch>
            <a:fillRect/>
          </a:stretch>
        </p:blipFill>
        <p:spPr bwMode="auto">
          <a:xfrm>
            <a:off x="0" y="0"/>
            <a:ext cx="9144000" cy="6877050"/>
          </a:xfrm>
          <a:prstGeom prst="rect">
            <a:avLst/>
          </a:prstGeom>
          <a:noFill/>
          <a:ln w="9525">
            <a:noFill/>
            <a:miter lim="800000"/>
            <a:headEnd/>
            <a:tailEnd/>
          </a:ln>
        </p:spPr>
      </p:pic>
      <p:pic>
        <p:nvPicPr>
          <p:cNvPr id="11266" name="Picture 2" descr="C:\Documents and Settings\Dell\Escritorio\PARA ARREGLAR\imagesB63X2CGI.jpg"/>
          <p:cNvPicPr>
            <a:picLocks noChangeAspect="1" noChangeArrowheads="1"/>
          </p:cNvPicPr>
          <p:nvPr/>
        </p:nvPicPr>
        <p:blipFill>
          <a:blip r:embed="rId4" cstate="print"/>
          <a:srcRect/>
          <a:stretch>
            <a:fillRect/>
          </a:stretch>
        </p:blipFill>
        <p:spPr bwMode="auto">
          <a:xfrm>
            <a:off x="683568" y="476672"/>
            <a:ext cx="7992888" cy="5887891"/>
          </a:xfrm>
          <a:prstGeom prst="rect">
            <a:avLst/>
          </a:prstGeom>
          <a:noFill/>
        </p:spPr>
      </p:pic>
    </p:spTree>
  </p:cSld>
  <p:clrMapOvr>
    <a:masterClrMapping/>
  </p:clrMapOvr>
  <p:transition spd="slow" advTm="7000">
    <p:dissolve/>
    <p:sndAc>
      <p:stSnd>
        <p:snd r:embed="rId2" name="juliovolve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2.bp.blogspot.com/-Y1xC5iW_T6U/TzMsn3zHq3I/AAAAAAAACVE/KqVlWo5SXc8/s1600/0k0289_gif-sicodelicos-11.gif"/>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0" y="0"/>
            <a:ext cx="9144000" cy="6876257"/>
          </a:xfrm>
          <a:prstGeom prst="rect">
            <a:avLst/>
          </a:prstGeom>
          <a:noFill/>
        </p:spPr>
      </p:pic>
    </p:spTree>
  </p:cSld>
  <p:clrMapOvr>
    <a:masterClrMapping/>
  </p:clrMapOvr>
  <p:transition spd="slow" advTm="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1266"/>
                                        </p:tgtEl>
                                        <p:attrNameLst>
                                          <p:attrName>style.opacity</p:attrName>
                                        </p:attrNameLst>
                                      </p:cBhvr>
                                      <p:to>
                                        <p:strVal val="0.25"/>
                                      </p:to>
                                    </p:set>
                                    <p:animEffect filter="image" prLst="opacity: 0.25">
                                      <p:cBhvr rctx="IE">
                                        <p:cTn id="7" dur="indefinite"/>
                                        <p:tgtEl>
                                          <p:spTgt spid="11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duotone>
              <a:schemeClr val="accent5">
                <a:shade val="45000"/>
                <a:satMod val="135000"/>
              </a:schemeClr>
              <a:prstClr val="white"/>
            </a:duotone>
            <a:lum bright="38000"/>
          </a:blip>
          <a:srcRect/>
          <a:stretch>
            <a:fillRect/>
          </a:stretch>
        </p:blipFill>
        <p:spPr bwMode="auto">
          <a:xfrm>
            <a:off x="0" y="0"/>
            <a:ext cx="9144000" cy="6877050"/>
          </a:xfrm>
          <a:prstGeom prst="rect">
            <a:avLst/>
          </a:prstGeom>
          <a:noFill/>
          <a:ln w="9525">
            <a:noFill/>
            <a:miter lim="800000"/>
            <a:headEnd/>
            <a:tailEnd/>
          </a:ln>
        </p:spPr>
      </p:pic>
      <p:pic>
        <p:nvPicPr>
          <p:cNvPr id="1026" name="Picture 2" descr="C:\Documents and Settings\Dell\Escritorio\PARA ARREGLAR\gj44em.jpg"/>
          <p:cNvPicPr>
            <a:picLocks noChangeAspect="1" noChangeArrowheads="1"/>
          </p:cNvPicPr>
          <p:nvPr/>
        </p:nvPicPr>
        <p:blipFill>
          <a:blip r:embed="rId3" cstate="print"/>
          <a:srcRect/>
          <a:stretch>
            <a:fillRect/>
          </a:stretch>
        </p:blipFill>
        <p:spPr bwMode="auto">
          <a:xfrm>
            <a:off x="1979712" y="0"/>
            <a:ext cx="4824536" cy="6926329"/>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llegar-tarde-al-trabajo.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38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403648" y="1268760"/>
            <a:ext cx="6696744" cy="4401205"/>
          </a:xfrm>
          <a:prstGeom prst="rect">
            <a:avLst/>
          </a:prstGeom>
        </p:spPr>
        <p:txBody>
          <a:bodyPr wrap="square">
            <a:spAutoFit/>
          </a:bodyPr>
          <a:lstStyle/>
          <a:p>
            <a:pPr algn="ctr"/>
            <a:r>
              <a:rPr lang="es-ES" sz="4000" b="1" i="1" dirty="0" smtClean="0">
                <a:ln w="18000">
                  <a:solidFill>
                    <a:schemeClr val="accent2">
                      <a:satMod val="140000"/>
                    </a:schemeClr>
                  </a:solidFill>
                  <a:prstDash val="solid"/>
                  <a:miter lim="800000"/>
                </a:ln>
                <a:solidFill>
                  <a:srgbClr val="00B050"/>
                </a:solidFill>
                <a:effectLst>
                  <a:outerShdw blurRad="25500" dist="23000" dir="7020000" algn="tl">
                    <a:srgbClr val="000000">
                      <a:alpha val="50000"/>
                    </a:srgbClr>
                  </a:outerShdw>
                </a:effectLst>
              </a:rPr>
              <a:t>Ahora bien, ¿cuál de todas estas te parece la peor?</a:t>
            </a:r>
          </a:p>
          <a:p>
            <a:pPr algn="ctr"/>
            <a:r>
              <a:rPr lang="es-ES" sz="4000" b="1" i="1" dirty="0" smtClean="0">
                <a:ln w="18000">
                  <a:solidFill>
                    <a:schemeClr val="accent2">
                      <a:satMod val="140000"/>
                    </a:schemeClr>
                  </a:solidFill>
                  <a:prstDash val="solid"/>
                  <a:miter lim="800000"/>
                </a:ln>
                <a:solidFill>
                  <a:srgbClr val="00B050"/>
                </a:solidFill>
                <a:effectLst>
                  <a:outerShdw blurRad="25500" dist="23000" dir="7020000" algn="tl">
                    <a:srgbClr val="000000">
                      <a:alpha val="50000"/>
                    </a:srgbClr>
                  </a:outerShdw>
                </a:effectLst>
              </a:rPr>
              <a:t> ¿Qué excusa usas siempre que </a:t>
            </a:r>
            <a:r>
              <a:rPr lang="es-ES" sz="4000" b="1" i="1" dirty="0" err="1" smtClean="0">
                <a:ln w="18000">
                  <a:solidFill>
                    <a:schemeClr val="accent2">
                      <a:satMod val="140000"/>
                    </a:schemeClr>
                  </a:solidFill>
                  <a:prstDash val="solid"/>
                  <a:miter lim="800000"/>
                </a:ln>
                <a:solidFill>
                  <a:srgbClr val="00B050"/>
                </a:solidFill>
                <a:effectLst>
                  <a:outerShdw blurRad="25500" dist="23000" dir="7020000" algn="tl">
                    <a:srgbClr val="000000">
                      <a:alpha val="50000"/>
                    </a:srgbClr>
                  </a:outerShdw>
                </a:effectLst>
              </a:rPr>
              <a:t>llegás</a:t>
            </a:r>
            <a:r>
              <a:rPr lang="es-ES" sz="4000" b="1" i="1" dirty="0" smtClean="0">
                <a:ln w="18000">
                  <a:solidFill>
                    <a:schemeClr val="accent2">
                      <a:satMod val="140000"/>
                    </a:schemeClr>
                  </a:solidFill>
                  <a:prstDash val="solid"/>
                  <a:miter lim="800000"/>
                </a:ln>
                <a:solidFill>
                  <a:srgbClr val="00B050"/>
                </a:solidFill>
                <a:effectLst>
                  <a:outerShdw blurRad="25500" dist="23000" dir="7020000" algn="tl">
                    <a:srgbClr val="000000">
                      <a:alpha val="50000"/>
                    </a:srgbClr>
                  </a:outerShdw>
                </a:effectLst>
              </a:rPr>
              <a:t> tarde a tu trabajo? </a:t>
            </a:r>
          </a:p>
          <a:p>
            <a:pPr algn="ctr"/>
            <a:r>
              <a:rPr lang="es-ES" sz="4000" b="1" i="1" dirty="0" smtClean="0">
                <a:ln w="18000">
                  <a:solidFill>
                    <a:schemeClr val="accent2">
                      <a:satMod val="140000"/>
                    </a:schemeClr>
                  </a:solidFill>
                  <a:prstDash val="solid"/>
                  <a:miter lim="800000"/>
                </a:ln>
                <a:solidFill>
                  <a:srgbClr val="00B050"/>
                </a:solidFill>
                <a:effectLst>
                  <a:outerShdw blurRad="25500" dist="23000" dir="7020000" algn="tl">
                    <a:srgbClr val="000000">
                      <a:alpha val="50000"/>
                    </a:srgbClr>
                  </a:outerShdw>
                </a:effectLst>
              </a:rPr>
              <a:t>¿Cuál fue la explicación más rara que inventaste para justificarte?</a:t>
            </a:r>
            <a:endParaRPr lang="es-ES" sz="4000" b="1" i="1" dirty="0">
              <a:ln w="18000">
                <a:solidFill>
                  <a:schemeClr val="accent2">
                    <a:satMod val="140000"/>
                  </a:schemeClr>
                </a:solidFill>
                <a:prstDash val="solid"/>
                <a:miter lim="800000"/>
              </a:ln>
              <a:solidFill>
                <a:srgbClr val="00B050"/>
              </a:solidFill>
              <a:effectLst>
                <a:outerShdw blurRad="25500" dist="23000" dir="7020000" algn="tl">
                  <a:srgbClr val="000000">
                    <a:alpha val="50000"/>
                  </a:srgbClr>
                </a:outerShdw>
              </a:effectLst>
            </a:endParaRPr>
          </a:p>
        </p:txBody>
      </p:sp>
    </p:spTree>
  </p:cSld>
  <p:clrMapOvr>
    <a:masterClrMapping/>
  </p:clrMapOvr>
  <p:transition spd="slow" advTm="2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http://4.bp.blogspot.com/-Ftpy6cIxwPo/TzMs-fwIrgI/AAAAAAAACV8/_z1VmN7c5n8/s1600/0k0289_gif-sicodelicos-18.gif"/>
          <p:cNvPicPr>
            <a:picLocks noChangeAspect="1" noChangeArrowheads="1" noCrop="1"/>
          </p:cNvPicPr>
          <p:nvPr/>
        </p:nvPicPr>
        <p:blipFill>
          <a:blip r:embed="rId2" cstate="print">
            <a:duotone>
              <a:schemeClr val="accent5">
                <a:shade val="45000"/>
                <a:satMod val="135000"/>
              </a:schemeClr>
              <a:prstClr val="white"/>
            </a:duotone>
            <a:lum bright="31000"/>
          </a:blip>
          <a:srcRect/>
          <a:stretch>
            <a:fillRect/>
          </a:stretch>
        </p:blipFill>
        <p:spPr bwMode="auto">
          <a:xfrm>
            <a:off x="-1" y="0"/>
            <a:ext cx="9144001" cy="6858000"/>
          </a:xfrm>
          <a:prstGeom prst="rect">
            <a:avLst/>
          </a:prstGeom>
          <a:noFill/>
        </p:spPr>
      </p:pic>
      <p:sp>
        <p:nvSpPr>
          <p:cNvPr id="6" name="5 Rectángulo"/>
          <p:cNvSpPr/>
          <p:nvPr/>
        </p:nvSpPr>
        <p:spPr>
          <a:xfrm>
            <a:off x="1475656" y="1844824"/>
            <a:ext cx="5663140" cy="3046970"/>
          </a:xfrm>
          <a:prstGeom prst="rect">
            <a:avLst/>
          </a:prstGeom>
        </p:spPr>
        <p:txBody>
          <a:bodyPr wrap="square" lIns="91422" tIns="45711" rIns="91422" bIns="45711">
            <a:spAutoFit/>
          </a:bodyPr>
          <a:lstStyle/>
          <a:p>
            <a:pPr lvl="1" algn="ctr">
              <a:defRPr/>
            </a:pP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8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BUEN </a:t>
            </a: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0"/>
                                        </p:tgtEl>
                                        <p:attrNameLst>
                                          <p:attrName>style.opacity</p:attrName>
                                        </p:attrNameLst>
                                      </p:cBhvr>
                                      <p:to>
                                        <p:strVal val="0.5"/>
                                      </p:to>
                                    </p:set>
                                    <p:animEffect filter="image" prLst="opacity: 0.5">
                                      <p:cBhvr rctx="IE">
                                        <p:cTn id="7" dur="indefinite"/>
                                        <p:tgtEl>
                                          <p:spTgt spid="10"/>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dirty="0" smtClean="0">
                <a:solidFill>
                  <a:srgbClr val="000000"/>
                </a:solidFill>
                <a:latin typeface="Kristen ITC" pitchFamily="66" charset="0"/>
              </a:rPr>
              <a:t>¿Te ha gustado?</a:t>
            </a:r>
            <a:r>
              <a:rPr lang="es-ES" sz="4800" dirty="0" smtClean="0">
                <a:solidFill>
                  <a:srgbClr val="000000"/>
                </a:solidFill>
                <a:latin typeface="Kristen ITC" pitchFamily="66" charset="0"/>
              </a:rPr>
              <a:t> </a:t>
            </a:r>
            <a:br>
              <a:rPr lang="es-ES" sz="4800" dirty="0" smtClean="0">
                <a:solidFill>
                  <a:srgbClr val="000000"/>
                </a:solidFill>
                <a:latin typeface="Kristen ITC" pitchFamily="66" charset="0"/>
              </a:rPr>
            </a:br>
            <a:r>
              <a:rPr lang="es-ES" sz="4400" dirty="0" smtClean="0">
                <a:solidFill>
                  <a:srgbClr val="000000"/>
                </a:solidFill>
                <a:latin typeface="Kristen ITC" pitchFamily="66" charset="0"/>
              </a:rPr>
              <a:t>Puedes ver más entrando </a:t>
            </a:r>
            <a:br>
              <a:rPr lang="es-ES" sz="4400" dirty="0" smtClean="0">
                <a:solidFill>
                  <a:srgbClr val="000000"/>
                </a:solidFill>
                <a:latin typeface="Kristen ITC" pitchFamily="66" charset="0"/>
              </a:rPr>
            </a:br>
            <a:r>
              <a:rPr lang="es-ES" sz="4400" b="1" dirty="0" smtClean="0">
                <a:solidFill>
                  <a:srgbClr val="40F903"/>
                </a:solidFill>
                <a:latin typeface="Kristen ITC" pitchFamily="66" charset="0"/>
                <a:hlinkClick r:id="rId2"/>
              </a:rPr>
              <a:t>Aquí</a:t>
            </a:r>
            <a:endParaRPr lang="es-ES" sz="4400" b="1" dirty="0"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or qué siempre llegas tarde a todos los lad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Por qué siempre llegas tarde a todos los lados</Template>
  <TotalTime>50</TotalTime>
  <Words>985</Words>
  <Application>Microsoft Office PowerPoint</Application>
  <PresentationFormat>Presentación en pantalla (4:3)</PresentationFormat>
  <Paragraphs>52</Paragraphs>
  <Slides>42</Slides>
  <Notes>1</Notes>
  <HiddenSlides>0</HiddenSlides>
  <MMClips>0</MMClips>
  <ScaleCrop>false</ScaleCrop>
  <HeadingPairs>
    <vt:vector size="4" baseType="variant">
      <vt:variant>
        <vt:lpstr>Tema</vt:lpstr>
      </vt:variant>
      <vt:variant>
        <vt:i4>2</vt:i4>
      </vt:variant>
      <vt:variant>
        <vt:lpstr>Títulos de diapositiva</vt:lpstr>
      </vt:variant>
      <vt:variant>
        <vt:i4>42</vt:i4>
      </vt:variant>
    </vt:vector>
  </HeadingPairs>
  <TitlesOfParts>
    <vt:vector size="44" baseType="lpstr">
      <vt:lpstr>Por qué siempre llegas tarde a todos los lados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2015-03-21T15:09:45Z</dcterms:created>
  <dcterms:modified xsi:type="dcterms:W3CDTF">2015-03-21T16:00:37Z</dcterms:modified>
</cp:coreProperties>
</file>