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2"/>
  </p:notesMasterIdLst>
  <p:sldIdLst>
    <p:sldId id="284" r:id="rId3"/>
    <p:sldId id="257" r:id="rId4"/>
    <p:sldId id="258" r:id="rId5"/>
    <p:sldId id="260" r:id="rId6"/>
    <p:sldId id="261" r:id="rId7"/>
    <p:sldId id="278" r:id="rId8"/>
    <p:sldId id="272" r:id="rId9"/>
    <p:sldId id="259" r:id="rId10"/>
    <p:sldId id="277" r:id="rId11"/>
    <p:sldId id="273" r:id="rId12"/>
    <p:sldId id="263" r:id="rId13"/>
    <p:sldId id="275" r:id="rId14"/>
    <p:sldId id="280" r:id="rId15"/>
    <p:sldId id="281" r:id="rId16"/>
    <p:sldId id="283" r:id="rId17"/>
    <p:sldId id="282" r:id="rId18"/>
    <p:sldId id="285" r:id="rId19"/>
    <p:sldId id="266" r:id="rId20"/>
    <p:sldId id="286"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Artist" panose="00000500000000000000" pitchFamily="2" charset="0"/>
      <p:regular r:id="rId27"/>
    </p:embeddedFont>
    <p:embeddedFont>
      <p:font typeface="Berlin Sans FB Demi" panose="020E0802020502020306" pitchFamily="34" charset="0"/>
      <p:bold r:id="rId28"/>
    </p:embeddedFont>
    <p:embeddedFont>
      <p:font typeface="Amerika" panose="02040705060402020203" pitchFamily="18" charset="0"/>
      <p:regular r:id="rId29"/>
    </p:embeddedFont>
    <p:embeddedFont>
      <p:font typeface="Calibri Light" panose="020F0302020204030204" pitchFamily="34" charset="0"/>
      <p:regular r:id="rId30"/>
      <p:italic r:id="rId31"/>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uunODdXbKDSzdNa9AAQSg==" hashData="kFPD2733lb7lh0iTT4JJms67vlLmGX3sgx8tyuzCfH6Vq6qvZEqVJMV4KGYIz+EhxzXSX5xcjhNkt25NpsoZD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CCCCFF"/>
    <a:srgbClr val="FFCCFF"/>
    <a:srgbClr val="71DAFF"/>
    <a:srgbClr val="00FF00"/>
    <a:srgbClr val="00FF99"/>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A5C08-C024-482D-BCFB-E9F5B746E2F5}" type="datetimeFigureOut">
              <a:rPr lang="es-MX" smtClean="0"/>
              <a:t>05/07/2014</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FEF832-736B-4311-88AA-7CF539C2EE6B}" type="slidenum">
              <a:rPr lang="es-MX" smtClean="0"/>
              <a:t>‹Nº›</a:t>
            </a:fld>
            <a:endParaRPr lang="es-MX"/>
          </a:p>
        </p:txBody>
      </p:sp>
    </p:spTree>
    <p:extLst>
      <p:ext uri="{BB962C8B-B14F-4D97-AF65-F5344CB8AC3E}">
        <p14:creationId xmlns:p14="http://schemas.microsoft.com/office/powerpoint/2010/main" val="3048690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10"/>
          </p:nvPr>
        </p:nvSpPr>
        <p:spPr/>
        <p:txBody>
          <a:bodyPr/>
          <a:lstStyle/>
          <a:p>
            <a:fld id="{F0FEF832-736B-4311-88AA-7CF539C2EE6B}" type="slidenum">
              <a:rPr lang="es-MX" smtClean="0"/>
              <a:t>4</a:t>
            </a:fld>
            <a:endParaRPr lang="es-MX"/>
          </a:p>
        </p:txBody>
      </p:sp>
    </p:spTree>
    <p:extLst>
      <p:ext uri="{BB962C8B-B14F-4D97-AF65-F5344CB8AC3E}">
        <p14:creationId xmlns:p14="http://schemas.microsoft.com/office/powerpoint/2010/main" val="1994691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8715355E-61DE-4CE8-B1A6-085F64EE08C6}" type="datetimeFigureOut">
              <a:rPr lang="es-MX" smtClean="0"/>
              <a:t>05/07/2014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1064542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715355E-61DE-4CE8-B1A6-085F64EE08C6}" type="datetimeFigureOut">
              <a:rPr lang="es-MX" smtClean="0"/>
              <a:t>05/07/2014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3840419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715355E-61DE-4CE8-B1A6-085F64EE08C6}" type="datetimeFigureOut">
              <a:rPr lang="es-MX" smtClean="0"/>
              <a:t>05/07/2014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2324468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8715355E-61DE-4CE8-B1A6-085F64EE08C6}" type="datetimeFigureOut">
              <a:rPr lang="es-MX" smtClean="0"/>
              <a:t>05/07/2014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2878779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8715355E-61DE-4CE8-B1A6-085F64EE08C6}" type="datetimeFigureOut">
              <a:rPr lang="es-MX" smtClean="0"/>
              <a:t>05/07/2014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1793898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8715355E-61DE-4CE8-B1A6-085F64EE08C6}" type="datetimeFigureOut">
              <a:rPr lang="es-MX" smtClean="0"/>
              <a:t>05/07/2014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1571877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715355E-61DE-4CE8-B1A6-085F64EE08C6}" type="datetimeFigureOut">
              <a:rPr lang="es-MX" smtClean="0"/>
              <a:t>05/07/2014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3265856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715355E-61DE-4CE8-B1A6-085F64EE08C6}" type="datetimeFigureOut">
              <a:rPr lang="es-MX" smtClean="0"/>
              <a:t>05/07/2014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26422868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715355E-61DE-4CE8-B1A6-085F64EE08C6}" type="datetimeFigureOut">
              <a:rPr lang="es-MX" smtClean="0"/>
              <a:t>05/07/2014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2191109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715355E-61DE-4CE8-B1A6-085F64EE08C6}" type="datetimeFigureOut">
              <a:rPr lang="es-MX" smtClean="0"/>
              <a:t>05/07/2014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1964951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715355E-61DE-4CE8-B1A6-085F64EE08C6}" type="datetimeFigureOut">
              <a:rPr lang="es-MX" smtClean="0"/>
              <a:t>05/07/2014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335F47-F08F-401F-89DA-52C46CE6CF0C}" type="slidenum">
              <a:rPr lang="es-MX" smtClean="0"/>
              <a:t>‹Nº›</a:t>
            </a:fld>
            <a:endParaRPr lang="es-MX"/>
          </a:p>
        </p:txBody>
      </p:sp>
    </p:spTree>
    <p:extLst>
      <p:ext uri="{BB962C8B-B14F-4D97-AF65-F5344CB8AC3E}">
        <p14:creationId xmlns:p14="http://schemas.microsoft.com/office/powerpoint/2010/main" val="28347388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1C019C13-99AF-4774-9952-4A99A99E1A4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286873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15355E-61DE-4CE8-B1A6-085F64EE08C6}" type="datetimeFigureOut">
              <a:rPr lang="es-MX" smtClean="0"/>
              <a:t>05/07/2014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335F47-F08F-401F-89DA-52C46CE6CF0C}" type="slidenum">
              <a:rPr lang="es-MX" smtClean="0"/>
              <a:t>‹Nº›</a:t>
            </a:fld>
            <a:endParaRPr lang="es-MX"/>
          </a:p>
        </p:txBody>
      </p:sp>
    </p:spTree>
    <p:extLst>
      <p:ext uri="{BB962C8B-B14F-4D97-AF65-F5344CB8AC3E}">
        <p14:creationId xmlns:p14="http://schemas.microsoft.com/office/powerpoint/2010/main" val="175028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EB3FDF2-34DF-467B-BE7A-6B84DB8AE7C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131813975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ln w="0"/>
              <a:solidFill>
                <a:schemeClr val="accent1"/>
              </a:solidFill>
              <a:effectLst>
                <a:outerShdw blurRad="38100" dist="25400" dir="5400000" algn="ctr" rotWithShape="0">
                  <a:srgbClr val="6E747A">
                    <a:alpha val="43000"/>
                  </a:srgbClr>
                </a:outerShdw>
              </a:effectLst>
            </a:endParaRPr>
          </a:p>
        </p:txBody>
      </p:sp>
      <p:sp>
        <p:nvSpPr>
          <p:cNvPr id="6" name="Rectángulo 5"/>
          <p:cNvSpPr/>
          <p:nvPr/>
        </p:nvSpPr>
        <p:spPr>
          <a:xfrm>
            <a:off x="6684135" y="386366"/>
            <a:ext cx="5228821" cy="3139321"/>
          </a:xfrm>
          <a:prstGeom prst="rect">
            <a:avLst/>
          </a:prstGeom>
          <a:noFill/>
        </p:spPr>
        <p:txBody>
          <a:bodyPr wrap="square" lIns="91440" tIns="45720" rIns="91440" bIns="45720">
            <a:prstTxWarp prst="textInflate">
              <a:avLst/>
            </a:prstTxWarp>
            <a:spAutoFit/>
            <a:scene3d>
              <a:camera prst="orthographicFront"/>
              <a:lightRig rig="soft" dir="t">
                <a:rot lat="0" lon="0" rev="15600000"/>
              </a:lightRig>
            </a:scene3d>
            <a:sp3d extrusionH="57150" prstMaterial="softEdge">
              <a:bevelT w="25400" h="38100"/>
            </a:sp3d>
          </a:bodyPr>
          <a:lstStyle/>
          <a:p>
            <a:pPr algn="ctr"/>
            <a:r>
              <a:rPr lang="es-ES" sz="6600" b="1" cap="none" spc="0" dirty="0" smtClean="0">
                <a:ln/>
                <a:blipFill>
                  <a:blip r:embed="rId4"/>
                  <a:stretch>
                    <a:fillRect/>
                  </a:stretch>
                </a:blipFill>
                <a:effectLst>
                  <a:outerShdw blurRad="50800" dist="38100" dir="5400000" algn="t" rotWithShape="0">
                    <a:prstClr val="black">
                      <a:alpha val="40000"/>
                    </a:prstClr>
                  </a:outerShdw>
                </a:effectLst>
              </a:rPr>
              <a:t>¿POR QUE</a:t>
            </a:r>
          </a:p>
          <a:p>
            <a:pPr algn="ctr"/>
            <a:r>
              <a:rPr lang="es-ES" sz="6600" b="1" cap="none" spc="0" dirty="0" smtClean="0">
                <a:ln/>
                <a:blipFill>
                  <a:blip r:embed="rId4"/>
                  <a:stretch>
                    <a:fillRect/>
                  </a:stretch>
                </a:blipFill>
                <a:effectLst>
                  <a:outerShdw blurRad="50800" dist="38100" dir="5400000" algn="t" rotWithShape="0">
                    <a:prstClr val="black">
                      <a:alpha val="40000"/>
                    </a:prstClr>
                  </a:outerShdw>
                </a:effectLst>
              </a:rPr>
              <a:t> EL </a:t>
            </a:r>
            <a:r>
              <a:rPr lang="es-ES" sz="6600" b="1" dirty="0" smtClean="0">
                <a:ln/>
                <a:blipFill>
                  <a:blip r:embed="rId4"/>
                  <a:stretch>
                    <a:fillRect/>
                  </a:stretch>
                </a:blipFill>
                <a:effectLst>
                  <a:outerShdw blurRad="50800" dist="38100" dir="5400000" algn="t" rotWithShape="0">
                    <a:prstClr val="black">
                      <a:alpha val="40000"/>
                    </a:prstClr>
                  </a:outerShdw>
                </a:effectLst>
              </a:rPr>
              <a:t>HOMBRE SE</a:t>
            </a:r>
          </a:p>
        </p:txBody>
      </p:sp>
      <p:sp>
        <p:nvSpPr>
          <p:cNvPr id="7" name="Rectángulo 6"/>
          <p:cNvSpPr/>
          <p:nvPr/>
        </p:nvSpPr>
        <p:spPr>
          <a:xfrm>
            <a:off x="3721994" y="4417454"/>
            <a:ext cx="8305883" cy="1200329"/>
          </a:xfrm>
          <a:prstGeom prst="rect">
            <a:avLst/>
          </a:prstGeom>
          <a:noFill/>
        </p:spPr>
        <p:txBody>
          <a:bodyPr wrap="square" lIns="91440" tIns="45720" rIns="91440" bIns="45720">
            <a:spAutoFit/>
            <a:scene3d>
              <a:camera prst="isometricOffAxis1Right"/>
              <a:lightRig rig="soft" dir="t">
                <a:rot lat="0" lon="0" rev="15600000"/>
              </a:lightRig>
            </a:scene3d>
            <a:sp3d extrusionH="57150" prstMaterial="softEdge">
              <a:bevelT w="25400" h="38100"/>
            </a:sp3d>
          </a:bodyPr>
          <a:lstStyle/>
          <a:p>
            <a:pPr algn="ctr"/>
            <a:r>
              <a:rPr lang="es-ES" sz="7200" b="1" dirty="0">
                <a:blipFill>
                  <a:blip r:embed="rId5"/>
                  <a:stretch>
                    <a:fillRect/>
                  </a:stretch>
                </a:blipFill>
                <a:effectLst>
                  <a:glow rad="101600">
                    <a:schemeClr val="tx1">
                      <a:alpha val="60000"/>
                    </a:schemeClr>
                  </a:glow>
                  <a:outerShdw blurRad="50800" dist="38100" dir="5400000" algn="t" rotWithShape="0">
                    <a:prstClr val="black">
                      <a:alpha val="40000"/>
                    </a:prstClr>
                  </a:outerShdw>
                  <a:reflection blurRad="6350" stA="55000" endA="300" endPos="45500" dir="5400000" sy="-100000" algn="bl" rotWithShape="0"/>
                </a:effectLst>
                <a:latin typeface="Artist" panose="00000500000000000000" pitchFamily="2" charset="0"/>
              </a:rPr>
              <a:t>A</a:t>
            </a:r>
            <a:r>
              <a:rPr lang="es-ES" sz="7200" b="1" cap="none" spc="0" dirty="0" smtClean="0">
                <a:blipFill>
                  <a:blip r:embed="rId5"/>
                  <a:stretch>
                    <a:fillRect/>
                  </a:stretch>
                </a:blipFill>
                <a:effectLst>
                  <a:glow rad="101600">
                    <a:schemeClr val="tx1">
                      <a:alpha val="60000"/>
                    </a:schemeClr>
                  </a:glow>
                  <a:outerShdw blurRad="50800" dist="38100" dir="5400000" algn="t" rotWithShape="0">
                    <a:prstClr val="black">
                      <a:alpha val="40000"/>
                    </a:prstClr>
                  </a:outerShdw>
                  <a:reflection blurRad="6350" stA="55000" endA="300" endPos="45500" dir="5400000" sy="-100000" algn="bl" rotWithShape="0"/>
                </a:effectLst>
                <a:latin typeface="Artist" panose="00000500000000000000" pitchFamily="2" charset="0"/>
              </a:rPr>
              <a:t>UTODESTRUYE?</a:t>
            </a:r>
            <a:r>
              <a:rPr lang="es-ES" sz="7200" b="1" cap="none" spc="0" dirty="0" smtClean="0">
                <a:ln/>
                <a:blipFill>
                  <a:blip r:embed="rId6"/>
                  <a:stretch>
                    <a:fillRect/>
                  </a:stretch>
                </a:blipFill>
                <a:effectLst>
                  <a:reflection blurRad="6350" stA="55000" endA="300" endPos="45500" dir="5400000" sy="-100000" algn="bl" rotWithShape="0"/>
                </a:effectLst>
                <a:latin typeface="Artist" panose="00000500000000000000" pitchFamily="2" charset="0"/>
              </a:rPr>
              <a:t>  </a:t>
            </a:r>
            <a:endParaRPr lang="es-MX" sz="7200" b="1" cap="none" spc="0" dirty="0">
              <a:ln/>
              <a:blipFill>
                <a:blip r:embed="rId6"/>
                <a:stretch>
                  <a:fillRect/>
                </a:stretch>
              </a:blipFill>
              <a:effectLst>
                <a:reflection blurRad="6350" stA="55000" endA="300" endPos="45500" dir="5400000" sy="-100000" algn="bl" rotWithShape="0"/>
              </a:effectLst>
              <a:latin typeface="Artist" panose="00000500000000000000" pitchFamily="2" charset="0"/>
            </a:endParaRPr>
          </a:p>
        </p:txBody>
      </p:sp>
    </p:spTree>
    <p:extLst>
      <p:ext uri="{BB962C8B-B14F-4D97-AF65-F5344CB8AC3E}">
        <p14:creationId xmlns:p14="http://schemas.microsoft.com/office/powerpoint/2010/main" val="1763413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10000">
        <p15:prstTrans prst="fracture"/>
        <p:sndAc>
          <p:stSnd loop="1">
            <p:snd r:embed="rId2" name="12-Tu amor por mi.wav"/>
          </p:stSnd>
        </p:sndAc>
      </p:transition>
    </mc:Choice>
    <mc:Fallback xmlns="">
      <p:transition spd="slow" advClick="0" advTm="10000">
        <p:fade/>
        <p:sndAc>
          <p:stSnd loop="1">
            <p:snd r:embed="rId7" name="12-Tu amor por m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Effect transition="in" filter="fade">
                                      <p:cBhvr>
                                        <p:cTn id="13" dur="2000"/>
                                        <p:tgtEl>
                                          <p:spTgt spid="6"/>
                                        </p:tgtEl>
                                      </p:cBhvr>
                                    </p:animEffect>
                                  </p:childTnLst>
                                </p:cTn>
                              </p:par>
                            </p:childTnLst>
                          </p:cTn>
                        </p:par>
                        <p:par>
                          <p:cTn id="14" fill="hold">
                            <p:stCondLst>
                              <p:cond delay="40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9118242" y="528034"/>
            <a:ext cx="2897747" cy="5632311"/>
          </a:xfrm>
          <a:prstGeom prst="rect">
            <a:avLst/>
          </a:prstGeom>
          <a:noFill/>
        </p:spPr>
        <p:txBody>
          <a:bodyPr wrap="square" rtlCol="0">
            <a:spAutoFit/>
          </a:bodyPr>
          <a:lstStyle/>
          <a:p>
            <a:pPr algn="ctr"/>
            <a:r>
              <a:rPr lang="es-MX" sz="2000" dirty="0" smtClean="0">
                <a:solidFill>
                  <a:srgbClr val="71DAFF"/>
                </a:solidFill>
                <a:latin typeface="Amerika" panose="02040705060402020203" pitchFamily="18" charset="0"/>
              </a:rPr>
              <a:t>Hace unas décadas atrás, no se tenía la información que tenemos ahora acerca del daño que causa el tabaco en el organismo. Igualmente no se tenía tanta información acerca del daño que provoca el alcohol. No se tenía la cantidad de información que se tiene hoy acerca de muchas cosas, respecto a su efecto en el ser humano. </a:t>
            </a:r>
          </a:p>
        </p:txBody>
      </p:sp>
    </p:spTree>
    <p:extLst>
      <p:ext uri="{BB962C8B-B14F-4D97-AF65-F5344CB8AC3E}">
        <p14:creationId xmlns:p14="http://schemas.microsoft.com/office/powerpoint/2010/main" val="2621623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0000">
        <p15:prstTrans prst="fracture"/>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par>
                          <p:cTn id="11" fill="hold">
                            <p:stCondLst>
                              <p:cond delay="20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96214" y="270456"/>
            <a:ext cx="11681138" cy="1015663"/>
          </a:xfrm>
          <a:prstGeom prst="rect">
            <a:avLst/>
          </a:prstGeom>
          <a:noFill/>
        </p:spPr>
        <p:txBody>
          <a:bodyPr wrap="square" rtlCol="0">
            <a:spAutoFit/>
          </a:bodyPr>
          <a:lstStyle/>
          <a:p>
            <a:pPr algn="ctr"/>
            <a:r>
              <a:rPr lang="es-MX" sz="2000" dirty="0" smtClean="0">
                <a:solidFill>
                  <a:schemeClr val="accent4">
                    <a:lumMod val="20000"/>
                    <a:lumOff val="80000"/>
                  </a:schemeClr>
                </a:solidFill>
                <a:latin typeface="Amerika" panose="02040705060402020203" pitchFamily="18" charset="0"/>
              </a:rPr>
              <a:t>Sin embargo, a pesar de tanta información, hay mucha gente que todavía fuma y todavía bebe. ¿Por qué el hombre se autodestruye? ¿Por qué sigue drogándose, bebiendo, fumando, comiendo en exceso o lo que sabe que le perjudica, etc. si sabe que es dañino para su vida?</a:t>
            </a:r>
            <a:endParaRPr lang="es-MX" sz="2000" dirty="0">
              <a:solidFill>
                <a:schemeClr val="accent4">
                  <a:lumMod val="20000"/>
                  <a:lumOff val="80000"/>
                </a:schemeClr>
              </a:solidFill>
              <a:latin typeface="Amerika" panose="02040705060402020203" pitchFamily="18" charset="0"/>
            </a:endParaRPr>
          </a:p>
        </p:txBody>
      </p:sp>
    </p:spTree>
    <p:extLst>
      <p:ext uri="{BB962C8B-B14F-4D97-AF65-F5344CB8AC3E}">
        <p14:creationId xmlns:p14="http://schemas.microsoft.com/office/powerpoint/2010/main" val="1849719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18000">
        <p15:prstTrans prst="fractur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9015211" y="386366"/>
            <a:ext cx="2962141" cy="4401205"/>
          </a:xfrm>
          <a:prstGeom prst="rect">
            <a:avLst/>
          </a:prstGeom>
          <a:noFill/>
        </p:spPr>
        <p:txBody>
          <a:bodyPr wrap="square" rtlCol="0">
            <a:spAutoFit/>
          </a:bodyPr>
          <a:lstStyle/>
          <a:p>
            <a:pPr algn="ctr"/>
            <a:r>
              <a:rPr lang="es-MX" sz="2000" dirty="0" smtClean="0">
                <a:solidFill>
                  <a:schemeClr val="accent1">
                    <a:lumMod val="20000"/>
                    <a:lumOff val="80000"/>
                  </a:schemeClr>
                </a:solidFill>
                <a:latin typeface="Amerika" panose="02040705060402020203" pitchFamily="18" charset="0"/>
              </a:rPr>
              <a:t>María dice: "Quiero dejar de fumar, pero no puedo". Juan dice: "Quiero dejar de beber, pero no puedo". Luis dice: "Quiero apartarme de las drogas, pero no puedo"... María, Juan y Luis, saben que se están envenenando, sin embargo ¡no pueden dejar de hacerlo!</a:t>
            </a:r>
            <a:endParaRPr lang="es-MX" sz="2000" dirty="0">
              <a:solidFill>
                <a:schemeClr val="accent1">
                  <a:lumMod val="20000"/>
                  <a:lumOff val="80000"/>
                </a:schemeClr>
              </a:solidFill>
              <a:latin typeface="Amerika" panose="02040705060402020203" pitchFamily="18" charset="0"/>
            </a:endParaRPr>
          </a:p>
        </p:txBody>
      </p:sp>
    </p:spTree>
    <p:extLst>
      <p:ext uri="{BB962C8B-B14F-4D97-AF65-F5344CB8AC3E}">
        <p14:creationId xmlns:p14="http://schemas.microsoft.com/office/powerpoint/2010/main" val="39294899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2000">
        <p15:prstTrans prst="fractur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2000"/>
                                        <p:tgtEl>
                                          <p:spTgt spid="4"/>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anim calcmode="lin" valueType="num">
                                      <p:cBhvr>
                                        <p:cTn id="13"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54547" y="167425"/>
            <a:ext cx="11784168" cy="1323439"/>
          </a:xfrm>
          <a:prstGeom prst="rect">
            <a:avLst/>
          </a:prstGeom>
          <a:noFill/>
        </p:spPr>
        <p:txBody>
          <a:bodyPr wrap="square" rtlCol="0">
            <a:spAutoFit/>
          </a:bodyPr>
          <a:lstStyle/>
          <a:p>
            <a:pPr algn="ctr"/>
            <a:r>
              <a:rPr lang="es-MX" sz="2000" dirty="0" smtClean="0">
                <a:solidFill>
                  <a:srgbClr val="71DAFF"/>
                </a:solidFill>
                <a:effectLst>
                  <a:outerShdw blurRad="50800" dist="38100" dir="18900000" algn="bl" rotWithShape="0">
                    <a:prstClr val="black">
                      <a:alpha val="40000"/>
                    </a:prstClr>
                  </a:outerShdw>
                </a:effectLst>
                <a:latin typeface="Amerika" panose="02040705060402020203" pitchFamily="18" charset="0"/>
              </a:rPr>
              <a:t>¿Por qué el hombre hace cosas que sabe que le perjudican o que sabe que están mal?... ¿Por qué en la segunda guerra mundial miles de soldados fueron convencidos por Adolfo Hitler para asesinar a millones de judíos? </a:t>
            </a:r>
          </a:p>
          <a:p>
            <a:pPr algn="ctr"/>
            <a:r>
              <a:rPr lang="es-MX" sz="2000" dirty="0" smtClean="0">
                <a:solidFill>
                  <a:srgbClr val="71DAFF"/>
                </a:solidFill>
                <a:effectLst>
                  <a:outerShdw blurRad="50800" dist="38100" dir="18900000" algn="bl" rotWithShape="0">
                    <a:prstClr val="black">
                      <a:alpha val="40000"/>
                    </a:prstClr>
                  </a:outerShdw>
                </a:effectLst>
                <a:latin typeface="Amerika" panose="02040705060402020203" pitchFamily="18" charset="0"/>
              </a:rPr>
              <a:t>¿Por qué hay gente que es capaz de quitarse la vida por obedecer al líder de una secta?</a:t>
            </a:r>
            <a:endParaRPr lang="es-MX" sz="2000" dirty="0">
              <a:solidFill>
                <a:srgbClr val="71DAFF"/>
              </a:solidFill>
              <a:effectLst>
                <a:outerShdw blurRad="50800" dist="38100" dir="18900000" algn="bl" rotWithShape="0">
                  <a:prstClr val="black">
                    <a:alpha val="40000"/>
                  </a:prstClr>
                </a:outerShdw>
              </a:effectLst>
              <a:latin typeface="Amerika" panose="02040705060402020203" pitchFamily="18" charset="0"/>
            </a:endParaRPr>
          </a:p>
        </p:txBody>
      </p:sp>
    </p:spTree>
    <p:extLst>
      <p:ext uri="{BB962C8B-B14F-4D97-AF65-F5344CB8AC3E}">
        <p14:creationId xmlns:p14="http://schemas.microsoft.com/office/powerpoint/2010/main" val="2576995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0000">
        <p15:prstTrans prst="fracture"/>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2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
                                        </p:tgtEl>
                                        <p:attrNameLst>
                                          <p:attrName>ppt_x</p:attrName>
                                          <p:attrName>ppt_y</p:attrName>
                                        </p:attrNameLst>
                                      </p:cBhvr>
                                    </p:animMotion>
                                    <p:animEffect transition="in" filter="fade">
                                      <p:cBhvr>
                                        <p:cTn id="9" dur="2000"/>
                                        <p:tgtEl>
                                          <p:spTgt spid="3"/>
                                        </p:tgtEl>
                                      </p:cBhvr>
                                    </p:animEffect>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99245" y="579549"/>
            <a:ext cx="3773510" cy="4093428"/>
          </a:xfrm>
          <a:prstGeom prst="rect">
            <a:avLst/>
          </a:prstGeom>
          <a:noFill/>
        </p:spPr>
        <p:txBody>
          <a:bodyPr wrap="square" rtlCol="0">
            <a:spAutoFit/>
          </a:bodyPr>
          <a:lstStyle/>
          <a:p>
            <a:pPr algn="ctr"/>
            <a:r>
              <a:rPr lang="es-MX" sz="2000" dirty="0" smtClean="0">
                <a:latin typeface="Amerika" panose="02040705060402020203" pitchFamily="18" charset="0"/>
              </a:rPr>
              <a:t>¿</a:t>
            </a:r>
            <a:r>
              <a:rPr lang="es-MX" sz="2000" dirty="0" smtClean="0">
                <a:solidFill>
                  <a:srgbClr val="FFFF00"/>
                </a:solidFill>
                <a:latin typeface="Amerika" panose="02040705060402020203" pitchFamily="18" charset="0"/>
              </a:rPr>
              <a:t>¿Por </a:t>
            </a:r>
            <a:r>
              <a:rPr lang="es-MX" sz="2000" dirty="0">
                <a:solidFill>
                  <a:srgbClr val="FFFF00"/>
                </a:solidFill>
                <a:latin typeface="Amerika" panose="02040705060402020203" pitchFamily="18" charset="0"/>
              </a:rPr>
              <a:t>qué un niño pequeño siente inclinación a hacer cosas indebidas, las </a:t>
            </a:r>
            <a:r>
              <a:rPr lang="es-MX" sz="2000" dirty="0" smtClean="0">
                <a:solidFill>
                  <a:srgbClr val="FFFF00"/>
                </a:solidFill>
                <a:latin typeface="Amerika" panose="02040705060402020203" pitchFamily="18" charset="0"/>
              </a:rPr>
              <a:t>cuales </a:t>
            </a:r>
            <a:r>
              <a:rPr lang="es-MX" sz="2000" dirty="0">
                <a:solidFill>
                  <a:srgbClr val="FFFF00"/>
                </a:solidFill>
                <a:latin typeface="Amerika" panose="02040705060402020203" pitchFamily="18" charset="0"/>
              </a:rPr>
              <a:t>los adultos llamamos “travesuras”, que van desde rayar las </a:t>
            </a:r>
            <a:r>
              <a:rPr lang="es-MX" sz="2000" dirty="0" smtClean="0">
                <a:solidFill>
                  <a:srgbClr val="FFFF00"/>
                </a:solidFill>
                <a:latin typeface="Amerika" panose="02040705060402020203" pitchFamily="18" charset="0"/>
              </a:rPr>
              <a:t>paredes </a:t>
            </a:r>
            <a:r>
              <a:rPr lang="es-MX" sz="2000" dirty="0">
                <a:solidFill>
                  <a:srgbClr val="FFFF00"/>
                </a:solidFill>
                <a:latin typeface="Amerika" panose="02040705060402020203" pitchFamily="18" charset="0"/>
              </a:rPr>
              <a:t>de la casa, hasta meter los dedos en el enchufe o intentar abrir las llaves del gas? Ellos aún no conocen la diferencia entre el bien y el mal, sin embargo muestran inclinación </a:t>
            </a:r>
            <a:r>
              <a:rPr lang="es-MX" sz="2000" dirty="0" smtClean="0">
                <a:solidFill>
                  <a:srgbClr val="FFFF00"/>
                </a:solidFill>
                <a:latin typeface="Amerika" panose="02040705060402020203" pitchFamily="18" charset="0"/>
              </a:rPr>
              <a:t>a hacer lo malo.</a:t>
            </a:r>
            <a:endParaRPr lang="es-MX" sz="2000" dirty="0">
              <a:solidFill>
                <a:srgbClr val="FFFF00"/>
              </a:solidFill>
              <a:latin typeface="Amerika" panose="02040705060402020203" pitchFamily="18" charset="0"/>
            </a:endParaRPr>
          </a:p>
        </p:txBody>
      </p:sp>
    </p:spTree>
    <p:extLst>
      <p:ext uri="{BB962C8B-B14F-4D97-AF65-F5344CB8AC3E}">
        <p14:creationId xmlns:p14="http://schemas.microsoft.com/office/powerpoint/2010/main" val="768234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2000">
        <p15:prstTrans prst="fractur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1800" decel="100000" fill="hold"/>
                                        <p:tgtEl>
                                          <p:spTgt spid="3"/>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gtEl>
                                        <p:attrNameLst>
                                          <p:attrName>ppt_y</p:attrName>
                                        </p:attrNameLst>
                                      </p:cBhvr>
                                      <p:tavLst>
                                        <p:tav tm="0">
                                          <p:val>
                                            <p:strVal val="#ppt_y-.03"/>
                                          </p:val>
                                        </p:tav>
                                        <p:tav tm="100000">
                                          <p:val>
                                            <p:strVal val="#ppt_y"/>
                                          </p:val>
                                        </p:tav>
                                      </p:tavLst>
                                    </p:anim>
                                  </p:childTnLst>
                                </p:cTn>
                              </p:par>
                            </p:childTnLst>
                          </p:cTn>
                        </p:par>
                        <p:par>
                          <p:cTn id="11" fill="hold">
                            <p:stCondLst>
                              <p:cond delay="20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782614" y="360608"/>
            <a:ext cx="4752304" cy="4708981"/>
          </a:xfrm>
          <a:prstGeom prst="rect">
            <a:avLst/>
          </a:prstGeom>
          <a:noFill/>
        </p:spPr>
        <p:txBody>
          <a:bodyPr wrap="square" rtlCol="0">
            <a:spAutoFit/>
          </a:bodyPr>
          <a:lstStyle/>
          <a:p>
            <a:pPr algn="ctr"/>
            <a:r>
              <a:rPr lang="es-MX" sz="2000" dirty="0" smtClean="0">
                <a:solidFill>
                  <a:srgbClr val="CCCCFF"/>
                </a:solidFill>
                <a:latin typeface="Amerika" panose="02040705060402020203" pitchFamily="18" charset="0"/>
              </a:rPr>
              <a:t>Esa fuerza autodestructiva que hay dentro de todos los seres humanos desde nuestro nacimiento, ese impulso inexplicable, se llama: pecado. ¿Qué es el pecado? Es rebeldía contra Dios. El hombre es esclavo del pecado desde que decidió desobedecer a Dios en el Edén. Nuestra naturaleza es pecaminosa y es nuestra principal enemiga, más poderosa que la razón y la voluntad. </a:t>
            </a:r>
            <a:r>
              <a:rPr lang="es-MX" sz="2000" dirty="0">
                <a:solidFill>
                  <a:srgbClr val="CCCCFF"/>
                </a:solidFill>
                <a:latin typeface="Amerika" panose="02040705060402020203" pitchFamily="18" charset="0"/>
              </a:rPr>
              <a:t>T</a:t>
            </a:r>
            <a:r>
              <a:rPr lang="es-MX" sz="2000" dirty="0" smtClean="0">
                <a:solidFill>
                  <a:srgbClr val="CCCCFF"/>
                </a:solidFill>
                <a:latin typeface="Amerika" panose="02040705060402020203" pitchFamily="18" charset="0"/>
              </a:rPr>
              <a:t>odos hemos heredado esa naturaleza, consecuencia de ese primer pecado que separó al hombre de Dios.</a:t>
            </a:r>
            <a:endParaRPr lang="es-MX" sz="2000" dirty="0">
              <a:solidFill>
                <a:srgbClr val="CCCCFF"/>
              </a:solidFill>
              <a:latin typeface="Amerika" panose="02040705060402020203" pitchFamily="18" charset="0"/>
            </a:endParaRPr>
          </a:p>
        </p:txBody>
      </p:sp>
    </p:spTree>
    <p:extLst>
      <p:ext uri="{BB962C8B-B14F-4D97-AF65-F5344CB8AC3E}">
        <p14:creationId xmlns:p14="http://schemas.microsoft.com/office/powerpoint/2010/main" val="459468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fracture"/>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96214" y="244700"/>
            <a:ext cx="6800045" cy="2246769"/>
          </a:xfrm>
          <a:prstGeom prst="rect">
            <a:avLst/>
          </a:prstGeom>
          <a:noFill/>
        </p:spPr>
        <p:txBody>
          <a:bodyPr wrap="square" rtlCol="0">
            <a:spAutoFit/>
          </a:bodyPr>
          <a:lstStyle/>
          <a:p>
            <a:pPr algn="ctr"/>
            <a:r>
              <a:rPr lang="es-MX" sz="2000" dirty="0" smtClean="0">
                <a:solidFill>
                  <a:srgbClr val="CCCCFF"/>
                </a:solidFill>
                <a:latin typeface="Amerika" panose="02040705060402020203" pitchFamily="18" charset="0"/>
              </a:rPr>
              <a:t>"No entiendo lo que me pasa, pues no hago lo que quiero, sino lo que aborrezco. Ahora bien, si hago lo que no quiero, estoy de acuerdo en que la ley es buena; pero, en ese caso, ya no soy yo quien lo lleva a cabo sino el pecado que habita en mí. Yo sé que en mí, es decir, en mi naturaleza pecaminosa, nada bueno habita …</a:t>
            </a:r>
            <a:endParaRPr lang="es-MX" sz="2000" dirty="0">
              <a:solidFill>
                <a:srgbClr val="CCCCFF"/>
              </a:solidFill>
              <a:latin typeface="Amerika" panose="02040705060402020203" pitchFamily="18" charset="0"/>
            </a:endParaRPr>
          </a:p>
        </p:txBody>
      </p:sp>
    </p:spTree>
    <p:extLst>
      <p:ext uri="{BB962C8B-B14F-4D97-AF65-F5344CB8AC3E}">
        <p14:creationId xmlns:p14="http://schemas.microsoft.com/office/powerpoint/2010/main" val="100820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3000">
        <p15:prstTrans prst="fractur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009882" y="244699"/>
            <a:ext cx="6993228" cy="2246769"/>
          </a:xfrm>
          <a:prstGeom prst="rect">
            <a:avLst/>
          </a:prstGeom>
          <a:noFill/>
        </p:spPr>
        <p:txBody>
          <a:bodyPr wrap="square" rtlCol="0">
            <a:spAutoFit/>
          </a:bodyPr>
          <a:lstStyle/>
          <a:p>
            <a:pPr algn="ctr"/>
            <a:r>
              <a:rPr lang="es-MX" sz="2000" dirty="0" smtClean="0">
                <a:solidFill>
                  <a:schemeClr val="accent2">
                    <a:lumMod val="20000"/>
                    <a:lumOff val="80000"/>
                  </a:schemeClr>
                </a:solidFill>
                <a:latin typeface="Amerika" panose="02040705060402020203" pitchFamily="18" charset="0"/>
              </a:rPr>
              <a:t>… Aunque </a:t>
            </a:r>
            <a:r>
              <a:rPr lang="es-MX" sz="2000" dirty="0">
                <a:solidFill>
                  <a:schemeClr val="accent2">
                    <a:lumMod val="20000"/>
                    <a:lumOff val="80000"/>
                  </a:schemeClr>
                </a:solidFill>
                <a:latin typeface="Amerika" panose="02040705060402020203" pitchFamily="18" charset="0"/>
              </a:rPr>
              <a:t>deseo hacer lo bueno, no soy capaz de hacerlo. De hecho, no hago el bien que quiero, sino el mal que no quiero. Y si hago lo que no quiero, ya no soy yo quien lo hace sino el pecado que habita en mí" </a:t>
            </a:r>
            <a:endParaRPr lang="es-MX" sz="2000" dirty="0" smtClean="0">
              <a:solidFill>
                <a:schemeClr val="accent2">
                  <a:lumMod val="20000"/>
                  <a:lumOff val="80000"/>
                </a:schemeClr>
              </a:solidFill>
              <a:latin typeface="Amerika" panose="02040705060402020203" pitchFamily="18" charset="0"/>
            </a:endParaRPr>
          </a:p>
          <a:p>
            <a:pPr algn="ctr"/>
            <a:r>
              <a:rPr lang="es-MX" sz="2000" dirty="0" smtClean="0">
                <a:solidFill>
                  <a:schemeClr val="accent2">
                    <a:lumMod val="20000"/>
                    <a:lumOff val="80000"/>
                  </a:schemeClr>
                </a:solidFill>
                <a:latin typeface="Amerika" panose="02040705060402020203" pitchFamily="18" charset="0"/>
              </a:rPr>
              <a:t>Estas palabras fueron escritas por el apóstol Pablo en su carta a los Romanos (7:15- </a:t>
            </a:r>
            <a:r>
              <a:rPr lang="es-MX" sz="2000" dirty="0">
                <a:solidFill>
                  <a:schemeClr val="accent2">
                    <a:lumMod val="20000"/>
                    <a:lumOff val="80000"/>
                  </a:schemeClr>
                </a:solidFill>
                <a:latin typeface="Amerika" panose="02040705060402020203" pitchFamily="18" charset="0"/>
              </a:rPr>
              <a:t>20). </a:t>
            </a:r>
          </a:p>
        </p:txBody>
      </p:sp>
    </p:spTree>
    <p:extLst>
      <p:ext uri="{BB962C8B-B14F-4D97-AF65-F5344CB8AC3E}">
        <p14:creationId xmlns:p14="http://schemas.microsoft.com/office/powerpoint/2010/main" val="4035630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3000">
        <p15:prstTrans prst="fractur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38637"/>
            <a:ext cx="12192000" cy="6896637"/>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2" name="CuadroTexto 1"/>
          <p:cNvSpPr txBox="1"/>
          <p:nvPr/>
        </p:nvSpPr>
        <p:spPr>
          <a:xfrm>
            <a:off x="579549" y="643944"/>
            <a:ext cx="3850783" cy="5016758"/>
          </a:xfrm>
          <a:prstGeom prst="rect">
            <a:avLst/>
          </a:prstGeom>
          <a:noFill/>
        </p:spPr>
        <p:txBody>
          <a:bodyPr wrap="square" rtlCol="0">
            <a:spAutoFit/>
          </a:bodyPr>
          <a:lstStyle/>
          <a:p>
            <a:pPr algn="ctr"/>
            <a:r>
              <a:rPr lang="es-MX" sz="2000" dirty="0">
                <a:solidFill>
                  <a:schemeClr val="bg1"/>
                </a:solidFill>
                <a:latin typeface="Amerika" panose="02040705060402020203" pitchFamily="18" charset="0"/>
              </a:rPr>
              <a:t>Tú puedes decir: yo no fumo ni bebo. Soy una buena persona, no robo, no mato, soy trabajador, respetuoso, soy una persona decente. Eso está muy bien, pero… ¿nunca has dicho una mentira?, ¿nunca has tenido malos pensamientos?, ¿nunca has hablado mal de alguien?, ¿nunca desobedeciste a tus padres? ¿nunca en toda tu vida has hecho algo indebido?... </a:t>
            </a:r>
            <a:endParaRPr lang="es-MX" sz="2000" dirty="0" smtClean="0">
              <a:solidFill>
                <a:schemeClr val="bg1"/>
              </a:solidFill>
              <a:latin typeface="Amerika" panose="02040705060402020203" pitchFamily="18" charset="0"/>
            </a:endParaRPr>
          </a:p>
          <a:p>
            <a:pPr algn="ctr"/>
            <a:r>
              <a:rPr lang="es-MX" sz="2000" dirty="0" smtClean="0">
                <a:solidFill>
                  <a:schemeClr val="bg1"/>
                </a:solidFill>
                <a:latin typeface="Amerika" panose="02040705060402020203" pitchFamily="18" charset="0"/>
              </a:rPr>
              <a:t>¡</a:t>
            </a:r>
            <a:r>
              <a:rPr lang="es-MX" sz="2000" dirty="0">
                <a:solidFill>
                  <a:schemeClr val="bg1"/>
                </a:solidFill>
                <a:latin typeface="Amerika" panose="02040705060402020203" pitchFamily="18" charset="0"/>
              </a:rPr>
              <a:t>El que esté libre de </a:t>
            </a:r>
            <a:r>
              <a:rPr lang="es-MX" sz="2000" dirty="0" smtClean="0">
                <a:solidFill>
                  <a:schemeClr val="bg1"/>
                </a:solidFill>
                <a:latin typeface="Amerika" panose="02040705060402020203" pitchFamily="18" charset="0"/>
              </a:rPr>
              <a:t>pecado, </a:t>
            </a:r>
            <a:r>
              <a:rPr lang="es-MX" sz="2000" dirty="0">
                <a:solidFill>
                  <a:schemeClr val="bg1"/>
                </a:solidFill>
                <a:latin typeface="Amerika" panose="02040705060402020203" pitchFamily="18" charset="0"/>
              </a:rPr>
              <a:t>que lance la primera piedra! </a:t>
            </a:r>
            <a:endParaRPr lang="es-MX" sz="2000" dirty="0" smtClean="0">
              <a:solidFill>
                <a:schemeClr val="bg1"/>
              </a:solidFill>
              <a:latin typeface="Amerika" panose="02040705060402020203" pitchFamily="18" charset="0"/>
            </a:endParaRPr>
          </a:p>
        </p:txBody>
      </p:sp>
      <p:sp>
        <p:nvSpPr>
          <p:cNvPr id="4" name="CuadroTexto 3"/>
          <p:cNvSpPr txBox="1"/>
          <p:nvPr/>
        </p:nvSpPr>
        <p:spPr>
          <a:xfrm>
            <a:off x="5409129" y="4726546"/>
            <a:ext cx="4971244" cy="1323439"/>
          </a:xfrm>
          <a:prstGeom prst="rect">
            <a:avLst/>
          </a:prstGeom>
          <a:noFill/>
        </p:spPr>
        <p:txBody>
          <a:bodyPr wrap="square" rtlCol="0">
            <a:spAutoFit/>
          </a:bodyPr>
          <a:lstStyle/>
          <a:p>
            <a:pPr algn="ctr"/>
            <a:r>
              <a:rPr lang="es-MX" sz="2000" dirty="0">
                <a:solidFill>
                  <a:srgbClr val="FF66FF"/>
                </a:solidFill>
                <a:latin typeface="Amerika" panose="02040705060402020203" pitchFamily="18" charset="0"/>
              </a:rPr>
              <a:t>“Si decimos que no tenemos pecado, nos engañamos a nosotros mismos, y la verdad no está en nosotros.” </a:t>
            </a:r>
            <a:endParaRPr lang="es-MX" sz="2000" dirty="0" smtClean="0">
              <a:solidFill>
                <a:srgbClr val="FF66FF"/>
              </a:solidFill>
              <a:latin typeface="Amerika" panose="02040705060402020203" pitchFamily="18" charset="0"/>
            </a:endParaRPr>
          </a:p>
          <a:p>
            <a:pPr algn="ctr"/>
            <a:r>
              <a:rPr lang="es-MX" sz="2000" dirty="0" smtClean="0">
                <a:solidFill>
                  <a:srgbClr val="FF66FF"/>
                </a:solidFill>
                <a:latin typeface="Amerika" panose="02040705060402020203" pitchFamily="18" charset="0"/>
              </a:rPr>
              <a:t>1 </a:t>
            </a:r>
            <a:r>
              <a:rPr lang="es-MX" sz="2000" dirty="0">
                <a:solidFill>
                  <a:srgbClr val="FF66FF"/>
                </a:solidFill>
                <a:latin typeface="Amerika" panose="02040705060402020203" pitchFamily="18" charset="0"/>
              </a:rPr>
              <a:t>Juan </a:t>
            </a:r>
            <a:r>
              <a:rPr lang="es-MX" sz="2000" dirty="0" smtClean="0">
                <a:solidFill>
                  <a:srgbClr val="FF66FF"/>
                </a:solidFill>
                <a:latin typeface="Amerika" panose="02040705060402020203" pitchFamily="18" charset="0"/>
              </a:rPr>
              <a:t>1:8</a:t>
            </a:r>
            <a:endParaRPr lang="es-MX" sz="2000" dirty="0">
              <a:solidFill>
                <a:srgbClr val="FF66FF"/>
              </a:solidFill>
              <a:latin typeface="Amerika" panose="02040705060402020203" pitchFamily="18" charset="0"/>
            </a:endParaRPr>
          </a:p>
        </p:txBody>
      </p:sp>
    </p:spTree>
    <p:extLst>
      <p:ext uri="{BB962C8B-B14F-4D97-AF65-F5344CB8AC3E}">
        <p14:creationId xmlns:p14="http://schemas.microsoft.com/office/powerpoint/2010/main" val="1588503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8000">
        <p15:prstTrans prst="fracture"/>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2000"/>
                                        <p:tgtEl>
                                          <p:spTgt spid="3"/>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2"/>
                                        </p:tgtEl>
                                        <p:attrNameLst>
                                          <p:attrName>ppt_y</p:attrName>
                                        </p:attrNameLst>
                                      </p:cBhvr>
                                      <p:tavLst>
                                        <p:tav tm="0">
                                          <p:val>
                                            <p:strVal val="#ppt_y"/>
                                          </p:val>
                                        </p:tav>
                                        <p:tav tm="100000">
                                          <p:val>
                                            <p:strVal val="#ppt_y"/>
                                          </p:val>
                                        </p:tav>
                                      </p:tavLst>
                                    </p:anim>
                                    <p:anim calcmode="lin" valueType="num">
                                      <p:cBhvr>
                                        <p:cTn id="12"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2"/>
                                        </p:tgtEl>
                                      </p:cBhvr>
                                    </p:animEffect>
                                  </p:childTnLst>
                                </p:cTn>
                              </p:par>
                            </p:childTnLst>
                          </p:cTn>
                        </p:par>
                        <p:par>
                          <p:cTn id="15" fill="hold">
                            <p:stCondLst>
                              <p:cond delay="17350"/>
                            </p:stCondLst>
                            <p:childTnLst>
                              <p:par>
                                <p:cTn id="16" presetID="47"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500"/>
                                        <p:tgtEl>
                                          <p:spTgt spid="4"/>
                                        </p:tgtEl>
                                      </p:cBhvr>
                                    </p:animEffect>
                                    <p:anim calcmode="lin" valueType="num">
                                      <p:cBhvr>
                                        <p:cTn id="19" dur="1500" fill="hold"/>
                                        <p:tgtEl>
                                          <p:spTgt spid="4"/>
                                        </p:tgtEl>
                                        <p:attrNameLst>
                                          <p:attrName>ppt_x</p:attrName>
                                        </p:attrNameLst>
                                      </p:cBhvr>
                                      <p:tavLst>
                                        <p:tav tm="0">
                                          <p:val>
                                            <p:strVal val="#ppt_x"/>
                                          </p:val>
                                        </p:tav>
                                        <p:tav tm="100000">
                                          <p:val>
                                            <p:strVal val="#ppt_x"/>
                                          </p:val>
                                        </p:tav>
                                      </p:tavLst>
                                    </p:anim>
                                    <p:anim calcmode="lin" valueType="num">
                                      <p:cBhvr>
                                        <p:cTn id="20"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83335" y="5112913"/>
            <a:ext cx="11436440" cy="369332"/>
          </a:xfrm>
          <a:prstGeom prst="rect">
            <a:avLst/>
          </a:prstGeom>
          <a:noFill/>
        </p:spPr>
        <p:txBody>
          <a:bodyPr wrap="square" rtlCol="0">
            <a:spAutoFit/>
          </a:bodyPr>
          <a:lstStyle/>
          <a:p>
            <a:endParaRPr lang="es-MX" dirty="0"/>
          </a:p>
        </p:txBody>
      </p:sp>
      <p:sp>
        <p:nvSpPr>
          <p:cNvPr id="3" name="CuadroTexto 2"/>
          <p:cNvSpPr txBox="1"/>
          <p:nvPr/>
        </p:nvSpPr>
        <p:spPr>
          <a:xfrm>
            <a:off x="953037" y="759854"/>
            <a:ext cx="3992450" cy="4401205"/>
          </a:xfrm>
          <a:prstGeom prst="rect">
            <a:avLst/>
          </a:prstGeom>
          <a:noFill/>
        </p:spPr>
        <p:txBody>
          <a:bodyPr wrap="square" rtlCol="0">
            <a:spAutoFit/>
          </a:bodyPr>
          <a:lstStyle/>
          <a:p>
            <a:pPr algn="ctr"/>
            <a:r>
              <a:rPr lang="es-MX" sz="2000" dirty="0" smtClean="0">
                <a:solidFill>
                  <a:schemeClr val="accent6">
                    <a:lumMod val="20000"/>
                    <a:lumOff val="80000"/>
                  </a:schemeClr>
                </a:solidFill>
                <a:latin typeface="Amerika" panose="02040705060402020203" pitchFamily="18" charset="0"/>
              </a:rPr>
              <a:t>Jesús ha sido el único hombre que no cometió pecado y </a:t>
            </a:r>
            <a:r>
              <a:rPr lang="es-MX" sz="2000" dirty="0">
                <a:solidFill>
                  <a:schemeClr val="accent6">
                    <a:lumMod val="20000"/>
                    <a:lumOff val="80000"/>
                  </a:schemeClr>
                </a:solidFill>
                <a:latin typeface="Amerika" panose="02040705060402020203" pitchFamily="18" charset="0"/>
              </a:rPr>
              <a:t>fue enviado a este mundo por el Padre para liberarnos de </a:t>
            </a:r>
            <a:r>
              <a:rPr lang="es-MX" sz="2000" dirty="0" smtClean="0">
                <a:solidFill>
                  <a:schemeClr val="accent6">
                    <a:lumMod val="20000"/>
                    <a:lumOff val="80000"/>
                  </a:schemeClr>
                </a:solidFill>
                <a:latin typeface="Amerika" panose="02040705060402020203" pitchFamily="18" charset="0"/>
              </a:rPr>
              <a:t>nuestra </a:t>
            </a:r>
            <a:r>
              <a:rPr lang="es-MX" sz="2000" dirty="0">
                <a:solidFill>
                  <a:schemeClr val="accent6">
                    <a:lumMod val="20000"/>
                    <a:lumOff val="80000"/>
                  </a:schemeClr>
                </a:solidFill>
                <a:latin typeface="Amerika" panose="02040705060402020203" pitchFamily="18" charset="0"/>
              </a:rPr>
              <a:t>naturaleza pecaminosa y ser salvos de la condenación eterna. No podemos ser salvos a través de una religión, ni a través de ritos, ni de </a:t>
            </a:r>
            <a:r>
              <a:rPr lang="es-MX" sz="2000" dirty="0" smtClean="0">
                <a:solidFill>
                  <a:schemeClr val="accent6">
                    <a:lumMod val="20000"/>
                    <a:lumOff val="80000"/>
                  </a:schemeClr>
                </a:solidFill>
                <a:latin typeface="Amerika" panose="02040705060402020203" pitchFamily="18" charset="0"/>
              </a:rPr>
              <a:t>sacrificios, </a:t>
            </a:r>
            <a:r>
              <a:rPr lang="es-MX" sz="2000" dirty="0">
                <a:solidFill>
                  <a:schemeClr val="accent6">
                    <a:lumMod val="20000"/>
                    <a:lumOff val="80000"/>
                  </a:schemeClr>
                </a:solidFill>
                <a:latin typeface="Amerika" panose="02040705060402020203" pitchFamily="18" charset="0"/>
              </a:rPr>
              <a:t>ni de penitencias, </a:t>
            </a:r>
            <a:r>
              <a:rPr lang="es-MX" sz="2000" dirty="0" smtClean="0">
                <a:solidFill>
                  <a:schemeClr val="accent6">
                    <a:lumMod val="20000"/>
                    <a:lumOff val="80000"/>
                  </a:schemeClr>
                </a:solidFill>
                <a:latin typeface="Amerika" panose="02040705060402020203" pitchFamily="18" charset="0"/>
              </a:rPr>
              <a:t>ni de buenas obras… si </a:t>
            </a:r>
            <a:r>
              <a:rPr lang="es-MX" sz="2000" dirty="0">
                <a:solidFill>
                  <a:schemeClr val="accent6">
                    <a:lumMod val="20000"/>
                    <a:lumOff val="80000"/>
                  </a:schemeClr>
                </a:solidFill>
                <a:latin typeface="Amerika" panose="02040705060402020203" pitchFamily="18" charset="0"/>
              </a:rPr>
              <a:t>así fuera, </a:t>
            </a:r>
            <a:r>
              <a:rPr lang="es-MX" sz="2000" dirty="0" smtClean="0">
                <a:solidFill>
                  <a:schemeClr val="accent6">
                    <a:lumMod val="20000"/>
                    <a:lumOff val="80000"/>
                  </a:schemeClr>
                </a:solidFill>
                <a:latin typeface="Amerika" panose="02040705060402020203" pitchFamily="18" charset="0"/>
              </a:rPr>
              <a:t>el sacrificio de Cristo en la cruz, ¡hubiera sido en vano!</a:t>
            </a:r>
            <a:endParaRPr lang="es-MX" sz="2000" dirty="0">
              <a:solidFill>
                <a:schemeClr val="accent6">
                  <a:lumMod val="20000"/>
                  <a:lumOff val="80000"/>
                </a:schemeClr>
              </a:solidFill>
              <a:latin typeface="Amerika" panose="02040705060402020203" pitchFamily="18" charset="0"/>
            </a:endParaRPr>
          </a:p>
        </p:txBody>
      </p:sp>
    </p:spTree>
    <p:extLst>
      <p:ext uri="{BB962C8B-B14F-4D97-AF65-F5344CB8AC3E}">
        <p14:creationId xmlns:p14="http://schemas.microsoft.com/office/powerpoint/2010/main" val="7622794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2000">
        <p15:prstTrans prst="fractur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anim calcmode="lin" valueType="num">
                                      <p:cBhvr>
                                        <p:cTn id="1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178085" y="669701"/>
            <a:ext cx="3812146" cy="5016758"/>
          </a:xfrm>
          <a:prstGeom prst="rect">
            <a:avLst/>
          </a:prstGeom>
          <a:noFill/>
        </p:spPr>
        <p:txBody>
          <a:bodyPr wrap="square" rtlCol="0">
            <a:spAutoFit/>
          </a:bodyPr>
          <a:lstStyle/>
          <a:p>
            <a:pPr algn="ctr"/>
            <a:r>
              <a:rPr lang="es-MX" sz="2000" dirty="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Jesús dijo: </a:t>
            </a:r>
            <a:endParaRPr lang="es-MX" sz="2000" dirty="0" smtClean="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endParaRPr>
          </a:p>
          <a:p>
            <a:pPr algn="ctr"/>
            <a:r>
              <a:rPr lang="es-MX" sz="2000" dirty="0" smtClean="0">
                <a:solidFill>
                  <a:srgbClr val="00FF99"/>
                </a:solidFill>
                <a:effectLst>
                  <a:outerShdw blurRad="50800" dist="38100" algn="l" rotWithShape="0">
                    <a:prstClr val="black">
                      <a:alpha val="40000"/>
                    </a:prstClr>
                  </a:outerShdw>
                </a:effectLst>
                <a:latin typeface="Amerika" panose="02040705060402020203" pitchFamily="18" charset="0"/>
              </a:rPr>
              <a:t>“</a:t>
            </a:r>
            <a:r>
              <a:rPr lang="es-MX" sz="2000" dirty="0">
                <a:solidFill>
                  <a:srgbClr val="00FF99"/>
                </a:solidFill>
                <a:effectLst>
                  <a:outerShdw blurRad="50800" dist="38100" algn="l" rotWithShape="0">
                    <a:prstClr val="black">
                      <a:alpha val="40000"/>
                    </a:prstClr>
                  </a:outerShdw>
                </a:effectLst>
                <a:latin typeface="Amerika" panose="02040705060402020203" pitchFamily="18" charset="0"/>
              </a:rPr>
              <a:t>Yo soy el camino, la verdad y la vida. Nadie llega al Padre sino por mí.” (Juan 14:6) </a:t>
            </a:r>
            <a:endParaRPr lang="es-MX" sz="2000" dirty="0" smtClean="0">
              <a:solidFill>
                <a:srgbClr val="00FF99"/>
              </a:solidFill>
              <a:effectLst>
                <a:outerShdw blurRad="50800" dist="38100" algn="l" rotWithShape="0">
                  <a:prstClr val="black">
                    <a:alpha val="40000"/>
                  </a:prstClr>
                </a:outerShdw>
              </a:effectLst>
              <a:latin typeface="Amerika" panose="02040705060402020203" pitchFamily="18" charset="0"/>
            </a:endParaRPr>
          </a:p>
          <a:p>
            <a:pPr algn="ctr"/>
            <a:r>
              <a:rPr lang="es-MX" sz="2000" dirty="0" smtClean="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No </a:t>
            </a:r>
            <a:r>
              <a:rPr lang="es-MX" sz="2000" dirty="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es verdad que todas las religiones conducen a Dios, Jesús es el único camino </a:t>
            </a:r>
            <a:r>
              <a:rPr lang="es-MX" sz="2000" dirty="0" smtClean="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para </a:t>
            </a:r>
            <a:r>
              <a:rPr lang="es-MX" sz="2000" dirty="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llegar a Dios. Tampoco existe ningún otro mediador entre los hombres y Dios, </a:t>
            </a:r>
            <a:r>
              <a:rPr lang="es-MX" sz="2000" dirty="0" smtClean="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sino </a:t>
            </a:r>
            <a:r>
              <a:rPr lang="es-MX" sz="2000" dirty="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rPr>
              <a:t>Jesús: </a:t>
            </a:r>
            <a:endParaRPr lang="es-MX" sz="2000" dirty="0" smtClean="0">
              <a:solidFill>
                <a:schemeClr val="accent4">
                  <a:lumMod val="20000"/>
                  <a:lumOff val="80000"/>
                </a:schemeClr>
              </a:solidFill>
              <a:effectLst>
                <a:outerShdw blurRad="50800" dist="38100" algn="l" rotWithShape="0">
                  <a:prstClr val="black">
                    <a:alpha val="40000"/>
                  </a:prstClr>
                </a:outerShdw>
              </a:effectLst>
              <a:latin typeface="Amerika" panose="02040705060402020203" pitchFamily="18" charset="0"/>
            </a:endParaRPr>
          </a:p>
          <a:p>
            <a:pPr algn="ctr"/>
            <a:r>
              <a:rPr lang="es-MX" sz="2000" dirty="0" smtClean="0">
                <a:solidFill>
                  <a:srgbClr val="00FF99"/>
                </a:solidFill>
                <a:effectLst>
                  <a:outerShdw blurRad="50800" dist="38100" algn="l" rotWithShape="0">
                    <a:prstClr val="black">
                      <a:alpha val="40000"/>
                    </a:prstClr>
                  </a:outerShdw>
                </a:effectLst>
                <a:latin typeface="Amerika" panose="02040705060402020203" pitchFamily="18" charset="0"/>
              </a:rPr>
              <a:t>“</a:t>
            </a:r>
            <a:r>
              <a:rPr lang="es-MX" sz="2000" dirty="0">
                <a:solidFill>
                  <a:srgbClr val="00FF99"/>
                </a:solidFill>
                <a:effectLst>
                  <a:outerShdw blurRad="50800" dist="38100" algn="l" rotWithShape="0">
                    <a:prstClr val="black">
                      <a:alpha val="40000"/>
                    </a:prstClr>
                  </a:outerShdw>
                </a:effectLst>
                <a:latin typeface="Amerika" panose="02040705060402020203" pitchFamily="18" charset="0"/>
              </a:rPr>
              <a:t>Porque hay un solo Dios, y un solo mediador entre Dios y los hombres, Jesucristo hombre.” (1 Timoteo 2:5)</a:t>
            </a:r>
          </a:p>
        </p:txBody>
      </p:sp>
    </p:spTree>
    <p:extLst>
      <p:ext uri="{BB962C8B-B14F-4D97-AF65-F5344CB8AC3E}">
        <p14:creationId xmlns:p14="http://schemas.microsoft.com/office/powerpoint/2010/main" val="13918302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3000">
        <p15:prstTrans prst="fractur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70456" y="334851"/>
            <a:ext cx="4494727" cy="3170099"/>
          </a:xfrm>
          <a:prstGeom prst="rect">
            <a:avLst/>
          </a:prstGeom>
          <a:noFill/>
        </p:spPr>
        <p:txBody>
          <a:bodyPr wrap="square" rtlCol="0">
            <a:spAutoFit/>
          </a:bodyPr>
          <a:lstStyle/>
          <a:p>
            <a:pPr algn="ctr"/>
            <a:r>
              <a:rPr lang="es-MX" sz="2000" dirty="0">
                <a:solidFill>
                  <a:schemeClr val="accent4">
                    <a:lumMod val="20000"/>
                    <a:lumOff val="80000"/>
                  </a:schemeClr>
                </a:solidFill>
                <a:latin typeface="Amerika" panose="02040705060402020203" pitchFamily="18" charset="0"/>
              </a:rPr>
              <a:t>Conociendo estas palabras que se encuentran en el libro inspirado por Dios, la Biblia, es responsabilidad de cada quien tomarlas en cuenta o no. Pero es de sabios considerar la Palabra de Dios como un manual de vida. ¡Nadie mejor que el fabricante, para saber qué conviene </a:t>
            </a:r>
            <a:r>
              <a:rPr lang="es-MX" sz="2000" dirty="0" smtClean="0">
                <a:solidFill>
                  <a:schemeClr val="accent4">
                    <a:lumMod val="20000"/>
                    <a:lumOff val="80000"/>
                  </a:schemeClr>
                </a:solidFill>
                <a:latin typeface="Amerika" panose="02040705060402020203" pitchFamily="18" charset="0"/>
              </a:rPr>
              <a:t> y qué no conviene </a:t>
            </a:r>
            <a:r>
              <a:rPr lang="es-MX" sz="2000" dirty="0">
                <a:solidFill>
                  <a:schemeClr val="accent4">
                    <a:lumMod val="20000"/>
                    <a:lumOff val="80000"/>
                  </a:schemeClr>
                </a:solidFill>
                <a:latin typeface="Amerika" panose="02040705060402020203" pitchFamily="18" charset="0"/>
              </a:rPr>
              <a:t>a su producto!</a:t>
            </a:r>
          </a:p>
        </p:txBody>
      </p:sp>
    </p:spTree>
    <p:extLst>
      <p:ext uri="{BB962C8B-B14F-4D97-AF65-F5344CB8AC3E}">
        <p14:creationId xmlns:p14="http://schemas.microsoft.com/office/powerpoint/2010/main" val="2732691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2000">
        <p15:prstTrans prst="fractur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194738" y="154546"/>
            <a:ext cx="5847008" cy="3785652"/>
          </a:xfrm>
          <a:prstGeom prst="rect">
            <a:avLst/>
          </a:prstGeom>
          <a:noFill/>
        </p:spPr>
        <p:txBody>
          <a:bodyPr wrap="square" rtlCol="0">
            <a:spAutoFit/>
          </a:bodyPr>
          <a:lstStyle/>
          <a:p>
            <a:pPr algn="ctr"/>
            <a:r>
              <a:rPr lang="es-MX" sz="2000" dirty="0">
                <a:solidFill>
                  <a:srgbClr val="00FF00"/>
                </a:solidFill>
                <a:effectLst>
                  <a:outerShdw blurRad="50800" dist="38100" algn="l" rotWithShape="0">
                    <a:prstClr val="black">
                      <a:alpha val="40000"/>
                    </a:prstClr>
                  </a:outerShdw>
                </a:effectLst>
                <a:latin typeface="Amerika" panose="02040705060402020203" pitchFamily="18" charset="0"/>
              </a:rPr>
              <a:t>Y lo que dice el fabricante es que nos conviene renunciar a nuestra </a:t>
            </a:r>
            <a:r>
              <a:rPr lang="es-MX" sz="2000" dirty="0" smtClean="0">
                <a:solidFill>
                  <a:srgbClr val="00FF00"/>
                </a:solidFill>
                <a:effectLst>
                  <a:outerShdw blurRad="50800" dist="38100" algn="l" rotWithShape="0">
                    <a:prstClr val="black">
                      <a:alpha val="40000"/>
                    </a:prstClr>
                  </a:outerShdw>
                </a:effectLst>
                <a:latin typeface="Amerika" panose="02040705060402020203" pitchFamily="18" charset="0"/>
              </a:rPr>
              <a:t>vieja naturaleza </a:t>
            </a:r>
            <a:r>
              <a:rPr lang="es-MX" sz="2000" dirty="0">
                <a:solidFill>
                  <a:srgbClr val="00FF00"/>
                </a:solidFill>
                <a:effectLst>
                  <a:outerShdw blurRad="50800" dist="38100" algn="l" rotWithShape="0">
                    <a:prstClr val="black">
                      <a:alpha val="40000"/>
                    </a:prstClr>
                  </a:outerShdw>
                </a:effectLst>
                <a:latin typeface="Amerika" panose="02040705060402020203" pitchFamily="18" charset="0"/>
              </a:rPr>
              <a:t>pecaminosa y dejar que Jesús actúe, transformándonos en un ser humano renovado. Para </a:t>
            </a:r>
            <a:r>
              <a:rPr lang="es-MX" sz="2000" dirty="0" smtClean="0">
                <a:solidFill>
                  <a:srgbClr val="00FF00"/>
                </a:solidFill>
                <a:effectLst>
                  <a:outerShdw blurRad="50800" dist="38100" algn="l" rotWithShape="0">
                    <a:prstClr val="black">
                      <a:alpha val="40000"/>
                    </a:prstClr>
                  </a:outerShdw>
                </a:effectLst>
                <a:latin typeface="Amerika" panose="02040705060402020203" pitchFamily="18" charset="0"/>
              </a:rPr>
              <a:t>esto, necesitamos </a:t>
            </a:r>
            <a:r>
              <a:rPr lang="es-MX" sz="2000" dirty="0">
                <a:solidFill>
                  <a:srgbClr val="00FF00"/>
                </a:solidFill>
                <a:effectLst>
                  <a:outerShdw blurRad="50800" dist="38100" algn="l" rotWithShape="0">
                    <a:prstClr val="black">
                      <a:alpha val="40000"/>
                    </a:prstClr>
                  </a:outerShdw>
                </a:effectLst>
                <a:latin typeface="Amerika" panose="02040705060402020203" pitchFamily="18" charset="0"/>
              </a:rPr>
              <a:t>sentir verdadero arrepentimiento </a:t>
            </a:r>
            <a:r>
              <a:rPr lang="es-MX" sz="2000" dirty="0" smtClean="0">
                <a:solidFill>
                  <a:srgbClr val="00FF00"/>
                </a:solidFill>
                <a:effectLst>
                  <a:outerShdw blurRad="50800" dist="38100" algn="l" rotWithShape="0">
                    <a:prstClr val="black">
                      <a:alpha val="40000"/>
                    </a:prstClr>
                  </a:outerShdw>
                </a:effectLst>
                <a:latin typeface="Amerika" panose="02040705060402020203" pitchFamily="18" charset="0"/>
              </a:rPr>
              <a:t>por </a:t>
            </a:r>
            <a:r>
              <a:rPr lang="es-MX" sz="2000" dirty="0">
                <a:solidFill>
                  <a:srgbClr val="00FF00"/>
                </a:solidFill>
                <a:effectLst>
                  <a:outerShdw blurRad="50800" dist="38100" algn="l" rotWithShape="0">
                    <a:prstClr val="black">
                      <a:alpha val="40000"/>
                    </a:prstClr>
                  </a:outerShdw>
                </a:effectLst>
                <a:latin typeface="Amerika" panose="02040705060402020203" pitchFamily="18" charset="0"/>
              </a:rPr>
              <a:t>nuestros </a:t>
            </a:r>
            <a:r>
              <a:rPr lang="es-MX" sz="2000" dirty="0" smtClean="0">
                <a:solidFill>
                  <a:srgbClr val="00FF00"/>
                </a:solidFill>
                <a:effectLst>
                  <a:outerShdw blurRad="50800" dist="38100" algn="l" rotWithShape="0">
                    <a:prstClr val="black">
                      <a:alpha val="40000"/>
                    </a:prstClr>
                  </a:outerShdw>
                </a:effectLst>
                <a:latin typeface="Amerika" panose="02040705060402020203" pitchFamily="18" charset="0"/>
              </a:rPr>
              <a:t>pecados, </a:t>
            </a:r>
            <a:r>
              <a:rPr lang="es-MX" sz="2000" dirty="0">
                <a:solidFill>
                  <a:srgbClr val="00FF00"/>
                </a:solidFill>
                <a:effectLst>
                  <a:outerShdw blurRad="50800" dist="38100" algn="l" rotWithShape="0">
                    <a:prstClr val="black">
                      <a:alpha val="40000"/>
                    </a:prstClr>
                  </a:outerShdw>
                </a:effectLst>
                <a:latin typeface="Amerika" panose="02040705060402020203" pitchFamily="18" charset="0"/>
              </a:rPr>
              <a:t>pedir perdón a Dios por </a:t>
            </a:r>
            <a:r>
              <a:rPr lang="es-MX" sz="2000" dirty="0" smtClean="0">
                <a:solidFill>
                  <a:srgbClr val="00FF00"/>
                </a:solidFill>
                <a:effectLst>
                  <a:outerShdw blurRad="50800" dist="38100" algn="l" rotWithShape="0">
                    <a:prstClr val="black">
                      <a:alpha val="40000"/>
                    </a:prstClr>
                  </a:outerShdw>
                </a:effectLst>
                <a:latin typeface="Amerika" panose="02040705060402020203" pitchFamily="18" charset="0"/>
              </a:rPr>
              <a:t>ellos y abrir nuestro corazón a Jesús. </a:t>
            </a:r>
          </a:p>
          <a:p>
            <a:pPr algn="ctr"/>
            <a:endParaRPr lang="es-MX" sz="2000" dirty="0">
              <a:solidFill>
                <a:srgbClr val="00FF00"/>
              </a:solidFill>
              <a:effectLst>
                <a:outerShdw blurRad="50800" dist="38100" algn="l" rotWithShape="0">
                  <a:prstClr val="black">
                    <a:alpha val="40000"/>
                  </a:prstClr>
                </a:outerShdw>
              </a:effectLst>
              <a:latin typeface="Amerika" panose="02040705060402020203" pitchFamily="18" charset="0"/>
            </a:endParaRPr>
          </a:p>
          <a:p>
            <a:pPr algn="ctr"/>
            <a:r>
              <a:rPr lang="es-MX" sz="2000" dirty="0">
                <a:solidFill>
                  <a:srgbClr val="FF66FF"/>
                </a:solidFill>
                <a:effectLst>
                  <a:outerShdw blurRad="50800" dist="38100" algn="l" rotWithShape="0">
                    <a:prstClr val="black">
                      <a:alpha val="40000"/>
                    </a:prstClr>
                  </a:outerShdw>
                </a:effectLst>
                <a:latin typeface="Amerika" panose="02040705060402020203" pitchFamily="18" charset="0"/>
              </a:rPr>
              <a:t>“Si confesamos nuestros pecados, él es fiel y justo para perdonar nuestros pecados, y limpiarnos de toda maldad.” </a:t>
            </a:r>
            <a:r>
              <a:rPr lang="es-MX" sz="2000" dirty="0" smtClean="0">
                <a:solidFill>
                  <a:srgbClr val="FF66FF"/>
                </a:solidFill>
                <a:effectLst>
                  <a:outerShdw blurRad="50800" dist="38100" algn="l" rotWithShape="0">
                    <a:prstClr val="black">
                      <a:alpha val="40000"/>
                    </a:prstClr>
                  </a:outerShdw>
                </a:effectLst>
                <a:latin typeface="Amerika" panose="02040705060402020203" pitchFamily="18" charset="0"/>
              </a:rPr>
              <a:t>1 Juan 5:10</a:t>
            </a:r>
            <a:endParaRPr lang="es-MX" sz="2000" dirty="0">
              <a:solidFill>
                <a:srgbClr val="FF66FF"/>
              </a:solidFill>
              <a:effectLst>
                <a:outerShdw blurRad="50800" dist="38100" algn="l" rotWithShape="0">
                  <a:prstClr val="black">
                    <a:alpha val="40000"/>
                  </a:prstClr>
                </a:outerShdw>
              </a:effectLst>
              <a:latin typeface="Amerika" panose="02040705060402020203" pitchFamily="18" charset="0"/>
            </a:endParaRPr>
          </a:p>
        </p:txBody>
      </p:sp>
    </p:spTree>
    <p:extLst>
      <p:ext uri="{BB962C8B-B14F-4D97-AF65-F5344CB8AC3E}">
        <p14:creationId xmlns:p14="http://schemas.microsoft.com/office/powerpoint/2010/main" val="32397819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fracture"/>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654602" y="283335"/>
            <a:ext cx="3438659" cy="5940088"/>
          </a:xfrm>
          <a:prstGeom prst="rect">
            <a:avLst/>
          </a:prstGeom>
          <a:noFill/>
        </p:spPr>
        <p:txBody>
          <a:bodyPr wrap="square" rtlCol="0">
            <a:spAutoFit/>
          </a:bodyPr>
          <a:lstStyle/>
          <a:p>
            <a:pPr algn="ctr"/>
            <a:r>
              <a:rPr lang="es-MX" sz="2000" dirty="0">
                <a:solidFill>
                  <a:schemeClr val="bg1"/>
                </a:solidFill>
                <a:effectLst>
                  <a:outerShdw blurRad="50800" dist="38100" dir="18900000" algn="bl" rotWithShape="0">
                    <a:prstClr val="black">
                      <a:alpha val="40000"/>
                    </a:prstClr>
                  </a:outerShdw>
                </a:effectLst>
                <a:latin typeface="Amerika" panose="02040705060402020203" pitchFamily="18" charset="0"/>
              </a:rPr>
              <a:t>Jesucristo nos libra de temores, de amargura, de culpa, </a:t>
            </a:r>
            <a:r>
              <a:rPr lang="es-MX" sz="2000" dirty="0" smtClean="0">
                <a:solidFill>
                  <a:schemeClr val="bg1"/>
                </a:solidFill>
                <a:effectLst>
                  <a:outerShdw blurRad="50800" dist="38100" dir="18900000" algn="bl" rotWithShape="0">
                    <a:prstClr val="black">
                      <a:alpha val="40000"/>
                    </a:prstClr>
                  </a:outerShdw>
                </a:effectLst>
                <a:latin typeface="Amerika" panose="02040705060402020203" pitchFamily="18" charset="0"/>
              </a:rPr>
              <a:t>de rencores, de </a:t>
            </a:r>
            <a:r>
              <a:rPr lang="es-MX" sz="2000" dirty="0">
                <a:solidFill>
                  <a:schemeClr val="bg1"/>
                </a:solidFill>
                <a:effectLst>
                  <a:outerShdw blurRad="50800" dist="38100" dir="18900000" algn="bl" rotWithShape="0">
                    <a:prstClr val="black">
                      <a:alpha val="40000"/>
                    </a:prstClr>
                  </a:outerShdw>
                </a:effectLst>
                <a:latin typeface="Amerika" panose="02040705060402020203" pitchFamily="18" charset="0"/>
              </a:rPr>
              <a:t>vicios, sana nuestras heridas. Nos libera de todo lo que ha venido estorbando en nuestra vida y ha mantenido prisionero nuestro corazón</a:t>
            </a:r>
            <a:r>
              <a:rPr lang="es-MX" sz="2000" dirty="0" smtClean="0">
                <a:solidFill>
                  <a:schemeClr val="bg1"/>
                </a:solidFill>
                <a:effectLst>
                  <a:outerShdw blurRad="50800" dist="38100" dir="18900000" algn="bl" rotWithShape="0">
                    <a:prstClr val="black">
                      <a:alpha val="40000"/>
                    </a:prstClr>
                  </a:outerShdw>
                </a:effectLst>
                <a:latin typeface="Amerika" panose="02040705060402020203" pitchFamily="18" charset="0"/>
              </a:rPr>
              <a:t>. Tú </a:t>
            </a:r>
            <a:r>
              <a:rPr lang="es-MX" sz="2000" dirty="0">
                <a:solidFill>
                  <a:schemeClr val="bg1"/>
                </a:solidFill>
                <a:effectLst>
                  <a:outerShdw blurRad="50800" dist="38100" dir="18900000" algn="bl" rotWithShape="0">
                    <a:prstClr val="black">
                      <a:alpha val="40000"/>
                    </a:prstClr>
                  </a:outerShdw>
                </a:effectLst>
                <a:latin typeface="Amerika" panose="02040705060402020203" pitchFamily="18" charset="0"/>
              </a:rPr>
              <a:t>puedes decir que crees en Jesús, pero ¿vive Él en tu corazón?, ¿ha sido tu vida transformada?, ¿has nacido de nuevo</a:t>
            </a:r>
            <a:r>
              <a:rPr lang="es-MX" sz="2000" dirty="0" smtClean="0">
                <a:solidFill>
                  <a:schemeClr val="bg1"/>
                </a:solidFill>
                <a:effectLst>
                  <a:outerShdw blurRad="50800" dist="38100" dir="18900000" algn="bl" rotWithShape="0">
                    <a:prstClr val="black">
                      <a:alpha val="40000"/>
                    </a:prstClr>
                  </a:outerShdw>
                </a:effectLst>
                <a:latin typeface="Amerika" panose="02040705060402020203" pitchFamily="18" charset="0"/>
              </a:rPr>
              <a:t>?</a:t>
            </a:r>
          </a:p>
          <a:p>
            <a:pPr algn="ctr"/>
            <a:endParaRPr lang="es-MX" sz="2000" dirty="0">
              <a:solidFill>
                <a:schemeClr val="bg1"/>
              </a:solidFill>
              <a:effectLst>
                <a:outerShdw blurRad="50800" dist="38100" dir="18900000" algn="bl" rotWithShape="0">
                  <a:prstClr val="black">
                    <a:alpha val="40000"/>
                  </a:prstClr>
                </a:outerShdw>
              </a:effectLst>
              <a:latin typeface="Amerika" panose="02040705060402020203" pitchFamily="18" charset="0"/>
            </a:endParaRPr>
          </a:p>
          <a:p>
            <a:pPr algn="ctr"/>
            <a:r>
              <a:rPr lang="es-MX" sz="2000" dirty="0">
                <a:solidFill>
                  <a:srgbClr val="CCCCFF"/>
                </a:solidFill>
                <a:effectLst>
                  <a:outerShdw blurRad="50800" dist="38100" dir="18900000" algn="bl" rotWithShape="0">
                    <a:prstClr val="black">
                      <a:alpha val="40000"/>
                    </a:prstClr>
                  </a:outerShdw>
                </a:effectLst>
                <a:latin typeface="Amerika" panose="02040705060402020203" pitchFamily="18" charset="0"/>
              </a:rPr>
              <a:t>“… El que no naciere de nuevo, no puede ver el reino de Dios” Juan 3:3 </a:t>
            </a:r>
          </a:p>
        </p:txBody>
      </p:sp>
    </p:spTree>
    <p:extLst>
      <p:ext uri="{BB962C8B-B14F-4D97-AF65-F5344CB8AC3E}">
        <p14:creationId xmlns:p14="http://schemas.microsoft.com/office/powerpoint/2010/main" val="1350917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3000">
        <p15:prstTrans prst="fractur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47730" y="180304"/>
            <a:ext cx="6606862" cy="2554545"/>
          </a:xfrm>
          <a:prstGeom prst="rect">
            <a:avLst/>
          </a:prstGeom>
          <a:noFill/>
        </p:spPr>
        <p:txBody>
          <a:bodyPr wrap="square" rtlCol="0">
            <a:spAutoFit/>
          </a:bodyPr>
          <a:lstStyle/>
          <a:p>
            <a:pPr algn="ctr"/>
            <a:r>
              <a:rPr lang="es-MX" sz="2000" dirty="0" smtClean="0">
                <a:solidFill>
                  <a:srgbClr val="FFCCFF"/>
                </a:solidFill>
                <a:latin typeface="Amerika" panose="02040705060402020203" pitchFamily="18" charset="0"/>
              </a:rPr>
              <a:t>Nacer </a:t>
            </a:r>
            <a:r>
              <a:rPr lang="es-MX" sz="2000" dirty="0">
                <a:solidFill>
                  <a:srgbClr val="FFCCFF"/>
                </a:solidFill>
                <a:latin typeface="Amerika" panose="02040705060402020203" pitchFamily="18" charset="0"/>
              </a:rPr>
              <a:t>de nuevo quiere decir que </a:t>
            </a:r>
            <a:r>
              <a:rPr lang="es-MX" sz="2000" dirty="0" smtClean="0">
                <a:solidFill>
                  <a:srgbClr val="FFCCFF"/>
                </a:solidFill>
                <a:latin typeface="Amerika" panose="02040705060402020203" pitchFamily="18" charset="0"/>
              </a:rPr>
              <a:t>emergemos </a:t>
            </a:r>
            <a:r>
              <a:rPr lang="es-MX" sz="2000" dirty="0">
                <a:solidFill>
                  <a:srgbClr val="FFCCFF"/>
                </a:solidFill>
                <a:latin typeface="Amerika" panose="02040705060402020203" pitchFamily="18" charset="0"/>
              </a:rPr>
              <a:t>a una nueva vida espiritual. El Espíritu Santo hace que Cristo sea una realidad en nuestras vidas. Nos ayuda a vencer tentaciones y nos capacita para tomar decisiones correctas, de acuerdo a la voluntad de Dios. Nos ayuda a cambiar de actitud frente al pecado, transformando y limpiando nuestra mente y corazón.</a:t>
            </a:r>
          </a:p>
        </p:txBody>
      </p:sp>
    </p:spTree>
    <p:extLst>
      <p:ext uri="{BB962C8B-B14F-4D97-AF65-F5344CB8AC3E}">
        <p14:creationId xmlns:p14="http://schemas.microsoft.com/office/powerpoint/2010/main" val="2444117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0000">
        <p15:prstTrans prst="fracture"/>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2)">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6" name="CuadroTexto 5"/>
          <p:cNvSpPr txBox="1"/>
          <p:nvPr/>
        </p:nvSpPr>
        <p:spPr>
          <a:xfrm>
            <a:off x="8087931" y="386366"/>
            <a:ext cx="3812147" cy="6247864"/>
          </a:xfrm>
          <a:prstGeom prst="rect">
            <a:avLst/>
          </a:prstGeom>
          <a:noFill/>
        </p:spPr>
        <p:txBody>
          <a:bodyPr wrap="square" rtlCol="0">
            <a:spAutoFit/>
          </a:bodyPr>
          <a:lstStyle/>
          <a:p>
            <a:pPr algn="ctr"/>
            <a:r>
              <a:rPr lang="es-MX" dirty="0" smtClean="0">
                <a:solidFill>
                  <a:srgbClr val="FFFF00"/>
                </a:solidFill>
              </a:rPr>
              <a:t>¿</a:t>
            </a:r>
            <a:r>
              <a:rPr lang="es-MX" sz="2000" dirty="0" smtClean="0">
                <a:solidFill>
                  <a:srgbClr val="FFFF00"/>
                </a:solidFill>
                <a:effectLst>
                  <a:outerShdw blurRad="50800" dist="38100" dir="10800000" algn="r" rotWithShape="0">
                    <a:prstClr val="black">
                      <a:alpha val="40000"/>
                    </a:prstClr>
                  </a:outerShdw>
                </a:effectLst>
                <a:latin typeface="Amerika" panose="02040705060402020203" pitchFamily="18" charset="0"/>
              </a:rPr>
              <a:t>Quieres </a:t>
            </a:r>
            <a:r>
              <a:rPr lang="es-MX" sz="2000" dirty="0">
                <a:solidFill>
                  <a:srgbClr val="FFFF00"/>
                </a:solidFill>
                <a:effectLst>
                  <a:outerShdw blurRad="50800" dist="38100" dir="10800000" algn="r" rotWithShape="0">
                    <a:prstClr val="black">
                      <a:alpha val="40000"/>
                    </a:prstClr>
                  </a:outerShdw>
                </a:effectLst>
                <a:latin typeface="Amerika" panose="02040705060402020203" pitchFamily="18" charset="0"/>
              </a:rPr>
              <a:t>liberarte de esa adicción? ¿Quieres dejar de sentir esa culpa? ¿Tienes heridas abiertas en tu corazón ¿Quieres liberarte de la ansiedad, el stress, la angustia? ¿Necesitas sentir paz en tu alma? Jesús te dice</a:t>
            </a:r>
            <a:r>
              <a:rPr lang="es-MX" sz="2000" dirty="0" smtClean="0">
                <a:solidFill>
                  <a:srgbClr val="FFFF00"/>
                </a:solidFill>
                <a:effectLst>
                  <a:outerShdw blurRad="50800" dist="38100" dir="10800000" algn="r" rotWithShape="0">
                    <a:prstClr val="black">
                      <a:alpha val="40000"/>
                    </a:prstClr>
                  </a:outerShdw>
                </a:effectLst>
                <a:latin typeface="Amerika" panose="02040705060402020203" pitchFamily="18" charset="0"/>
              </a:rPr>
              <a:t>:</a:t>
            </a:r>
          </a:p>
          <a:p>
            <a:pPr algn="ctr"/>
            <a:r>
              <a:rPr lang="es-MX" sz="2000" dirty="0" smtClean="0">
                <a:solidFill>
                  <a:srgbClr val="FFFF00"/>
                </a:solidFill>
                <a:latin typeface="Amerika" panose="02040705060402020203" pitchFamily="18" charset="0"/>
              </a:rPr>
              <a:t> </a:t>
            </a:r>
            <a:endParaRPr lang="es-MX" sz="2000" dirty="0">
              <a:solidFill>
                <a:srgbClr val="FFFF00"/>
              </a:solidFill>
              <a:latin typeface="Amerika" panose="02040705060402020203" pitchFamily="18" charset="0"/>
            </a:endParaRPr>
          </a:p>
          <a:p>
            <a:pPr algn="ctr"/>
            <a:r>
              <a:rPr lang="es-MX" sz="2000" dirty="0">
                <a:solidFill>
                  <a:srgbClr val="FF66FF"/>
                </a:solidFill>
                <a:effectLst>
                  <a:outerShdw blurRad="50800" dist="38100" algn="l" rotWithShape="0">
                    <a:prstClr val="black">
                      <a:alpha val="40000"/>
                    </a:prstClr>
                  </a:outerShdw>
                </a:effectLst>
                <a:latin typeface="Amerika" panose="02040705060402020203" pitchFamily="18" charset="0"/>
              </a:rPr>
              <a:t>“Vengan a mí todos ustedes que están cansados y agobiados, y yo les daré descanso.” Mateo </a:t>
            </a:r>
            <a:r>
              <a:rPr lang="es-MX" sz="2000" dirty="0" smtClean="0">
                <a:solidFill>
                  <a:srgbClr val="FF66FF"/>
                </a:solidFill>
                <a:effectLst>
                  <a:outerShdw blurRad="50800" dist="38100" algn="l" rotWithShape="0">
                    <a:prstClr val="black">
                      <a:alpha val="40000"/>
                    </a:prstClr>
                  </a:outerShdw>
                </a:effectLst>
                <a:latin typeface="Amerika" panose="02040705060402020203" pitchFamily="18" charset="0"/>
              </a:rPr>
              <a:t>11:28</a:t>
            </a:r>
          </a:p>
          <a:p>
            <a:pPr algn="ctr"/>
            <a:endParaRPr lang="es-MX" sz="2000" dirty="0">
              <a:solidFill>
                <a:srgbClr val="FF0000"/>
              </a:solidFill>
              <a:latin typeface="Amerika" panose="02040705060402020203" pitchFamily="18" charset="0"/>
            </a:endParaRPr>
          </a:p>
          <a:p>
            <a:pPr algn="ctr"/>
            <a:r>
              <a:rPr lang="es-MX" sz="2000" dirty="0">
                <a:solidFill>
                  <a:srgbClr val="FFFF00"/>
                </a:solidFill>
                <a:effectLst>
                  <a:outerShdw blurRad="50800" dist="38100" algn="l" rotWithShape="0">
                    <a:prstClr val="black">
                      <a:alpha val="40000"/>
                    </a:prstClr>
                  </a:outerShdw>
                </a:effectLst>
                <a:latin typeface="Amerika" panose="02040705060402020203" pitchFamily="18" charset="0"/>
              </a:rPr>
              <a:t>Déjalo todo en Sus manos, Él tiene el poder para liberarte de lo que te agobia. </a:t>
            </a:r>
            <a:endParaRPr lang="es-MX" sz="2000" dirty="0" smtClean="0">
              <a:solidFill>
                <a:srgbClr val="FFFF00"/>
              </a:solidFill>
              <a:effectLst>
                <a:outerShdw blurRad="50800" dist="38100" algn="l" rotWithShape="0">
                  <a:prstClr val="black">
                    <a:alpha val="40000"/>
                  </a:prstClr>
                </a:outerShdw>
              </a:effectLst>
              <a:latin typeface="Amerika" panose="02040705060402020203" pitchFamily="18" charset="0"/>
            </a:endParaRPr>
          </a:p>
          <a:p>
            <a:pPr algn="ctr"/>
            <a:r>
              <a:rPr lang="es-MX" sz="2000" dirty="0" smtClean="0">
                <a:solidFill>
                  <a:srgbClr val="FFFF00"/>
                </a:solidFill>
                <a:effectLst>
                  <a:outerShdw blurRad="50800" dist="38100" algn="l" rotWithShape="0">
                    <a:prstClr val="black">
                      <a:alpha val="40000"/>
                    </a:prstClr>
                  </a:outerShdw>
                </a:effectLst>
                <a:latin typeface="Amerika" panose="02040705060402020203" pitchFamily="18" charset="0"/>
              </a:rPr>
              <a:t>¡</a:t>
            </a:r>
            <a:r>
              <a:rPr lang="es-MX" sz="2000" dirty="0">
                <a:solidFill>
                  <a:srgbClr val="FFFF00"/>
                </a:solidFill>
                <a:effectLst>
                  <a:outerShdw blurRad="50800" dist="38100" algn="l" rotWithShape="0">
                    <a:prstClr val="black">
                      <a:alpha val="40000"/>
                    </a:prstClr>
                  </a:outerShdw>
                </a:effectLst>
                <a:latin typeface="Amerika" panose="02040705060402020203" pitchFamily="18" charset="0"/>
              </a:rPr>
              <a:t>Él es más grande que tus problemas!</a:t>
            </a:r>
          </a:p>
        </p:txBody>
      </p:sp>
    </p:spTree>
    <p:extLst>
      <p:ext uri="{BB962C8B-B14F-4D97-AF65-F5344CB8AC3E}">
        <p14:creationId xmlns:p14="http://schemas.microsoft.com/office/powerpoint/2010/main" val="723731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fracture"/>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2000"/>
                                        <p:tgtEl>
                                          <p:spTgt spid="5"/>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 calcmode="lin" valueType="num">
                                      <p:cBhvr>
                                        <p:cTn id="1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1918952" y="875763"/>
            <a:ext cx="8293994" cy="1015663"/>
          </a:xfrm>
          <a:prstGeom prst="rect">
            <a:avLst/>
          </a:prstGeom>
          <a:noFill/>
        </p:spPr>
        <p:txBody>
          <a:bodyPr wrap="square" rtlCol="0">
            <a:spAutoFit/>
          </a:bodyPr>
          <a:lstStyle/>
          <a:p>
            <a:pPr algn="ctr"/>
            <a:r>
              <a:rPr lang="es-MX" sz="2000" dirty="0">
                <a:solidFill>
                  <a:schemeClr val="bg1"/>
                </a:solidFill>
                <a:latin typeface="Amerika" panose="02040705060402020203" pitchFamily="18" charset="0"/>
              </a:rPr>
              <a:t>“De modo que si alguno está en Cristo, nueva criatura es; las cosas viejas pasaron; he aquí todas son hechas </a:t>
            </a:r>
            <a:r>
              <a:rPr lang="es-MX" sz="2000" dirty="0" smtClean="0">
                <a:solidFill>
                  <a:schemeClr val="bg1"/>
                </a:solidFill>
                <a:latin typeface="Amerika" panose="02040705060402020203" pitchFamily="18" charset="0"/>
              </a:rPr>
              <a:t>nuevas”</a:t>
            </a:r>
          </a:p>
          <a:p>
            <a:pPr algn="ctr"/>
            <a:r>
              <a:rPr lang="es-MX" sz="2000" dirty="0" smtClean="0">
                <a:solidFill>
                  <a:schemeClr val="bg1"/>
                </a:solidFill>
                <a:latin typeface="Amerika" panose="02040705060402020203" pitchFamily="18" charset="0"/>
              </a:rPr>
              <a:t>2 </a:t>
            </a:r>
            <a:r>
              <a:rPr lang="es-MX" sz="2000" dirty="0">
                <a:solidFill>
                  <a:schemeClr val="bg1"/>
                </a:solidFill>
                <a:latin typeface="Amerika" panose="02040705060402020203" pitchFamily="18" charset="0"/>
              </a:rPr>
              <a:t>Corintios 5:17</a:t>
            </a:r>
          </a:p>
        </p:txBody>
      </p:sp>
      <p:sp>
        <p:nvSpPr>
          <p:cNvPr id="4" name="CuadroTexto 3"/>
          <p:cNvSpPr txBox="1"/>
          <p:nvPr/>
        </p:nvSpPr>
        <p:spPr>
          <a:xfrm>
            <a:off x="2112135" y="2176530"/>
            <a:ext cx="7972023" cy="3785652"/>
          </a:xfrm>
          <a:prstGeom prst="rect">
            <a:avLst/>
          </a:prstGeom>
          <a:noFill/>
        </p:spPr>
        <p:txBody>
          <a:bodyPr wrap="square" rtlCol="0">
            <a:spAutoFit/>
          </a:bodyPr>
          <a:lstStyle/>
          <a:p>
            <a:pPr algn="ctr"/>
            <a:r>
              <a:rPr lang="es-MX" sz="2000" dirty="0">
                <a:solidFill>
                  <a:srgbClr val="CCCCFF"/>
                </a:solidFill>
                <a:latin typeface="Amerika" panose="02040705060402020203" pitchFamily="18" charset="0"/>
              </a:rPr>
              <a:t>Dios tiene un plan de salvación para tu vida. </a:t>
            </a:r>
            <a:r>
              <a:rPr lang="es-MX" sz="2000" dirty="0" smtClean="0">
                <a:solidFill>
                  <a:srgbClr val="CCCCFF"/>
                </a:solidFill>
                <a:latin typeface="Amerika" panose="02040705060402020203" pitchFamily="18" charset="0"/>
              </a:rPr>
              <a:t>Si </a:t>
            </a:r>
            <a:r>
              <a:rPr lang="es-MX" sz="2000" dirty="0">
                <a:solidFill>
                  <a:srgbClr val="CCCCFF"/>
                </a:solidFill>
                <a:latin typeface="Amerika" panose="02040705060402020203" pitchFamily="18" charset="0"/>
              </a:rPr>
              <a:t>tú deseas ser </a:t>
            </a:r>
            <a:r>
              <a:rPr lang="es-MX" sz="2000" dirty="0" smtClean="0">
                <a:solidFill>
                  <a:srgbClr val="CCCCFF"/>
                </a:solidFill>
                <a:latin typeface="Amerika" panose="02040705060402020203" pitchFamily="18" charset="0"/>
              </a:rPr>
              <a:t>salvo, solo </a:t>
            </a:r>
            <a:r>
              <a:rPr lang="es-MX" sz="2000" dirty="0">
                <a:solidFill>
                  <a:srgbClr val="CCCCFF"/>
                </a:solidFill>
                <a:latin typeface="Amerika" panose="02040705060402020203" pitchFamily="18" charset="0"/>
              </a:rPr>
              <a:t>repite estas palabras:</a:t>
            </a:r>
          </a:p>
          <a:p>
            <a:pPr algn="ctr"/>
            <a:r>
              <a:rPr lang="es-MX" sz="2000" dirty="0">
                <a:solidFill>
                  <a:srgbClr val="CCCCFF"/>
                </a:solidFill>
                <a:latin typeface="Amerika" panose="02040705060402020203" pitchFamily="18" charset="0"/>
              </a:rPr>
              <a:t>"Dios mío, reconozco que he vivido a mi manera, apartado de ti, que no te he tomado en cuenta, que he hecho mi voluntad y no la tuya. Ahora me arrepiento y comprendo que te necesito en mi vida. Quiero recibir a Tu Hijo Jesucristo como mi Señor y Salvador. Creo en Él como el único camino para llegar a ti y le entrego mi vida, para que la transforme. Quiero que me adoptes como tu hijo y que se cumpla tu propósito en mí. Amén</a:t>
            </a:r>
            <a:r>
              <a:rPr lang="es-MX" sz="2000" dirty="0" smtClean="0">
                <a:solidFill>
                  <a:srgbClr val="CCCCFF"/>
                </a:solidFill>
                <a:latin typeface="Amerika" panose="02040705060402020203" pitchFamily="18" charset="0"/>
              </a:rPr>
              <a:t>.“</a:t>
            </a:r>
          </a:p>
          <a:p>
            <a:pPr algn="ctr"/>
            <a:endParaRPr lang="es-MX" sz="2000" dirty="0" smtClean="0">
              <a:solidFill>
                <a:srgbClr val="CCCCFF"/>
              </a:solidFill>
              <a:latin typeface="Amerika" panose="02040705060402020203" pitchFamily="18" charset="0"/>
            </a:endParaRPr>
          </a:p>
          <a:p>
            <a:pPr algn="ctr"/>
            <a:r>
              <a:rPr lang="es-MX" sz="2000" dirty="0" smtClean="0">
                <a:solidFill>
                  <a:srgbClr val="CCCCFF"/>
                </a:solidFill>
                <a:latin typeface="Amerika" panose="02040705060402020203" pitchFamily="18" charset="0"/>
              </a:rPr>
              <a:t>¡Bienvenido(a) a la familia de Dios!</a:t>
            </a:r>
            <a:endParaRPr lang="es-MX" sz="2000" dirty="0">
              <a:solidFill>
                <a:srgbClr val="CCCCFF"/>
              </a:solidFill>
              <a:latin typeface="Amerika" panose="02040705060402020203" pitchFamily="18" charset="0"/>
            </a:endParaRPr>
          </a:p>
        </p:txBody>
      </p:sp>
      <p:pic>
        <p:nvPicPr>
          <p:cNvPr id="8" name="Imagen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86604" y="6387921"/>
            <a:ext cx="868284" cy="337438"/>
          </a:xfrm>
          <a:prstGeom prst="rect">
            <a:avLst/>
          </a:prstGeom>
        </p:spPr>
      </p:pic>
    </p:spTree>
    <p:extLst>
      <p:ext uri="{BB962C8B-B14F-4D97-AF65-F5344CB8AC3E}">
        <p14:creationId xmlns:p14="http://schemas.microsoft.com/office/powerpoint/2010/main" val="400736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500" fill="hold"/>
                                        <p:tgtEl>
                                          <p:spTgt spid="3"/>
                                        </p:tgtEl>
                                        <p:attrNameLst>
                                          <p:attrName>ppt_w</p:attrName>
                                        </p:attrNameLst>
                                      </p:cBhvr>
                                      <p:tavLst>
                                        <p:tav tm="0">
                                          <p:val>
                                            <p:fltVal val="0"/>
                                          </p:val>
                                        </p:tav>
                                        <p:tav tm="100000">
                                          <p:val>
                                            <p:strVal val="#ppt_w"/>
                                          </p:val>
                                        </p:tav>
                                      </p:tavLst>
                                    </p:anim>
                                    <p:anim calcmode="lin" valueType="num">
                                      <p:cBhvr>
                                        <p:cTn id="12" dur="1500" fill="hold"/>
                                        <p:tgtEl>
                                          <p:spTgt spid="3"/>
                                        </p:tgtEl>
                                        <p:attrNameLst>
                                          <p:attrName>ppt_h</p:attrName>
                                        </p:attrNameLst>
                                      </p:cBhvr>
                                      <p:tavLst>
                                        <p:tav tm="0">
                                          <p:val>
                                            <p:fltVal val="0"/>
                                          </p:val>
                                        </p:tav>
                                        <p:tav tm="100000">
                                          <p:val>
                                            <p:strVal val="#ppt_h"/>
                                          </p:val>
                                        </p:tav>
                                      </p:tavLst>
                                    </p:anim>
                                    <p:animEffect transition="in" filter="fade">
                                      <p:cBhvr>
                                        <p:cTn id="13" dur="1500"/>
                                        <p:tgtEl>
                                          <p:spTgt spid="3"/>
                                        </p:tgtEl>
                                      </p:cBhvr>
                                    </p:animEffect>
                                  </p:childTnLst>
                                </p:cTn>
                              </p:par>
                            </p:childTnLst>
                          </p:cTn>
                        </p:par>
                        <p:par>
                          <p:cTn id="14" fill="hold">
                            <p:stCondLst>
                              <p:cond delay="3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par>
                          <p:cTn id="22" fill="hold">
                            <p:stCondLst>
                              <p:cond delay="2665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2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1398</TotalTime>
  <Words>1451</Words>
  <Application>Microsoft Office PowerPoint</Application>
  <PresentationFormat>Panorámica</PresentationFormat>
  <Paragraphs>71</Paragraphs>
  <Slides>19</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19</vt:i4>
      </vt:variant>
    </vt:vector>
  </HeadingPairs>
  <TitlesOfParts>
    <vt:vector size="27" baseType="lpstr">
      <vt:lpstr>Calibri</vt:lpstr>
      <vt:lpstr>Artist</vt:lpstr>
      <vt:lpstr>Berlin Sans FB Demi</vt:lpstr>
      <vt:lpstr>Amerika</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74</cp:revision>
  <dcterms:created xsi:type="dcterms:W3CDTF">2014-06-11T02:31:04Z</dcterms:created>
  <dcterms:modified xsi:type="dcterms:W3CDTF">2014-07-05T17:02:18Z</dcterms:modified>
</cp:coreProperties>
</file>