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8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11" r:id="rId11"/>
    <p:sldId id="309" r:id="rId12"/>
    <p:sldId id="310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00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martes, 23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martes, 23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bilderwald.ch/wordpress/wp-content/uploads/2012/07/sturmhimmel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7" y="5508437"/>
            <a:ext cx="852342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929313" y="6012027"/>
            <a:ext cx="192331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5143512"/>
            <a:ext cx="1025159" cy="723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412243" y="2597071"/>
            <a:ext cx="6869038" cy="1135107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POR  PURA  LOGICA</a:t>
            </a:r>
            <a:endParaRPr lang="es-ES" sz="1700" b="1" i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357158" y="5929330"/>
            <a:ext cx="1564333" cy="592371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algn="ctr" defTabSz="918393"/>
            <a:r>
              <a:rPr lang="es-ES" dirty="0" smtClean="0">
                <a:solidFill>
                  <a:schemeClr val="bg1"/>
                </a:solidFill>
              </a:rPr>
              <a:t>Andrea Bocelli</a:t>
            </a:r>
          </a:p>
          <a:p>
            <a:pPr algn="ctr" defTabSz="918393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Paula </a:t>
            </a:r>
            <a:r>
              <a:rPr lang="es-ES" dirty="0" smtClean="0">
                <a:solidFill>
                  <a:schemeClr val="bg1"/>
                </a:solidFill>
              </a:rPr>
              <a:t>P</a:t>
            </a:r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ausini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14000">
    <p:random/>
    <p:sndAc>
      <p:stSnd loop="1">
        <p:snd r:embed="rId2" name="andrea bocelli &amp; laura pausini - vivo per leiM Ñ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500042"/>
            <a:ext cx="7325143" cy="5578351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ctr"/>
            <a:r>
              <a:rPr lang="es-ES" sz="1500" dirty="0" smtClean="0">
                <a:latin typeface="Arial" pitchFamily="34" charset="0"/>
                <a:cs typeface="Arial" pitchFamily="34" charset="0"/>
              </a:rPr>
              <a:t>La </a:t>
            </a:r>
            <a:r>
              <a:rPr lang="es-ES" sz="1500" b="1" dirty="0" smtClean="0">
                <a:latin typeface="Arial" pitchFamily="34" charset="0"/>
                <a:cs typeface="Arial" pitchFamily="34" charset="0"/>
              </a:rPr>
              <a:t>lógica</a:t>
            </a:r>
            <a:r>
              <a:rPr lang="es-ES" sz="1500" dirty="0" smtClean="0">
                <a:latin typeface="Arial" pitchFamily="34" charset="0"/>
                <a:cs typeface="Arial" pitchFamily="34" charset="0"/>
              </a:rPr>
              <a:t> es una ciencia formal que estudia los principios de la demostración e inferencia válida. La palabra deriva del griego antiguo </a:t>
            </a:r>
            <a:r>
              <a:rPr lang="es-ES" sz="1500" i="1" dirty="0" err="1" smtClean="0">
                <a:latin typeface="Arial" pitchFamily="34" charset="0"/>
                <a:cs typeface="Arial" pitchFamily="34" charset="0"/>
              </a:rPr>
              <a:t>λογική</a:t>
            </a:r>
            <a:r>
              <a:rPr lang="es-ES" sz="15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s-ES" sz="1500" i="1" dirty="0" err="1" smtClean="0">
                <a:latin typeface="Arial" pitchFamily="34" charset="0"/>
                <a:cs typeface="Arial" pitchFamily="34" charset="0"/>
              </a:rPr>
              <a:t>logike</a:t>
            </a:r>
            <a:r>
              <a:rPr lang="es-ES" sz="1500" dirty="0" smtClean="0">
                <a:latin typeface="Arial" pitchFamily="34" charset="0"/>
                <a:cs typeface="Arial" pitchFamily="34" charset="0"/>
              </a:rPr>
              <a:t>), que significa «dotado de razón, intelectual, dialéctico, argumentativo», que a su vez viene de </a:t>
            </a:r>
            <a:r>
              <a:rPr lang="es-ES" sz="1500" i="1" dirty="0" err="1" smtClean="0">
                <a:latin typeface="Arial" pitchFamily="34" charset="0"/>
                <a:cs typeface="Arial" pitchFamily="34" charset="0"/>
              </a:rPr>
              <a:t>λόγος</a:t>
            </a:r>
            <a:r>
              <a:rPr lang="es-ES" sz="1500" dirty="0" smtClean="0">
                <a:latin typeface="Arial" pitchFamily="34" charset="0"/>
                <a:cs typeface="Arial" pitchFamily="34" charset="0"/>
              </a:rPr>
              <a:t> (logos), «palabra pensamiento idea, argumento, razón o principio».</a:t>
            </a:r>
          </a:p>
          <a:p>
            <a:pPr algn="ctr"/>
            <a:endParaRPr lang="es-ES" sz="15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500" dirty="0" smtClean="0">
                <a:latin typeface="Arial" pitchFamily="34" charset="0"/>
                <a:cs typeface="Arial" pitchFamily="34" charset="0"/>
              </a:rPr>
              <a:t>Así como el objeto de estudio tradicional de la química es la materia, y el de la biología la vida, el de la lógica es la inferencia. La inferencia es el proceso por el cual se derivan conclusiones a partir de premisas. La lógica investiga los principios por los cuales algunas inferencias son aceptables, y otras no. Cuando una inferencia es aceptable, lo es por su estructura lógica, y no por el contenido específico del argumento o el lenguaje utilizado. Por esta razón la lógica se considera una ciencia formal, como la matemática, en vez de una ciencia empírica.</a:t>
            </a:r>
          </a:p>
          <a:p>
            <a:pPr algn="ctr"/>
            <a:endParaRPr lang="es-ES" sz="15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500" dirty="0" smtClean="0">
                <a:latin typeface="Arial" pitchFamily="34" charset="0"/>
                <a:cs typeface="Arial" pitchFamily="34" charset="0"/>
              </a:rPr>
              <a:t>La lógica tradicionalmente se consideró una rama de la filosofía. Pero desde finales del siglo XIX, su formalización simbólica ha demostrado una íntima relación con las matemáticas, y dio lugar a la lógica matemática. En el siglo XX la lógica ha pasado a ser principalmente la lógica simbólica, un cálculo definido por símbolos y reglas de inferencia, lo que ha permitido su aplicación a la informática. Hasta el siglo XIX, la lógica aristotélica y estoica mantuvieron siempre una relación con los argumentos formulados en lenguaje natural.  Por eso aunque eran formales, no eran formalistas.</a:t>
            </a:r>
          </a:p>
          <a:p>
            <a:pPr algn="ctr"/>
            <a:endParaRPr lang="es-ES" sz="15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500" dirty="0" smtClean="0">
                <a:latin typeface="Arial" pitchFamily="34" charset="0"/>
                <a:cs typeface="Arial" pitchFamily="34" charset="0"/>
              </a:rPr>
              <a:t> Hoy esa relación se trata bajo un punto de vista completamente diferente. La formalización estricta ha mostrado las limitaciones de la lógica tradicional o aristotélica, que hoy se interpreta como una parte pequeña de la lógica de clases.</a:t>
            </a:r>
            <a:endParaRPr lang="es-ES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7" descr="mano y rat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5876925"/>
            <a:ext cx="1179513" cy="628650"/>
          </a:xfrm>
          <a:prstGeom prst="rect">
            <a:avLst/>
          </a:prstGeom>
          <a:noFill/>
        </p:spPr>
      </p:pic>
      <p:sp>
        <p:nvSpPr>
          <p:cNvPr id="4" name="Plaque 1"/>
          <p:cNvSpPr>
            <a:spLocks noChangeArrowheads="1"/>
          </p:cNvSpPr>
          <p:nvPr/>
        </p:nvSpPr>
        <p:spPr bwMode="auto">
          <a:xfrm>
            <a:off x="714348" y="500042"/>
            <a:ext cx="7786742" cy="5643602"/>
          </a:xfrm>
          <a:prstGeom prst="bevel">
            <a:avLst>
              <a:gd name="adj" fmla="val 12500"/>
            </a:avLst>
          </a:prstGeom>
          <a:solidFill>
            <a:srgbClr val="FF9900">
              <a:alpha val="90979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hoteles-con-piscinas-espectacula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353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4527146"/>
            <a:ext cx="4572000" cy="1885032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r>
              <a:rPr lang="es-ES" sz="3000" dirty="0" smtClean="0">
                <a:latin typeface="Cooper Black" pitchFamily="18" charset="0"/>
              </a:rPr>
              <a:t>Si todos los derechos son reservados, ¿son todos los zurdos muy habladores?</a:t>
            </a:r>
            <a:endParaRPr lang="es-ES" sz="3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Ileana\Documents\Z lucru 2013\Vacanta 2013\Pt red vac   n   1\Diapozitiv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Vacanta 2013\Pt red vac   n   1\Diapozitiv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3101" y="467335"/>
            <a:ext cx="4572000" cy="1700367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r>
              <a:rPr lang="es-ES" sz="2700" dirty="0" smtClean="0">
                <a:solidFill>
                  <a:srgbClr val="FF0000"/>
                </a:solidFill>
                <a:latin typeface="Cooper Black" pitchFamily="18" charset="0"/>
              </a:rPr>
              <a:t>Tu lógica me sorprende... tu ignorancia me ofende... pero tu cariño te redime...</a:t>
            </a:r>
            <a:endParaRPr lang="es-ES" sz="27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sCA52TO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83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001" y="5225965"/>
            <a:ext cx="4572000" cy="1284868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pPr algn="r"/>
            <a:r>
              <a:rPr lang="es-ES" sz="2700" dirty="0" smtClean="0">
                <a:solidFill>
                  <a:srgbClr val="FF0000"/>
                </a:solidFill>
                <a:latin typeface="Cooper Black" pitchFamily="18" charset="0"/>
              </a:rPr>
              <a:t>¿Por qué cuando una oveja se moja no encoje y los jersey sí?</a:t>
            </a:r>
            <a:endParaRPr lang="es-ES" sz="27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nfinity-pool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54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22147" y="5592014"/>
            <a:ext cx="6511848" cy="869370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ctr"/>
            <a:r>
              <a:rPr lang="es-ES" sz="2700" dirty="0" smtClean="0">
                <a:latin typeface="Cooper Black" pitchFamily="18" charset="0"/>
              </a:rPr>
              <a:t>La lógica es el punto en que la logia y estrategia se encuentran en armonía</a:t>
            </a:r>
            <a:endParaRPr lang="es-ES" sz="27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AMOR\OTRA AMOR\Imagen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1316"/>
            <a:ext cx="9144000" cy="733221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4714884"/>
            <a:ext cx="3775224" cy="1885032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3000" dirty="0" smtClean="0">
                <a:latin typeface="Cooper Black" pitchFamily="18" charset="0"/>
              </a:rPr>
              <a:t>Es mejor saber lo que se sabe, a saber que no se sabe lo que no se sabe.</a:t>
            </a:r>
            <a:endParaRPr lang="es-ES" sz="3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5-espectaculares-aves-exotic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272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714884"/>
            <a:ext cx="7913132" cy="1961977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dirty="0" smtClean="0">
                <a:solidFill>
                  <a:srgbClr val="FF0000"/>
                </a:solidFill>
                <a:latin typeface="Cooper Black" pitchFamily="18" charset="0"/>
              </a:rPr>
              <a:t>Todos nos conocemos de una u otra manera, alguien que tú conoces conoce a muchos que tú no conoces y de igual forma tú conoces a muchos que los que tú conoces no conocen y así sucesivamente.</a:t>
            </a:r>
            <a:endParaRPr lang="es-ES" sz="25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418015_semya_nebo_-lyubov_pesok_1680x1050_(www_GdeFon_r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043" y="0"/>
            <a:ext cx="9158043" cy="7004883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30768" y="367503"/>
            <a:ext cx="4572000" cy="1885032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r>
              <a:rPr lang="es-ES" sz="3000" dirty="0" smtClean="0">
                <a:latin typeface="Cooper Black" pitchFamily="18" charset="0"/>
              </a:rPr>
              <a:t>La lógica es la explicación argumentada de lo evidente.</a:t>
            </a:r>
            <a:endParaRPr lang="es-ES" sz="3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Ileana\Documents\Z lucru 2013\Vacanta 2013\Pt red vac n  2\Diapozitiv13.JPG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leana\Documents\Z lucru 2013\Vacanta 2013\Pt red vac n  2\Diapozitiv13.JPG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10005" y="5359074"/>
            <a:ext cx="6816412" cy="453871"/>
          </a:xfrm>
          <a:prstGeom prst="rect">
            <a:avLst/>
          </a:prstGeom>
        </p:spPr>
        <p:txBody>
          <a:bodyPr wrap="none" lIns="38002" tIns="19001" rIns="38002" bIns="19001">
            <a:spAutoFit/>
          </a:bodyPr>
          <a:lstStyle/>
          <a:p>
            <a:r>
              <a:rPr lang="es-ES" sz="2700" dirty="0" smtClean="0">
                <a:solidFill>
                  <a:srgbClr val="1116E9"/>
                </a:solidFill>
                <a:latin typeface="Cooper Black" pitchFamily="18" charset="0"/>
              </a:rPr>
              <a:t>¿Todo es lógico? o ¿La lógica es el todo?</a:t>
            </a:r>
            <a:endParaRPr lang="es-ES" sz="2700" dirty="0">
              <a:solidFill>
                <a:srgbClr val="1116E9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gisele\Mes documents\1gisèle\bonjourhello\THÉRÈSE\deux_fleurs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33006" y="600444"/>
            <a:ext cx="6722796" cy="500038"/>
          </a:xfrm>
          <a:prstGeom prst="rect">
            <a:avLst/>
          </a:prstGeom>
        </p:spPr>
        <p:txBody>
          <a:bodyPr wrap="none" lIns="38002" tIns="19001" rIns="38002" bIns="19001">
            <a:spAutoFit/>
          </a:bodyPr>
          <a:lstStyle/>
          <a:p>
            <a:r>
              <a:rPr lang="es-ES" sz="3000" dirty="0" smtClean="0">
                <a:solidFill>
                  <a:srgbClr val="66FFFF"/>
                </a:solidFill>
                <a:latin typeface="Cooper Black" pitchFamily="18" charset="0"/>
              </a:rPr>
              <a:t>La lógica es la asesina de la pasión.</a:t>
            </a:r>
            <a:endParaRPr lang="es-ES" sz="3000" dirty="0">
              <a:solidFill>
                <a:srgbClr val="66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sCA0UAJ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94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3438" y="4394037"/>
            <a:ext cx="4225800" cy="1885032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r"/>
            <a:r>
              <a:rPr lang="es-ES" sz="3000" dirty="0" smtClean="0">
                <a:solidFill>
                  <a:srgbClr val="66FFFF"/>
                </a:solidFill>
                <a:latin typeface="Cooper Black" pitchFamily="18" charset="0"/>
              </a:rPr>
              <a:t>¿Por qué "separado" se escribe todo junto y "todo junto" se escribe separado?</a:t>
            </a:r>
            <a:endParaRPr lang="es-ES" sz="3000" dirty="0">
              <a:solidFill>
                <a:srgbClr val="66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Ileana\Documents\Z lucru 2013\Vacanta 2013\Pt red vac n  2\Diapozitiv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132382" y="300949"/>
            <a:ext cx="4572000" cy="1700367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pPr algn="r"/>
            <a:r>
              <a:rPr lang="es-ES" sz="2700" dirty="0" smtClean="0">
                <a:latin typeface="Cooper Black" pitchFamily="18" charset="0"/>
              </a:rPr>
              <a:t>Según la lógica todo tiene un porqué, bueno sería tener siempre la respuesta a éste.</a:t>
            </a:r>
            <a:endParaRPr lang="es-ES" sz="27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AMOR\OTRA AMOR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325375" cy="754171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25338" y="1265986"/>
            <a:ext cx="4572000" cy="1577256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r>
              <a:rPr lang="es-ES" sz="2500" dirty="0" smtClean="0">
                <a:solidFill>
                  <a:srgbClr val="FF0000"/>
                </a:solidFill>
                <a:latin typeface="Cooper Black" pitchFamily="18" charset="0"/>
              </a:rPr>
              <a:t>¿Que es la lógica? lógicamente lógica no le des mas vueltas, no tiene sentido lógicamente</a:t>
            </a:r>
            <a:endParaRPr lang="es-ES" sz="25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Ileana\Documents\Z lucru 2013\Vacanta 2013\Pt red vac   n   1\Diapozitiv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52815" y="533889"/>
            <a:ext cx="4517129" cy="869370"/>
          </a:xfrm>
          <a:prstGeom prst="rect">
            <a:avLst/>
          </a:prstGeom>
        </p:spPr>
        <p:txBody>
          <a:bodyPr wrap="none" lIns="38002" tIns="19001" rIns="38002" bIns="19001">
            <a:spAutoFit/>
          </a:bodyPr>
          <a:lstStyle/>
          <a:p>
            <a:r>
              <a:rPr lang="es-ES" sz="2700" dirty="0" smtClean="0">
                <a:solidFill>
                  <a:srgbClr val="FF0000"/>
                </a:solidFill>
                <a:latin typeface="Cooper Black" pitchFamily="18" charset="0"/>
              </a:rPr>
              <a:t>Lógicamente 1 + 1 </a:t>
            </a:r>
          </a:p>
          <a:p>
            <a:r>
              <a:rPr lang="es-ES" sz="2700" dirty="0" smtClean="0">
                <a:solidFill>
                  <a:srgbClr val="FF0000"/>
                </a:solidFill>
                <a:latin typeface="Cooper Black" pitchFamily="18" charset="0"/>
              </a:rPr>
              <a:t>no siempre es una suma...</a:t>
            </a:r>
            <a:endParaRPr lang="es-ES" sz="27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5-espectaculares-aves-exotica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30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54098" y="234395"/>
            <a:ext cx="4572000" cy="1423368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pPr algn="ctr"/>
            <a:r>
              <a:rPr lang="es-ES" sz="3000" dirty="0" smtClean="0">
                <a:solidFill>
                  <a:srgbClr val="66FFFF"/>
                </a:solidFill>
                <a:latin typeface="Cooper Black" pitchFamily="18" charset="0"/>
              </a:rPr>
              <a:t>La lógica es buena para razonar, pero mala para convivir.</a:t>
            </a:r>
            <a:endParaRPr lang="es-ES" sz="3000" dirty="0">
              <a:solidFill>
                <a:srgbClr val="66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amour-citation.fr/images/stories/mesimages/diner-romantiq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0153"/>
            <a:ext cx="9144000" cy="6998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5720" y="214290"/>
            <a:ext cx="6786610" cy="1761922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800" dirty="0" smtClean="0">
                <a:latin typeface="Cooper Black" pitchFamily="18" charset="0"/>
              </a:rPr>
              <a:t>El mal seguirá siendo el mal aunque todo el mundo lo practique... el bien seguirá siendo el bien aunque nadie lo haga</a:t>
            </a:r>
            <a:endParaRPr lang="es-ES" sz="28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AMOR\OTRA AMOR\Imagen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98040"/>
            <a:ext cx="9517708" cy="775032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149" y="700275"/>
            <a:ext cx="2457399" cy="1700367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700" dirty="0" smtClean="0">
                <a:solidFill>
                  <a:srgbClr val="FF0000"/>
                </a:solidFill>
                <a:latin typeface="Cooper Black" pitchFamily="18" charset="0"/>
              </a:rPr>
              <a:t>Siempre que pasa igual, ocurre lo mismo</a:t>
            </a:r>
            <a:endParaRPr lang="es-ES" sz="27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Ileana\Documents\Z lucru 2013\Vacanta 2013\Pt red vac   n   1\Diapozitiv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5815" y="201118"/>
            <a:ext cx="4572000" cy="1284868"/>
          </a:xfrm>
          <a:prstGeom prst="rect">
            <a:avLst/>
          </a:prstGeom>
        </p:spPr>
        <p:txBody>
          <a:bodyPr lIns="38002" tIns="19001" rIns="38002" bIns="19001">
            <a:spAutoFit/>
          </a:bodyPr>
          <a:lstStyle/>
          <a:p>
            <a:r>
              <a:rPr lang="es-ES" sz="2700" dirty="0" smtClean="0">
                <a:solidFill>
                  <a:srgbClr val="66FFFF"/>
                </a:solidFill>
                <a:latin typeface="Cooper Black" pitchFamily="18" charset="0"/>
              </a:rPr>
              <a:t>La lógica es el punto en que la logia y estrategia se encuentran en armonía</a:t>
            </a:r>
            <a:endParaRPr lang="es-ES" sz="2700" dirty="0">
              <a:solidFill>
                <a:srgbClr val="66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gnes_Bruckner-HD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49731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05529" y="666998"/>
            <a:ext cx="2994901" cy="2115865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700" dirty="0" smtClean="0">
                <a:latin typeface="Cooper Black" pitchFamily="18" charset="0"/>
              </a:rPr>
              <a:t>Hay dos tipos de gente en este mundo: los que me ignoran y los que me conocen.</a:t>
            </a:r>
            <a:endParaRPr lang="es-ES" sz="27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3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5467"/>
            <a:ext cx="9352851" cy="702323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19500" y="334226"/>
            <a:ext cx="3824500" cy="1423368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r"/>
            <a:r>
              <a:rPr lang="es-ES" sz="3000" dirty="0" smtClean="0">
                <a:solidFill>
                  <a:srgbClr val="66FFFF"/>
                </a:solidFill>
                <a:latin typeface="Cooper Black" pitchFamily="18" charset="0"/>
              </a:rPr>
              <a:t>La lógica se carga los chistes.</a:t>
            </a:r>
          </a:p>
          <a:p>
            <a:pPr algn="r"/>
            <a:r>
              <a:rPr lang="es-ES" sz="3000" dirty="0" smtClean="0">
                <a:solidFill>
                  <a:srgbClr val="66FFFF"/>
                </a:solidFill>
                <a:latin typeface="Cooper Black" pitchFamily="18" charset="0"/>
              </a:rPr>
              <a:t> No la busques...</a:t>
            </a:r>
            <a:endParaRPr lang="es-ES" sz="3000" dirty="0">
              <a:solidFill>
                <a:srgbClr val="66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Ileana\Documents\Z lucru 2013\Vacanta 2013\Pt red vac   n   1\Diapozitiv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506189" y="4859917"/>
            <a:ext cx="3434519" cy="1885032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r"/>
            <a:r>
              <a:rPr lang="es-ES" sz="3000" dirty="0" smtClean="0">
                <a:latin typeface="Cooper Black" pitchFamily="18" charset="0"/>
              </a:rPr>
              <a:t>La razón cambia de dueño, </a:t>
            </a:r>
          </a:p>
          <a:p>
            <a:pPr algn="r"/>
            <a:r>
              <a:rPr lang="es-ES" sz="3000" dirty="0" smtClean="0">
                <a:latin typeface="Cooper Black" pitchFamily="18" charset="0"/>
              </a:rPr>
              <a:t>pero no de camino</a:t>
            </a:r>
            <a:endParaRPr lang="es-ES" sz="3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g20120630202741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68149" y="334226"/>
            <a:ext cx="6938305" cy="546204"/>
          </a:xfrm>
          <a:prstGeom prst="rect">
            <a:avLst/>
          </a:prstGeom>
        </p:spPr>
        <p:txBody>
          <a:bodyPr wrap="none" lIns="38002" tIns="19001" rIns="38002" bIns="19001">
            <a:spAutoFit/>
          </a:bodyPr>
          <a:lstStyle/>
          <a:p>
            <a:r>
              <a:rPr lang="es-ES" sz="3300" dirty="0" smtClean="0">
                <a:latin typeface="Cooper Black" pitchFamily="18" charset="0"/>
              </a:rPr>
              <a:t>La lógica es la razón de cada uno</a:t>
            </a:r>
            <a:endParaRPr lang="es-ES" sz="33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amour-citation.fr/images/stories/mesimages/diner-romantiq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0153"/>
            <a:ext cx="9144000" cy="6998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928662" y="-357214"/>
            <a:ext cx="7660351" cy="249060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33CC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</a:t>
            </a:r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buen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día</a:t>
            </a:r>
          </a:p>
          <a:p>
            <a:pPr algn="ctr"/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Lleno de lógica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33CC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fuerte abrazo!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5475160"/>
            <a:ext cx="938433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6039827" y="5844164"/>
            <a:ext cx="1818321" cy="737268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200" b="1" i="1" kern="10" dirty="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 PURA LOGICA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PURA LOGICA</Template>
  <TotalTime>3</TotalTime>
  <Words>725</Words>
  <Application>Microsoft Office PowerPoint</Application>
  <PresentationFormat>Presentación en pantalla (4:3)</PresentationFormat>
  <Paragraphs>68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POR PURA LOGICA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2013-07-23T16:14:07Z</dcterms:created>
  <dcterms:modified xsi:type="dcterms:W3CDTF">2013-07-23T16:17:40Z</dcterms:modified>
</cp:coreProperties>
</file>