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3" r:id="rId18"/>
    <p:sldId id="274" r:id="rId19"/>
    <p:sldId id="276" r:id="rId20"/>
    <p:sldId id="277" r:id="rId21"/>
    <p:sldId id="278" r:id="rId22"/>
  </p:sldIdLst>
  <p:sldSz cx="12192000" cy="6858000"/>
  <p:notesSz cx="6858000" cy="9144000"/>
  <p:embeddedFontLst>
    <p:embeddedFont>
      <p:font typeface="Calibri Light" panose="020F0302020204030204" pitchFamily="34" charset="0"/>
      <p:regular r:id="rId23"/>
      <p:italic r:id="rId24"/>
    </p:embeddedFont>
    <p:embeddedFont>
      <p:font typeface="Artist" panose="00000500000000000000" pitchFamily="2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Berlin Sans FB Demi" panose="020E0802020502020306" pitchFamily="34" charset="0"/>
      <p:bold r:id="rId3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3Gw58FMEob4YGWuhUlJXw==" hashData="/xG41nu2YPFuszIkN9tMPMLQYD77SJBRFgy03cZEM5dVTgB+OrmfQeaN28E1+tl98FJgHEkRoHHMR99SD0Fj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808000"/>
    <a:srgbClr val="6600CC"/>
    <a:srgbClr val="996633"/>
    <a:srgbClr val="FF66FF"/>
    <a:srgbClr val="0000FF"/>
    <a:srgbClr val="652B91"/>
    <a:srgbClr val="0099FF"/>
    <a:srgbClr val="990000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260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849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528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432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237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029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35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51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79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789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910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2ECA7-2042-484B-83D4-04F2A588E46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45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2A60D-6EAB-45D6-82B2-6658C07CA131}" type="datetimeFigureOut">
              <a:rPr lang="es-MX" smtClean="0"/>
              <a:t>06/04/2014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3E2E0-90E6-4CDD-9305-41E1E2EF8D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30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4EC29A-11F7-41BB-90FB-70F255383FE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417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121" y="2176530"/>
            <a:ext cx="4005051" cy="2990736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139" y="6308892"/>
            <a:ext cx="1886938" cy="35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6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 loop="1">
            <p:snd r:embed="rId2" name="25. VIVALDI - CONCERTO IN G-MINOR ALLEGRO.wav"/>
          </p:stSnd>
        </p:sndAc>
      </p:transition>
    </mc:Choice>
    <mc:Fallback xmlns="">
      <p:transition spd="slow">
        <p:fade/>
        <p:sndAc>
          <p:stSnd loop="1">
            <p:snd r:embed="rId8" name="25. VIVALDI - CONCERTO IN G-MINOR ALLEG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962"/>
            <a:ext cx="7620000" cy="524957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uadroTexto 4"/>
          <p:cNvSpPr txBox="1"/>
          <p:nvPr/>
        </p:nvSpPr>
        <p:spPr>
          <a:xfrm>
            <a:off x="6928834" y="4121239"/>
            <a:ext cx="472654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La energía no se crea, siempre existe, y no se destruye, solamente se transforma por medio del pensamiento o voluntad de Quien la maneja. </a:t>
            </a: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Albert Einstein (físico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99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446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05308" y="502277"/>
            <a:ext cx="4211392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Lo que sabemos es una gota, lo que ignoramos es un inmenso océano. La admirable disposición y armonía del universo, no ha podido sino salir del plan de un Ser omnisciente y omnipotente. </a:t>
            </a: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Isaac Newton (físico)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00FF"/>
              </a:solidFill>
              <a:effectLst/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09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"/>
            <a:ext cx="12192001" cy="6858000"/>
          </a:xfrm>
          <a:prstGeom prst="rect">
            <a:avLst/>
          </a:prstGeom>
          <a:solidFill>
            <a:srgbClr val="6600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CuadroTexto 2"/>
          <p:cNvSpPr txBox="1"/>
          <p:nvPr/>
        </p:nvSpPr>
        <p:spPr>
          <a:xfrm>
            <a:off x="180304" y="4082603"/>
            <a:ext cx="3992451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Preciso es encontrar lo infinitamente grande en lo infinitamente pequeño,  para sentir la presencia de Dios. </a:t>
            </a: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Pitágoras (filósofo y matemático)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85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014434" y="2640169"/>
            <a:ext cx="5821251" cy="22467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¿Quién que vive en íntimo contacto con el orden más consumado y la sabiduría divina, no se sentirá estimulado a las aspiraciones más sublimes? ¿Quién no adorará al arquitecto de todas estas cosas?  </a:t>
            </a:r>
            <a:endParaRPr lang="es-MX" sz="20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Nicolás Copérnico (astrónomo)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00B05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695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081824" y="901520"/>
            <a:ext cx="4700789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El hombre encuentra a Dios detrás de cada puerta que la ciencia logra abrir" </a:t>
            </a:r>
            <a:endParaRPr lang="es-MX" sz="2000" b="1" dirty="0" smtClean="0">
              <a:ln>
                <a:solidFill>
                  <a:schemeClr val="tx1"/>
                </a:solidFill>
              </a:ln>
              <a:solidFill>
                <a:srgbClr val="9999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Albert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Einstein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(físico, teoría de la relatividad)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9999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FF66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947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86367" y="695459"/>
            <a:ext cx="3206840" cy="22666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Las matemáticas son el alfabeto con el que Dios ha escrito el universo. Galileo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Galilei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(astrónomo, filósofo, físico, matemático)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6633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631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490953" y="476517"/>
            <a:ext cx="533185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Me basta con examinar una brizna </a:t>
            </a:r>
            <a:r>
              <a:rPr lang="es-MX" sz="2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de </a:t>
            </a:r>
            <a:r>
              <a:rPr lang="es-MX" sz="2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hierba, o un </a:t>
            </a:r>
            <a:r>
              <a:rPr lang="es-MX" sz="2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puñado </a:t>
            </a:r>
            <a:r>
              <a:rPr lang="es-MX" sz="2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de tierra, </a:t>
            </a:r>
            <a:r>
              <a:rPr lang="es-MX" sz="2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para </a:t>
            </a:r>
            <a:r>
              <a:rPr lang="es-MX" sz="2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confirmar la existencia de </a:t>
            </a:r>
            <a:r>
              <a:rPr lang="es-MX" sz="2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Dios</a:t>
            </a:r>
            <a:r>
              <a:rPr lang="es-MX" sz="2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. </a:t>
            </a:r>
          </a:p>
          <a:p>
            <a:pPr algn="ctr"/>
            <a:r>
              <a:rPr lang="es-MX" sz="2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Isaac </a:t>
            </a:r>
            <a:r>
              <a:rPr lang="es-MX" sz="2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Newton (físico, matemático)</a:t>
            </a:r>
            <a:endParaRPr lang="es-MX" sz="2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3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368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370490" y="515154"/>
            <a:ext cx="6104586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Lo declaro con orgullo: soy creyente. Creo en el poder de la oración, y creo, no solo como cristiano, sino también como científico. </a:t>
            </a:r>
            <a:endParaRPr lang="es-MX" sz="2000" b="1" dirty="0" smtClean="0">
              <a:ln>
                <a:solidFill>
                  <a:schemeClr val="tx1"/>
                </a:solidFill>
              </a:ln>
              <a:solidFill>
                <a:srgbClr val="00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Guillermo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Marconi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(físico, inventor)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00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007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856113" y="656823"/>
            <a:ext cx="4095481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Todo aquel que está comprometido con el cultivo de la ciencia, llega a convencerse de que en todas las leyes del universo, está manifiesto un espíritu infinitamente superior al hombre, y ante el cual, nosotros con nuestros poderes debemos sentirnos humildes. </a:t>
            </a:r>
            <a:endParaRPr lang="es-MX" sz="2000" b="1" dirty="0" smtClean="0">
              <a:ln>
                <a:solidFill>
                  <a:schemeClr val="tx1"/>
                </a:solidFill>
              </a:ln>
              <a:solidFill>
                <a:srgbClr val="66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Albert Einstein 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66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00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30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93184" y="2665927"/>
            <a:ext cx="7353836" cy="13620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s-MX" sz="2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tist" panose="00000500000000000000" pitchFamily="2" charset="0"/>
              </a:rPr>
              <a:t>Mi </a:t>
            </a:r>
            <a:r>
              <a:rPr lang="es-MX" sz="20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tist" panose="00000500000000000000" pitchFamily="2" charset="0"/>
              </a:rPr>
              <a:t>máximo respeto y mi máxima admiración a todos los ingenieros, especialmente al mayor de todos ellos: </a:t>
            </a:r>
            <a:r>
              <a:rPr lang="es-MX" sz="2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tist" panose="00000500000000000000" pitchFamily="2" charset="0"/>
              </a:rPr>
              <a:t>Dios. </a:t>
            </a:r>
          </a:p>
          <a:p>
            <a:pPr algn="ctr"/>
            <a:r>
              <a:rPr lang="es-MX" sz="2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tist" panose="00000500000000000000" pitchFamily="2" charset="0"/>
              </a:rPr>
              <a:t>Thomas </a:t>
            </a:r>
            <a:r>
              <a:rPr lang="es-MX" sz="20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tist" panose="00000500000000000000" pitchFamily="2" charset="0"/>
              </a:rPr>
              <a:t>Alba Edison </a:t>
            </a:r>
            <a:r>
              <a:rPr lang="es-MX" sz="2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tist" panose="00000500000000000000" pitchFamily="2" charset="0"/>
              </a:rPr>
              <a:t>(inventor)</a:t>
            </a:r>
            <a:endParaRPr lang="es-MX" sz="2000" b="1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999FF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549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21217" y="708338"/>
            <a:ext cx="10522039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MX" sz="2000" dirty="0">
                <a:solidFill>
                  <a:srgbClr val="FFDDFF"/>
                </a:solidFill>
                <a:effectLst/>
                <a:latin typeface="Artist" panose="00000500000000000000" pitchFamily="2" charset="0"/>
              </a:rPr>
              <a:t>Cuando suene nuestra última hora, será grande e inefable nuestro gozo al ver a quien en todo nuestro quehacer por la vida, solo hemos podido vislumbrar. </a:t>
            </a:r>
            <a:endParaRPr lang="es-MX" sz="2000" dirty="0" smtClean="0">
              <a:solidFill>
                <a:srgbClr val="FFDDFF"/>
              </a:solidFill>
              <a:effectLst/>
              <a:latin typeface="Artist" panose="00000500000000000000" pitchFamily="2" charset="0"/>
            </a:endParaRPr>
          </a:p>
          <a:p>
            <a:pPr algn="ctr"/>
            <a:r>
              <a:rPr lang="es-MX" sz="2000" dirty="0" smtClean="0">
                <a:solidFill>
                  <a:srgbClr val="FFDDFF"/>
                </a:solidFill>
                <a:effectLst/>
                <a:latin typeface="Artist" panose="00000500000000000000" pitchFamily="2" charset="0"/>
              </a:rPr>
              <a:t>Carl </a:t>
            </a:r>
            <a:r>
              <a:rPr lang="es-MX" sz="2000" dirty="0">
                <a:solidFill>
                  <a:srgbClr val="FFDDFF"/>
                </a:solidFill>
                <a:effectLst/>
                <a:latin typeface="Artist" panose="00000500000000000000" pitchFamily="2" charset="0"/>
              </a:rPr>
              <a:t>Friedrich Gauss </a:t>
            </a:r>
            <a:r>
              <a:rPr lang="es-MX" sz="2000" dirty="0" smtClean="0">
                <a:solidFill>
                  <a:srgbClr val="FFDDFF"/>
                </a:solidFill>
                <a:effectLst/>
                <a:latin typeface="Artist" panose="00000500000000000000" pitchFamily="2" charset="0"/>
              </a:rPr>
              <a:t>(matemático y científico)</a:t>
            </a:r>
            <a:endParaRPr lang="es-MX" sz="2000" dirty="0">
              <a:solidFill>
                <a:srgbClr val="FFDDFF"/>
              </a:solidFill>
              <a:effectLst/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15910" y="0"/>
            <a:ext cx="12076089" cy="6858000"/>
          </a:xfrm>
          <a:prstGeom prst="rect">
            <a:avLst/>
          </a:prstGeom>
          <a:solidFill>
            <a:srgbClr val="99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45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50761" y="592428"/>
            <a:ext cx="5537915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Por encima de todo está la gloria de Dios, que creó el gran universo, que el hombre y la ciencia van escudriñando e investigando día tras día en profunda adoración. </a:t>
            </a:r>
            <a:endParaRPr lang="es-MX" sz="2000" b="1" dirty="0" smtClean="0">
              <a:ln>
                <a:solidFill>
                  <a:schemeClr val="tx1"/>
                </a:solidFill>
              </a:ln>
              <a:solidFill>
                <a:srgbClr val="66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Werner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Von Braun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(ingeniero espacial)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66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99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499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718220" y="1403797"/>
            <a:ext cx="5383369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/>
                <a:latin typeface="Artist" panose="00000500000000000000" pitchFamily="2" charset="0"/>
              </a:rPr>
              <a:t>Es el corazón y no la razón quien siente a Dios.</a:t>
            </a:r>
          </a:p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/>
                <a:latin typeface="Artist" panose="00000500000000000000" pitchFamily="2" charset="0"/>
              </a:rPr>
              <a:t>Blaise Pascal (matemático, físico, filósofo)</a:t>
            </a: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034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28034" y="798490"/>
            <a:ext cx="11281893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rgbClr val="0000FF"/>
                  </a:solidFill>
                </a:ln>
                <a:solidFill>
                  <a:srgbClr val="93FFFF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Dios es grande, grande es su poder, infinita su sabiduría. Alábenle cielos y tierra, sol, luna y estrellas con su propio lenguaje. ¡Mi Señor y mi Creador! La magnificencia de tus obras quisiera yo anunciarla a los hombres en la medida en que mi limitada inteligencia puede comprenderla. </a:t>
            </a:r>
            <a:endParaRPr lang="es-MX" sz="2000" b="1" dirty="0" smtClean="0">
              <a:ln>
                <a:solidFill>
                  <a:srgbClr val="0000FF"/>
                </a:solidFill>
              </a:ln>
              <a:solidFill>
                <a:srgbClr val="93FFFF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  <a:p>
            <a:pPr algn="ctr"/>
            <a:r>
              <a:rPr lang="es-MX" sz="2000" b="1" dirty="0">
                <a:ln>
                  <a:solidFill>
                    <a:srgbClr val="0000FF"/>
                  </a:solidFill>
                </a:ln>
                <a:solidFill>
                  <a:srgbClr val="93FFFF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J</a:t>
            </a:r>
            <a:r>
              <a:rPr lang="es-MX" sz="2000" b="1" dirty="0" smtClean="0">
                <a:ln>
                  <a:solidFill>
                    <a:srgbClr val="0000FF"/>
                  </a:solidFill>
                </a:ln>
                <a:solidFill>
                  <a:srgbClr val="93FFFF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ohannes </a:t>
            </a:r>
            <a:r>
              <a:rPr lang="es-MX" sz="2000" b="1" dirty="0">
                <a:ln>
                  <a:solidFill>
                    <a:srgbClr val="0000FF"/>
                  </a:solidFill>
                </a:ln>
                <a:solidFill>
                  <a:srgbClr val="93FFFF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Kepler (Astrónomo)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2B91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232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40914" y="746975"/>
            <a:ext cx="4919728" cy="40934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threePt" dir="t"/>
            </a:scene3d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Por siglos se ha pensado que la ciencia no tiene nada que ver con la fe, pero esto no es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así,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la ciencia no está peleada con la fe. El mismo Darwin no negó la existencia de Dios, pero hizo lo que mucha gente hace: creer “a su manera”. Hoy en día mucha gente cree a su manera o mejor dicho: a su conveniencia. Dicen creer en Dios, pero no le creen a Dios.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Se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basan en su propio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effectLst/>
                <a:latin typeface="Artist" panose="00000500000000000000" pitchFamily="2" charset="0"/>
              </a:rPr>
              <a:t>criterio.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00FF"/>
              </a:solidFill>
              <a:effectLst/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FF66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09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83335" y="4778062"/>
            <a:ext cx="115137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Sin 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embargo científicos famosos que 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han podido ver más allá de los conocimientos adquiridos en base a su propia 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experiencia, 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han reconocido que existe una inteligencia superior, que ha creado todo aquello a lo cual ellos someten a estudio. Reconocen que la existencia de un diseñador del universo es algo tan lógico, como que para la creación de un cuadro debe existir un pintor o como que para hacer un reloj se necesita un relojero. Una Creación tan maravillosa es la prueba visible de la existencia de un Creador.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96633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46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44699" y="5035638"/>
            <a:ext cx="116553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Si no vemos la mano de Dios en cada recién nacido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, 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en cada flor que abre al amanecer, en cada pájaro 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alzando el vuelo, 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en cada montaña, en cada ola del mar, en cada estrella, etc. 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es 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que estamos muertos 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espiritualmente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. 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“El </a:t>
            </a:r>
            <a:r>
              <a:rPr lang="es-MX" b="1" dirty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hombre natural no percibe las cosas que son del Espíritu de Dios, porque para él son locura, y no las puede entender, porque se han de discernir espiritualmente</a:t>
            </a:r>
            <a:r>
              <a:rPr lang="es-MX" b="1" dirty="0" smtClean="0">
                <a:ln>
                  <a:solidFill>
                    <a:schemeClr val="tx1"/>
                  </a:solidFill>
                </a:ln>
                <a:solidFill>
                  <a:srgbClr val="9999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.” (1Corintios 2:14)</a:t>
            </a:r>
            <a:endParaRPr lang="es-MX" b="1" dirty="0">
              <a:ln>
                <a:solidFill>
                  <a:schemeClr val="tx1"/>
                </a:solidFill>
              </a:ln>
              <a:solidFill>
                <a:srgbClr val="9999FF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6600CC">
              <a:alpha val="4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600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495504" y="1378038"/>
            <a:ext cx="4391696" cy="2356835"/>
          </a:xfrm>
          <a:prstGeom prst="rect">
            <a:avLst/>
          </a:prstGeom>
          <a:noFill/>
        </p:spPr>
        <p:txBody>
          <a:bodyPr wrap="square" rtlCol="0">
            <a:prstTxWarp prst="textInflate">
              <a:avLst>
                <a:gd name="adj" fmla="val 9823"/>
              </a:avLst>
            </a:prstTxWarp>
            <a:spAutoFit/>
          </a:bodyPr>
          <a:lstStyle/>
          <a:p>
            <a:pPr algn="ctr"/>
            <a:r>
              <a:rPr lang="es-MX" dirty="0">
                <a:effectLst/>
                <a:latin typeface="Artist" panose="00000500000000000000" pitchFamily="2" charset="0"/>
              </a:rPr>
              <a:t>“Porque desde la creación del mundo las cualidades invisibles de Dios, es decir, su eterno poder y su naturaleza divina, se perciben claramente a través de lo que él creó, de modo que nadie tiene excusa.” </a:t>
            </a:r>
            <a:endParaRPr lang="es-MX" dirty="0" smtClean="0">
              <a:effectLst/>
              <a:latin typeface="Artist" panose="00000500000000000000" pitchFamily="2" charset="0"/>
            </a:endParaRPr>
          </a:p>
          <a:p>
            <a:pPr algn="ctr"/>
            <a:r>
              <a:rPr lang="es-MX" dirty="0" smtClean="0">
                <a:effectLst/>
                <a:latin typeface="Artist" panose="00000500000000000000" pitchFamily="2" charset="0"/>
              </a:rPr>
              <a:t>Romanos </a:t>
            </a:r>
            <a:r>
              <a:rPr lang="es-MX" dirty="0">
                <a:effectLst/>
                <a:latin typeface="Artist" panose="00000500000000000000" pitchFamily="2" charset="0"/>
              </a:rPr>
              <a:t>1:20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509" y="5260174"/>
            <a:ext cx="1410027" cy="4219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08000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55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870</Words>
  <Application>Microsoft Office PowerPoint</Application>
  <PresentationFormat>Panorámica</PresentationFormat>
  <Paragraphs>60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Calibri Light</vt:lpstr>
      <vt:lpstr>Arial</vt:lpstr>
      <vt:lpstr>Artist</vt:lpstr>
      <vt:lpstr>Calibri</vt:lpstr>
      <vt:lpstr>Berlin Sans FB Demi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angiecopihue</dc:creator>
  <cp:lastModifiedBy>angiecopihue</cp:lastModifiedBy>
  <cp:revision>61</cp:revision>
  <dcterms:created xsi:type="dcterms:W3CDTF">2014-03-28T18:13:35Z</dcterms:created>
  <dcterms:modified xsi:type="dcterms:W3CDTF">2014-04-06T17:49:41Z</dcterms:modified>
</cp:coreProperties>
</file>