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322" r:id="rId2"/>
    <p:sldId id="329" r:id="rId3"/>
    <p:sldId id="331" r:id="rId4"/>
    <p:sldId id="332" r:id="rId5"/>
    <p:sldId id="335" r:id="rId6"/>
    <p:sldId id="333" r:id="rId7"/>
    <p:sldId id="345" r:id="rId8"/>
    <p:sldId id="337" r:id="rId9"/>
    <p:sldId id="342" r:id="rId10"/>
    <p:sldId id="341" r:id="rId11"/>
    <p:sldId id="340" r:id="rId12"/>
    <p:sldId id="346" r:id="rId13"/>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a+rDkRHfkXvCez6ow7q6A==" hashData="2DorUEmI27P0KyVKp+3ILbP7M+e0O84Vit7e23wKjqnHF0b7/sC9HJtqVXL/WPyDmVIfjVxFZCjIT7DBhyjA6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3A60"/>
    <a:srgbClr val="0558FF"/>
    <a:srgbClr val="4170CF"/>
    <a:srgbClr val="517CD3"/>
    <a:srgbClr val="3366CC"/>
    <a:srgbClr val="96BAE6"/>
    <a:srgbClr val="3F7FFF"/>
    <a:srgbClr val="1966FF"/>
    <a:srgbClr val="79A6FF"/>
    <a:srgbClr val="A67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336" autoAdjust="0"/>
  </p:normalViewPr>
  <p:slideViewPr>
    <p:cSldViewPr>
      <p:cViewPr varScale="1">
        <p:scale>
          <a:sx n="92" d="100"/>
          <a:sy n="92" d="100"/>
        </p:scale>
        <p:origin x="618"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10/06/2018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10/06/2018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10/06/2018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hyperlink" Target="https://vk.com/mispps" TargetMode="External"/><Relationship Id="rId3" Type="http://schemas.openxmlformats.org/officeDocument/2006/relationships/image" Target="../media/image13.png"/><Relationship Id="rId7" Type="http://schemas.openxmlformats.org/officeDocument/2006/relationships/hyperlink" Target="https://www.facebook.com/mispps" TargetMode="External"/><Relationship Id="rId12" Type="http://schemas.openxmlformats.org/officeDocument/2006/relationships/image" Target="../media/image18.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hyperlink" Target="https://plus.google.com/+Mispps/" TargetMode="Externa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Yoshio Kimura - Otoko No Aika 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19" name="Imagen 18"/>
          <p:cNvPicPr>
            <a:picLocks noChangeAspect="1"/>
          </p:cNvPicPr>
          <p:nvPr/>
        </p:nvPicPr>
        <p:blipFill rotWithShape="1">
          <a:blip r:embed="rId5">
            <a:extLst>
              <a:ext uri="{28A0092B-C50C-407E-A947-70E740481C1C}">
                <a14:useLocalDpi xmlns:a14="http://schemas.microsoft.com/office/drawing/2010/main" val="0"/>
              </a:ext>
            </a:extLst>
          </a:blip>
          <a:srcRect r="79"/>
          <a:stretch/>
        </p:blipFill>
        <p:spPr>
          <a:xfrm>
            <a:off x="0" y="2286"/>
            <a:ext cx="9144000" cy="5138928"/>
          </a:xfrm>
          <a:prstGeom prst="rect">
            <a:avLst/>
          </a:prstGeom>
        </p:spPr>
      </p:pic>
      <p:sp>
        <p:nvSpPr>
          <p:cNvPr id="4" name="Rectángulo 3"/>
          <p:cNvSpPr/>
          <p:nvPr/>
        </p:nvSpPr>
        <p:spPr>
          <a:xfrm>
            <a:off x="66669" y="1467052"/>
            <a:ext cx="2845651" cy="2215991"/>
          </a:xfrm>
          <a:prstGeom prst="rect">
            <a:avLst/>
          </a:prstGeom>
          <a:noFill/>
        </p:spPr>
        <p:txBody>
          <a:bodyPr wrap="none" lIns="91440" tIns="45720" rIns="91440" bIns="45720">
            <a:spAutoFit/>
          </a:bodyPr>
          <a:lstStyle/>
          <a:p>
            <a:pPr algn="ctr"/>
            <a:r>
              <a:rPr lang="es-ES" sz="5400" b="1" cap="none" spc="0" dirty="0" smtClean="0">
                <a:ln w="9525">
                  <a:solidFill>
                    <a:schemeClr val="bg1"/>
                  </a:solidFill>
                  <a:prstDash val="solid"/>
                </a:ln>
                <a:solidFill>
                  <a:srgbClr val="462300"/>
                </a:solidFill>
                <a:effectLst>
                  <a:outerShdw blurRad="12700" dist="38100" dir="2700000" algn="tl" rotWithShape="0">
                    <a:schemeClr val="bg1">
                      <a:lumMod val="50000"/>
                    </a:schemeClr>
                  </a:outerShdw>
                </a:effectLst>
                <a:latin typeface="Bodoni MT Condensed" panose="02070606080606020203" pitchFamily="18" charset="0"/>
              </a:rPr>
              <a:t>Pequeñas</a:t>
            </a:r>
          </a:p>
          <a:p>
            <a:pPr algn="ctr"/>
            <a:r>
              <a:rPr lang="es-ES" sz="5400" b="1" dirty="0" smtClean="0">
                <a:ln w="9525">
                  <a:solidFill>
                    <a:schemeClr val="bg1"/>
                  </a:solidFill>
                  <a:prstDash val="solid"/>
                </a:ln>
                <a:solidFill>
                  <a:srgbClr val="462300"/>
                </a:solidFill>
                <a:effectLst>
                  <a:outerShdw blurRad="12700" dist="38100" dir="2700000" algn="tl" rotWithShape="0">
                    <a:schemeClr val="bg1">
                      <a:lumMod val="50000"/>
                    </a:schemeClr>
                  </a:outerShdw>
                </a:effectLst>
                <a:latin typeface="Bodoni MT Condensed" panose="02070606080606020203" pitchFamily="18" charset="0"/>
              </a:rPr>
              <a:t>Reflexiones</a:t>
            </a:r>
          </a:p>
          <a:p>
            <a:pPr algn="ctr"/>
            <a:r>
              <a:rPr lang="es-ES" sz="3000" b="1" cap="none" spc="0" dirty="0" smtClean="0">
                <a:ln w="9525">
                  <a:solidFill>
                    <a:schemeClr val="bg1"/>
                  </a:solidFill>
                  <a:prstDash val="solid"/>
                </a:ln>
                <a:solidFill>
                  <a:srgbClr val="462300"/>
                </a:solidFill>
                <a:effectLst>
                  <a:outerShdw blurRad="12700" dist="38100" dir="2700000" algn="tl" rotWithShape="0">
                    <a:schemeClr val="bg1">
                      <a:lumMod val="50000"/>
                    </a:schemeClr>
                  </a:outerShdw>
                </a:effectLst>
                <a:latin typeface="Bodoni MT Condensed" panose="02070606080606020203" pitchFamily="18" charset="0"/>
              </a:rPr>
              <a:t>(8)</a:t>
            </a:r>
            <a:endParaRPr lang="es-ES" sz="3000" b="1" cap="none" spc="0" dirty="0">
              <a:ln w="9525">
                <a:solidFill>
                  <a:schemeClr val="bg1"/>
                </a:solidFill>
                <a:prstDash val="solid"/>
              </a:ln>
              <a:solidFill>
                <a:srgbClr val="462300"/>
              </a:solidFill>
              <a:effectLst>
                <a:outerShdw blurRad="12700" dist="38100" dir="2700000" algn="tl" rotWithShape="0">
                  <a:schemeClr val="bg1">
                    <a:lumMod val="50000"/>
                  </a:schemeClr>
                </a:outerShdw>
              </a:effectLst>
              <a:latin typeface="Bodoni MT Condensed" panose="02070606080606020203" pitchFamily="18" charset="0"/>
            </a:endParaRP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25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fltVal val="0"/>
                                          </p:val>
                                        </p:tav>
                                        <p:tav tm="100000">
                                          <p:val>
                                            <p:strVal val="#ppt_w"/>
                                          </p:val>
                                        </p:tav>
                                      </p:tavLst>
                                    </p:anim>
                                    <p:anim calcmode="lin" valueType="num">
                                      <p:cBhvr>
                                        <p:cTn id="12" dur="4000" fill="hold"/>
                                        <p:tgtEl>
                                          <p:spTgt spid="4"/>
                                        </p:tgtEl>
                                        <p:attrNameLst>
                                          <p:attrName>ppt_h</p:attrName>
                                        </p:attrNameLst>
                                      </p:cBhvr>
                                      <p:tavLst>
                                        <p:tav tm="0">
                                          <p:val>
                                            <p:fltVal val="0"/>
                                          </p:val>
                                        </p:tav>
                                        <p:tav tm="100000">
                                          <p:val>
                                            <p:strVal val="#ppt_h"/>
                                          </p:val>
                                        </p:tav>
                                      </p:tavLst>
                                    </p:anim>
                                    <p:animEffect transition="in" filter="fade">
                                      <p:cBhvr>
                                        <p:cTn id="13"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7" name="Rectángulo 6"/>
          <p:cNvSpPr/>
          <p:nvPr/>
        </p:nvSpPr>
        <p:spPr>
          <a:xfrm>
            <a:off x="13985" y="40350"/>
            <a:ext cx="3888432" cy="5170646"/>
          </a:xfrm>
          <a:prstGeom prst="rect">
            <a:avLst/>
          </a:prstGeom>
        </p:spPr>
        <p:txBody>
          <a:bodyPr wrap="square">
            <a:spAutoFit/>
          </a:bodyPr>
          <a:lstStyle/>
          <a:p>
            <a:pPr algn="ctr"/>
            <a:r>
              <a:rPr lang="es-ES" sz="2200" b="1" dirty="0">
                <a:solidFill>
                  <a:schemeClr val="bg1"/>
                </a:solidFill>
                <a:effectLst>
                  <a:glow rad="101600">
                    <a:schemeClr val="tx1"/>
                  </a:glow>
                </a:effectLst>
                <a:latin typeface="+mj-lt"/>
              </a:rPr>
              <a:t>No se nos enseña a perder. El mundo es de los ganadores, de los que nunca se dan por vencido, de los poderosos. Es una educación anti sabiduría que alimenta la idea absurda de que sólo el éxito conduce a la felicidad. Por el contrario, reconocer la derrota y saber aceptarla es señal de inteligencia. Resignarse cuando algo escapa de nuestro control es sabiduría, desprenderse del futuro es </a:t>
            </a:r>
            <a:r>
              <a:rPr lang="es-ES" sz="2200" b="1" dirty="0" smtClean="0">
                <a:solidFill>
                  <a:schemeClr val="bg1"/>
                </a:solidFill>
                <a:effectLst>
                  <a:glow rad="101600">
                    <a:schemeClr val="tx1"/>
                  </a:glow>
                </a:effectLst>
                <a:latin typeface="+mj-lt"/>
              </a:rPr>
              <a:t>trascendencia.</a:t>
            </a:r>
          </a:p>
          <a:p>
            <a:pPr algn="ctr"/>
            <a:r>
              <a:rPr lang="es-ES" b="1" i="1" dirty="0" smtClean="0">
                <a:solidFill>
                  <a:schemeClr val="bg1"/>
                </a:solidFill>
                <a:effectLst>
                  <a:glow rad="101600">
                    <a:schemeClr val="tx1"/>
                  </a:glow>
                </a:effectLst>
                <a:latin typeface="+mj-lt"/>
              </a:rPr>
              <a:t>Walter </a:t>
            </a:r>
            <a:r>
              <a:rPr lang="es-ES" b="1" i="1" dirty="0">
                <a:solidFill>
                  <a:schemeClr val="bg1"/>
                </a:solidFill>
                <a:effectLst>
                  <a:glow rad="101600">
                    <a:schemeClr val="tx1"/>
                  </a:glow>
                </a:effectLst>
                <a:latin typeface="+mj-lt"/>
              </a:rPr>
              <a:t>Riso</a:t>
            </a:r>
          </a:p>
        </p:txBody>
      </p:sp>
    </p:spTree>
    <p:extLst>
      <p:ext uri="{BB962C8B-B14F-4D97-AF65-F5344CB8AC3E}">
        <p14:creationId xmlns:p14="http://schemas.microsoft.com/office/powerpoint/2010/main" val="3298643017"/>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9" name="Rectángulo 8"/>
          <p:cNvSpPr/>
          <p:nvPr/>
        </p:nvSpPr>
        <p:spPr>
          <a:xfrm>
            <a:off x="41564" y="156757"/>
            <a:ext cx="3635896" cy="4832092"/>
          </a:xfrm>
          <a:prstGeom prst="rect">
            <a:avLst/>
          </a:prstGeom>
        </p:spPr>
        <p:txBody>
          <a:bodyPr wrap="square">
            <a:spAutoFit/>
          </a:bodyPr>
          <a:lstStyle/>
          <a:p>
            <a:pPr algn="ctr"/>
            <a:r>
              <a:rPr lang="es-ES" sz="2200" b="1" dirty="0">
                <a:solidFill>
                  <a:schemeClr val="bg1"/>
                </a:solidFill>
                <a:effectLst>
                  <a:outerShdw blurRad="63500" dist="38100" dir="2700000" algn="tl">
                    <a:srgbClr val="000000"/>
                  </a:outerShdw>
                </a:effectLst>
                <a:latin typeface="+mj-lt"/>
              </a:rPr>
              <a:t>Tienes que enamorarte de lo que haces, porque todo emprendedor se enfrenta a un montón de trabajo duro y a muchas adversidades. De ese amor va a surgir la dedicación y lo que te hará saltar de la cama a las 4 de la mañana con esa gran idea que acaba de surgirte y que te mantendrá trabajando hasta las 11 de la noche sin que te sientas </a:t>
            </a:r>
            <a:r>
              <a:rPr lang="es-ES" sz="2200" b="1" dirty="0" smtClean="0">
                <a:solidFill>
                  <a:schemeClr val="bg1"/>
                </a:solidFill>
                <a:effectLst>
                  <a:outerShdw blurRad="63500" dist="38100" dir="2700000" algn="tl">
                    <a:srgbClr val="000000"/>
                  </a:outerShdw>
                </a:effectLst>
                <a:latin typeface="+mj-lt"/>
              </a:rPr>
              <a:t>cansado.</a:t>
            </a:r>
          </a:p>
          <a:p>
            <a:pPr algn="ctr"/>
            <a:r>
              <a:rPr lang="es-ES" b="1" i="1" dirty="0" smtClean="0">
                <a:solidFill>
                  <a:schemeClr val="bg1"/>
                </a:solidFill>
                <a:effectLst>
                  <a:outerShdw blurRad="63500" dist="38100" dir="2700000" algn="tl">
                    <a:srgbClr val="000000"/>
                  </a:outerShdw>
                </a:effectLst>
                <a:latin typeface="+mj-lt"/>
              </a:rPr>
              <a:t>Ken </a:t>
            </a:r>
            <a:r>
              <a:rPr lang="es-ES" b="1" i="1" dirty="0">
                <a:solidFill>
                  <a:schemeClr val="bg1"/>
                </a:solidFill>
                <a:effectLst>
                  <a:outerShdw blurRad="63500" dist="38100" dir="2700000" algn="tl">
                    <a:srgbClr val="000000"/>
                  </a:outerShdw>
                </a:effectLst>
                <a:latin typeface="+mj-lt"/>
              </a:rPr>
              <a:t>Field</a:t>
            </a:r>
          </a:p>
        </p:txBody>
      </p:sp>
    </p:spTree>
    <p:extLst>
      <p:ext uri="{BB962C8B-B14F-4D97-AF65-F5344CB8AC3E}">
        <p14:creationId xmlns:p14="http://schemas.microsoft.com/office/powerpoint/2010/main" val="135316656"/>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7" name="Rectángulo 6"/>
          <p:cNvSpPr/>
          <p:nvPr/>
        </p:nvSpPr>
        <p:spPr>
          <a:xfrm>
            <a:off x="107504" y="195481"/>
            <a:ext cx="4572000" cy="4832092"/>
          </a:xfrm>
          <a:prstGeom prst="rect">
            <a:avLst/>
          </a:prstGeom>
        </p:spPr>
        <p:txBody>
          <a:bodyPr>
            <a:spAutoFit/>
          </a:bodyPr>
          <a:lstStyle/>
          <a:p>
            <a:r>
              <a:rPr lang="es-ES" sz="2200" b="1" dirty="0">
                <a:solidFill>
                  <a:schemeClr val="bg1"/>
                </a:solidFill>
                <a:effectLst>
                  <a:outerShdw blurRad="63500" dist="38100" dir="2700000" algn="tl">
                    <a:srgbClr val="000000"/>
                  </a:outerShdw>
                </a:effectLst>
                <a:latin typeface="+mj-lt"/>
              </a:rPr>
              <a:t>SIEMPRE PUEDES ELEGIR</a:t>
            </a:r>
            <a:r>
              <a:rPr lang="es-ES" sz="2200" b="1" dirty="0" smtClean="0">
                <a:solidFill>
                  <a:schemeClr val="bg1"/>
                </a:solidFill>
                <a:effectLst>
                  <a:outerShdw blurRad="63500" dist="38100" dir="2700000" algn="tl">
                    <a:srgbClr val="000000"/>
                  </a:outerShdw>
                </a:effectLst>
                <a:latin typeface="+mj-lt"/>
              </a:rPr>
              <a:t>:</a:t>
            </a:r>
          </a:p>
          <a:p>
            <a:endParaRPr lang="es-ES" sz="2200" b="1" dirty="0">
              <a:solidFill>
                <a:schemeClr val="bg1"/>
              </a:solidFill>
              <a:effectLst>
                <a:outerShdw blurRad="63500" dist="38100" dir="2700000" algn="tl">
                  <a:srgbClr val="000000"/>
                </a:outerShdw>
              </a:effectLst>
              <a:latin typeface="+mj-lt"/>
            </a:endParaRPr>
          </a:p>
          <a:p>
            <a:r>
              <a:rPr lang="es-ES" sz="2200" b="1" dirty="0" smtClean="0">
                <a:solidFill>
                  <a:schemeClr val="bg1"/>
                </a:solidFill>
                <a:effectLst>
                  <a:outerShdw blurRad="63500" dist="38100" dir="2700000" algn="tl">
                    <a:srgbClr val="000000"/>
                  </a:outerShdw>
                </a:effectLst>
                <a:latin typeface="+mj-lt"/>
              </a:rPr>
              <a:t>-Reír</a:t>
            </a:r>
            <a:r>
              <a:rPr lang="es-ES" sz="2200" b="1" dirty="0">
                <a:solidFill>
                  <a:schemeClr val="bg1"/>
                </a:solidFill>
                <a:effectLst>
                  <a:outerShdw blurRad="63500" dist="38100" dir="2700000" algn="tl">
                    <a:srgbClr val="000000"/>
                  </a:outerShdw>
                </a:effectLst>
                <a:latin typeface="+mj-lt"/>
              </a:rPr>
              <a:t>, en lugar de llorar.</a:t>
            </a:r>
          </a:p>
          <a:p>
            <a:r>
              <a:rPr lang="es-ES" sz="2200" b="1" dirty="0" smtClean="0">
                <a:solidFill>
                  <a:schemeClr val="bg1"/>
                </a:solidFill>
                <a:effectLst>
                  <a:outerShdw blurRad="63500" dist="38100" dir="2700000" algn="tl">
                    <a:srgbClr val="000000"/>
                  </a:outerShdw>
                </a:effectLst>
                <a:latin typeface="+mj-lt"/>
              </a:rPr>
              <a:t>-Abrazar</a:t>
            </a:r>
            <a:r>
              <a:rPr lang="es-ES" sz="2200" b="1" dirty="0">
                <a:solidFill>
                  <a:schemeClr val="bg1"/>
                </a:solidFill>
                <a:effectLst>
                  <a:outerShdw blurRad="63500" dist="38100" dir="2700000" algn="tl">
                    <a:srgbClr val="000000"/>
                  </a:outerShdw>
                </a:effectLst>
                <a:latin typeface="+mj-lt"/>
              </a:rPr>
              <a:t>, en lugar de golpear.</a:t>
            </a:r>
          </a:p>
          <a:p>
            <a:r>
              <a:rPr lang="es-ES" sz="2200" b="1" dirty="0" smtClean="0">
                <a:solidFill>
                  <a:schemeClr val="bg1"/>
                </a:solidFill>
                <a:effectLst>
                  <a:outerShdw blurRad="63500" dist="38100" dir="2700000" algn="tl">
                    <a:srgbClr val="000000"/>
                  </a:outerShdw>
                </a:effectLst>
                <a:latin typeface="+mj-lt"/>
              </a:rPr>
              <a:t>-Cantar</a:t>
            </a:r>
            <a:r>
              <a:rPr lang="es-ES" sz="2200" b="1" dirty="0">
                <a:solidFill>
                  <a:schemeClr val="bg1"/>
                </a:solidFill>
                <a:effectLst>
                  <a:outerShdw blurRad="63500" dist="38100" dir="2700000" algn="tl">
                    <a:srgbClr val="000000"/>
                  </a:outerShdw>
                </a:effectLst>
                <a:latin typeface="+mj-lt"/>
              </a:rPr>
              <a:t>, en lugar de llorar.</a:t>
            </a:r>
          </a:p>
          <a:p>
            <a:r>
              <a:rPr lang="es-ES" sz="2200" b="1" dirty="0" smtClean="0">
                <a:solidFill>
                  <a:schemeClr val="bg1"/>
                </a:solidFill>
                <a:effectLst>
                  <a:outerShdw blurRad="63500" dist="38100" dir="2700000" algn="tl">
                    <a:srgbClr val="000000"/>
                  </a:outerShdw>
                </a:effectLst>
                <a:latin typeface="+mj-lt"/>
              </a:rPr>
              <a:t>-Amar</a:t>
            </a:r>
            <a:r>
              <a:rPr lang="es-ES" sz="2200" b="1" dirty="0">
                <a:solidFill>
                  <a:schemeClr val="bg1"/>
                </a:solidFill>
                <a:effectLst>
                  <a:outerShdw blurRad="63500" dist="38100" dir="2700000" algn="tl">
                    <a:srgbClr val="000000"/>
                  </a:outerShdw>
                </a:effectLst>
                <a:latin typeface="+mj-lt"/>
              </a:rPr>
              <a:t>, en lugar de odiar.</a:t>
            </a:r>
          </a:p>
          <a:p>
            <a:r>
              <a:rPr lang="es-ES" sz="2200" b="1" dirty="0" smtClean="0">
                <a:solidFill>
                  <a:schemeClr val="bg1"/>
                </a:solidFill>
                <a:effectLst>
                  <a:outerShdw blurRad="63500" dist="38100" dir="2700000" algn="tl">
                    <a:srgbClr val="000000"/>
                  </a:outerShdw>
                </a:effectLst>
                <a:latin typeface="+mj-lt"/>
              </a:rPr>
              <a:t>-Tú </a:t>
            </a:r>
            <a:r>
              <a:rPr lang="es-ES" sz="2200" b="1" dirty="0">
                <a:solidFill>
                  <a:schemeClr val="bg1"/>
                </a:solidFill>
                <a:effectLst>
                  <a:outerShdw blurRad="63500" dist="38100" dir="2700000" algn="tl">
                    <a:srgbClr val="000000"/>
                  </a:outerShdw>
                </a:effectLst>
                <a:latin typeface="+mj-lt"/>
              </a:rPr>
              <a:t>puedes elegir ser feliz,</a:t>
            </a:r>
          </a:p>
          <a:p>
            <a:r>
              <a:rPr lang="es-ES" sz="2200" b="1" dirty="0">
                <a:solidFill>
                  <a:schemeClr val="bg1"/>
                </a:solidFill>
                <a:effectLst>
                  <a:outerShdw blurRad="63500" dist="38100" dir="2700000" algn="tl">
                    <a:srgbClr val="000000"/>
                  </a:outerShdw>
                </a:effectLst>
                <a:latin typeface="+mj-lt"/>
              </a:rPr>
              <a:t>   </a:t>
            </a:r>
            <a:r>
              <a:rPr lang="es-ES" sz="2200" b="1" dirty="0" smtClean="0">
                <a:solidFill>
                  <a:schemeClr val="bg1"/>
                </a:solidFill>
                <a:effectLst>
                  <a:outerShdw blurRad="63500" dist="38100" dir="2700000" algn="tl">
                    <a:srgbClr val="000000"/>
                  </a:outerShdw>
                </a:effectLst>
                <a:latin typeface="+mj-lt"/>
              </a:rPr>
              <a:t>en </a:t>
            </a:r>
            <a:r>
              <a:rPr lang="es-ES" sz="2200" b="1" dirty="0">
                <a:solidFill>
                  <a:schemeClr val="bg1"/>
                </a:solidFill>
                <a:effectLst>
                  <a:outerShdw blurRad="63500" dist="38100" dir="2700000" algn="tl">
                    <a:srgbClr val="000000"/>
                  </a:outerShdw>
                </a:effectLst>
                <a:latin typeface="+mj-lt"/>
              </a:rPr>
              <a:t>lugar de aburrirte.</a:t>
            </a:r>
          </a:p>
          <a:p>
            <a:r>
              <a:rPr lang="es-ES" sz="2200" b="1" dirty="0" smtClean="0">
                <a:solidFill>
                  <a:schemeClr val="bg1"/>
                </a:solidFill>
                <a:effectLst>
                  <a:outerShdw blurRad="63500" dist="38100" dir="2700000" algn="tl">
                    <a:srgbClr val="000000"/>
                  </a:outerShdw>
                </a:effectLst>
                <a:latin typeface="+mj-lt"/>
              </a:rPr>
              <a:t>-Compartir</a:t>
            </a:r>
            <a:r>
              <a:rPr lang="es-ES" sz="2200" b="1" dirty="0">
                <a:solidFill>
                  <a:schemeClr val="bg1"/>
                </a:solidFill>
                <a:effectLst>
                  <a:outerShdw blurRad="63500" dist="38100" dir="2700000" algn="tl">
                    <a:srgbClr val="000000"/>
                  </a:outerShdw>
                </a:effectLst>
                <a:latin typeface="+mj-lt"/>
              </a:rPr>
              <a:t>, en lugar de ser</a:t>
            </a:r>
          </a:p>
          <a:p>
            <a:r>
              <a:rPr lang="es-ES" sz="2200" b="1" dirty="0">
                <a:solidFill>
                  <a:schemeClr val="bg1"/>
                </a:solidFill>
                <a:effectLst>
                  <a:outerShdw blurRad="63500" dist="38100" dir="2700000" algn="tl">
                    <a:srgbClr val="000000"/>
                  </a:outerShdw>
                </a:effectLst>
                <a:latin typeface="+mj-lt"/>
              </a:rPr>
              <a:t>   egoísta.</a:t>
            </a:r>
          </a:p>
          <a:p>
            <a:r>
              <a:rPr lang="es-ES" sz="2200" b="1" dirty="0" smtClean="0">
                <a:solidFill>
                  <a:schemeClr val="bg1"/>
                </a:solidFill>
                <a:effectLst>
                  <a:outerShdw blurRad="63500" dist="38100" dir="2700000" algn="tl">
                    <a:srgbClr val="000000"/>
                  </a:outerShdw>
                </a:effectLst>
                <a:latin typeface="+mj-lt"/>
              </a:rPr>
              <a:t>-Servir</a:t>
            </a:r>
            <a:r>
              <a:rPr lang="es-ES" sz="2200" b="1" dirty="0">
                <a:solidFill>
                  <a:schemeClr val="bg1"/>
                </a:solidFill>
                <a:effectLst>
                  <a:outerShdw blurRad="63500" dist="38100" dir="2700000" algn="tl">
                    <a:srgbClr val="000000"/>
                  </a:outerShdw>
                </a:effectLst>
                <a:latin typeface="+mj-lt"/>
              </a:rPr>
              <a:t>, en lugar de ser</a:t>
            </a:r>
          </a:p>
          <a:p>
            <a:r>
              <a:rPr lang="es-ES" sz="2200" b="1" dirty="0">
                <a:solidFill>
                  <a:schemeClr val="bg1"/>
                </a:solidFill>
                <a:effectLst>
                  <a:outerShdw blurRad="63500" dist="38100" dir="2700000" algn="tl">
                    <a:srgbClr val="000000"/>
                  </a:outerShdw>
                </a:effectLst>
                <a:latin typeface="+mj-lt"/>
              </a:rPr>
              <a:t>   arrogante</a:t>
            </a:r>
            <a:r>
              <a:rPr lang="es-ES" sz="2200" b="1" dirty="0" smtClean="0">
                <a:solidFill>
                  <a:schemeClr val="bg1"/>
                </a:solidFill>
                <a:effectLst>
                  <a:outerShdw blurRad="63500" dist="38100" dir="2700000" algn="tl">
                    <a:srgbClr val="000000"/>
                  </a:outerShdw>
                </a:effectLst>
                <a:latin typeface="+mj-lt"/>
              </a:rPr>
              <a:t>.</a:t>
            </a:r>
          </a:p>
          <a:p>
            <a:r>
              <a:rPr lang="es-ES" sz="2200" b="1" dirty="0" smtClean="0">
                <a:solidFill>
                  <a:schemeClr val="bg1"/>
                </a:solidFill>
                <a:effectLst>
                  <a:outerShdw blurRad="63500" dist="38100" dir="2700000" algn="tl">
                    <a:srgbClr val="000000"/>
                  </a:outerShdw>
                </a:effectLst>
                <a:latin typeface="+mj-lt"/>
              </a:rPr>
              <a:t>-Perdonar</a:t>
            </a:r>
            <a:r>
              <a:rPr lang="es-ES" sz="2200" b="1" dirty="0">
                <a:solidFill>
                  <a:schemeClr val="bg1"/>
                </a:solidFill>
                <a:effectLst>
                  <a:outerShdw blurRad="63500" dist="38100" dir="2700000" algn="tl">
                    <a:srgbClr val="000000"/>
                  </a:outerShdw>
                </a:effectLst>
                <a:latin typeface="+mj-lt"/>
              </a:rPr>
              <a:t>, en lugar de ser</a:t>
            </a:r>
          </a:p>
          <a:p>
            <a:r>
              <a:rPr lang="es-ES" sz="2200" b="1" dirty="0">
                <a:solidFill>
                  <a:schemeClr val="bg1"/>
                </a:solidFill>
                <a:effectLst>
                  <a:outerShdw blurRad="63500" dist="38100" dir="2700000" algn="tl">
                    <a:srgbClr val="000000"/>
                  </a:outerShdw>
                </a:effectLst>
                <a:latin typeface="+mj-lt"/>
              </a:rPr>
              <a:t>   </a:t>
            </a:r>
            <a:r>
              <a:rPr lang="es-ES" sz="2200" b="1" dirty="0" smtClean="0">
                <a:solidFill>
                  <a:schemeClr val="bg1"/>
                </a:solidFill>
                <a:effectLst>
                  <a:outerShdw blurRad="63500" dist="38100" dir="2700000" algn="tl">
                    <a:srgbClr val="000000"/>
                  </a:outerShdw>
                </a:effectLst>
                <a:latin typeface="+mj-lt"/>
              </a:rPr>
              <a:t>rencoroso…</a:t>
            </a:r>
            <a:endParaRPr lang="es-ES" sz="2200" b="1" dirty="0">
              <a:solidFill>
                <a:schemeClr val="bg1"/>
              </a:solidFill>
              <a:effectLst>
                <a:outerShdw blurRad="63500" dist="38100" dir="2700000" algn="tl">
                  <a:srgbClr val="000000"/>
                </a:outerShdw>
              </a:effectLst>
              <a:latin typeface="+mj-lt"/>
            </a:endParaRPr>
          </a:p>
        </p:txBody>
      </p:sp>
    </p:spTree>
    <p:extLst>
      <p:ext uri="{BB962C8B-B14F-4D97-AF65-F5344CB8AC3E}">
        <p14:creationId xmlns:p14="http://schemas.microsoft.com/office/powerpoint/2010/main" val="2104115548"/>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
        <p:nvSpPr>
          <p:cNvPr id="8" name="Rectángulo 7"/>
          <p:cNvSpPr/>
          <p:nvPr/>
        </p:nvSpPr>
        <p:spPr>
          <a:xfrm>
            <a:off x="35496" y="187930"/>
            <a:ext cx="4572000" cy="4832092"/>
          </a:xfrm>
          <a:prstGeom prst="rect">
            <a:avLst/>
          </a:prstGeom>
        </p:spPr>
        <p:txBody>
          <a:bodyPr>
            <a:spAutoFit/>
          </a:bodyPr>
          <a:lstStyle/>
          <a:p>
            <a:r>
              <a:rPr lang="es-ES" sz="2200" b="1" dirty="0" smtClean="0">
                <a:solidFill>
                  <a:schemeClr val="bg1"/>
                </a:solidFill>
                <a:effectLst>
                  <a:glow rad="101600">
                    <a:srgbClr val="39471D"/>
                  </a:glow>
                </a:effectLst>
                <a:latin typeface="+mj-lt"/>
              </a:rPr>
              <a:t>-Bendecir</a:t>
            </a:r>
            <a:r>
              <a:rPr lang="es-ES" sz="2200" b="1" dirty="0">
                <a:solidFill>
                  <a:schemeClr val="bg1"/>
                </a:solidFill>
                <a:effectLst>
                  <a:glow rad="101600">
                    <a:srgbClr val="39471D"/>
                  </a:glow>
                </a:effectLst>
                <a:latin typeface="+mj-lt"/>
              </a:rPr>
              <a:t>, en lugar de maldecir.</a:t>
            </a:r>
          </a:p>
          <a:p>
            <a:r>
              <a:rPr lang="es-ES" sz="2200" b="1" dirty="0">
                <a:solidFill>
                  <a:schemeClr val="bg1"/>
                </a:solidFill>
                <a:effectLst>
                  <a:glow rad="101600">
                    <a:srgbClr val="39471D"/>
                  </a:glow>
                </a:effectLst>
                <a:latin typeface="+mj-lt"/>
              </a:rPr>
              <a:t>Por ello, elige hoy:</a:t>
            </a:r>
          </a:p>
          <a:p>
            <a:r>
              <a:rPr lang="es-ES" sz="2200" b="1" dirty="0" smtClean="0">
                <a:solidFill>
                  <a:schemeClr val="bg1"/>
                </a:solidFill>
                <a:effectLst>
                  <a:glow rad="101600">
                    <a:srgbClr val="39471D"/>
                  </a:glow>
                </a:effectLst>
                <a:latin typeface="+mj-lt"/>
              </a:rPr>
              <a:t>-Sonreír</a:t>
            </a:r>
            <a:r>
              <a:rPr lang="es-ES" sz="2200" b="1" dirty="0">
                <a:solidFill>
                  <a:schemeClr val="bg1"/>
                </a:solidFill>
                <a:effectLst>
                  <a:glow rad="101600">
                    <a:srgbClr val="39471D"/>
                  </a:glow>
                </a:effectLst>
                <a:latin typeface="+mj-lt"/>
              </a:rPr>
              <a:t>, en lugar de sembrar</a:t>
            </a:r>
          </a:p>
          <a:p>
            <a:r>
              <a:rPr lang="es-ES" sz="2200" b="1" dirty="0">
                <a:solidFill>
                  <a:schemeClr val="bg1"/>
                </a:solidFill>
                <a:effectLst>
                  <a:glow rad="101600">
                    <a:srgbClr val="39471D"/>
                  </a:glow>
                </a:effectLst>
                <a:latin typeface="+mj-lt"/>
              </a:rPr>
              <a:t>   discordia.</a:t>
            </a:r>
          </a:p>
          <a:p>
            <a:r>
              <a:rPr lang="es-ES" sz="2200" b="1" dirty="0" smtClean="0">
                <a:solidFill>
                  <a:schemeClr val="bg1"/>
                </a:solidFill>
                <a:effectLst>
                  <a:glow rad="101600">
                    <a:srgbClr val="39471D"/>
                  </a:glow>
                </a:effectLst>
                <a:latin typeface="+mj-lt"/>
              </a:rPr>
              <a:t>-Aplaudir</a:t>
            </a:r>
            <a:r>
              <a:rPr lang="es-ES" sz="2200" b="1" dirty="0">
                <a:solidFill>
                  <a:schemeClr val="bg1"/>
                </a:solidFill>
                <a:effectLst>
                  <a:glow rad="101600">
                    <a:srgbClr val="39471D"/>
                  </a:glow>
                </a:effectLst>
                <a:latin typeface="+mj-lt"/>
              </a:rPr>
              <a:t>, en lugar de criticar.</a:t>
            </a:r>
          </a:p>
          <a:p>
            <a:r>
              <a:rPr lang="es-ES" sz="2200" b="1" dirty="0" smtClean="0">
                <a:solidFill>
                  <a:schemeClr val="bg1"/>
                </a:solidFill>
                <a:effectLst>
                  <a:glow rad="101600">
                    <a:srgbClr val="39471D"/>
                  </a:glow>
                </a:effectLst>
                <a:latin typeface="+mj-lt"/>
              </a:rPr>
              <a:t>-Ser </a:t>
            </a:r>
            <a:r>
              <a:rPr lang="es-ES" sz="2200" b="1" dirty="0">
                <a:solidFill>
                  <a:schemeClr val="bg1"/>
                </a:solidFill>
                <a:effectLst>
                  <a:glow rad="101600">
                    <a:srgbClr val="39471D"/>
                  </a:glow>
                </a:effectLst>
                <a:latin typeface="+mj-lt"/>
              </a:rPr>
              <a:t>paciente, en lugar </a:t>
            </a:r>
            <a:r>
              <a:rPr lang="es-ES" sz="2200" b="1" dirty="0" smtClean="0">
                <a:solidFill>
                  <a:schemeClr val="bg1"/>
                </a:solidFill>
                <a:effectLst>
                  <a:glow rad="101600">
                    <a:srgbClr val="39471D"/>
                  </a:glow>
                </a:effectLst>
                <a:latin typeface="+mj-lt"/>
              </a:rPr>
              <a:t>de</a:t>
            </a:r>
          </a:p>
          <a:p>
            <a:r>
              <a:rPr lang="es-ES" sz="2200" b="1" dirty="0" smtClean="0">
                <a:solidFill>
                  <a:schemeClr val="bg1"/>
                </a:solidFill>
                <a:effectLst>
                  <a:glow rad="101600">
                    <a:srgbClr val="39471D"/>
                  </a:glow>
                </a:effectLst>
                <a:latin typeface="+mj-lt"/>
              </a:rPr>
              <a:t>   acosar a </a:t>
            </a:r>
            <a:r>
              <a:rPr lang="es-ES" sz="2200" b="1" dirty="0">
                <a:solidFill>
                  <a:schemeClr val="bg1"/>
                </a:solidFill>
                <a:effectLst>
                  <a:glow rad="101600">
                    <a:srgbClr val="39471D"/>
                  </a:glow>
                </a:effectLst>
                <a:latin typeface="+mj-lt"/>
              </a:rPr>
              <a:t>los demás.</a:t>
            </a:r>
          </a:p>
          <a:p>
            <a:r>
              <a:rPr lang="es-ES" sz="2200" b="1" dirty="0" smtClean="0">
                <a:solidFill>
                  <a:schemeClr val="bg1"/>
                </a:solidFill>
                <a:effectLst>
                  <a:glow rad="101600">
                    <a:srgbClr val="39471D"/>
                  </a:glow>
                </a:effectLst>
                <a:latin typeface="+mj-lt"/>
              </a:rPr>
              <a:t>-Ser </a:t>
            </a:r>
            <a:r>
              <a:rPr lang="es-ES" sz="2200" b="1" dirty="0">
                <a:solidFill>
                  <a:schemeClr val="bg1"/>
                </a:solidFill>
                <a:effectLst>
                  <a:glow rad="101600">
                    <a:srgbClr val="39471D"/>
                  </a:glow>
                </a:effectLst>
                <a:latin typeface="+mj-lt"/>
              </a:rPr>
              <a:t>bondadoso, en lugar </a:t>
            </a:r>
            <a:r>
              <a:rPr lang="es-ES" sz="2200" b="1" dirty="0" smtClean="0">
                <a:solidFill>
                  <a:schemeClr val="bg1"/>
                </a:solidFill>
                <a:effectLst>
                  <a:glow rad="101600">
                    <a:srgbClr val="39471D"/>
                  </a:glow>
                </a:effectLst>
                <a:latin typeface="+mj-lt"/>
              </a:rPr>
              <a:t>de</a:t>
            </a:r>
            <a:endParaRPr lang="es-ES" sz="2200" b="1" dirty="0">
              <a:solidFill>
                <a:schemeClr val="bg1"/>
              </a:solidFill>
              <a:effectLst>
                <a:glow rad="101600">
                  <a:srgbClr val="39471D"/>
                </a:glow>
              </a:effectLst>
              <a:latin typeface="+mj-lt"/>
            </a:endParaRPr>
          </a:p>
          <a:p>
            <a:r>
              <a:rPr lang="es-ES" sz="2200" b="1" dirty="0">
                <a:solidFill>
                  <a:schemeClr val="bg1"/>
                </a:solidFill>
                <a:effectLst>
                  <a:glow rad="101600">
                    <a:srgbClr val="39471D"/>
                  </a:glow>
                </a:effectLst>
                <a:latin typeface="+mj-lt"/>
              </a:rPr>
              <a:t>   </a:t>
            </a:r>
            <a:r>
              <a:rPr lang="es-ES" sz="2200" b="1" dirty="0" smtClean="0">
                <a:solidFill>
                  <a:schemeClr val="bg1"/>
                </a:solidFill>
                <a:effectLst>
                  <a:glow rad="101600">
                    <a:srgbClr val="39471D"/>
                  </a:glow>
                </a:effectLst>
                <a:latin typeface="+mj-lt"/>
              </a:rPr>
              <a:t>ser un </a:t>
            </a:r>
            <a:r>
              <a:rPr lang="es-ES" sz="2200" b="1" dirty="0">
                <a:solidFill>
                  <a:schemeClr val="bg1"/>
                </a:solidFill>
                <a:effectLst>
                  <a:glow rad="101600">
                    <a:srgbClr val="39471D"/>
                  </a:glow>
                </a:effectLst>
                <a:latin typeface="+mj-lt"/>
              </a:rPr>
              <a:t>resentido.</a:t>
            </a:r>
          </a:p>
          <a:p>
            <a:r>
              <a:rPr lang="es-ES" sz="2200" b="1" dirty="0" smtClean="0">
                <a:solidFill>
                  <a:schemeClr val="bg1"/>
                </a:solidFill>
                <a:effectLst>
                  <a:glow rad="101600">
                    <a:srgbClr val="39471D"/>
                  </a:glow>
                </a:effectLst>
                <a:latin typeface="+mj-lt"/>
              </a:rPr>
              <a:t>-Ser </a:t>
            </a:r>
            <a:r>
              <a:rPr lang="es-ES" sz="2200" b="1" dirty="0">
                <a:solidFill>
                  <a:schemeClr val="bg1"/>
                </a:solidFill>
                <a:effectLst>
                  <a:glow rad="101600">
                    <a:srgbClr val="39471D"/>
                  </a:glow>
                </a:effectLst>
                <a:latin typeface="+mj-lt"/>
              </a:rPr>
              <a:t>amigo, en lugar de ser el</a:t>
            </a:r>
          </a:p>
          <a:p>
            <a:r>
              <a:rPr lang="es-ES" sz="2200" b="1" dirty="0">
                <a:solidFill>
                  <a:schemeClr val="bg1"/>
                </a:solidFill>
                <a:effectLst>
                  <a:glow rad="101600">
                    <a:srgbClr val="39471D"/>
                  </a:glow>
                </a:effectLst>
                <a:latin typeface="+mj-lt"/>
              </a:rPr>
              <a:t>   enemigo de todos.</a:t>
            </a:r>
          </a:p>
          <a:p>
            <a:r>
              <a:rPr lang="es-ES" sz="2200" b="1" dirty="0" smtClean="0">
                <a:solidFill>
                  <a:schemeClr val="bg1"/>
                </a:solidFill>
                <a:effectLst>
                  <a:glow rad="101600">
                    <a:srgbClr val="39471D"/>
                  </a:glow>
                </a:effectLst>
                <a:latin typeface="+mj-lt"/>
              </a:rPr>
              <a:t>-Alabar </a:t>
            </a:r>
            <a:r>
              <a:rPr lang="es-ES" sz="2200" b="1" dirty="0">
                <a:solidFill>
                  <a:schemeClr val="bg1"/>
                </a:solidFill>
                <a:effectLst>
                  <a:glow rad="101600">
                    <a:srgbClr val="39471D"/>
                  </a:glow>
                </a:effectLst>
                <a:latin typeface="+mj-lt"/>
              </a:rPr>
              <a:t>y reconocer, en lugar</a:t>
            </a:r>
          </a:p>
          <a:p>
            <a:r>
              <a:rPr lang="es-ES" sz="2200" b="1" dirty="0">
                <a:solidFill>
                  <a:schemeClr val="bg1"/>
                </a:solidFill>
                <a:effectLst>
                  <a:glow rad="101600">
                    <a:srgbClr val="39471D"/>
                  </a:glow>
                </a:effectLst>
                <a:latin typeface="+mj-lt"/>
              </a:rPr>
              <a:t>   de ser indiferente</a:t>
            </a:r>
            <a:r>
              <a:rPr lang="es-ES" sz="2200" b="1" dirty="0" smtClean="0">
                <a:solidFill>
                  <a:schemeClr val="bg1"/>
                </a:solidFill>
                <a:effectLst>
                  <a:glow rad="101600">
                    <a:srgbClr val="39471D"/>
                  </a:glow>
                </a:effectLst>
                <a:latin typeface="+mj-lt"/>
              </a:rPr>
              <a:t>.</a:t>
            </a:r>
          </a:p>
          <a:p>
            <a:r>
              <a:rPr lang="es-ES" b="1" i="1" dirty="0" smtClean="0">
                <a:solidFill>
                  <a:schemeClr val="bg1"/>
                </a:solidFill>
                <a:effectLst>
                  <a:glow rad="101600">
                    <a:srgbClr val="39471D"/>
                  </a:glow>
                </a:effectLst>
                <a:latin typeface="+mj-lt"/>
              </a:rPr>
              <a:t>Texto: liderazgocreativo.com</a:t>
            </a:r>
            <a:endParaRPr lang="es-ES" b="1" i="1" dirty="0">
              <a:solidFill>
                <a:schemeClr val="bg1"/>
              </a:solidFill>
              <a:effectLst>
                <a:glow rad="101600">
                  <a:srgbClr val="39471D"/>
                </a:glow>
              </a:effectLst>
              <a:latin typeface="+mj-lt"/>
            </a:endParaRPr>
          </a:p>
        </p:txBody>
      </p:sp>
    </p:spTree>
    <p:extLst>
      <p:ext uri="{BB962C8B-B14F-4D97-AF65-F5344CB8AC3E}">
        <p14:creationId xmlns:p14="http://schemas.microsoft.com/office/powerpoint/2010/main" val="3045985271"/>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7" name="Rectángulo 6"/>
          <p:cNvSpPr/>
          <p:nvPr/>
        </p:nvSpPr>
        <p:spPr>
          <a:xfrm>
            <a:off x="35496" y="195486"/>
            <a:ext cx="2808312" cy="4832092"/>
          </a:xfrm>
          <a:prstGeom prst="rect">
            <a:avLst/>
          </a:prstGeom>
        </p:spPr>
        <p:txBody>
          <a:bodyPr wrap="square">
            <a:spAutoFit/>
          </a:bodyPr>
          <a:lstStyle/>
          <a:p>
            <a:pPr algn="ctr"/>
            <a:r>
              <a:rPr lang="es-ES" sz="2200" b="1" dirty="0">
                <a:solidFill>
                  <a:schemeClr val="bg1"/>
                </a:solidFill>
                <a:effectLst>
                  <a:glow rad="101600">
                    <a:srgbClr val="51361B"/>
                  </a:glow>
                </a:effectLst>
                <a:latin typeface="+mj-lt"/>
              </a:rPr>
              <a:t>Nunca tengas la cabeza tan alta que te la puedan cortar, ni tan baja que te la puedan pisar. Aprende a ser lo suficientemente humilde para evitar que la arrogancia te ciegue, pero lo bastante digno para no permitir que te </a:t>
            </a:r>
            <a:r>
              <a:rPr lang="es-ES" sz="2200" b="1" dirty="0" smtClean="0">
                <a:solidFill>
                  <a:schemeClr val="bg1"/>
                </a:solidFill>
                <a:effectLst>
                  <a:glow rad="101600">
                    <a:srgbClr val="51361B"/>
                  </a:glow>
                </a:effectLst>
                <a:latin typeface="+mj-lt"/>
              </a:rPr>
              <a:t>humillen.</a:t>
            </a:r>
          </a:p>
          <a:p>
            <a:pPr algn="ctr"/>
            <a:r>
              <a:rPr lang="es-ES" sz="1600" b="1" i="1" dirty="0" err="1" smtClean="0">
                <a:solidFill>
                  <a:schemeClr val="bg1"/>
                </a:solidFill>
                <a:effectLst>
                  <a:glow rad="101600">
                    <a:srgbClr val="51361B"/>
                  </a:glow>
                </a:effectLst>
                <a:latin typeface="+mj-lt"/>
              </a:rPr>
              <a:t>Oly</a:t>
            </a:r>
            <a:r>
              <a:rPr lang="es-ES" sz="1600" b="1" i="1" dirty="0" smtClean="0">
                <a:solidFill>
                  <a:schemeClr val="bg1"/>
                </a:solidFill>
                <a:effectLst>
                  <a:glow rad="101600">
                    <a:srgbClr val="51361B"/>
                  </a:glow>
                </a:effectLst>
                <a:latin typeface="+mj-lt"/>
              </a:rPr>
              <a:t> </a:t>
            </a:r>
            <a:r>
              <a:rPr lang="es-ES" sz="1600" b="1" i="1" dirty="0">
                <a:solidFill>
                  <a:schemeClr val="bg1"/>
                </a:solidFill>
                <a:effectLst>
                  <a:glow rad="101600">
                    <a:srgbClr val="51361B"/>
                  </a:glow>
                </a:effectLst>
                <a:latin typeface="+mj-lt"/>
              </a:rPr>
              <a:t>Sawyer</a:t>
            </a:r>
          </a:p>
        </p:txBody>
      </p:sp>
    </p:spTree>
    <p:extLst>
      <p:ext uri="{BB962C8B-B14F-4D97-AF65-F5344CB8AC3E}">
        <p14:creationId xmlns:p14="http://schemas.microsoft.com/office/powerpoint/2010/main" val="3649845079"/>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7" name="Rectángulo 6"/>
          <p:cNvSpPr/>
          <p:nvPr/>
        </p:nvSpPr>
        <p:spPr>
          <a:xfrm>
            <a:off x="13985" y="40350"/>
            <a:ext cx="3528392" cy="5170646"/>
          </a:xfrm>
          <a:prstGeom prst="rect">
            <a:avLst/>
          </a:prstGeom>
        </p:spPr>
        <p:txBody>
          <a:bodyPr wrap="square">
            <a:spAutoFit/>
          </a:bodyPr>
          <a:lstStyle/>
          <a:p>
            <a:pPr algn="ctr"/>
            <a:r>
              <a:rPr lang="es-ES" sz="2200" b="1" dirty="0">
                <a:solidFill>
                  <a:schemeClr val="bg1"/>
                </a:solidFill>
                <a:effectLst>
                  <a:glow rad="101600">
                    <a:srgbClr val="40287C"/>
                  </a:glow>
                </a:effectLst>
                <a:latin typeface="+mj-lt"/>
              </a:rPr>
              <a:t>Nuestro tiempo es limitado, así que no lo malgastes viviendo la vida de otro que no seas tú. No permitas que el impacto de otras opiniones ahogue tu propia voz interior. Y lo más importante, ten la valentía de seguir lo que te dicta tu corazón e intuición. De alguna manera los demás ya saben lo que deseas llegar a ser realmente. Todo lo demás es </a:t>
            </a:r>
            <a:r>
              <a:rPr lang="es-ES" sz="2200" b="1" dirty="0" smtClean="0">
                <a:solidFill>
                  <a:schemeClr val="bg1"/>
                </a:solidFill>
                <a:effectLst>
                  <a:glow rad="101600">
                    <a:srgbClr val="40287C"/>
                  </a:glow>
                </a:effectLst>
                <a:latin typeface="+mj-lt"/>
              </a:rPr>
              <a:t>secundario.</a:t>
            </a:r>
          </a:p>
          <a:p>
            <a:pPr algn="ctr"/>
            <a:r>
              <a:rPr lang="es-ES" sz="1600" b="1" i="1" dirty="0" smtClean="0">
                <a:solidFill>
                  <a:schemeClr val="bg1"/>
                </a:solidFill>
                <a:effectLst>
                  <a:glow rad="101600">
                    <a:srgbClr val="40287C"/>
                  </a:glow>
                </a:effectLst>
                <a:latin typeface="+mj-lt"/>
              </a:rPr>
              <a:t>Steve </a:t>
            </a:r>
            <a:r>
              <a:rPr lang="es-ES" sz="1600" b="1" i="1" dirty="0">
                <a:solidFill>
                  <a:schemeClr val="bg1"/>
                </a:solidFill>
                <a:effectLst>
                  <a:glow rad="101600">
                    <a:srgbClr val="40287C"/>
                  </a:glow>
                </a:effectLst>
                <a:latin typeface="+mj-lt"/>
              </a:rPr>
              <a:t>Jobs</a:t>
            </a:r>
          </a:p>
        </p:txBody>
      </p:sp>
    </p:spTree>
    <p:extLst>
      <p:ext uri="{BB962C8B-B14F-4D97-AF65-F5344CB8AC3E}">
        <p14:creationId xmlns:p14="http://schemas.microsoft.com/office/powerpoint/2010/main" val="678296096"/>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8" name="Rectángulo 7"/>
          <p:cNvSpPr/>
          <p:nvPr/>
        </p:nvSpPr>
        <p:spPr>
          <a:xfrm>
            <a:off x="16064" y="57641"/>
            <a:ext cx="2710016" cy="5170646"/>
          </a:xfrm>
          <a:prstGeom prst="rect">
            <a:avLst/>
          </a:prstGeom>
        </p:spPr>
        <p:txBody>
          <a:bodyPr wrap="square">
            <a:spAutoFit/>
          </a:bodyPr>
          <a:lstStyle/>
          <a:p>
            <a:pPr algn="ctr"/>
            <a:r>
              <a:rPr lang="es-ES" sz="2200" b="1" dirty="0">
                <a:solidFill>
                  <a:schemeClr val="bg1"/>
                </a:solidFill>
                <a:effectLst>
                  <a:glow rad="101600">
                    <a:schemeClr val="tx2">
                      <a:lumMod val="50000"/>
                    </a:schemeClr>
                  </a:glow>
                </a:effectLst>
                <a:latin typeface="+mj-lt"/>
              </a:rPr>
              <a:t>Un jefe crea miedo, un líder confianza. Un jefe culpa, un líder corrige los errores. Un jefe lo sabe todo, un líder hace preguntas. Un jefe hace del trabajo una carga, un líder lo hace interesante. Un jefe está interesado en sí mismo, un líder está interesado </a:t>
            </a:r>
            <a:r>
              <a:rPr lang="es-ES" sz="2200" b="1" dirty="0" smtClean="0">
                <a:solidFill>
                  <a:schemeClr val="bg1"/>
                </a:solidFill>
                <a:effectLst>
                  <a:glow rad="101600">
                    <a:schemeClr val="tx2">
                      <a:lumMod val="50000"/>
                    </a:schemeClr>
                  </a:glow>
                </a:effectLst>
                <a:latin typeface="+mj-lt"/>
              </a:rPr>
              <a:t>en</a:t>
            </a:r>
          </a:p>
          <a:p>
            <a:pPr algn="ctr"/>
            <a:r>
              <a:rPr lang="es-ES" sz="2200" b="1" dirty="0" smtClean="0">
                <a:solidFill>
                  <a:schemeClr val="bg1"/>
                </a:solidFill>
                <a:effectLst>
                  <a:glow rad="101600">
                    <a:schemeClr val="tx2">
                      <a:lumMod val="50000"/>
                    </a:schemeClr>
                  </a:glow>
                </a:effectLst>
                <a:latin typeface="+mj-lt"/>
              </a:rPr>
              <a:t>el grupo.</a:t>
            </a:r>
          </a:p>
          <a:p>
            <a:pPr algn="ctr"/>
            <a:r>
              <a:rPr lang="es-ES" sz="1600" b="1" i="1" dirty="0" smtClean="0">
                <a:solidFill>
                  <a:schemeClr val="bg1"/>
                </a:solidFill>
                <a:effectLst>
                  <a:glow rad="101600">
                    <a:schemeClr val="tx2">
                      <a:lumMod val="50000"/>
                    </a:schemeClr>
                  </a:glow>
                </a:effectLst>
                <a:latin typeface="+mj-lt"/>
              </a:rPr>
              <a:t>Russel </a:t>
            </a:r>
            <a:r>
              <a:rPr lang="es-ES" sz="1600" b="1" i="1" dirty="0">
                <a:solidFill>
                  <a:schemeClr val="bg1"/>
                </a:solidFill>
                <a:effectLst>
                  <a:glow rad="101600">
                    <a:schemeClr val="tx2">
                      <a:lumMod val="50000"/>
                    </a:schemeClr>
                  </a:glow>
                </a:effectLst>
                <a:latin typeface="+mj-lt"/>
              </a:rPr>
              <a:t>H. </a:t>
            </a:r>
            <a:r>
              <a:rPr lang="es-ES" sz="1600" b="1" i="1" dirty="0" err="1">
                <a:solidFill>
                  <a:schemeClr val="bg1"/>
                </a:solidFill>
                <a:effectLst>
                  <a:glow rad="101600">
                    <a:schemeClr val="tx2">
                      <a:lumMod val="50000"/>
                    </a:schemeClr>
                  </a:glow>
                </a:effectLst>
                <a:latin typeface="+mj-lt"/>
              </a:rPr>
              <a:t>Ewing</a:t>
            </a:r>
            <a:endParaRPr lang="es-ES" sz="1600" b="1" i="1" dirty="0">
              <a:solidFill>
                <a:schemeClr val="bg1"/>
              </a:solidFill>
              <a:effectLst>
                <a:glow rad="101600">
                  <a:schemeClr val="tx2">
                    <a:lumMod val="50000"/>
                  </a:schemeClr>
                </a:glow>
              </a:effectLst>
              <a:latin typeface="+mj-lt"/>
            </a:endParaRPr>
          </a:p>
        </p:txBody>
      </p:sp>
    </p:spTree>
    <p:extLst>
      <p:ext uri="{BB962C8B-B14F-4D97-AF65-F5344CB8AC3E}">
        <p14:creationId xmlns:p14="http://schemas.microsoft.com/office/powerpoint/2010/main" val="2273702717"/>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4323" y="239"/>
            <a:ext cx="3631573" cy="5170646"/>
          </a:xfrm>
          <a:prstGeom prst="rect">
            <a:avLst/>
          </a:prstGeom>
        </p:spPr>
        <p:txBody>
          <a:bodyPr wrap="square">
            <a:spAutoFit/>
          </a:bodyPr>
          <a:lstStyle/>
          <a:p>
            <a:pPr algn="ctr"/>
            <a:r>
              <a:rPr lang="es-ES" sz="2200" b="1" dirty="0" smtClean="0">
                <a:solidFill>
                  <a:schemeClr val="bg1"/>
                </a:solidFill>
                <a:effectLst>
                  <a:outerShdw blurRad="63500" dist="38100" dir="2700000" algn="tl">
                    <a:srgbClr val="462300"/>
                  </a:outerShdw>
                </a:effectLst>
                <a:latin typeface="+mj-lt"/>
              </a:rPr>
              <a:t>Hablar </a:t>
            </a:r>
            <a:r>
              <a:rPr lang="es-ES" sz="2200" b="1" dirty="0">
                <a:solidFill>
                  <a:schemeClr val="bg1"/>
                </a:solidFill>
                <a:effectLst>
                  <a:outerShdw blurRad="63500" dist="38100" dir="2700000" algn="tl">
                    <a:srgbClr val="462300"/>
                  </a:outerShdw>
                </a:effectLst>
                <a:latin typeface="+mj-lt"/>
              </a:rPr>
              <a:t>mal de alguien puede parecer inofensivo al momento, pero es una ley espiritual el hecho de que recibiremos de regreso aquello que damos. Las palabras negativas crean energía que nos sigue y puede crear caos en nuestras vidas. Al resistir el deseo de hablar de manera negativa, el universo reaccionará de la misma manera y te tratará con </a:t>
            </a:r>
            <a:r>
              <a:rPr lang="es-ES" sz="2200" b="1" dirty="0" smtClean="0">
                <a:solidFill>
                  <a:schemeClr val="bg1"/>
                </a:solidFill>
                <a:effectLst>
                  <a:outerShdw blurRad="63500" dist="38100" dir="2700000" algn="tl">
                    <a:srgbClr val="462300"/>
                  </a:outerShdw>
                </a:effectLst>
                <a:latin typeface="+mj-lt"/>
              </a:rPr>
              <a:t>misericordia.</a:t>
            </a:r>
          </a:p>
          <a:p>
            <a:pPr algn="ctr"/>
            <a:r>
              <a:rPr lang="es-ES" sz="1600" b="1" i="1" dirty="0" err="1" smtClean="0">
                <a:solidFill>
                  <a:schemeClr val="bg1"/>
                </a:solidFill>
                <a:effectLst>
                  <a:outerShdw blurRad="63500" dist="38100" dir="2700000" algn="tl">
                    <a:srgbClr val="462300"/>
                  </a:outerShdw>
                </a:effectLst>
                <a:latin typeface="+mj-lt"/>
              </a:rPr>
              <a:t>Yehuda</a:t>
            </a:r>
            <a:r>
              <a:rPr lang="es-ES" sz="1600" b="1" i="1" dirty="0" smtClean="0">
                <a:solidFill>
                  <a:schemeClr val="bg1"/>
                </a:solidFill>
                <a:effectLst>
                  <a:outerShdw blurRad="63500" dist="38100" dir="2700000" algn="tl">
                    <a:srgbClr val="462300"/>
                  </a:outerShdw>
                </a:effectLst>
                <a:latin typeface="+mj-lt"/>
              </a:rPr>
              <a:t> </a:t>
            </a:r>
            <a:r>
              <a:rPr lang="es-ES" sz="1600" b="1" i="1" dirty="0" err="1">
                <a:solidFill>
                  <a:schemeClr val="bg1"/>
                </a:solidFill>
                <a:effectLst>
                  <a:outerShdw blurRad="63500" dist="38100" dir="2700000" algn="tl">
                    <a:srgbClr val="462300"/>
                  </a:outerShdw>
                </a:effectLst>
                <a:latin typeface="+mj-lt"/>
              </a:rPr>
              <a:t>Berg</a:t>
            </a:r>
            <a:endParaRPr lang="es-ES" sz="1600" b="1" i="1" dirty="0">
              <a:solidFill>
                <a:schemeClr val="bg1"/>
              </a:solidFill>
              <a:effectLst>
                <a:outerShdw blurRad="63500" dist="38100" dir="2700000" algn="tl">
                  <a:srgbClr val="462300"/>
                </a:outerShdw>
              </a:effectLst>
              <a:latin typeface="+mj-lt"/>
            </a:endParaRPr>
          </a:p>
        </p:txBody>
      </p:sp>
    </p:spTree>
    <p:extLst>
      <p:ext uri="{BB962C8B-B14F-4D97-AF65-F5344CB8AC3E}">
        <p14:creationId xmlns:p14="http://schemas.microsoft.com/office/powerpoint/2010/main" val="1901642991"/>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Rectángulo 7"/>
          <p:cNvSpPr/>
          <p:nvPr/>
        </p:nvSpPr>
        <p:spPr>
          <a:xfrm>
            <a:off x="16064" y="9178"/>
            <a:ext cx="3168352" cy="5170646"/>
          </a:xfrm>
          <a:prstGeom prst="rect">
            <a:avLst/>
          </a:prstGeom>
        </p:spPr>
        <p:txBody>
          <a:bodyPr wrap="square">
            <a:spAutoFit/>
          </a:bodyPr>
          <a:lstStyle/>
          <a:p>
            <a:pPr algn="ctr"/>
            <a:r>
              <a:rPr lang="es-ES" sz="2200" b="1" dirty="0">
                <a:solidFill>
                  <a:schemeClr val="bg1"/>
                </a:solidFill>
                <a:effectLst>
                  <a:glow rad="101600">
                    <a:srgbClr val="4B3A60"/>
                  </a:glow>
                </a:effectLst>
                <a:latin typeface="+mj-lt"/>
              </a:rPr>
              <a:t>No hagas caso de aquellos que tratan de destruirte. No te involucres en sus dramas o en su toxicidad. Rodéate siempre de personas que te animen y apoyen. Elimina aquellos que quieren absorberte y ver que tu vida tampoco funciona. Encontrarás mucho más fácil mantener tu Automotivación</a:t>
            </a:r>
            <a:r>
              <a:rPr lang="es-ES" sz="2200" b="1" dirty="0" smtClean="0">
                <a:solidFill>
                  <a:schemeClr val="bg1"/>
                </a:solidFill>
                <a:effectLst>
                  <a:glow rad="101600">
                    <a:srgbClr val="4B3A60"/>
                  </a:glow>
                </a:effectLst>
                <a:latin typeface="+mj-lt"/>
              </a:rPr>
              <a:t>.</a:t>
            </a:r>
          </a:p>
          <a:p>
            <a:pPr algn="ctr"/>
            <a:r>
              <a:rPr lang="es-ES" sz="2200" b="1" dirty="0" smtClean="0">
                <a:solidFill>
                  <a:schemeClr val="bg1"/>
                </a:solidFill>
                <a:effectLst>
                  <a:glow rad="101600">
                    <a:srgbClr val="4B3A60"/>
                  </a:glow>
                </a:effectLst>
                <a:latin typeface="+mj-lt"/>
              </a:rPr>
              <a:t> </a:t>
            </a:r>
            <a:r>
              <a:rPr lang="es-ES" sz="1600" b="1" i="1" dirty="0" smtClean="0">
                <a:solidFill>
                  <a:schemeClr val="bg1"/>
                </a:solidFill>
                <a:effectLst>
                  <a:glow rad="101600">
                    <a:srgbClr val="4B3A60"/>
                  </a:glow>
                </a:effectLst>
                <a:latin typeface="+mj-lt"/>
              </a:rPr>
              <a:t>Anónimo</a:t>
            </a:r>
            <a:endParaRPr lang="es-ES" sz="1600" b="1" i="1" dirty="0">
              <a:solidFill>
                <a:schemeClr val="bg1"/>
              </a:solidFill>
              <a:effectLst>
                <a:glow rad="101600">
                  <a:srgbClr val="4B3A60"/>
                </a:glow>
              </a:effectLst>
              <a:latin typeface="+mj-lt"/>
            </a:endParaRPr>
          </a:p>
        </p:txBody>
      </p:sp>
    </p:spTree>
    <p:extLst>
      <p:ext uri="{BB962C8B-B14F-4D97-AF65-F5344CB8AC3E}">
        <p14:creationId xmlns:p14="http://schemas.microsoft.com/office/powerpoint/2010/main" val="3940712225"/>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CuadroTexto 1"/>
          <p:cNvSpPr txBox="1"/>
          <p:nvPr/>
        </p:nvSpPr>
        <p:spPr>
          <a:xfrm>
            <a:off x="93334" y="1533194"/>
            <a:ext cx="2394502" cy="2062103"/>
          </a:xfrm>
          <a:prstGeom prst="rect">
            <a:avLst/>
          </a:prstGeom>
          <a:noFill/>
        </p:spPr>
        <p:txBody>
          <a:bodyPr wrap="none" rtlCol="0">
            <a:spAutoFit/>
          </a:bodyPr>
          <a:lstStyle/>
          <a:p>
            <a:pPr algn="ctr"/>
            <a:r>
              <a:rPr lang="es-ES" sz="1600" b="1" dirty="0" smtClean="0">
                <a:solidFill>
                  <a:schemeClr val="bg1"/>
                </a:solidFill>
                <a:effectLst>
                  <a:glow rad="101600">
                    <a:srgbClr val="7030A0"/>
                  </a:glow>
                </a:effectLst>
                <a:latin typeface="+mj-lt"/>
              </a:rPr>
              <a:t>Música:</a:t>
            </a:r>
          </a:p>
          <a:p>
            <a:pPr algn="ctr"/>
            <a:r>
              <a:rPr lang="fi-FI" sz="1600" b="1" dirty="0" smtClean="0">
                <a:solidFill>
                  <a:schemeClr val="bg1"/>
                </a:solidFill>
                <a:effectLst>
                  <a:glow rad="101600">
                    <a:srgbClr val="7030A0"/>
                  </a:glow>
                </a:effectLst>
                <a:latin typeface="+mj-lt"/>
              </a:rPr>
              <a:t>Otoko no aika</a:t>
            </a:r>
          </a:p>
          <a:p>
            <a:pPr algn="ctr"/>
            <a:r>
              <a:rPr lang="es-ES" sz="1600" b="1" dirty="0" smtClean="0">
                <a:solidFill>
                  <a:schemeClr val="bg1"/>
                </a:solidFill>
                <a:effectLst>
                  <a:glow rad="101600">
                    <a:srgbClr val="7030A0"/>
                  </a:glow>
                </a:effectLst>
                <a:latin typeface="+mj-lt"/>
              </a:rPr>
              <a:t>-</a:t>
            </a:r>
            <a:r>
              <a:rPr lang="es-ES" sz="1600" b="1" i="1" dirty="0" err="1" smtClean="0">
                <a:solidFill>
                  <a:schemeClr val="bg1"/>
                </a:solidFill>
                <a:effectLst>
                  <a:glow rad="101600">
                    <a:srgbClr val="7030A0"/>
                  </a:glow>
                </a:effectLst>
                <a:latin typeface="+mj-lt"/>
              </a:rPr>
              <a:t>Yoshio</a:t>
            </a:r>
            <a:r>
              <a:rPr lang="es-ES" sz="1600" b="1" i="1" dirty="0" smtClean="0">
                <a:solidFill>
                  <a:schemeClr val="bg1"/>
                </a:solidFill>
                <a:effectLst>
                  <a:glow rad="101600">
                    <a:srgbClr val="7030A0"/>
                  </a:glow>
                </a:effectLst>
                <a:latin typeface="+mj-lt"/>
              </a:rPr>
              <a:t> </a:t>
            </a:r>
            <a:r>
              <a:rPr lang="es-ES" sz="1600" b="1" i="1" dirty="0" err="1" smtClean="0">
                <a:solidFill>
                  <a:schemeClr val="bg1"/>
                </a:solidFill>
                <a:effectLst>
                  <a:glow rad="101600">
                    <a:srgbClr val="7030A0"/>
                  </a:glow>
                </a:effectLst>
                <a:latin typeface="+mj-lt"/>
              </a:rPr>
              <a:t>Kimura</a:t>
            </a:r>
            <a:r>
              <a:rPr lang="es-ES" sz="1600" b="1" i="1" dirty="0" smtClean="0">
                <a:solidFill>
                  <a:schemeClr val="bg1"/>
                </a:solidFill>
                <a:effectLst>
                  <a:glow rad="101600">
                    <a:srgbClr val="7030A0"/>
                  </a:glow>
                </a:effectLst>
                <a:latin typeface="+mj-lt"/>
              </a:rPr>
              <a:t>-</a:t>
            </a:r>
          </a:p>
          <a:p>
            <a:pPr algn="ctr"/>
            <a:r>
              <a:rPr lang="es-ES" sz="1600" b="1" dirty="0" smtClean="0">
                <a:solidFill>
                  <a:schemeClr val="bg1"/>
                </a:solidFill>
                <a:effectLst>
                  <a:glow rad="101600">
                    <a:srgbClr val="7030A0"/>
                  </a:glow>
                </a:effectLst>
                <a:latin typeface="+mj-lt"/>
              </a:rPr>
              <a:t> </a:t>
            </a:r>
            <a:endParaRPr lang="es-ES" sz="1600" b="1" dirty="0">
              <a:solidFill>
                <a:schemeClr val="bg1"/>
              </a:solidFill>
              <a:effectLst>
                <a:glow rad="101600">
                  <a:srgbClr val="7030A0"/>
                </a:glow>
              </a:effectLst>
              <a:latin typeface="+mj-lt"/>
            </a:endParaRPr>
          </a:p>
          <a:p>
            <a:pPr algn="ctr"/>
            <a:endParaRPr lang="es-ES" sz="1600" b="1" dirty="0" smtClean="0">
              <a:solidFill>
                <a:schemeClr val="bg1"/>
              </a:solidFill>
              <a:effectLst>
                <a:glow rad="101600">
                  <a:srgbClr val="7030A0"/>
                </a:glow>
              </a:effectLst>
              <a:latin typeface="+mj-lt"/>
            </a:endParaRPr>
          </a:p>
          <a:p>
            <a:pPr algn="ctr"/>
            <a:r>
              <a:rPr lang="es-ES" sz="1600" b="1" dirty="0" smtClean="0">
                <a:solidFill>
                  <a:schemeClr val="bg1"/>
                </a:solidFill>
                <a:effectLst>
                  <a:glow rad="101600">
                    <a:srgbClr val="7030A0"/>
                  </a:glow>
                </a:effectLst>
                <a:latin typeface="+mj-lt"/>
              </a:rPr>
              <a:t>Realización general:</a:t>
            </a:r>
          </a:p>
          <a:p>
            <a:pPr algn="ctr"/>
            <a:r>
              <a:rPr lang="es-ES" sz="1600" b="1" i="1" dirty="0" smtClean="0">
                <a:solidFill>
                  <a:schemeClr val="bg1"/>
                </a:solidFill>
                <a:effectLst>
                  <a:glow rad="101600">
                    <a:srgbClr val="7030A0"/>
                  </a:glow>
                </a:effectLst>
                <a:latin typeface="+mj-lt"/>
              </a:rPr>
              <a:t>Rodrigo Valencia Cardona</a:t>
            </a:r>
          </a:p>
          <a:p>
            <a:pPr algn="ctr"/>
            <a:r>
              <a:rPr lang="es-ES" sz="1600" b="1" dirty="0" smtClean="0">
                <a:solidFill>
                  <a:schemeClr val="bg1"/>
                </a:solidFill>
                <a:effectLst>
                  <a:glow rad="101600">
                    <a:srgbClr val="7030A0"/>
                  </a:glow>
                </a:effectLst>
                <a:latin typeface="+mj-lt"/>
              </a:rPr>
              <a:t>Medellín-Colombia</a:t>
            </a:r>
            <a:endParaRPr lang="es-ES" sz="1600" b="1" dirty="0">
              <a:solidFill>
                <a:schemeClr val="bg1"/>
              </a:solidFill>
              <a:effectLst>
                <a:glow rad="101600">
                  <a:srgbClr val="7030A0"/>
                </a:glow>
              </a:effectLst>
              <a:latin typeface="+mj-lt"/>
            </a:endParaRPr>
          </a:p>
        </p:txBody>
      </p:sp>
    </p:spTree>
    <p:extLst>
      <p:ext uri="{BB962C8B-B14F-4D97-AF65-F5344CB8AC3E}">
        <p14:creationId xmlns:p14="http://schemas.microsoft.com/office/powerpoint/2010/main" val="1598096518"/>
      </p:ext>
    </p:extLst>
  </p:cSld>
  <p:clrMapOvr>
    <a:masterClrMapping/>
  </p:clrMapOvr>
  <mc:AlternateContent xmlns:mc="http://schemas.openxmlformats.org/markup-compatibility/2006" xmlns:p14="http://schemas.microsoft.com/office/powerpoint/2010/main">
    <mc:Choice Requires="p14">
      <p:transition spd="slow" p14:dur="30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200150"/>
            <a:ext cx="9144000" cy="394335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dirty="0">
                <a:solidFill>
                  <a:srgbClr val="000000"/>
                </a:solidFill>
                <a:latin typeface="Kristen ITC" panose="03050502040202030202" pitchFamily="66" charset="0"/>
                <a:cs typeface="Arial" panose="020B0604020202020204" pitchFamily="34" charset="0"/>
              </a:rPr>
              <a:t>¿Te ha gustado?</a:t>
            </a:r>
            <a:r>
              <a:rPr lang="es-ES" altLang="es-ES" sz="3600" dirty="0">
                <a:solidFill>
                  <a:srgbClr val="000000"/>
                </a:solidFill>
                <a:latin typeface="Kristen ITC" panose="03050502040202030202" pitchFamily="66" charset="0"/>
                <a:cs typeface="Arial" panose="020B0604020202020204" pitchFamily="34" charset="0"/>
              </a:rPr>
              <a:t> </a:t>
            </a:r>
            <a:br>
              <a:rPr lang="es-ES" altLang="es-ES" sz="3600" dirty="0">
                <a:solidFill>
                  <a:srgbClr val="000000"/>
                </a:solidFill>
                <a:latin typeface="Kristen ITC" panose="03050502040202030202" pitchFamily="66" charset="0"/>
                <a:cs typeface="Arial" panose="020B0604020202020204" pitchFamily="34" charset="0"/>
              </a:rPr>
            </a:br>
            <a:r>
              <a:rPr lang="es-ES" altLang="es-ES" sz="3300" dirty="0">
                <a:solidFill>
                  <a:srgbClr val="000000"/>
                </a:solidFill>
                <a:latin typeface="Kristen ITC" panose="03050502040202030202" pitchFamily="66" charset="0"/>
                <a:cs typeface="Arial" panose="020B0604020202020204" pitchFamily="34" charset="0"/>
              </a:rPr>
              <a:t>Puedes ver más entrando </a:t>
            </a:r>
            <a:br>
              <a:rPr lang="es-ES" altLang="es-ES" sz="3300" dirty="0">
                <a:solidFill>
                  <a:srgbClr val="000000"/>
                </a:solidFill>
                <a:latin typeface="Kristen ITC" panose="03050502040202030202" pitchFamily="66" charset="0"/>
                <a:cs typeface="Arial" panose="020B0604020202020204" pitchFamily="34" charset="0"/>
              </a:rPr>
            </a:br>
            <a:r>
              <a:rPr lang="es-ES" altLang="es-ES" sz="3300" b="1" dirty="0">
                <a:solidFill>
                  <a:srgbClr val="40F903"/>
                </a:solidFill>
                <a:latin typeface="Kristen ITC" panose="03050502040202030202" pitchFamily="66" charset="0"/>
                <a:cs typeface="Arial" panose="020B0604020202020204" pitchFamily="34" charset="0"/>
                <a:hlinkClick r:id="rId2"/>
              </a:rPr>
              <a:t>Aquí</a:t>
            </a:r>
            <a:endParaRPr lang="es-ES" altLang="es-ES" sz="3300" b="1" dirty="0">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566081"/>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29876</TotalTime>
  <Words>665</Words>
  <Application>Microsoft Office PowerPoint</Application>
  <PresentationFormat>Presentación en pantalla (16:9)</PresentationFormat>
  <Paragraphs>56</Paragraphs>
  <Slides>12</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Bodoni MT Condensed</vt:lpstr>
      <vt:lpstr>Calibri</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2545</cp:revision>
  <dcterms:created xsi:type="dcterms:W3CDTF">2012-12-20T15:47:10Z</dcterms:created>
  <dcterms:modified xsi:type="dcterms:W3CDTF">2018-06-11T01:49:15Z</dcterms:modified>
</cp:coreProperties>
</file>