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320" r:id="rId3"/>
    <p:sldId id="321" r:id="rId4"/>
    <p:sldId id="328" r:id="rId5"/>
    <p:sldId id="322" r:id="rId6"/>
    <p:sldId id="329" r:id="rId7"/>
    <p:sldId id="330" r:id="rId8"/>
    <p:sldId id="331" r:id="rId9"/>
    <p:sldId id="332" r:id="rId10"/>
    <p:sldId id="333" r:id="rId11"/>
    <p:sldId id="334" r:id="rId12"/>
    <p:sldId id="335" r:id="rId13"/>
    <p:sldId id="336" r:id="rId14"/>
    <p:sldId id="337" r:id="rId15"/>
    <p:sldId id="338" r:id="rId16"/>
    <p:sldId id="339" r:id="rId17"/>
    <p:sldId id="340" r:id="rId18"/>
    <p:sldId id="341" r:id="rId19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+RdY7LJd+8utUm+/FaCHg==" hashData="Uzur0xCFPeuxr9tLy8ZzmuDldFosWAqBoZVR6+IvH/ROPFIlpHTl7QMpSGNsdviSN4lz3a/aJLreW04CqJy54w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7F00"/>
    <a:srgbClr val="FF9900"/>
    <a:srgbClr val="666699"/>
    <a:srgbClr val="B00000"/>
    <a:srgbClr val="979797"/>
    <a:srgbClr val="7F7F7F"/>
    <a:srgbClr val="6161CB"/>
    <a:srgbClr val="8787AF"/>
    <a:srgbClr val="333399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61" autoAdjust="0"/>
    <p:restoredTop sz="97336" autoAdjust="0"/>
  </p:normalViewPr>
  <p:slideViewPr>
    <p:cSldViewPr>
      <p:cViewPr varScale="1">
        <p:scale>
          <a:sx n="69" d="100"/>
          <a:sy n="69" d="100"/>
        </p:scale>
        <p:origin x="102" y="3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24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08/07/2017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08/07/2017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08/07/2017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08/07/2017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08/07/2017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08/07/2017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08/07/2017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08/07/2017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08/07/2017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08/07/2017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08/07/2017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08/07/2017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8017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08/07/2017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877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Yoshio Kimura - Kitaguni no Haru  wma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" t="1000" r="293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8" name="Grupo 7"/>
          <p:cNvGrpSpPr/>
          <p:nvPr/>
        </p:nvGrpSpPr>
        <p:grpSpPr>
          <a:xfrm>
            <a:off x="148339" y="4032692"/>
            <a:ext cx="8856983" cy="1100235"/>
            <a:chOff x="148339" y="4032692"/>
            <a:chExt cx="8856983" cy="1100235"/>
          </a:xfrm>
        </p:grpSpPr>
        <p:sp>
          <p:nvSpPr>
            <p:cNvPr id="5" name="CuadroTexto 4"/>
            <p:cNvSpPr txBox="1"/>
            <p:nvPr/>
          </p:nvSpPr>
          <p:spPr>
            <a:xfrm>
              <a:off x="148339" y="4032692"/>
              <a:ext cx="885698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3600" dirty="0" smtClean="0">
                  <a:solidFill>
                    <a:schemeClr val="bg1"/>
                  </a:solidFill>
                  <a:latin typeface="Bodoni MT Black" panose="02070A03080606020203" pitchFamily="18" charset="0"/>
                </a:rPr>
                <a:t>Pensamientos positivos</a:t>
              </a:r>
            </a:p>
          </p:txBody>
        </p:sp>
        <p:sp>
          <p:nvSpPr>
            <p:cNvPr id="7" name="CuadroTexto 6"/>
            <p:cNvSpPr txBox="1"/>
            <p:nvPr/>
          </p:nvSpPr>
          <p:spPr>
            <a:xfrm>
              <a:off x="148339" y="4486596"/>
              <a:ext cx="885698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3600" dirty="0" smtClean="0">
                  <a:solidFill>
                    <a:schemeClr val="bg1"/>
                  </a:solidFill>
                  <a:latin typeface="Bodoni MT Black" panose="02070A03080606020203" pitchFamily="18" charset="0"/>
                </a:rPr>
                <a:t>De Grandes Personajes </a:t>
              </a:r>
              <a:r>
                <a:rPr lang="es-ES" sz="2600" dirty="0" smtClean="0">
                  <a:solidFill>
                    <a:schemeClr val="bg1"/>
                  </a:solidFill>
                  <a:latin typeface="Bodoni MT Black" panose="02070A03080606020203" pitchFamily="18" charset="0"/>
                </a:rPr>
                <a:t>(2)</a:t>
              </a:r>
              <a:endParaRPr lang="es-ES" sz="2600" dirty="0">
                <a:solidFill>
                  <a:schemeClr val="bg1"/>
                </a:solidFill>
                <a:latin typeface="Bodoni MT Black" panose="02070A03080606020203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7590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u"/>
      </p:transition>
    </mc:Choice>
    <mc:Fallback xmlns="">
      <p:transition spd="slow">
        <p:wipe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" t="1000" r="293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48339" y="4271820"/>
            <a:ext cx="885698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+mj-lt"/>
              </a:rPr>
              <a:t>Hay una pequeña diferencia en las personas, pero esa diferencia marca una gran diferencia. La pequeña diferencia es la actitud. La gran diferencia es si es positiva o </a:t>
            </a:r>
            <a:r>
              <a:rPr lang="es-ES" b="1" dirty="0" smtClean="0">
                <a:solidFill>
                  <a:schemeClr val="bg1"/>
                </a:solidFill>
                <a:latin typeface="+mj-lt"/>
              </a:rPr>
              <a:t>negativa.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latin typeface="+mj-lt"/>
              </a:rPr>
              <a:t>W</a:t>
            </a:r>
            <a:r>
              <a:rPr lang="es-ES" sz="1400" b="1" i="1" dirty="0">
                <a:solidFill>
                  <a:schemeClr val="bg1"/>
                </a:solidFill>
                <a:latin typeface="+mj-lt"/>
              </a:rPr>
              <a:t>. </a:t>
            </a:r>
            <a:r>
              <a:rPr lang="es-ES" sz="1400" b="1" i="1" dirty="0" err="1">
                <a:solidFill>
                  <a:schemeClr val="bg1"/>
                </a:solidFill>
                <a:latin typeface="+mj-lt"/>
              </a:rPr>
              <a:t>Clement</a:t>
            </a:r>
            <a:r>
              <a:rPr lang="es-ES" sz="1400" b="1" i="1" dirty="0">
                <a:solidFill>
                  <a:schemeClr val="bg1"/>
                </a:solidFill>
                <a:latin typeface="+mj-lt"/>
              </a:rPr>
              <a:t> Stone.</a:t>
            </a:r>
          </a:p>
        </p:txBody>
      </p:sp>
    </p:spTree>
    <p:extLst>
      <p:ext uri="{BB962C8B-B14F-4D97-AF65-F5344CB8AC3E}">
        <p14:creationId xmlns:p14="http://schemas.microsoft.com/office/powerpoint/2010/main" val="235859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u"/>
      </p:transition>
    </mc:Choice>
    <mc:Fallback xmlns="">
      <p:transition spd="slow">
        <p:wipe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" t="182" r="388" b="526"/>
          <a:stretch/>
        </p:blipFill>
        <p:spPr>
          <a:xfrm>
            <a:off x="0" y="0"/>
            <a:ext cx="9144000" cy="5143256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48339" y="4281482"/>
            <a:ext cx="885698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+mj-lt"/>
              </a:rPr>
              <a:t>Muchas veces la gente mira al lado negativo de lo que no pueden hacer. Yo siempre miro al lado positivo de lo que puedo </a:t>
            </a:r>
            <a:r>
              <a:rPr lang="es-ES" b="1" dirty="0" smtClean="0">
                <a:solidFill>
                  <a:schemeClr val="bg1"/>
                </a:solidFill>
                <a:latin typeface="+mj-lt"/>
              </a:rPr>
              <a:t>hacer.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latin typeface="+mj-lt"/>
              </a:rPr>
              <a:t>Chuck </a:t>
            </a:r>
            <a:r>
              <a:rPr lang="es-ES" sz="1400" b="1" i="1" dirty="0">
                <a:solidFill>
                  <a:schemeClr val="bg1"/>
                </a:solidFill>
                <a:latin typeface="+mj-lt"/>
              </a:rPr>
              <a:t>Norris</a:t>
            </a:r>
          </a:p>
        </p:txBody>
      </p:sp>
    </p:spTree>
    <p:extLst>
      <p:ext uri="{BB962C8B-B14F-4D97-AF65-F5344CB8AC3E}">
        <p14:creationId xmlns:p14="http://schemas.microsoft.com/office/powerpoint/2010/main" val="288493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u"/>
      </p:transition>
    </mc:Choice>
    <mc:Fallback xmlns="">
      <p:transition spd="slow">
        <p:wipe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" t="1000" r="293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48339" y="4279160"/>
            <a:ext cx="885698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+mj-lt"/>
              </a:rPr>
              <a:t>Todos estamos aquí por una razón especial. Deja de ser un prisionero del pasado. Conviértete en el arquitecto de tu </a:t>
            </a:r>
            <a:r>
              <a:rPr lang="es-ES" b="1" dirty="0" smtClean="0">
                <a:solidFill>
                  <a:schemeClr val="bg1"/>
                </a:solidFill>
                <a:latin typeface="+mj-lt"/>
              </a:rPr>
              <a:t>futuro.</a:t>
            </a:r>
          </a:p>
          <a:p>
            <a:pPr algn="ctr"/>
            <a:r>
              <a:rPr lang="es-ES" sz="1400" b="1" i="1" dirty="0" err="1" smtClean="0">
                <a:solidFill>
                  <a:schemeClr val="bg1"/>
                </a:solidFill>
                <a:latin typeface="+mj-lt"/>
              </a:rPr>
              <a:t>Robin</a:t>
            </a:r>
            <a:r>
              <a:rPr lang="es-ES" sz="1400" b="1" i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s-ES" sz="1400" b="1" i="1" dirty="0" err="1">
                <a:solidFill>
                  <a:schemeClr val="bg1"/>
                </a:solidFill>
                <a:latin typeface="+mj-lt"/>
              </a:rPr>
              <a:t>Sharma</a:t>
            </a:r>
            <a:r>
              <a:rPr lang="es-ES" sz="1400" b="1" i="1" dirty="0">
                <a:solidFill>
                  <a:schemeClr val="bg1"/>
                </a:solidFill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u"/>
      </p:transition>
    </mc:Choice>
    <mc:Fallback xmlns="">
      <p:transition spd="slow">
        <p:wipe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" t="1000" r="293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48339" y="4282211"/>
            <a:ext cx="885698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+mj-lt"/>
              </a:rPr>
              <a:t>La gente se vuelve realmente notable cuando empiezan a pensar que pueden hacer cosas. Cuando creen en sí mismos, tienen el primer secreto del </a:t>
            </a:r>
            <a:r>
              <a:rPr lang="es-ES" b="1" dirty="0" smtClean="0">
                <a:solidFill>
                  <a:schemeClr val="bg1"/>
                </a:solidFill>
                <a:latin typeface="+mj-lt"/>
              </a:rPr>
              <a:t>éxito.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latin typeface="+mj-lt"/>
              </a:rPr>
              <a:t>Norman </a:t>
            </a:r>
            <a:r>
              <a:rPr lang="es-ES" sz="1400" b="1" i="1" dirty="0" err="1">
                <a:solidFill>
                  <a:schemeClr val="bg1"/>
                </a:solidFill>
                <a:latin typeface="+mj-lt"/>
              </a:rPr>
              <a:t>Vincent</a:t>
            </a:r>
            <a:r>
              <a:rPr lang="es-ES" sz="1400" b="1" i="1" dirty="0">
                <a:solidFill>
                  <a:schemeClr val="bg1"/>
                </a:solidFill>
                <a:latin typeface="+mj-lt"/>
              </a:rPr>
              <a:t> Peale</a:t>
            </a:r>
          </a:p>
        </p:txBody>
      </p:sp>
    </p:spTree>
    <p:extLst>
      <p:ext uri="{BB962C8B-B14F-4D97-AF65-F5344CB8AC3E}">
        <p14:creationId xmlns:p14="http://schemas.microsoft.com/office/powerpoint/2010/main" val="3554046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u"/>
      </p:transition>
    </mc:Choice>
    <mc:Fallback xmlns="">
      <p:transition spd="slow">
        <p:wipe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" t="1000" r="293"/>
          <a:stretch/>
        </p:blipFill>
        <p:spPr>
          <a:xfrm>
            <a:off x="-20782" y="-1"/>
            <a:ext cx="9164782" cy="5143985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48339" y="4220655"/>
            <a:ext cx="88569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+mj-lt"/>
              </a:rPr>
              <a:t>Lo has hecho antes y lo puedes hacer ahora. Mira las posibilidades positivas. </a:t>
            </a:r>
            <a:r>
              <a:rPr lang="es-ES" b="1" dirty="0" err="1">
                <a:solidFill>
                  <a:schemeClr val="bg1"/>
                </a:solidFill>
                <a:latin typeface="+mj-lt"/>
              </a:rPr>
              <a:t>Redirecciona</a:t>
            </a:r>
            <a:r>
              <a:rPr lang="es-ES" b="1" dirty="0">
                <a:solidFill>
                  <a:schemeClr val="bg1"/>
                </a:solidFill>
                <a:latin typeface="+mj-lt"/>
              </a:rPr>
              <a:t> la energía sustancial de tu frustración y conviértela en determinación positiva, efectiva e </a:t>
            </a:r>
            <a:r>
              <a:rPr lang="es-ES" b="1" dirty="0" smtClean="0">
                <a:solidFill>
                  <a:schemeClr val="bg1"/>
                </a:solidFill>
                <a:latin typeface="+mj-lt"/>
              </a:rPr>
              <a:t>imparable. </a:t>
            </a:r>
            <a:r>
              <a:rPr lang="es-ES" sz="1400" b="1" i="1" dirty="0" smtClean="0">
                <a:solidFill>
                  <a:schemeClr val="bg1"/>
                </a:solidFill>
                <a:latin typeface="+mj-lt"/>
              </a:rPr>
              <a:t>Ralph </a:t>
            </a:r>
            <a:r>
              <a:rPr lang="es-ES" sz="1400" b="1" i="1" dirty="0" err="1">
                <a:solidFill>
                  <a:schemeClr val="bg1"/>
                </a:solidFill>
                <a:latin typeface="+mj-lt"/>
              </a:rPr>
              <a:t>Marston</a:t>
            </a:r>
            <a:endParaRPr lang="es-ES" sz="1400" b="1" i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2323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u"/>
      </p:transition>
    </mc:Choice>
    <mc:Fallback xmlns="">
      <p:transition spd="slow">
        <p:wipe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" t="1000" r="293"/>
          <a:stretch/>
        </p:blipFill>
        <p:spPr>
          <a:xfrm>
            <a:off x="0" y="-1"/>
            <a:ext cx="9144000" cy="5143985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48339" y="4282211"/>
            <a:ext cx="885698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+mj-lt"/>
              </a:rPr>
              <a:t>El mundo se mueve tan rápido estos </a:t>
            </a:r>
            <a:r>
              <a:rPr lang="es-ES" b="1" dirty="0" smtClean="0">
                <a:solidFill>
                  <a:schemeClr val="bg1"/>
                </a:solidFill>
                <a:latin typeface="+mj-lt"/>
              </a:rPr>
              <a:t>días, </a:t>
            </a:r>
            <a:r>
              <a:rPr lang="es-ES" b="1" dirty="0">
                <a:solidFill>
                  <a:schemeClr val="bg1"/>
                </a:solidFill>
                <a:latin typeface="+mj-lt"/>
              </a:rPr>
              <a:t>que el hombre que dice que no se puede hacer algo, es interrumpido por alguien que lo </a:t>
            </a:r>
            <a:r>
              <a:rPr lang="es-ES" b="1" dirty="0" smtClean="0">
                <a:solidFill>
                  <a:schemeClr val="bg1"/>
                </a:solidFill>
                <a:latin typeface="+mj-lt"/>
              </a:rPr>
              <a:t>está </a:t>
            </a:r>
            <a:r>
              <a:rPr lang="es-ES" b="1" dirty="0" smtClean="0">
                <a:solidFill>
                  <a:schemeClr val="bg1"/>
                </a:solidFill>
                <a:latin typeface="+mj-lt"/>
              </a:rPr>
              <a:t>haciendo.</a:t>
            </a:r>
          </a:p>
          <a:p>
            <a:pPr algn="ctr"/>
            <a:r>
              <a:rPr lang="es-ES" sz="1400" b="1" i="1" dirty="0" err="1" smtClean="0">
                <a:solidFill>
                  <a:schemeClr val="bg1"/>
                </a:solidFill>
                <a:latin typeface="+mj-lt"/>
              </a:rPr>
              <a:t>Elbert</a:t>
            </a:r>
            <a:r>
              <a:rPr lang="es-ES" sz="1400" b="1" i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s-ES" sz="1400" b="1" i="1" dirty="0" err="1">
                <a:solidFill>
                  <a:schemeClr val="bg1"/>
                </a:solidFill>
                <a:latin typeface="+mj-lt"/>
              </a:rPr>
              <a:t>Hubbard</a:t>
            </a:r>
            <a:endParaRPr lang="es-ES" sz="1400" b="1" i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0975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u"/>
      </p:transition>
    </mc:Choice>
    <mc:Fallback xmlns="">
      <p:transition spd="slow">
        <p:wipe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" t="1754" r="606" b="1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48339" y="4282211"/>
            <a:ext cx="885698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+mj-lt"/>
              </a:rPr>
              <a:t>Ámate a ti mismo. Es importante mantenerse positivo porque la belleza viene </a:t>
            </a:r>
            <a:r>
              <a:rPr lang="es-ES" b="1" dirty="0" smtClean="0">
                <a:solidFill>
                  <a:schemeClr val="bg1"/>
                </a:solidFill>
                <a:latin typeface="+mj-lt"/>
              </a:rPr>
              <a:t>del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  <a:latin typeface="+mj-lt"/>
              </a:rPr>
              <a:t>interior </a:t>
            </a:r>
            <a:r>
              <a:rPr lang="es-ES" b="1" dirty="0">
                <a:solidFill>
                  <a:schemeClr val="bg1"/>
                </a:solidFill>
                <a:latin typeface="+mj-lt"/>
              </a:rPr>
              <a:t>al </a:t>
            </a:r>
            <a:r>
              <a:rPr lang="es-ES" b="1" dirty="0" smtClean="0">
                <a:solidFill>
                  <a:schemeClr val="bg1"/>
                </a:solidFill>
                <a:latin typeface="+mj-lt"/>
              </a:rPr>
              <a:t>exterior.</a:t>
            </a:r>
          </a:p>
          <a:p>
            <a:pPr algn="ctr"/>
            <a:r>
              <a:rPr lang="es-ES" sz="1400" b="1" i="1" dirty="0" err="1" smtClean="0">
                <a:solidFill>
                  <a:schemeClr val="bg1"/>
                </a:solidFill>
                <a:latin typeface="+mj-lt"/>
              </a:rPr>
              <a:t>Jenn</a:t>
            </a:r>
            <a:r>
              <a:rPr lang="es-ES" sz="1400" b="1" i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s-ES" sz="1400" b="1" i="1" dirty="0" err="1">
                <a:solidFill>
                  <a:schemeClr val="bg1"/>
                </a:solidFill>
                <a:latin typeface="+mj-lt"/>
              </a:rPr>
              <a:t>Proske</a:t>
            </a:r>
            <a:endParaRPr lang="es-ES" sz="1400" b="1" i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9561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u"/>
      </p:transition>
    </mc:Choice>
    <mc:Fallback xmlns="">
      <p:transition spd="slow">
        <p:wipe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" t="1112" r="435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48339" y="4281482"/>
            <a:ext cx="885698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+mj-lt"/>
              </a:rPr>
              <a:t>Trabaja con energía y paz, sabiendo que los pensamientos y esfuerzos correctos traerán inevitablemente los resultados </a:t>
            </a:r>
            <a:r>
              <a:rPr lang="es-ES" b="1" dirty="0" smtClean="0">
                <a:solidFill>
                  <a:schemeClr val="bg1"/>
                </a:solidFill>
                <a:latin typeface="+mj-lt"/>
              </a:rPr>
              <a:t>correctos.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latin typeface="+mj-lt"/>
              </a:rPr>
              <a:t>James </a:t>
            </a:r>
            <a:r>
              <a:rPr lang="es-ES" sz="1400" b="1" i="1" dirty="0">
                <a:solidFill>
                  <a:schemeClr val="bg1"/>
                </a:solidFill>
                <a:latin typeface="+mj-lt"/>
              </a:rPr>
              <a:t>Allen</a:t>
            </a:r>
          </a:p>
        </p:txBody>
      </p:sp>
    </p:spTree>
    <p:extLst>
      <p:ext uri="{BB962C8B-B14F-4D97-AF65-F5344CB8AC3E}">
        <p14:creationId xmlns:p14="http://schemas.microsoft.com/office/powerpoint/2010/main" val="1145111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u"/>
      </p:transition>
    </mc:Choice>
    <mc:Fallback xmlns="">
      <p:transition spd="slow">
        <p:wipe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" t="1112" r="265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48339" y="4220655"/>
            <a:ext cx="88569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+mj-lt"/>
              </a:rPr>
              <a:t>Lo mejor que puedes dar a tu enemigo es el perdón; a un oponente, tolerancia; a un amigo, tu corazón; a un niño, buen ejemplo; a un padre, respeto; a tu madre, sentirse orgullosa; a ti mismo, quererte; a todo hombre, </a:t>
            </a:r>
            <a:r>
              <a:rPr lang="es-ES" b="1" dirty="0" smtClean="0">
                <a:solidFill>
                  <a:schemeClr val="bg1"/>
                </a:solidFill>
                <a:latin typeface="+mj-lt"/>
              </a:rPr>
              <a:t>caridad. </a:t>
            </a:r>
            <a:r>
              <a:rPr lang="es-ES" sz="1400" b="1" i="1" dirty="0" err="1" smtClean="0">
                <a:solidFill>
                  <a:schemeClr val="bg1"/>
                </a:solidFill>
                <a:latin typeface="+mj-lt"/>
              </a:rPr>
              <a:t>Benjamin</a:t>
            </a:r>
            <a:r>
              <a:rPr lang="es-ES" sz="1400" b="1" i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s-ES" sz="1400" b="1" i="1" dirty="0">
                <a:solidFill>
                  <a:schemeClr val="bg1"/>
                </a:solidFill>
                <a:latin typeface="+mj-lt"/>
              </a:rPr>
              <a:t>Franklin</a:t>
            </a:r>
          </a:p>
        </p:txBody>
      </p:sp>
    </p:spTree>
    <p:extLst>
      <p:ext uri="{BB962C8B-B14F-4D97-AF65-F5344CB8AC3E}">
        <p14:creationId xmlns:p14="http://schemas.microsoft.com/office/powerpoint/2010/main" val="168421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u"/>
      </p:transition>
    </mc:Choice>
    <mc:Fallback xmlns="">
      <p:transition spd="slow">
        <p:wipe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" t="1000" r="293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48339" y="4281482"/>
            <a:ext cx="885698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+mj-lt"/>
              </a:rPr>
              <a:t>La próxima vez que te sientas algo incómodo con la presión en tu vida, recuerda que sin presión, no hay diamantes. La presión es parte del </a:t>
            </a:r>
            <a:r>
              <a:rPr lang="es-ES" b="1" dirty="0" smtClean="0">
                <a:solidFill>
                  <a:schemeClr val="bg1"/>
                </a:solidFill>
                <a:latin typeface="+mj-lt"/>
              </a:rPr>
              <a:t>éxito.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latin typeface="+mj-lt"/>
              </a:rPr>
              <a:t>Eric </a:t>
            </a:r>
            <a:r>
              <a:rPr lang="es-ES" sz="1400" b="1" i="1" dirty="0">
                <a:solidFill>
                  <a:schemeClr val="bg1"/>
                </a:solidFill>
                <a:latin typeface="+mj-lt"/>
              </a:rPr>
              <a:t>Thomas</a:t>
            </a:r>
          </a:p>
        </p:txBody>
      </p:sp>
    </p:spTree>
    <p:extLst>
      <p:ext uri="{BB962C8B-B14F-4D97-AF65-F5344CB8AC3E}">
        <p14:creationId xmlns:p14="http://schemas.microsoft.com/office/powerpoint/2010/main" val="50036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u"/>
      </p:transition>
    </mc:Choice>
    <mc:Fallback xmlns="">
      <p:transition spd="slow">
        <p:wipe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" t="1000" r="293"/>
          <a:stretch/>
        </p:blipFill>
        <p:spPr>
          <a:xfrm>
            <a:off x="0" y="0"/>
            <a:ext cx="9144000" cy="514646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48339" y="4284686"/>
            <a:ext cx="885698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+mj-lt"/>
              </a:rPr>
              <a:t>Una actitud positiva provoca una reacción en cadena de pensamientos, eventos y resultados positivos. Es un catalizador y produce resultados </a:t>
            </a:r>
            <a:r>
              <a:rPr lang="es-ES" b="1" dirty="0" smtClean="0">
                <a:solidFill>
                  <a:schemeClr val="bg1"/>
                </a:solidFill>
                <a:latin typeface="+mj-lt"/>
              </a:rPr>
              <a:t>extraordinarios.</a:t>
            </a:r>
          </a:p>
          <a:p>
            <a:pPr algn="ctr"/>
            <a:r>
              <a:rPr lang="es-ES" sz="1400" b="1" i="1" dirty="0" err="1" smtClean="0">
                <a:solidFill>
                  <a:schemeClr val="bg1"/>
                </a:solidFill>
                <a:latin typeface="+mj-lt"/>
              </a:rPr>
              <a:t>Wade</a:t>
            </a:r>
            <a:r>
              <a:rPr lang="es-ES" sz="1400" b="1" i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s-ES" sz="1400" b="1" i="1" dirty="0" err="1">
                <a:solidFill>
                  <a:schemeClr val="bg1"/>
                </a:solidFill>
                <a:latin typeface="+mj-lt"/>
              </a:rPr>
              <a:t>Boggs</a:t>
            </a:r>
            <a:endParaRPr lang="es-ES" sz="1400" b="1" i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3287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u"/>
      </p:transition>
    </mc:Choice>
    <mc:Fallback xmlns="">
      <p:transition spd="slow">
        <p:wipe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" t="1000" r="293"/>
          <a:stretch/>
        </p:blipFill>
        <p:spPr>
          <a:xfrm>
            <a:off x="0" y="0"/>
            <a:ext cx="9144000" cy="514646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48339" y="4284686"/>
            <a:ext cx="885698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+mj-lt"/>
              </a:rPr>
              <a:t>Se agradecido por lo que tienes; acabarás teniendo más. Si te concentras en lo que no tienes, nunca tendrás lo </a:t>
            </a:r>
            <a:r>
              <a:rPr lang="es-ES" b="1" dirty="0" smtClean="0">
                <a:solidFill>
                  <a:schemeClr val="bg1"/>
                </a:solidFill>
                <a:latin typeface="+mj-lt"/>
              </a:rPr>
              <a:t>suficiente.</a:t>
            </a:r>
          </a:p>
          <a:p>
            <a:pPr algn="ctr"/>
            <a:r>
              <a:rPr lang="es-ES" sz="1400" b="1" i="1" dirty="0" err="1" smtClean="0">
                <a:solidFill>
                  <a:schemeClr val="bg1"/>
                </a:solidFill>
                <a:latin typeface="+mj-lt"/>
              </a:rPr>
              <a:t>Oprah</a:t>
            </a:r>
            <a:r>
              <a:rPr lang="es-ES" sz="1400" b="1" i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s-ES" sz="1400" b="1" i="1" dirty="0" err="1">
                <a:solidFill>
                  <a:schemeClr val="bg1"/>
                </a:solidFill>
                <a:latin typeface="+mj-lt"/>
              </a:rPr>
              <a:t>Winfrey</a:t>
            </a:r>
            <a:endParaRPr lang="es-ES" sz="1400" b="1" i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3296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u"/>
      </p:transition>
    </mc:Choice>
    <mc:Fallback xmlns="">
      <p:transition spd="slow">
        <p:wipe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7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48339" y="4280492"/>
            <a:ext cx="885698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+mj-lt"/>
              </a:rPr>
              <a:t>Prácticamente no hay nada imposible en este </a:t>
            </a:r>
            <a:r>
              <a:rPr lang="es-ES" b="1" dirty="0" smtClean="0">
                <a:solidFill>
                  <a:schemeClr val="bg1"/>
                </a:solidFill>
                <a:latin typeface="+mj-lt"/>
              </a:rPr>
              <a:t>mundo, </a:t>
            </a:r>
            <a:r>
              <a:rPr lang="es-ES" b="1" dirty="0">
                <a:solidFill>
                  <a:schemeClr val="bg1"/>
                </a:solidFill>
                <a:latin typeface="+mj-lt"/>
              </a:rPr>
              <a:t>si simplemente pones tu mente en ello y mantienes una actitud </a:t>
            </a:r>
            <a:r>
              <a:rPr lang="es-ES" b="1" dirty="0" smtClean="0">
                <a:solidFill>
                  <a:schemeClr val="bg1"/>
                </a:solidFill>
                <a:latin typeface="+mj-lt"/>
              </a:rPr>
              <a:t>positiva.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latin typeface="+mj-lt"/>
              </a:rPr>
              <a:t>Lou </a:t>
            </a:r>
            <a:r>
              <a:rPr lang="es-ES" sz="1400" b="1" i="1" dirty="0" err="1">
                <a:solidFill>
                  <a:schemeClr val="bg1"/>
                </a:solidFill>
                <a:latin typeface="+mj-lt"/>
              </a:rPr>
              <a:t>Holtz</a:t>
            </a:r>
            <a:endParaRPr lang="es-ES" sz="1400" b="1" i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8743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u"/>
      </p:transition>
    </mc:Choice>
    <mc:Fallback xmlns="">
      <p:transition spd="slow">
        <p:wipe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" t="1000" r="293"/>
          <a:stretch/>
        </p:blipFill>
        <p:spPr>
          <a:xfrm>
            <a:off x="0" y="0"/>
            <a:ext cx="9144000" cy="514646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48339" y="4223130"/>
            <a:ext cx="88569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+mj-lt"/>
              </a:rPr>
              <a:t>Primero piensa en lo que realmente quieres. Luego persíguelo con perseverancia, no te rindas. Cuando decaigas piensa en las recompensas. Con eso habrás conseguido el 50% de tu </a:t>
            </a:r>
            <a:r>
              <a:rPr lang="es-ES" b="1" dirty="0" smtClean="0">
                <a:solidFill>
                  <a:schemeClr val="bg1"/>
                </a:solidFill>
                <a:latin typeface="+mj-lt"/>
              </a:rPr>
              <a:t>meta. </a:t>
            </a:r>
            <a:r>
              <a:rPr lang="es-ES" sz="1400" b="1" i="1" dirty="0" smtClean="0">
                <a:solidFill>
                  <a:schemeClr val="bg1"/>
                </a:solidFill>
                <a:latin typeface="+mj-lt"/>
              </a:rPr>
              <a:t>Autor </a:t>
            </a:r>
            <a:r>
              <a:rPr lang="es-ES" sz="1400" b="1" i="1" dirty="0">
                <a:solidFill>
                  <a:schemeClr val="bg1"/>
                </a:solidFill>
                <a:latin typeface="+mj-lt"/>
              </a:rPr>
              <a:t>desconocido</a:t>
            </a:r>
          </a:p>
        </p:txBody>
      </p:sp>
    </p:spTree>
    <p:extLst>
      <p:ext uri="{BB962C8B-B14F-4D97-AF65-F5344CB8AC3E}">
        <p14:creationId xmlns:p14="http://schemas.microsoft.com/office/powerpoint/2010/main" val="221558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u"/>
      </p:transition>
    </mc:Choice>
    <mc:Fallback xmlns="">
      <p:transition spd="slow">
        <p:wipe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" t="1000" r="293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2892956" y="4243912"/>
            <a:ext cx="337130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dirty="0" smtClean="0">
                <a:solidFill>
                  <a:schemeClr val="bg1"/>
                </a:solidFill>
                <a:latin typeface="+mj-lt"/>
              </a:rPr>
              <a:t>Música: </a:t>
            </a:r>
            <a:r>
              <a:rPr lang="es-ES" sz="1300" b="1" dirty="0" err="1">
                <a:solidFill>
                  <a:schemeClr val="bg1"/>
                </a:solidFill>
                <a:latin typeface="+mj-lt"/>
              </a:rPr>
              <a:t>Kitaguni</a:t>
            </a:r>
            <a:r>
              <a:rPr lang="es-ES" sz="1300" b="1" dirty="0">
                <a:solidFill>
                  <a:schemeClr val="bg1"/>
                </a:solidFill>
                <a:latin typeface="+mj-lt"/>
              </a:rPr>
              <a:t> no </a:t>
            </a:r>
            <a:r>
              <a:rPr lang="es-ES" sz="1300" b="1" dirty="0" err="1" smtClean="0">
                <a:solidFill>
                  <a:schemeClr val="bg1"/>
                </a:solidFill>
                <a:latin typeface="+mj-lt"/>
              </a:rPr>
              <a:t>Haru</a:t>
            </a:r>
            <a:r>
              <a:rPr lang="es-ES" sz="1300" b="1" dirty="0" smtClean="0">
                <a:solidFill>
                  <a:schemeClr val="bg1"/>
                </a:solidFill>
                <a:latin typeface="+mj-lt"/>
              </a:rPr>
              <a:t> - </a:t>
            </a:r>
            <a:r>
              <a:rPr lang="es-ES" sz="1300" b="1" i="1" dirty="0" err="1" smtClean="0">
                <a:solidFill>
                  <a:schemeClr val="bg1"/>
                </a:solidFill>
                <a:latin typeface="+mj-lt"/>
              </a:rPr>
              <a:t>Yoshio</a:t>
            </a:r>
            <a:r>
              <a:rPr lang="es-ES" sz="1300" b="1" i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s-ES" sz="1300" b="1" i="1" dirty="0" err="1" smtClean="0">
                <a:solidFill>
                  <a:schemeClr val="bg1"/>
                </a:solidFill>
                <a:latin typeface="+mj-lt"/>
              </a:rPr>
              <a:t>Kimura</a:t>
            </a:r>
            <a:endParaRPr lang="es-ES" sz="1300" b="1" i="1" dirty="0" smtClean="0">
              <a:solidFill>
                <a:schemeClr val="bg1"/>
              </a:solidFill>
              <a:latin typeface="+mj-lt"/>
            </a:endParaRPr>
          </a:p>
          <a:p>
            <a:pPr algn="ctr"/>
            <a:endParaRPr lang="es-ES" sz="1300" b="1" i="1" dirty="0" smtClean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ES" sz="1300" b="1" dirty="0" smtClean="0">
                <a:solidFill>
                  <a:schemeClr val="bg1"/>
                </a:solidFill>
                <a:latin typeface="+mj-lt"/>
              </a:rPr>
              <a:t>Realización general: </a:t>
            </a:r>
            <a:r>
              <a:rPr lang="es-ES" sz="13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ES" sz="1300" b="1" dirty="0" smtClean="0">
                <a:solidFill>
                  <a:schemeClr val="bg1"/>
                </a:solidFill>
                <a:latin typeface="+mj-lt"/>
              </a:rPr>
              <a:t>Medellín-Colombia</a:t>
            </a:r>
            <a:endParaRPr lang="es-ES" sz="13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5611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u"/>
      </p:transition>
    </mc:Choice>
    <mc:Fallback xmlns="">
      <p:transition spd="slow">
        <p:wipe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897417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29895</TotalTime>
  <Words>477</Words>
  <Application>Microsoft Office PowerPoint</Application>
  <PresentationFormat>Presentación en pantalla (16:9)</PresentationFormat>
  <Paragraphs>34</Paragraphs>
  <Slides>17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3" baseType="lpstr">
      <vt:lpstr>Arial</vt:lpstr>
      <vt:lpstr>Bodoni MT Black</vt:lpstr>
      <vt:lpstr>Calibri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C@B</cp:lastModifiedBy>
  <cp:revision>2541</cp:revision>
  <dcterms:created xsi:type="dcterms:W3CDTF">2012-12-20T15:47:10Z</dcterms:created>
  <dcterms:modified xsi:type="dcterms:W3CDTF">2017-07-09T02:44:55Z</dcterms:modified>
</cp:coreProperties>
</file>