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336" r:id="rId3"/>
    <p:sldId id="370" r:id="rId4"/>
    <p:sldId id="371" r:id="rId5"/>
    <p:sldId id="372" r:id="rId6"/>
    <p:sldId id="373" r:id="rId7"/>
    <p:sldId id="374" r:id="rId8"/>
    <p:sldId id="375" r:id="rId9"/>
    <p:sldId id="376" r:id="rId10"/>
    <p:sldId id="377" r:id="rId11"/>
    <p:sldId id="378" r:id="rId12"/>
    <p:sldId id="325" r:id="rId13"/>
    <p:sldId id="379" r:id="rId14"/>
    <p:sldId id="384" r:id="rId15"/>
    <p:sldId id="385"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V6I9LXEP3UBNN6sHWXEgVw==" hashData="7qjkgSltRhQNZaHRFEQaENxRqr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2600"/>
    <a:srgbClr val="000066"/>
    <a:srgbClr val="500050"/>
    <a:srgbClr val="753805"/>
    <a:srgbClr val="CC9900"/>
    <a:srgbClr val="A47900"/>
    <a:srgbClr val="A50021"/>
    <a:srgbClr val="800000"/>
    <a:srgbClr val="CC0000"/>
    <a:srgbClr val="66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90" d="100"/>
          <a:sy n="90" d="100"/>
        </p:scale>
        <p:origin x="-120" y="-14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15/10/2014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15/10/2014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15/10/2014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15/10/2014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15/10/2014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15/10/2014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15/10/2014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15/10/2014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15/10/2014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15/10/2014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15/10/2014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15/10/2014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FEAE386-988D-4432-849E-6EF8BFCBD374}"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3186809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15/10/2014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6DE0CC5-4109-4BE5-810B-6B789AF7CFD3}"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 y="-12700"/>
            <a:ext cx="9156700" cy="5168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72241" y="1599754"/>
            <a:ext cx="5420074" cy="196977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5400" b="1" cap="none" spc="0" dirty="0" smtClean="0">
                <a:ln w="11430"/>
                <a:solidFill>
                  <a:schemeClr val="bg1"/>
                </a:solidFill>
                <a:effectLst>
                  <a:outerShdw blurRad="127000" dist="39000" dir="5460000" algn="tl">
                    <a:srgbClr val="000000"/>
                  </a:outerShdw>
                </a:effectLst>
                <a:latin typeface="Aharoni" panose="02010803020104030203" pitchFamily="2" charset="-79"/>
                <a:cs typeface="Aharoni" panose="02010803020104030203" pitchFamily="2" charset="-79"/>
              </a:rPr>
              <a:t>PENSAMIENTOS</a:t>
            </a:r>
          </a:p>
          <a:p>
            <a:pPr algn="ctr"/>
            <a:r>
              <a:rPr lang="es-ES" sz="3400" b="1" dirty="0" smtClean="0">
                <a:ln w="11430"/>
                <a:solidFill>
                  <a:schemeClr val="bg1"/>
                </a:solidFill>
                <a:effectLst>
                  <a:outerShdw blurRad="127000" dist="39000" dir="5460000" algn="tl">
                    <a:srgbClr val="000000"/>
                  </a:outerShdw>
                </a:effectLst>
                <a:latin typeface="Aharoni" panose="02010803020104030203" pitchFamily="2" charset="-79"/>
                <a:cs typeface="Aharoni" panose="02010803020104030203" pitchFamily="2" charset="-79"/>
              </a:rPr>
              <a:t>PARA REFLEXIONAR</a:t>
            </a:r>
          </a:p>
          <a:p>
            <a:pPr algn="ctr"/>
            <a:r>
              <a:rPr lang="es-ES" sz="3400" b="1" cap="none" spc="0" dirty="0" smtClean="0">
                <a:ln w="11430"/>
                <a:solidFill>
                  <a:schemeClr val="bg1"/>
                </a:solidFill>
                <a:effectLst>
                  <a:outerShdw blurRad="127000" dist="39000" dir="5460000" algn="tl">
                    <a:srgbClr val="000000"/>
                  </a:outerShdw>
                </a:effectLst>
                <a:latin typeface="Aharoni" panose="02010803020104030203" pitchFamily="2" charset="-79"/>
                <a:cs typeface="Aharoni" panose="02010803020104030203" pitchFamily="2" charset="-79"/>
              </a:rPr>
              <a:t>(1)</a:t>
            </a:r>
            <a:endParaRPr lang="es-ES" sz="3400" b="1" cap="none" spc="0" dirty="0">
              <a:ln w="11430"/>
              <a:solidFill>
                <a:schemeClr val="bg1"/>
              </a:solidFill>
              <a:effectLst>
                <a:outerShdw blurRad="127000" dist="39000" dir="5460000" algn="tl">
                  <a:srgbClr val="000000"/>
                </a:outerShdw>
              </a:effectLst>
              <a:latin typeface="Aharoni" panose="02010803020104030203" pitchFamily="2" charset="-79"/>
              <a:cs typeface="Aharoni" panose="02010803020104030203" pitchFamily="2" charset="-79"/>
            </a:endParaRPr>
          </a:p>
        </p:txBody>
      </p:sp>
      <p:pic>
        <p:nvPicPr>
          <p:cNvPr id="3" name="Sound of an Angel - BlackSheep806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146866047"/>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3000"/>
                                        <p:tgtEl>
                                          <p:spTgt spid="2"/>
                                        </p:tgtEl>
                                      </p:cBhvr>
                                    </p:animEffect>
                                    <p:anim calcmode="lin" valueType="num">
                                      <p:cBhvr>
                                        <p:cTn id="12" dur="3000" fill="hold"/>
                                        <p:tgtEl>
                                          <p:spTgt spid="2"/>
                                        </p:tgtEl>
                                        <p:attrNameLst>
                                          <p:attrName>ppt_x</p:attrName>
                                        </p:attrNameLst>
                                      </p:cBhvr>
                                      <p:tavLst>
                                        <p:tav tm="0">
                                          <p:val>
                                            <p:strVal val="#ppt_x"/>
                                          </p:val>
                                        </p:tav>
                                        <p:tav tm="100000">
                                          <p:val>
                                            <p:strVal val="#ppt_x"/>
                                          </p:val>
                                        </p:tav>
                                      </p:tavLst>
                                    </p:anim>
                                    <p:anim calcmode="lin" valueType="num">
                                      <p:cBhvr>
                                        <p:cTn id="13"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03810" y="396991"/>
            <a:ext cx="5598552" cy="2308324"/>
          </a:xfrm>
          <a:prstGeom prst="rect">
            <a:avLst/>
          </a:prstGeom>
        </p:spPr>
        <p:txBody>
          <a:bodyPr wrap="square">
            <a:spAutoFit/>
          </a:bodyPr>
          <a:lstStyle/>
          <a:p>
            <a:pPr algn="ctr"/>
            <a:r>
              <a:rPr lang="es-CO" b="1" dirty="0">
                <a:solidFill>
                  <a:schemeClr val="bg1"/>
                </a:solidFill>
                <a:effectLst>
                  <a:glow rad="101600">
                    <a:schemeClr val="tx2">
                      <a:lumMod val="75000"/>
                    </a:schemeClr>
                  </a:glow>
                </a:effectLst>
                <a:latin typeface="+mj-lt"/>
              </a:rPr>
              <a:t>Una vez le preguntaron a Buda qué es lo que a él más le sorprendía de la humanidad, y respondió: “Los hombres, que pierden la salud para juntar dinero, y luego pierden el dinero para recuperar la salud y por pensar ansiosamente en el </a:t>
            </a:r>
            <a:r>
              <a:rPr lang="es-CO" b="1" dirty="0" smtClean="0">
                <a:solidFill>
                  <a:schemeClr val="bg1"/>
                </a:solidFill>
                <a:effectLst>
                  <a:glow rad="101600">
                    <a:schemeClr val="tx2">
                      <a:lumMod val="75000"/>
                    </a:schemeClr>
                  </a:glow>
                </a:effectLst>
                <a:latin typeface="+mj-lt"/>
              </a:rPr>
              <a:t>futuro </a:t>
            </a:r>
            <a:r>
              <a:rPr lang="es-CO" b="1" dirty="0">
                <a:solidFill>
                  <a:schemeClr val="bg1"/>
                </a:solidFill>
                <a:effectLst>
                  <a:glow rad="101600">
                    <a:schemeClr val="tx2">
                      <a:lumMod val="75000"/>
                    </a:schemeClr>
                  </a:glow>
                </a:effectLst>
                <a:latin typeface="+mj-lt"/>
              </a:rPr>
              <a:t>olvidan el </a:t>
            </a:r>
            <a:r>
              <a:rPr lang="es-CO" b="1" dirty="0" smtClean="0">
                <a:solidFill>
                  <a:schemeClr val="bg1"/>
                </a:solidFill>
                <a:effectLst>
                  <a:glow rad="101600">
                    <a:schemeClr val="tx2">
                      <a:lumMod val="75000"/>
                    </a:schemeClr>
                  </a:glow>
                </a:effectLst>
                <a:latin typeface="+mj-lt"/>
              </a:rPr>
              <a:t>presente, </a:t>
            </a:r>
            <a:r>
              <a:rPr lang="es-CO" b="1" dirty="0">
                <a:solidFill>
                  <a:schemeClr val="bg1"/>
                </a:solidFill>
                <a:effectLst>
                  <a:glow rad="101600">
                    <a:schemeClr val="tx2">
                      <a:lumMod val="75000"/>
                    </a:schemeClr>
                  </a:glow>
                </a:effectLst>
                <a:latin typeface="+mj-lt"/>
              </a:rPr>
              <a:t>de tal forma, que acaban por no vivir ni el presente ni el futuro, viven como si nunca fuesen a morir y mueren como si nunca hubiesen </a:t>
            </a:r>
            <a:r>
              <a:rPr lang="es-CO" b="1" dirty="0" smtClean="0">
                <a:solidFill>
                  <a:schemeClr val="bg1"/>
                </a:solidFill>
                <a:effectLst>
                  <a:glow rad="101600">
                    <a:schemeClr val="tx2">
                      <a:lumMod val="75000"/>
                    </a:schemeClr>
                  </a:glow>
                </a:effectLst>
                <a:latin typeface="+mj-lt"/>
              </a:rPr>
              <a:t>vivido.</a:t>
            </a:r>
            <a:endParaRPr lang="es-CO" b="1" dirty="0">
              <a:solidFill>
                <a:schemeClr val="bg1"/>
              </a:solidFill>
              <a:effectLst>
                <a:glow rad="101600">
                  <a:schemeClr val="tx2">
                    <a:lumMod val="75000"/>
                  </a:schemeClr>
                </a:glow>
              </a:effectLst>
              <a:latin typeface="+mj-lt"/>
            </a:endParaRPr>
          </a:p>
        </p:txBody>
      </p:sp>
      <p:grpSp>
        <p:nvGrpSpPr>
          <p:cNvPr id="4" name="3 Grupo"/>
          <p:cNvGrpSpPr/>
          <p:nvPr/>
        </p:nvGrpSpPr>
        <p:grpSpPr>
          <a:xfrm>
            <a:off x="92075" y="2835668"/>
            <a:ext cx="8959850" cy="2194788"/>
            <a:chOff x="92075" y="2835668"/>
            <a:chExt cx="8959850" cy="2194788"/>
          </a:xfrm>
        </p:grpSpPr>
        <p:pic>
          <p:nvPicPr>
            <p:cNvPr id="5126" name="Picture 6" descr="C:\01 Mis docu. Backup\Mis imágenes\00 Para el mensaje haciendo\02pen.png"/>
            <p:cNvPicPr>
              <a:picLocks noChangeAspect="1" noChangeArrowheads="1"/>
            </p:cNvPicPr>
            <p:nvPr/>
          </p:nvPicPr>
          <p:blipFill rotWithShape="1">
            <a:blip r:embed="rId3">
              <a:extLst>
                <a:ext uri="{28A0092B-C50C-407E-A947-70E740481C1C}">
                  <a14:useLocalDpi xmlns:a14="http://schemas.microsoft.com/office/drawing/2010/main" val="0"/>
                </a:ext>
              </a:extLst>
            </a:blip>
            <a:srcRect t="9519"/>
            <a:stretch/>
          </p:blipFill>
          <p:spPr bwMode="auto">
            <a:xfrm>
              <a:off x="92075" y="2835668"/>
              <a:ext cx="8959850" cy="21947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03810" y="3070193"/>
              <a:ext cx="5598552" cy="1692771"/>
            </a:xfrm>
            <a:prstGeom prst="rect">
              <a:avLst/>
            </a:prstGeom>
          </p:spPr>
          <p:txBody>
            <a:bodyPr wrap="square">
              <a:spAutoFit/>
            </a:bodyPr>
            <a:lstStyle/>
            <a:p>
              <a:pPr algn="ctr"/>
              <a:r>
                <a:rPr lang="es-CO" b="1" dirty="0">
                  <a:solidFill>
                    <a:schemeClr val="bg1"/>
                  </a:solidFill>
                  <a:effectLst>
                    <a:glow rad="101600">
                      <a:schemeClr val="tx2">
                        <a:lumMod val="75000"/>
                      </a:schemeClr>
                    </a:glow>
                  </a:effectLst>
                  <a:latin typeface="+mj-lt"/>
                </a:rPr>
                <a:t>Con el tiempo aprendemos que una mano amiga no nos quita la libertad. No debe atarnos. Y aprendemos a aceptar nuestros errores y a asimilar nuestros fallos con madurez. Y quien nos acepte con ellos será quien nos aprecie de </a:t>
              </a:r>
              <a:r>
                <a:rPr lang="es-CO" b="1" dirty="0" smtClean="0">
                  <a:solidFill>
                    <a:schemeClr val="bg1"/>
                  </a:solidFill>
                  <a:effectLst>
                    <a:glow rad="101600">
                      <a:schemeClr val="tx2">
                        <a:lumMod val="75000"/>
                      </a:schemeClr>
                    </a:glow>
                  </a:effectLst>
                  <a:latin typeface="+mj-lt"/>
                </a:rPr>
                <a:t>verdad.</a:t>
              </a:r>
            </a:p>
            <a:p>
              <a:pPr algn="ctr"/>
              <a:r>
                <a:rPr lang="es-CO" sz="1400" b="1" i="1" dirty="0" smtClean="0">
                  <a:solidFill>
                    <a:schemeClr val="bg1"/>
                  </a:solidFill>
                  <a:effectLst>
                    <a:glow rad="101600">
                      <a:schemeClr val="tx2">
                        <a:lumMod val="75000"/>
                      </a:schemeClr>
                    </a:glow>
                  </a:effectLst>
                  <a:latin typeface="+mj-lt"/>
                </a:rPr>
                <a:t>María </a:t>
              </a:r>
              <a:r>
                <a:rPr lang="es-CO" sz="1400" b="1" i="1" dirty="0">
                  <a:solidFill>
                    <a:schemeClr val="bg1"/>
                  </a:solidFill>
                  <a:effectLst>
                    <a:glow rad="101600">
                      <a:schemeClr val="tx2">
                        <a:lumMod val="75000"/>
                      </a:schemeClr>
                    </a:glow>
                  </a:effectLst>
                  <a:latin typeface="+mj-lt"/>
                </a:rPr>
                <a:t>José Corral Benítez</a:t>
              </a:r>
            </a:p>
          </p:txBody>
        </p:sp>
      </p:gr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9740" y="359988"/>
            <a:ext cx="6120850" cy="1538883"/>
          </a:xfrm>
          <a:prstGeom prst="rect">
            <a:avLst/>
          </a:prstGeom>
        </p:spPr>
        <p:txBody>
          <a:bodyPr wrap="square">
            <a:spAutoFit/>
          </a:bodyPr>
          <a:lstStyle/>
          <a:p>
            <a:pPr algn="ctr"/>
            <a:r>
              <a:rPr lang="es-CO" sz="2000" b="1" dirty="0">
                <a:solidFill>
                  <a:schemeClr val="bg1"/>
                </a:solidFill>
                <a:effectLst>
                  <a:glow rad="101600">
                    <a:srgbClr val="753805"/>
                  </a:glow>
                </a:effectLst>
                <a:latin typeface="+mj-lt"/>
              </a:rPr>
              <a:t>Después de algún tiempo, uno aprende que las verdaderas amistades continúan creciendo a pesar de las distancias y que lo importante no es lo que tienes en la vida, sino a </a:t>
            </a:r>
            <a:r>
              <a:rPr lang="es-CO" sz="2000" b="1" dirty="0" smtClean="0">
                <a:solidFill>
                  <a:schemeClr val="bg1"/>
                </a:solidFill>
                <a:effectLst>
                  <a:glow rad="101600">
                    <a:srgbClr val="753805"/>
                  </a:glow>
                </a:effectLst>
                <a:latin typeface="+mj-lt"/>
              </a:rPr>
              <a:t>quién </a:t>
            </a:r>
            <a:r>
              <a:rPr lang="es-CO" sz="2000" b="1" dirty="0">
                <a:solidFill>
                  <a:schemeClr val="bg1"/>
                </a:solidFill>
                <a:effectLst>
                  <a:glow rad="101600">
                    <a:srgbClr val="753805"/>
                  </a:glow>
                </a:effectLst>
                <a:latin typeface="+mj-lt"/>
              </a:rPr>
              <a:t>tienes en la </a:t>
            </a:r>
            <a:r>
              <a:rPr lang="es-CO" sz="2000" b="1" dirty="0" smtClean="0">
                <a:solidFill>
                  <a:schemeClr val="bg1"/>
                </a:solidFill>
                <a:effectLst>
                  <a:glow rad="101600">
                    <a:srgbClr val="753805"/>
                  </a:glow>
                </a:effectLst>
                <a:latin typeface="+mj-lt"/>
              </a:rPr>
              <a:t>vida.</a:t>
            </a:r>
          </a:p>
          <a:p>
            <a:pPr algn="ctr"/>
            <a:r>
              <a:rPr lang="es-CO" sz="1400" b="1" i="1" dirty="0" smtClean="0">
                <a:solidFill>
                  <a:schemeClr val="bg1"/>
                </a:solidFill>
                <a:effectLst>
                  <a:glow rad="101600">
                    <a:srgbClr val="753805"/>
                  </a:glow>
                </a:effectLst>
                <a:latin typeface="+mj-lt"/>
              </a:rPr>
              <a:t>William </a:t>
            </a:r>
            <a:r>
              <a:rPr lang="es-CO" sz="1400" b="1" i="1" dirty="0">
                <a:solidFill>
                  <a:schemeClr val="bg1"/>
                </a:solidFill>
                <a:effectLst>
                  <a:glow rad="101600">
                    <a:srgbClr val="753805"/>
                  </a:glow>
                </a:effectLst>
                <a:latin typeface="+mj-lt"/>
              </a:rPr>
              <a:t>Shakespeare</a:t>
            </a:r>
          </a:p>
        </p:txBody>
      </p:sp>
      <p:grpSp>
        <p:nvGrpSpPr>
          <p:cNvPr id="10" name="9 Grupo"/>
          <p:cNvGrpSpPr/>
          <p:nvPr/>
        </p:nvGrpSpPr>
        <p:grpSpPr>
          <a:xfrm>
            <a:off x="284163" y="2147299"/>
            <a:ext cx="8575675" cy="2765086"/>
            <a:chOff x="284163" y="2147299"/>
            <a:chExt cx="8575675" cy="2765086"/>
          </a:xfrm>
        </p:grpSpPr>
        <p:pic>
          <p:nvPicPr>
            <p:cNvPr id="23" name="Picture 4" descr="C:\01 Mis docu. Backup\Mis imágenes\00 Para el mensaje haciendo\03pen.png"/>
            <p:cNvPicPr>
              <a:picLocks noChangeAspect="1" noChangeArrowheads="1"/>
            </p:cNvPicPr>
            <p:nvPr/>
          </p:nvPicPr>
          <p:blipFill rotWithShape="1">
            <a:blip r:embed="rId3">
              <a:extLst>
                <a:ext uri="{28A0092B-C50C-407E-A947-70E740481C1C}">
                  <a14:useLocalDpi xmlns:a14="http://schemas.microsoft.com/office/drawing/2010/main" val="0"/>
                </a:ext>
              </a:extLst>
            </a:blip>
            <a:srcRect t="40145"/>
            <a:stretch/>
          </p:blipFill>
          <p:spPr bwMode="auto">
            <a:xfrm>
              <a:off x="284163" y="2147299"/>
              <a:ext cx="8575675" cy="2765086"/>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699740" y="2311159"/>
              <a:ext cx="6120850" cy="2554545"/>
            </a:xfrm>
            <a:prstGeom prst="rect">
              <a:avLst/>
            </a:prstGeom>
          </p:spPr>
          <p:txBody>
            <a:bodyPr wrap="square">
              <a:spAutoFit/>
            </a:bodyPr>
            <a:lstStyle/>
            <a:p>
              <a:pPr algn="ctr"/>
              <a:r>
                <a:rPr lang="es-CO" sz="2000" b="1" dirty="0">
                  <a:solidFill>
                    <a:schemeClr val="bg1"/>
                  </a:solidFill>
                  <a:effectLst>
                    <a:glow rad="101600">
                      <a:srgbClr val="753805"/>
                    </a:glow>
                  </a:effectLst>
                  <a:latin typeface="+mj-lt"/>
                </a:rPr>
                <a:t>No grites, no ofendas, no juzgues, no humilles, no indispongas, sé noble. Sé grande, se íntegro, sé sincero, sé humilde… Los gritos son señal de </a:t>
              </a:r>
              <a:r>
                <a:rPr lang="es-CO" sz="2000" b="1" dirty="0" smtClean="0">
                  <a:solidFill>
                    <a:schemeClr val="bg1"/>
                  </a:solidFill>
                  <a:effectLst>
                    <a:glow rad="101600">
                      <a:srgbClr val="753805"/>
                    </a:glow>
                  </a:effectLst>
                  <a:latin typeface="+mj-lt"/>
                </a:rPr>
                <a:t>debilidad. </a:t>
              </a:r>
              <a:r>
                <a:rPr lang="es-CO" sz="2000" b="1" dirty="0">
                  <a:solidFill>
                    <a:schemeClr val="bg1"/>
                  </a:solidFill>
                  <a:effectLst>
                    <a:glow rad="101600">
                      <a:srgbClr val="753805"/>
                    </a:glow>
                  </a:effectLst>
                  <a:latin typeface="+mj-lt"/>
                </a:rPr>
                <a:t>La humillación es señal de </a:t>
              </a:r>
              <a:r>
                <a:rPr lang="es-CO" sz="2000" b="1" dirty="0" smtClean="0">
                  <a:solidFill>
                    <a:schemeClr val="bg1"/>
                  </a:solidFill>
                  <a:effectLst>
                    <a:glow rad="101600">
                      <a:srgbClr val="753805"/>
                    </a:glow>
                  </a:effectLst>
                  <a:latin typeface="+mj-lt"/>
                </a:rPr>
                <a:t>pobreza. </a:t>
              </a:r>
              <a:r>
                <a:rPr lang="es-CO" sz="2000" b="1" dirty="0">
                  <a:solidFill>
                    <a:schemeClr val="bg1"/>
                  </a:solidFill>
                  <a:effectLst>
                    <a:glow rad="101600">
                      <a:srgbClr val="753805"/>
                    </a:glow>
                  </a:effectLst>
                  <a:latin typeface="+mj-lt"/>
                </a:rPr>
                <a:t>La calumnia es señal de indiferencia, de bajes y envidia. La agresividad es falta de nobleza, </a:t>
              </a:r>
              <a:r>
                <a:rPr lang="es-CO" sz="2000" b="1" dirty="0" smtClean="0">
                  <a:solidFill>
                    <a:schemeClr val="bg1"/>
                  </a:solidFill>
                  <a:effectLst>
                    <a:glow rad="101600">
                      <a:srgbClr val="753805"/>
                    </a:glow>
                  </a:effectLst>
                  <a:latin typeface="+mj-lt"/>
                </a:rPr>
                <a:t>y </a:t>
              </a:r>
              <a:r>
                <a:rPr lang="es-CO" sz="2000" b="1" dirty="0">
                  <a:solidFill>
                    <a:schemeClr val="bg1"/>
                  </a:solidFill>
                  <a:effectLst>
                    <a:glow rad="101600">
                      <a:srgbClr val="753805"/>
                    </a:glow>
                  </a:effectLst>
                  <a:latin typeface="+mj-lt"/>
                </a:rPr>
                <a:t>señal de inseguridad. El verdadero liderazgo se obtiene cuando… se es íntegro, humilde, sincero, equitativo, leal y ético</a:t>
              </a:r>
              <a:r>
                <a:rPr lang="es-CO" sz="2000" b="1" dirty="0" smtClean="0">
                  <a:solidFill>
                    <a:schemeClr val="bg1"/>
                  </a:solidFill>
                  <a:effectLst>
                    <a:glow rad="101600">
                      <a:srgbClr val="753805"/>
                    </a:glow>
                  </a:effectLst>
                  <a:latin typeface="+mj-lt"/>
                </a:rPr>
                <a:t>. </a:t>
              </a:r>
              <a:r>
                <a:rPr lang="es-CO" sz="1400" b="1" i="1" dirty="0" smtClean="0">
                  <a:solidFill>
                    <a:schemeClr val="bg1"/>
                  </a:solidFill>
                  <a:effectLst>
                    <a:glow rad="101600">
                      <a:srgbClr val="753805"/>
                    </a:glow>
                  </a:effectLst>
                  <a:latin typeface="+mj-lt"/>
                </a:rPr>
                <a:t>(Anónimo)</a:t>
              </a:r>
              <a:endParaRPr lang="es-CO" sz="1400" b="1" i="1" dirty="0">
                <a:solidFill>
                  <a:schemeClr val="bg1"/>
                </a:solidFill>
                <a:effectLst>
                  <a:glow rad="101600">
                    <a:srgbClr val="753805"/>
                  </a:glow>
                </a:effectLst>
                <a:latin typeface="+mj-lt"/>
              </a:endParaRPr>
            </a:p>
          </p:txBody>
        </p:sp>
      </p:gr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050"/>
            <a:ext cx="9144000" cy="51816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286000" y="380628"/>
            <a:ext cx="6534590" cy="1846659"/>
          </a:xfrm>
          <a:prstGeom prst="rect">
            <a:avLst/>
          </a:prstGeom>
        </p:spPr>
        <p:txBody>
          <a:bodyPr wrap="square">
            <a:spAutoFit/>
          </a:bodyPr>
          <a:lstStyle/>
          <a:p>
            <a:pPr algn="ctr"/>
            <a:r>
              <a:rPr lang="es-CO" sz="2000" b="1" dirty="0">
                <a:solidFill>
                  <a:schemeClr val="bg1"/>
                </a:solidFill>
                <a:effectLst>
                  <a:glow rad="101600">
                    <a:schemeClr val="accent4">
                      <a:lumMod val="50000"/>
                    </a:schemeClr>
                  </a:glow>
                </a:effectLst>
                <a:latin typeface="+mj-lt"/>
              </a:rPr>
              <a:t>Fuérzate a hacer más y a experimentar más. Utiliza tu energía para ensanchar tus sueños. Sí, ensancha tus sueños. No aceptes una idea mediocre cuando tienes un potencial infinito dentro de la fortaleza de tu mente. Atrévete a apelar a tu </a:t>
            </a:r>
            <a:r>
              <a:rPr lang="es-CO" sz="2000" b="1" dirty="0" smtClean="0">
                <a:solidFill>
                  <a:schemeClr val="bg1"/>
                </a:solidFill>
                <a:effectLst>
                  <a:glow rad="101600">
                    <a:schemeClr val="accent4">
                      <a:lumMod val="50000"/>
                    </a:schemeClr>
                  </a:glow>
                </a:effectLst>
                <a:latin typeface="+mj-lt"/>
              </a:rPr>
              <a:t>grandeza.</a:t>
            </a:r>
          </a:p>
          <a:p>
            <a:pPr algn="ctr"/>
            <a:r>
              <a:rPr lang="es-CO" sz="1400" b="1" i="1" dirty="0" err="1" smtClean="0">
                <a:solidFill>
                  <a:schemeClr val="bg1"/>
                </a:solidFill>
                <a:effectLst>
                  <a:glow rad="101600">
                    <a:schemeClr val="accent4">
                      <a:lumMod val="50000"/>
                    </a:schemeClr>
                  </a:glow>
                </a:effectLst>
                <a:latin typeface="+mj-lt"/>
              </a:rPr>
              <a:t>Robin</a:t>
            </a:r>
            <a:r>
              <a:rPr lang="es-CO" sz="1400" b="1" i="1" dirty="0" smtClean="0">
                <a:solidFill>
                  <a:schemeClr val="bg1"/>
                </a:solidFill>
                <a:effectLst>
                  <a:glow rad="101600">
                    <a:schemeClr val="accent4">
                      <a:lumMod val="50000"/>
                    </a:schemeClr>
                  </a:glow>
                </a:effectLst>
                <a:latin typeface="+mj-lt"/>
              </a:rPr>
              <a:t> </a:t>
            </a:r>
            <a:r>
              <a:rPr lang="es-CO" sz="1400" b="1" i="1" dirty="0">
                <a:solidFill>
                  <a:schemeClr val="bg1"/>
                </a:solidFill>
                <a:effectLst>
                  <a:glow rad="101600">
                    <a:schemeClr val="accent4">
                      <a:lumMod val="50000"/>
                    </a:schemeClr>
                  </a:glow>
                </a:effectLst>
                <a:latin typeface="+mj-lt"/>
              </a:rPr>
              <a:t>S. </a:t>
            </a:r>
            <a:r>
              <a:rPr lang="es-CO" sz="1400" b="1" i="1" dirty="0" err="1">
                <a:solidFill>
                  <a:schemeClr val="bg1"/>
                </a:solidFill>
                <a:effectLst>
                  <a:glow rad="101600">
                    <a:schemeClr val="accent4">
                      <a:lumMod val="50000"/>
                    </a:schemeClr>
                  </a:glow>
                </a:effectLst>
                <a:latin typeface="+mj-lt"/>
              </a:rPr>
              <a:t>Sharma</a:t>
            </a:r>
            <a:endParaRPr lang="es-CO" sz="1400" b="1" i="1" dirty="0">
              <a:solidFill>
                <a:schemeClr val="bg1"/>
              </a:solidFill>
              <a:effectLst>
                <a:glow rad="101600">
                  <a:schemeClr val="accent4">
                    <a:lumMod val="50000"/>
                  </a:schemeClr>
                </a:glow>
              </a:effectLst>
              <a:latin typeface="+mj-lt"/>
            </a:endParaRPr>
          </a:p>
        </p:txBody>
      </p:sp>
      <p:grpSp>
        <p:nvGrpSpPr>
          <p:cNvPr id="4" name="3 Grupo"/>
          <p:cNvGrpSpPr/>
          <p:nvPr/>
        </p:nvGrpSpPr>
        <p:grpSpPr>
          <a:xfrm>
            <a:off x="280988" y="2476072"/>
            <a:ext cx="8582025" cy="2341991"/>
            <a:chOff x="280988" y="2476072"/>
            <a:chExt cx="8582025" cy="2341991"/>
          </a:xfrm>
        </p:grpSpPr>
        <p:pic>
          <p:nvPicPr>
            <p:cNvPr id="10" name="Picture 3" descr="C:\01 Mis docu. Backup\Mis imágenes\00 Para el mensaje haciendo\04pen.png"/>
            <p:cNvPicPr>
              <a:picLocks noChangeAspect="1" noChangeArrowheads="1"/>
            </p:cNvPicPr>
            <p:nvPr/>
          </p:nvPicPr>
          <p:blipFill rotWithShape="1">
            <a:blip r:embed="rId3">
              <a:extLst>
                <a:ext uri="{28A0092B-C50C-407E-A947-70E740481C1C}">
                  <a14:useLocalDpi xmlns:a14="http://schemas.microsoft.com/office/drawing/2010/main" val="0"/>
                </a:ext>
              </a:extLst>
            </a:blip>
            <a:srcRect t="47870"/>
            <a:stretch/>
          </p:blipFill>
          <p:spPr bwMode="auto">
            <a:xfrm>
              <a:off x="280988" y="2476072"/>
              <a:ext cx="8582025" cy="2341991"/>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286000" y="2618935"/>
              <a:ext cx="6534590" cy="2154436"/>
            </a:xfrm>
            <a:prstGeom prst="rect">
              <a:avLst/>
            </a:prstGeom>
          </p:spPr>
          <p:txBody>
            <a:bodyPr wrap="square">
              <a:spAutoFit/>
            </a:bodyPr>
            <a:lstStyle/>
            <a:p>
              <a:pPr algn="ctr"/>
              <a:r>
                <a:rPr lang="es-CO" sz="2000" b="1" dirty="0">
                  <a:solidFill>
                    <a:schemeClr val="bg1"/>
                  </a:solidFill>
                  <a:effectLst>
                    <a:glow rad="101600">
                      <a:schemeClr val="accent4">
                        <a:lumMod val="50000"/>
                      </a:schemeClr>
                    </a:glow>
                  </a:effectLst>
                  <a:latin typeface="+mj-lt"/>
                </a:rPr>
                <a:t>Di a cada uno: tienes razón. Porque tiene razón. Pero condúcelos más alto en su montaña; pues el esfuerzo de escalar, que rehusarían por ellos mismos, exige tanto de los músculos como del corazón... ¿Cómo conocerán los hombres sus actos si no han escalado trabajosamente la montaña, en soledad, para transmutarse en </a:t>
              </a:r>
              <a:r>
                <a:rPr lang="es-CO" sz="2000" b="1" dirty="0" smtClean="0">
                  <a:solidFill>
                    <a:schemeClr val="bg1"/>
                  </a:solidFill>
                  <a:effectLst>
                    <a:glow rad="101600">
                      <a:schemeClr val="accent4">
                        <a:lumMod val="50000"/>
                      </a:schemeClr>
                    </a:glow>
                  </a:effectLst>
                  <a:latin typeface="+mj-lt"/>
                </a:rPr>
                <a:t>silencio?</a:t>
              </a:r>
            </a:p>
            <a:p>
              <a:pPr algn="ctr"/>
              <a:r>
                <a:rPr lang="es-CO" sz="1400" b="1" i="1" dirty="0" err="1" smtClean="0">
                  <a:solidFill>
                    <a:schemeClr val="bg1"/>
                  </a:solidFill>
                  <a:effectLst>
                    <a:glow rad="101600">
                      <a:schemeClr val="accent4">
                        <a:lumMod val="50000"/>
                      </a:schemeClr>
                    </a:glow>
                  </a:effectLst>
                  <a:latin typeface="+mj-lt"/>
                </a:rPr>
                <a:t>Antoine</a:t>
              </a:r>
              <a:r>
                <a:rPr lang="es-CO" sz="1400" b="1" i="1" dirty="0" smtClean="0">
                  <a:solidFill>
                    <a:schemeClr val="bg1"/>
                  </a:solidFill>
                  <a:effectLst>
                    <a:glow rad="101600">
                      <a:schemeClr val="accent4">
                        <a:lumMod val="50000"/>
                      </a:schemeClr>
                    </a:glow>
                  </a:effectLst>
                  <a:latin typeface="+mj-lt"/>
                </a:rPr>
                <a:t> </a:t>
              </a:r>
              <a:r>
                <a:rPr lang="es-CO" sz="1400" b="1" i="1" dirty="0">
                  <a:solidFill>
                    <a:schemeClr val="bg1"/>
                  </a:solidFill>
                  <a:effectLst>
                    <a:glow rad="101600">
                      <a:schemeClr val="accent4">
                        <a:lumMod val="50000"/>
                      </a:schemeClr>
                    </a:glow>
                  </a:effectLst>
                  <a:latin typeface="+mj-lt"/>
                </a:rPr>
                <a:t>de Saint-</a:t>
              </a:r>
              <a:r>
                <a:rPr lang="es-CO" sz="1400" b="1" i="1" dirty="0" err="1">
                  <a:solidFill>
                    <a:schemeClr val="bg1"/>
                  </a:solidFill>
                  <a:effectLst>
                    <a:glow rad="101600">
                      <a:schemeClr val="accent4">
                        <a:lumMod val="50000"/>
                      </a:schemeClr>
                    </a:glow>
                  </a:effectLst>
                  <a:latin typeface="+mj-lt"/>
                </a:rPr>
                <a:t>Exupéry</a:t>
              </a:r>
              <a:endParaRPr lang="es-CO" sz="1400" b="1" i="1" dirty="0">
                <a:solidFill>
                  <a:schemeClr val="bg1"/>
                </a:solidFill>
                <a:effectLst>
                  <a:glow rad="101600">
                    <a:schemeClr val="accent4">
                      <a:lumMod val="50000"/>
                    </a:schemeClr>
                  </a:glow>
                </a:effectLst>
                <a:latin typeface="+mj-lt"/>
              </a:endParaRPr>
            </a:p>
          </p:txBody>
        </p:sp>
      </p:gr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516890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4 Grupo"/>
          <p:cNvGrpSpPr/>
          <p:nvPr/>
        </p:nvGrpSpPr>
        <p:grpSpPr>
          <a:xfrm>
            <a:off x="280988" y="1859622"/>
            <a:ext cx="8582025" cy="3018918"/>
            <a:chOff x="280988" y="1859622"/>
            <a:chExt cx="8582025" cy="3018918"/>
          </a:xfrm>
        </p:grpSpPr>
        <p:pic>
          <p:nvPicPr>
            <p:cNvPr id="18" name="Picture 4" descr="C:\01 Mis docu. Backup\Mis imágenes\00 Para el mensaje haciendo\05pen.png"/>
            <p:cNvPicPr>
              <a:picLocks noChangeAspect="1" noChangeArrowheads="1"/>
            </p:cNvPicPr>
            <p:nvPr/>
          </p:nvPicPr>
          <p:blipFill rotWithShape="1">
            <a:blip r:embed="rId3">
              <a:extLst>
                <a:ext uri="{28A0092B-C50C-407E-A947-70E740481C1C}">
                  <a14:useLocalDpi xmlns:a14="http://schemas.microsoft.com/office/drawing/2010/main" val="0"/>
                </a:ext>
              </a:extLst>
            </a:blip>
            <a:srcRect t="33691"/>
            <a:stretch/>
          </p:blipFill>
          <p:spPr bwMode="auto">
            <a:xfrm>
              <a:off x="280988" y="1859622"/>
              <a:ext cx="8582025" cy="2978989"/>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286000" y="2016218"/>
              <a:ext cx="6462580" cy="2862322"/>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Las personas más bellas con las que me he encontrado son aquellas que han conocido la derrota, conocido el sufrimiento, conocido la lucha, conocido la </a:t>
              </a:r>
              <a:r>
                <a:rPr lang="es-CO" sz="2000" b="1" dirty="0" smtClean="0">
                  <a:solidFill>
                    <a:schemeClr val="bg1"/>
                  </a:solidFill>
                  <a:effectLst>
                    <a:glow rad="101600">
                      <a:schemeClr val="tx2">
                        <a:lumMod val="50000"/>
                      </a:schemeClr>
                    </a:glow>
                  </a:effectLst>
                  <a:latin typeface="+mj-lt"/>
                </a:rPr>
                <a:t>pérdida</a:t>
              </a:r>
              <a:r>
                <a:rPr lang="es-CO" sz="2000" b="1" dirty="0">
                  <a:solidFill>
                    <a:schemeClr val="bg1"/>
                  </a:solidFill>
                  <a:effectLst>
                    <a:glow rad="101600">
                      <a:schemeClr val="tx2">
                        <a:lumMod val="50000"/>
                      </a:schemeClr>
                    </a:glow>
                  </a:effectLst>
                  <a:latin typeface="+mj-lt"/>
                </a:rPr>
                <a:t>, y han encontrado su forma de salir de las profundidades. Estas  personas tienen una apreciación, una sensibilidad y una comprensión de la vida que los llena de compasión, humildad y una profunda inquietud amorosa. La gente bella no surge de la </a:t>
              </a:r>
              <a:r>
                <a:rPr lang="es-CO" sz="2000" b="1" dirty="0" smtClean="0">
                  <a:solidFill>
                    <a:schemeClr val="bg1"/>
                  </a:solidFill>
                  <a:effectLst>
                    <a:glow rad="101600">
                      <a:schemeClr val="tx2">
                        <a:lumMod val="50000"/>
                      </a:schemeClr>
                    </a:glow>
                  </a:effectLst>
                  <a:latin typeface="+mj-lt"/>
                </a:rPr>
                <a:t>nada.</a:t>
              </a:r>
            </a:p>
            <a:p>
              <a:pPr algn="ctr"/>
              <a:r>
                <a:rPr lang="es-CO" sz="1400" b="1" i="1" dirty="0" smtClean="0">
                  <a:solidFill>
                    <a:schemeClr val="bg1"/>
                  </a:solidFill>
                  <a:effectLst>
                    <a:glow rad="101600">
                      <a:schemeClr val="tx2">
                        <a:lumMod val="50000"/>
                      </a:schemeClr>
                    </a:glow>
                  </a:effectLst>
                  <a:latin typeface="+mj-lt"/>
                </a:rPr>
                <a:t>Elizabeth </a:t>
              </a:r>
              <a:r>
                <a:rPr lang="es-CO" sz="1400" b="1" i="1" dirty="0" err="1">
                  <a:solidFill>
                    <a:schemeClr val="bg1"/>
                  </a:solidFill>
                  <a:effectLst>
                    <a:glow rad="101600">
                      <a:schemeClr val="tx2">
                        <a:lumMod val="50000"/>
                      </a:schemeClr>
                    </a:glow>
                  </a:effectLst>
                  <a:latin typeface="+mj-lt"/>
                </a:rPr>
                <a:t>Kübler</a:t>
              </a:r>
              <a:r>
                <a:rPr lang="es-CO" sz="1400" b="1" i="1" dirty="0">
                  <a:solidFill>
                    <a:schemeClr val="bg1"/>
                  </a:solidFill>
                  <a:effectLst>
                    <a:glow rad="101600">
                      <a:schemeClr val="tx2">
                        <a:lumMod val="50000"/>
                      </a:schemeClr>
                    </a:glow>
                  </a:effectLst>
                  <a:latin typeface="+mj-lt"/>
                </a:rPr>
                <a:t>-Ross</a:t>
              </a:r>
            </a:p>
          </p:txBody>
        </p:sp>
      </p:grpSp>
      <p:sp>
        <p:nvSpPr>
          <p:cNvPr id="4" name="3 Rectángulo"/>
          <p:cNvSpPr/>
          <p:nvPr/>
        </p:nvSpPr>
        <p:spPr>
          <a:xfrm>
            <a:off x="2286000" y="401176"/>
            <a:ext cx="6462580" cy="1231106"/>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Un hombre se puede equivocar muchas veces, pero no se convierte en un fracaso hasta que empiece a culpar a un tercero por sus propios </a:t>
            </a:r>
            <a:r>
              <a:rPr lang="es-CO" sz="2000" b="1" dirty="0" smtClean="0">
                <a:solidFill>
                  <a:schemeClr val="bg1"/>
                </a:solidFill>
                <a:effectLst>
                  <a:glow rad="101600">
                    <a:schemeClr val="tx2">
                      <a:lumMod val="50000"/>
                    </a:schemeClr>
                  </a:glow>
                </a:effectLst>
                <a:latin typeface="+mj-lt"/>
              </a:rPr>
              <a:t>errores.</a:t>
            </a:r>
          </a:p>
          <a:p>
            <a:pPr algn="ctr"/>
            <a:r>
              <a:rPr lang="es-CO" sz="1400" b="1" i="1" dirty="0" smtClean="0">
                <a:solidFill>
                  <a:schemeClr val="bg1"/>
                </a:solidFill>
                <a:effectLst>
                  <a:glow rad="101600">
                    <a:schemeClr val="tx2">
                      <a:lumMod val="50000"/>
                    </a:schemeClr>
                  </a:glow>
                </a:effectLst>
                <a:latin typeface="+mj-lt"/>
              </a:rPr>
              <a:t>John </a:t>
            </a:r>
            <a:r>
              <a:rPr lang="es-CO" sz="1400" b="1" i="1" dirty="0" err="1">
                <a:solidFill>
                  <a:schemeClr val="bg1"/>
                </a:solidFill>
                <a:effectLst>
                  <a:glow rad="101600">
                    <a:schemeClr val="tx2">
                      <a:lumMod val="50000"/>
                    </a:schemeClr>
                  </a:glow>
                </a:effectLst>
                <a:latin typeface="+mj-lt"/>
              </a:rPr>
              <a:t>Burroughs</a:t>
            </a:r>
            <a:endParaRPr lang="es-CO" sz="1400" b="1" i="1" dirty="0">
              <a:solidFill>
                <a:schemeClr val="bg1"/>
              </a:solidFill>
              <a:effectLst>
                <a:glow rad="101600">
                  <a:schemeClr val="tx2">
                    <a:lumMod val="50000"/>
                  </a:schemeClr>
                </a:glow>
              </a:effectLst>
              <a:latin typeface="+mj-lt"/>
            </a:endParaRP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63860" y="601711"/>
            <a:ext cx="5040700" cy="1846659"/>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Preocúpate más por tu conciencia que por tu reputación, porque tu conciencia es lo que eres, ése es tu problema. Tu reputación es lo que los otros piensan de ti, y lo que piensan los demás, es problema de </a:t>
            </a:r>
            <a:r>
              <a:rPr lang="es-CO" sz="2000" b="1" dirty="0" smtClean="0">
                <a:solidFill>
                  <a:schemeClr val="bg1"/>
                </a:solidFill>
                <a:effectLst>
                  <a:outerShdw blurRad="38100" dist="38100" dir="2700000" algn="tl">
                    <a:srgbClr val="000000">
                      <a:alpha val="43137"/>
                    </a:srgbClr>
                  </a:outerShdw>
                </a:effectLst>
                <a:latin typeface="+mj-lt"/>
              </a:rPr>
              <a:t>ellos.</a:t>
            </a:r>
          </a:p>
          <a:p>
            <a:pPr algn="ctr"/>
            <a:r>
              <a:rPr lang="es-CO" sz="1400" b="1" i="1" dirty="0" smtClean="0">
                <a:solidFill>
                  <a:schemeClr val="bg1"/>
                </a:solidFill>
                <a:effectLst>
                  <a:outerShdw blurRad="38100" dist="38100" dir="2700000" algn="tl">
                    <a:srgbClr val="000000">
                      <a:alpha val="43137"/>
                    </a:srgbClr>
                  </a:outerShdw>
                </a:effectLst>
                <a:latin typeface="+mj-lt"/>
              </a:rPr>
              <a:t>Albert </a:t>
            </a:r>
            <a:r>
              <a:rPr lang="es-CO" sz="1400" b="1" i="1" dirty="0">
                <a:solidFill>
                  <a:schemeClr val="bg1"/>
                </a:solidFill>
                <a:effectLst>
                  <a:outerShdw blurRad="38100" dist="38100" dir="2700000" algn="tl">
                    <a:srgbClr val="000000">
                      <a:alpha val="43137"/>
                    </a:srgbClr>
                  </a:outerShdw>
                </a:effectLst>
                <a:latin typeface="+mj-lt"/>
              </a:rPr>
              <a:t>Einstein</a:t>
            </a:r>
          </a:p>
        </p:txBody>
      </p:sp>
      <p:grpSp>
        <p:nvGrpSpPr>
          <p:cNvPr id="13" name="12 Grupo"/>
          <p:cNvGrpSpPr/>
          <p:nvPr/>
        </p:nvGrpSpPr>
        <p:grpSpPr>
          <a:xfrm>
            <a:off x="500063" y="2866490"/>
            <a:ext cx="8143875" cy="1790397"/>
            <a:chOff x="500063" y="2866490"/>
            <a:chExt cx="8143875" cy="1790397"/>
          </a:xfrm>
        </p:grpSpPr>
        <p:pic>
          <p:nvPicPr>
            <p:cNvPr id="17" name="Picture 3" descr="C:\01 Mis docu. Backup\Mis imágenes\00 Para el mensaje haciendo\06pen.png"/>
            <p:cNvPicPr>
              <a:picLocks noChangeAspect="1" noChangeArrowheads="1"/>
            </p:cNvPicPr>
            <p:nvPr/>
          </p:nvPicPr>
          <p:blipFill rotWithShape="1">
            <a:blip r:embed="rId3">
              <a:extLst>
                <a:ext uri="{28A0092B-C50C-407E-A947-70E740481C1C}">
                  <a14:useLocalDpi xmlns:a14="http://schemas.microsoft.com/office/drawing/2010/main" val="0"/>
                </a:ext>
              </a:extLst>
            </a:blip>
            <a:srcRect t="56872"/>
            <a:stretch/>
          </p:blipFill>
          <p:spPr bwMode="auto">
            <a:xfrm>
              <a:off x="500063" y="2866490"/>
              <a:ext cx="8143875" cy="1790397"/>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63860" y="3053997"/>
              <a:ext cx="5040700" cy="1538883"/>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Por vida feliz hay que entender siempre "menos desdichada"; es decir, soportable. Y realmente, la vida no se nos ha dado para gozarla, sino para sufrirla, para </a:t>
              </a:r>
              <a:r>
                <a:rPr lang="es-CO" sz="2000" b="1" dirty="0" smtClean="0">
                  <a:solidFill>
                    <a:schemeClr val="bg1"/>
                  </a:solidFill>
                  <a:effectLst>
                    <a:outerShdw blurRad="38100" dist="38100" dir="2700000" algn="tl">
                      <a:srgbClr val="000000"/>
                    </a:outerShdw>
                  </a:effectLst>
                  <a:latin typeface="+mj-lt"/>
                </a:rPr>
                <a:t>pagarla.</a:t>
              </a:r>
            </a:p>
            <a:p>
              <a:pPr algn="ctr"/>
              <a:r>
                <a:rPr lang="es-CO" sz="1400" b="1" i="1" dirty="0" smtClean="0">
                  <a:solidFill>
                    <a:schemeClr val="bg1"/>
                  </a:solidFill>
                  <a:effectLst>
                    <a:outerShdw blurRad="38100" dist="38100" dir="2700000" algn="tl">
                      <a:srgbClr val="000000"/>
                    </a:outerShdw>
                  </a:effectLst>
                  <a:latin typeface="+mj-lt"/>
                </a:rPr>
                <a:t>Arthur </a:t>
              </a:r>
              <a:r>
                <a:rPr lang="es-CO" sz="1400" b="1" i="1" dirty="0">
                  <a:solidFill>
                    <a:schemeClr val="bg1"/>
                  </a:solidFill>
                  <a:effectLst>
                    <a:outerShdw blurRad="38100" dist="38100" dir="2700000" algn="tl">
                      <a:srgbClr val="000000"/>
                    </a:outerShdw>
                  </a:effectLst>
                  <a:latin typeface="+mj-lt"/>
                </a:rPr>
                <a:t>Schopenhauer</a:t>
              </a:r>
            </a:p>
          </p:txBody>
        </p:sp>
      </p:gr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87332" y="390902"/>
            <a:ext cx="5040700" cy="4401205"/>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Si quieres mejorar tu vida, debes correr tu propia carrera. No importa lo que la gente pueda decir de ti. Lo importante es lo que te digas a ti mismo. No te preocupes de las opiniones ajenas siempre y cuando sepas que estás haciendo lo correcto. Puedes hacer lo que gustes mientras a tu conciencia y a tu corazón les parezca justo. No te avergüences de hacer lo que consideras correcto; decide lo que está bien y aférrate a ello. No caigas en el hábito de medir tu propia valía en función de la valía de los demás. “Cada segundo que inviertas en los sueños de otro, te estás apartando de los </a:t>
            </a:r>
            <a:r>
              <a:rPr lang="es-CO" sz="2000" b="1" dirty="0" smtClean="0">
                <a:solidFill>
                  <a:schemeClr val="bg1"/>
                </a:solidFill>
                <a:effectLst>
                  <a:glow rad="101600">
                    <a:schemeClr val="tx2">
                      <a:lumMod val="50000"/>
                    </a:schemeClr>
                  </a:glow>
                </a:effectLst>
                <a:latin typeface="+mj-lt"/>
              </a:rPr>
              <a:t>tuyos”. </a:t>
            </a:r>
            <a:r>
              <a:rPr lang="es-CO" sz="1400" b="1" i="1" dirty="0" smtClean="0">
                <a:solidFill>
                  <a:schemeClr val="bg1"/>
                </a:solidFill>
                <a:effectLst>
                  <a:glow rad="101600">
                    <a:schemeClr val="tx2">
                      <a:lumMod val="50000"/>
                    </a:schemeClr>
                  </a:glow>
                </a:effectLst>
                <a:latin typeface="+mj-lt"/>
              </a:rPr>
              <a:t>(Anónimo)</a:t>
            </a:r>
            <a:endParaRPr lang="es-CO" sz="1400" b="1" i="1" dirty="0">
              <a:solidFill>
                <a:schemeClr val="bg1"/>
              </a:solidFill>
              <a:effectLst>
                <a:glow rad="101600">
                  <a:schemeClr val="tx2">
                    <a:lumMod val="50000"/>
                  </a:schemeClr>
                </a:glow>
              </a:effectLst>
              <a:latin typeface="+mj-lt"/>
            </a:endParaRP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71750" y="529517"/>
            <a:ext cx="5904820" cy="1846659"/>
          </a:xfrm>
          <a:prstGeom prst="rect">
            <a:avLst/>
          </a:prstGeom>
        </p:spPr>
        <p:txBody>
          <a:bodyPr wrap="square">
            <a:spAutoFit/>
          </a:bodyPr>
          <a:lstStyle/>
          <a:p>
            <a:pPr algn="ctr"/>
            <a:r>
              <a:rPr lang="es-CO" sz="2000" b="1" dirty="0">
                <a:solidFill>
                  <a:schemeClr val="bg1"/>
                </a:solidFill>
                <a:effectLst>
                  <a:glow rad="101600">
                    <a:srgbClr val="4C2600"/>
                  </a:glow>
                </a:effectLst>
                <a:latin typeface="+mj-lt"/>
              </a:rPr>
              <a:t>El final de un trabajo o una relación puede parecer como la noche más oscura, pero no es más que la temporada de invierno. El tiempo de renovación y renacimiento que precede a la nueva plantación. El comienzo del gran ciclo </a:t>
            </a:r>
            <a:r>
              <a:rPr lang="es-CO" sz="2000" b="1" dirty="0" smtClean="0">
                <a:solidFill>
                  <a:schemeClr val="bg1"/>
                </a:solidFill>
                <a:effectLst>
                  <a:glow rad="101600">
                    <a:srgbClr val="4C2600"/>
                  </a:glow>
                </a:effectLst>
                <a:latin typeface="+mj-lt"/>
              </a:rPr>
              <a:t>siguiente.</a:t>
            </a:r>
          </a:p>
          <a:p>
            <a:pPr algn="ctr"/>
            <a:r>
              <a:rPr lang="es-CO" sz="1400" b="1" i="1" dirty="0" smtClean="0">
                <a:solidFill>
                  <a:schemeClr val="bg1"/>
                </a:solidFill>
                <a:effectLst>
                  <a:glow rad="101600">
                    <a:srgbClr val="4C2600"/>
                  </a:glow>
                </a:effectLst>
                <a:latin typeface="+mj-lt"/>
              </a:rPr>
              <a:t>Jonathan </a:t>
            </a:r>
            <a:r>
              <a:rPr lang="es-CO" sz="1400" b="1" i="1" dirty="0" err="1">
                <a:solidFill>
                  <a:schemeClr val="bg1"/>
                </a:solidFill>
                <a:effectLst>
                  <a:glow rad="101600">
                    <a:srgbClr val="4C2600"/>
                  </a:glow>
                </a:effectLst>
                <a:latin typeface="+mj-lt"/>
              </a:rPr>
              <a:t>Lockwood</a:t>
            </a:r>
            <a:r>
              <a:rPr lang="es-CO" sz="1400" b="1" i="1" dirty="0">
                <a:solidFill>
                  <a:schemeClr val="bg1"/>
                </a:solidFill>
                <a:effectLst>
                  <a:glow rad="101600">
                    <a:srgbClr val="4C2600"/>
                  </a:glow>
                </a:effectLst>
                <a:latin typeface="+mj-lt"/>
              </a:rPr>
              <a:t> </a:t>
            </a:r>
            <a:r>
              <a:rPr lang="es-CO" sz="1400" b="1" i="1" dirty="0" err="1">
                <a:solidFill>
                  <a:schemeClr val="bg1"/>
                </a:solidFill>
                <a:effectLst>
                  <a:glow rad="101600">
                    <a:srgbClr val="4C2600"/>
                  </a:glow>
                </a:effectLst>
                <a:latin typeface="+mj-lt"/>
              </a:rPr>
              <a:t>Huie</a:t>
            </a:r>
            <a:endParaRPr lang="es-CO" sz="1400" b="1" i="1" dirty="0">
              <a:solidFill>
                <a:schemeClr val="bg1"/>
              </a:solidFill>
              <a:effectLst>
                <a:glow rad="101600">
                  <a:srgbClr val="4C2600"/>
                </a:glow>
              </a:effectLst>
              <a:latin typeface="+mj-lt"/>
            </a:endParaRPr>
          </a:p>
        </p:txBody>
      </p:sp>
      <p:grpSp>
        <p:nvGrpSpPr>
          <p:cNvPr id="13" name="12 Grupo"/>
          <p:cNvGrpSpPr/>
          <p:nvPr/>
        </p:nvGrpSpPr>
        <p:grpSpPr>
          <a:xfrm>
            <a:off x="427038" y="2592298"/>
            <a:ext cx="8289925" cy="2173288"/>
            <a:chOff x="427038" y="2592298"/>
            <a:chExt cx="8289925" cy="2173288"/>
          </a:xfrm>
        </p:grpSpPr>
        <p:pic>
          <p:nvPicPr>
            <p:cNvPr id="18" name="Picture 5" descr="C:\01 Mis docu. Backup\Mis imágenes\00 Para el mensaje haciendo\08pen.png"/>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427038" y="2592298"/>
              <a:ext cx="8289925" cy="2173288"/>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771750" y="2839058"/>
              <a:ext cx="5904820" cy="1846659"/>
            </a:xfrm>
            <a:prstGeom prst="rect">
              <a:avLst/>
            </a:prstGeom>
          </p:spPr>
          <p:txBody>
            <a:bodyPr wrap="square">
              <a:spAutoFit/>
            </a:bodyPr>
            <a:lstStyle/>
            <a:p>
              <a:pPr algn="ctr"/>
              <a:r>
                <a:rPr lang="es-CO" sz="2000" b="1" dirty="0">
                  <a:solidFill>
                    <a:schemeClr val="bg1"/>
                  </a:solidFill>
                  <a:effectLst>
                    <a:glow rad="101600">
                      <a:srgbClr val="4C2600"/>
                    </a:glow>
                  </a:effectLst>
                  <a:latin typeface="+mj-lt"/>
                </a:rPr>
                <a:t>Las opiniones sólo me interesan cuando conducen a acciones y sacrificios. Prefiero a un hombre que piensa lo contrario que yo, pero que me agrada e impone como persona, antes que a un correligionario que puede que sea un cobarde y un </a:t>
              </a:r>
              <a:r>
                <a:rPr lang="es-CO" sz="2000" b="1" dirty="0" smtClean="0">
                  <a:solidFill>
                    <a:schemeClr val="bg1"/>
                  </a:solidFill>
                  <a:effectLst>
                    <a:glow rad="101600">
                      <a:srgbClr val="4C2600"/>
                    </a:glow>
                  </a:effectLst>
                  <a:latin typeface="+mj-lt"/>
                </a:rPr>
                <a:t>parlanchín.</a:t>
              </a:r>
            </a:p>
            <a:p>
              <a:pPr algn="ctr"/>
              <a:r>
                <a:rPr lang="es-CO" sz="1400" b="1" i="1" dirty="0" err="1" smtClean="0">
                  <a:solidFill>
                    <a:schemeClr val="bg1"/>
                  </a:solidFill>
                  <a:effectLst>
                    <a:glow rad="101600">
                      <a:srgbClr val="4C2600"/>
                    </a:glow>
                  </a:effectLst>
                  <a:latin typeface="+mj-lt"/>
                </a:rPr>
                <a:t>Hermann</a:t>
              </a:r>
              <a:r>
                <a:rPr lang="es-CO" sz="1400" b="1" i="1" dirty="0" smtClean="0">
                  <a:solidFill>
                    <a:schemeClr val="bg1"/>
                  </a:solidFill>
                  <a:effectLst>
                    <a:glow rad="101600">
                      <a:srgbClr val="4C2600"/>
                    </a:glow>
                  </a:effectLst>
                  <a:latin typeface="+mj-lt"/>
                </a:rPr>
                <a:t> </a:t>
              </a:r>
              <a:r>
                <a:rPr lang="es-CO" sz="1400" b="1" i="1" dirty="0">
                  <a:solidFill>
                    <a:schemeClr val="bg1"/>
                  </a:solidFill>
                  <a:effectLst>
                    <a:glow rad="101600">
                      <a:srgbClr val="4C2600"/>
                    </a:glow>
                  </a:effectLst>
                  <a:latin typeface="+mj-lt"/>
                </a:rPr>
                <a:t>Hesse</a:t>
              </a:r>
            </a:p>
          </p:txBody>
        </p:sp>
      </p:gr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55720" y="411450"/>
            <a:ext cx="6192860" cy="2154436"/>
          </a:xfrm>
          <a:prstGeom prst="rect">
            <a:avLst/>
          </a:prstGeom>
        </p:spPr>
        <p:txBody>
          <a:bodyPr wrap="square">
            <a:spAutoFit/>
          </a:bodyPr>
          <a:lstStyle/>
          <a:p>
            <a:pPr algn="ctr"/>
            <a:r>
              <a:rPr lang="es-CO" sz="2000" b="1" dirty="0">
                <a:solidFill>
                  <a:schemeClr val="bg1"/>
                </a:solidFill>
                <a:effectLst>
                  <a:glow rad="101600">
                    <a:srgbClr val="500050">
                      <a:alpha val="60000"/>
                    </a:srgbClr>
                  </a:glow>
                </a:effectLst>
                <a:latin typeface="+mj-lt"/>
              </a:rPr>
              <a:t>Los padres debiéramos asegurarnos de que nuestros hijos se enteren </a:t>
            </a:r>
            <a:r>
              <a:rPr lang="es-CO" sz="2000" b="1" dirty="0" smtClean="0">
                <a:solidFill>
                  <a:schemeClr val="bg1"/>
                </a:solidFill>
                <a:effectLst>
                  <a:glow rad="101600">
                    <a:srgbClr val="500050">
                      <a:alpha val="60000"/>
                    </a:srgbClr>
                  </a:glow>
                </a:effectLst>
                <a:latin typeface="+mj-lt"/>
              </a:rPr>
              <a:t>-hasta </a:t>
            </a:r>
            <a:r>
              <a:rPr lang="es-CO" sz="2000" b="1" dirty="0">
                <a:solidFill>
                  <a:schemeClr val="bg1"/>
                </a:solidFill>
                <a:effectLst>
                  <a:glow rad="101600">
                    <a:srgbClr val="500050">
                      <a:alpha val="60000"/>
                    </a:srgbClr>
                  </a:glow>
                </a:effectLst>
                <a:latin typeface="+mj-lt"/>
              </a:rPr>
              <a:t>que no les quepa ninguna duda- de que, en nuestra opinión, son hermosos, capaces de todo lo que se propongan, capaces de ser buenas personas y que nada en el mundo nos podrá hacer cambiar de </a:t>
            </a:r>
            <a:r>
              <a:rPr lang="es-CO" sz="2000" b="1" dirty="0" smtClean="0">
                <a:solidFill>
                  <a:schemeClr val="bg1"/>
                </a:solidFill>
                <a:effectLst>
                  <a:glow rad="101600">
                    <a:srgbClr val="500050">
                      <a:alpha val="60000"/>
                    </a:srgbClr>
                  </a:glow>
                </a:effectLst>
                <a:latin typeface="+mj-lt"/>
              </a:rPr>
              <a:t>opinión.</a:t>
            </a:r>
          </a:p>
          <a:p>
            <a:pPr algn="ctr"/>
            <a:r>
              <a:rPr lang="es-CO" sz="1400" b="1" i="1" dirty="0" smtClean="0">
                <a:solidFill>
                  <a:schemeClr val="bg1"/>
                </a:solidFill>
                <a:effectLst>
                  <a:glow rad="101600">
                    <a:srgbClr val="500050">
                      <a:alpha val="60000"/>
                    </a:srgbClr>
                  </a:glow>
                </a:effectLst>
                <a:latin typeface="+mj-lt"/>
              </a:rPr>
              <a:t>Alberto </a:t>
            </a:r>
            <a:r>
              <a:rPr lang="es-CO" sz="1400" b="1" i="1" dirty="0" err="1">
                <a:solidFill>
                  <a:schemeClr val="bg1"/>
                </a:solidFill>
                <a:effectLst>
                  <a:glow rad="101600">
                    <a:srgbClr val="500050">
                      <a:alpha val="60000"/>
                    </a:srgbClr>
                  </a:glow>
                </a:effectLst>
                <a:latin typeface="+mj-lt"/>
              </a:rPr>
              <a:t>Ivern</a:t>
            </a:r>
            <a:endParaRPr lang="es-CO" sz="1400" b="1" i="1" dirty="0">
              <a:solidFill>
                <a:schemeClr val="bg1"/>
              </a:solidFill>
              <a:effectLst>
                <a:glow rad="101600">
                  <a:srgbClr val="500050">
                    <a:alpha val="60000"/>
                  </a:srgbClr>
                </a:glow>
              </a:effectLst>
              <a:latin typeface="+mj-lt"/>
            </a:endParaRPr>
          </a:p>
        </p:txBody>
      </p:sp>
      <p:grpSp>
        <p:nvGrpSpPr>
          <p:cNvPr id="13" name="12 Grupo"/>
          <p:cNvGrpSpPr/>
          <p:nvPr/>
        </p:nvGrpSpPr>
        <p:grpSpPr>
          <a:xfrm>
            <a:off x="354013" y="2774023"/>
            <a:ext cx="8435975" cy="2074862"/>
            <a:chOff x="354013" y="2774023"/>
            <a:chExt cx="8435975" cy="2074862"/>
          </a:xfrm>
        </p:grpSpPr>
        <p:pic>
          <p:nvPicPr>
            <p:cNvPr id="16" name="Picture 2" descr="C:\01 Mis docu. Backup\Mis imágenes\00 Para el mensaje haciendo\09pen.png"/>
            <p:cNvPicPr>
              <a:picLocks noChangeAspect="1" noChangeArrowheads="1"/>
            </p:cNvPicPr>
            <p:nvPr/>
          </p:nvPicPr>
          <p:blipFill rotWithShape="1">
            <a:blip r:embed="rId3">
              <a:extLst>
                <a:ext uri="{28A0092B-C50C-407E-A947-70E740481C1C}">
                  <a14:useLocalDpi xmlns:a14="http://schemas.microsoft.com/office/drawing/2010/main" val="0"/>
                </a:ext>
              </a:extLst>
            </a:blip>
            <a:srcRect t="53816"/>
            <a:stretch/>
          </p:blipFill>
          <p:spPr bwMode="auto">
            <a:xfrm>
              <a:off x="354013" y="2774023"/>
              <a:ext cx="8435975" cy="2074862"/>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55720" y="2957401"/>
              <a:ext cx="6192860" cy="1846659"/>
            </a:xfrm>
            <a:prstGeom prst="rect">
              <a:avLst/>
            </a:prstGeom>
          </p:spPr>
          <p:txBody>
            <a:bodyPr wrap="square">
              <a:spAutoFit/>
            </a:bodyPr>
            <a:lstStyle/>
            <a:p>
              <a:pPr algn="ctr"/>
              <a:r>
                <a:rPr lang="es-CO" sz="2000" b="1" dirty="0">
                  <a:solidFill>
                    <a:schemeClr val="bg1"/>
                  </a:solidFill>
                  <a:effectLst>
                    <a:glow rad="101600">
                      <a:srgbClr val="500050">
                        <a:alpha val="60000"/>
                      </a:srgbClr>
                    </a:glow>
                  </a:effectLst>
                  <a:latin typeface="+mj-lt"/>
                </a:rPr>
                <a:t>A veces pensamos que la pobreza sólo es estar hambriento, desnudo y sin hogar.  La pobreza de ser no deseado, amado o cuidado es la más grande.  Debemos empezar en nuestros propios hogares para remediar este tipo de </a:t>
              </a:r>
              <a:r>
                <a:rPr lang="es-CO" sz="2000" b="1" dirty="0" smtClean="0">
                  <a:solidFill>
                    <a:schemeClr val="bg1"/>
                  </a:solidFill>
                  <a:effectLst>
                    <a:glow rad="101600">
                      <a:srgbClr val="500050">
                        <a:alpha val="60000"/>
                      </a:srgbClr>
                    </a:glow>
                  </a:effectLst>
                  <a:latin typeface="+mj-lt"/>
                </a:rPr>
                <a:t>pobreza.</a:t>
              </a:r>
            </a:p>
            <a:p>
              <a:pPr algn="ctr"/>
              <a:r>
                <a:rPr lang="es-CO" sz="1400" b="1" i="1" dirty="0" smtClean="0">
                  <a:solidFill>
                    <a:schemeClr val="bg1"/>
                  </a:solidFill>
                  <a:effectLst>
                    <a:glow rad="101600">
                      <a:srgbClr val="500050">
                        <a:alpha val="60000"/>
                      </a:srgbClr>
                    </a:glow>
                  </a:effectLst>
                  <a:latin typeface="+mj-lt"/>
                </a:rPr>
                <a:t>Madre </a:t>
              </a:r>
              <a:r>
                <a:rPr lang="es-CO" sz="1400" b="1" i="1" dirty="0">
                  <a:solidFill>
                    <a:schemeClr val="bg1"/>
                  </a:solidFill>
                  <a:effectLst>
                    <a:glow rad="101600">
                      <a:srgbClr val="500050">
                        <a:alpha val="60000"/>
                      </a:srgbClr>
                    </a:glow>
                  </a:effectLst>
                  <a:latin typeface="+mj-lt"/>
                </a:rPr>
                <a:t>Teresa de Calcuta</a:t>
              </a:r>
            </a:p>
          </p:txBody>
        </p:sp>
      </p:gr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19840" y="411450"/>
            <a:ext cx="5328740" cy="2154436"/>
          </a:xfrm>
          <a:prstGeom prst="rect">
            <a:avLst/>
          </a:prstGeom>
        </p:spPr>
        <p:txBody>
          <a:bodyPr wrap="square">
            <a:spAutoFit/>
          </a:bodyPr>
          <a:lstStyle/>
          <a:p>
            <a:pPr algn="ctr"/>
            <a:r>
              <a:rPr lang="es-CO" sz="2000" b="1" dirty="0">
                <a:solidFill>
                  <a:schemeClr val="bg1"/>
                </a:solidFill>
                <a:effectLst>
                  <a:glow rad="101600">
                    <a:srgbClr val="000066"/>
                  </a:glow>
                </a:effectLst>
                <a:latin typeface="+mj-lt"/>
              </a:rPr>
              <a:t>Para vivir la vida que usted quiere, es preciso que sepa lo que quiere. Ser efectivo en el mundo significa producir los resultados que usted elige. El primer paso es elegir; si usted no lo hace, ya hay suficientes personas ansiosas de elegir por </a:t>
            </a:r>
            <a:r>
              <a:rPr lang="es-CO" sz="2000" b="1" dirty="0" smtClean="0">
                <a:solidFill>
                  <a:schemeClr val="bg1"/>
                </a:solidFill>
                <a:effectLst>
                  <a:glow rad="101600">
                    <a:srgbClr val="000066"/>
                  </a:glow>
                </a:effectLst>
                <a:latin typeface="+mj-lt"/>
              </a:rPr>
              <a:t>usted.</a:t>
            </a:r>
          </a:p>
          <a:p>
            <a:pPr algn="ctr"/>
            <a:r>
              <a:rPr lang="es-CO" sz="1400" b="1" i="1" dirty="0" smtClean="0">
                <a:solidFill>
                  <a:schemeClr val="bg1"/>
                </a:solidFill>
                <a:effectLst>
                  <a:glow rad="101600">
                    <a:srgbClr val="000066"/>
                  </a:glow>
                </a:effectLst>
                <a:latin typeface="+mj-lt"/>
              </a:rPr>
              <a:t>John </a:t>
            </a:r>
            <a:r>
              <a:rPr lang="es-CO" sz="1400" b="1" i="1" dirty="0" err="1">
                <a:solidFill>
                  <a:schemeClr val="bg1"/>
                </a:solidFill>
                <a:effectLst>
                  <a:glow rad="101600">
                    <a:srgbClr val="000066"/>
                  </a:glow>
                </a:effectLst>
                <a:latin typeface="+mj-lt"/>
              </a:rPr>
              <a:t>Grinder</a:t>
            </a:r>
            <a:endParaRPr lang="es-CO" sz="1400" b="1" i="1" dirty="0">
              <a:solidFill>
                <a:schemeClr val="bg1"/>
              </a:solidFill>
              <a:effectLst>
                <a:glow rad="101600">
                  <a:srgbClr val="000066"/>
                </a:glow>
              </a:effectLst>
              <a:latin typeface="+mj-lt"/>
            </a:endParaRPr>
          </a:p>
        </p:txBody>
      </p:sp>
      <p:grpSp>
        <p:nvGrpSpPr>
          <p:cNvPr id="13" name="12 Grupo"/>
          <p:cNvGrpSpPr/>
          <p:nvPr/>
        </p:nvGrpSpPr>
        <p:grpSpPr>
          <a:xfrm>
            <a:off x="354013" y="2784297"/>
            <a:ext cx="8435975" cy="2054314"/>
            <a:chOff x="354013" y="2784297"/>
            <a:chExt cx="8435975" cy="2054314"/>
          </a:xfrm>
        </p:grpSpPr>
        <p:pic>
          <p:nvPicPr>
            <p:cNvPr id="22" name="Picture 2" descr="C:\01 Mis docu. Backup\Mis imágenes\00 Para el mensaje haciendo\10pen.png"/>
            <p:cNvPicPr>
              <a:picLocks noChangeAspect="1" noChangeArrowheads="1"/>
            </p:cNvPicPr>
            <p:nvPr/>
          </p:nvPicPr>
          <p:blipFill rotWithShape="1">
            <a:blip r:embed="rId3">
              <a:extLst>
                <a:ext uri="{28A0092B-C50C-407E-A947-70E740481C1C}">
                  <a14:useLocalDpi xmlns:a14="http://schemas.microsoft.com/office/drawing/2010/main" val="0"/>
                </a:ext>
              </a:extLst>
            </a:blip>
            <a:srcRect t="54274"/>
            <a:stretch/>
          </p:blipFill>
          <p:spPr bwMode="auto">
            <a:xfrm>
              <a:off x="354013" y="2784297"/>
              <a:ext cx="8435975" cy="2054314"/>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419840" y="2957401"/>
              <a:ext cx="5328740" cy="1846659"/>
            </a:xfrm>
            <a:prstGeom prst="rect">
              <a:avLst/>
            </a:prstGeom>
          </p:spPr>
          <p:txBody>
            <a:bodyPr wrap="square">
              <a:spAutoFit/>
            </a:bodyPr>
            <a:lstStyle/>
            <a:p>
              <a:pPr algn="ctr"/>
              <a:r>
                <a:rPr lang="es-CO" sz="2000" b="1" dirty="0">
                  <a:solidFill>
                    <a:schemeClr val="bg1"/>
                  </a:solidFill>
                  <a:effectLst>
                    <a:glow rad="101600">
                      <a:srgbClr val="000066"/>
                    </a:glow>
                  </a:effectLst>
                  <a:latin typeface="+mj-lt"/>
                </a:rPr>
                <a:t>No pude </a:t>
              </a:r>
              <a:r>
                <a:rPr lang="es-CO" sz="2000" b="1" dirty="0" smtClean="0">
                  <a:solidFill>
                    <a:schemeClr val="bg1"/>
                  </a:solidFill>
                  <a:effectLst>
                    <a:glow rad="101600">
                      <a:srgbClr val="000066"/>
                    </a:glow>
                  </a:effectLst>
                  <a:latin typeface="+mj-lt"/>
                </a:rPr>
                <a:t>elegir </a:t>
              </a:r>
              <a:r>
                <a:rPr lang="es-CO" sz="2000" b="1" dirty="0">
                  <a:solidFill>
                    <a:schemeClr val="bg1"/>
                  </a:solidFill>
                  <a:effectLst>
                    <a:glow rad="101600">
                      <a:srgbClr val="000066"/>
                    </a:glow>
                  </a:effectLst>
                  <a:latin typeface="+mj-lt"/>
                </a:rPr>
                <a:t>a quienes me trajeron al mundo, pero puedo elegir a mi amigo. En ésta búsqueda, empeño mi propia alma, pues con una amistad </a:t>
              </a:r>
              <a:r>
                <a:rPr lang="es-CO" sz="2000" b="1" dirty="0" smtClean="0">
                  <a:solidFill>
                    <a:schemeClr val="bg1"/>
                  </a:solidFill>
                  <a:effectLst>
                    <a:glow rad="101600">
                      <a:srgbClr val="000066"/>
                    </a:glow>
                  </a:effectLst>
                  <a:latin typeface="+mj-lt"/>
                </a:rPr>
                <a:t>verdadera, la </a:t>
              </a:r>
              <a:r>
                <a:rPr lang="es-CO" sz="2000" b="1" dirty="0">
                  <a:solidFill>
                    <a:schemeClr val="bg1"/>
                  </a:solidFill>
                  <a:effectLst>
                    <a:glow rad="101600">
                      <a:srgbClr val="000066"/>
                    </a:glow>
                  </a:effectLst>
                  <a:latin typeface="+mj-lt"/>
                </a:rPr>
                <a:t>vida se torna más simple, más rica y más </a:t>
              </a:r>
              <a:r>
                <a:rPr lang="es-CO" sz="2000" b="1" dirty="0" smtClean="0">
                  <a:solidFill>
                    <a:schemeClr val="bg1"/>
                  </a:solidFill>
                  <a:effectLst>
                    <a:glow rad="101600">
                      <a:srgbClr val="000066"/>
                    </a:glow>
                  </a:effectLst>
                  <a:latin typeface="+mj-lt"/>
                </a:rPr>
                <a:t>bella.</a:t>
              </a:r>
            </a:p>
            <a:p>
              <a:pPr algn="ctr"/>
              <a:r>
                <a:rPr lang="es-CO" sz="1400" b="1" i="1" dirty="0" smtClean="0">
                  <a:solidFill>
                    <a:schemeClr val="bg1"/>
                  </a:solidFill>
                  <a:effectLst>
                    <a:glow rad="101600">
                      <a:srgbClr val="000066"/>
                    </a:glow>
                  </a:effectLst>
                  <a:latin typeface="+mj-lt"/>
                </a:rPr>
                <a:t>Charles </a:t>
              </a:r>
              <a:r>
                <a:rPr lang="es-CO" sz="1400" b="1" i="1" dirty="0">
                  <a:solidFill>
                    <a:schemeClr val="bg1"/>
                  </a:solidFill>
                  <a:effectLst>
                    <a:glow rad="101600">
                      <a:srgbClr val="000066"/>
                    </a:glow>
                  </a:effectLst>
                  <a:latin typeface="+mj-lt"/>
                </a:rPr>
                <a:t>Chaplin</a:t>
              </a:r>
            </a:p>
          </p:txBody>
        </p:sp>
      </p:grpSp>
    </p:spTree>
    <p:extLst>
      <p:ext uri="{BB962C8B-B14F-4D97-AF65-F5344CB8AC3E}">
        <p14:creationId xmlns:p14="http://schemas.microsoft.com/office/powerpoint/2010/main" val="502864021"/>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354013" y="2085654"/>
            <a:ext cx="8435975" cy="2753706"/>
            <a:chOff x="354013" y="2085654"/>
            <a:chExt cx="8435975" cy="2753706"/>
          </a:xfrm>
        </p:grpSpPr>
        <p:pic>
          <p:nvPicPr>
            <p:cNvPr id="17" name="Picture 2" descr="C:\01 Mis docu. Backup\Mis imágenes\00 Para el mensaje haciendo\11pen.png"/>
            <p:cNvPicPr>
              <a:picLocks noChangeAspect="1" noChangeArrowheads="1"/>
            </p:cNvPicPr>
            <p:nvPr/>
          </p:nvPicPr>
          <p:blipFill rotWithShape="1">
            <a:blip r:embed="rId4">
              <a:extLst>
                <a:ext uri="{28A0092B-C50C-407E-A947-70E740481C1C}">
                  <a14:useLocalDpi xmlns:a14="http://schemas.microsoft.com/office/drawing/2010/main" val="0"/>
                </a:ext>
              </a:extLst>
            </a:blip>
            <a:srcRect t="38445"/>
            <a:stretch/>
          </p:blipFill>
          <p:spPr bwMode="auto">
            <a:xfrm>
              <a:off x="354013" y="2085654"/>
              <a:ext cx="8435975" cy="2753706"/>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483710" y="2259789"/>
              <a:ext cx="6264870" cy="2554545"/>
            </a:xfrm>
            <a:prstGeom prst="rect">
              <a:avLst/>
            </a:prstGeom>
          </p:spPr>
          <p:txBody>
            <a:bodyPr wrap="square">
              <a:spAutoFit/>
            </a:bodyPr>
            <a:lstStyle/>
            <a:p>
              <a:pPr algn="ctr"/>
              <a:r>
                <a:rPr lang="es-CO" sz="2000" b="1" dirty="0">
                  <a:solidFill>
                    <a:schemeClr val="bg1"/>
                  </a:solidFill>
                  <a:effectLst>
                    <a:glow rad="88900">
                      <a:schemeClr val="accent4">
                        <a:lumMod val="75000"/>
                      </a:schemeClr>
                    </a:glow>
                  </a:effectLst>
                  <a:latin typeface="+mj-lt"/>
                </a:rPr>
                <a:t>Sólo existe una persona capaz de limitar tu crecimiento: ¡TU MISMO"! Tú eres la única persona que puede hacer una revolución en tu vida. Tú eres la única persona que puede perjudicar tu vida, y tú eres la única persona que se puede ayudar a sí </a:t>
              </a:r>
              <a:r>
                <a:rPr lang="es-CO" sz="2000" b="1" dirty="0" smtClean="0">
                  <a:solidFill>
                    <a:schemeClr val="bg1"/>
                  </a:solidFill>
                  <a:effectLst>
                    <a:glow rad="88900">
                      <a:schemeClr val="accent4">
                        <a:lumMod val="75000"/>
                      </a:schemeClr>
                    </a:glow>
                  </a:effectLst>
                  <a:latin typeface="+mj-lt"/>
                </a:rPr>
                <a:t>misma. </a:t>
              </a:r>
              <a:r>
                <a:rPr lang="es-CO" sz="2000" b="1" dirty="0">
                  <a:solidFill>
                    <a:schemeClr val="bg1"/>
                  </a:solidFill>
                  <a:effectLst>
                    <a:glow rad="88900">
                      <a:schemeClr val="accent4">
                        <a:lumMod val="75000"/>
                      </a:schemeClr>
                    </a:glow>
                  </a:effectLst>
                  <a:latin typeface="+mj-lt"/>
                </a:rPr>
                <a:t>El mundo es como un espejo, que devuelve a cada persona, el reflejo... de sus propios pensamientos. La manera como tú encaras la vida es lo que hace la diferencia. </a:t>
              </a:r>
              <a:r>
                <a:rPr lang="es-CO" sz="1400" b="1" i="1" dirty="0">
                  <a:solidFill>
                    <a:schemeClr val="bg1"/>
                  </a:solidFill>
                  <a:effectLst>
                    <a:glow rad="88900">
                      <a:schemeClr val="accent4">
                        <a:lumMod val="75000"/>
                      </a:schemeClr>
                    </a:glow>
                  </a:effectLst>
                  <a:latin typeface="+mj-lt"/>
                </a:rPr>
                <a:t>(Anónimo)</a:t>
              </a:r>
            </a:p>
          </p:txBody>
        </p:sp>
      </p:grpSp>
      <p:sp>
        <p:nvSpPr>
          <p:cNvPr id="4" name="3 Rectángulo"/>
          <p:cNvSpPr/>
          <p:nvPr/>
        </p:nvSpPr>
        <p:spPr>
          <a:xfrm>
            <a:off x="2442522" y="411450"/>
            <a:ext cx="6264870" cy="1538883"/>
          </a:xfrm>
          <a:prstGeom prst="rect">
            <a:avLst/>
          </a:prstGeom>
        </p:spPr>
        <p:txBody>
          <a:bodyPr wrap="square">
            <a:spAutoFit/>
          </a:bodyPr>
          <a:lstStyle/>
          <a:p>
            <a:pPr algn="ctr"/>
            <a:r>
              <a:rPr lang="es-CO" sz="2000" b="1" dirty="0">
                <a:solidFill>
                  <a:schemeClr val="bg1"/>
                </a:solidFill>
                <a:effectLst>
                  <a:glow rad="88900">
                    <a:schemeClr val="accent4">
                      <a:lumMod val="75000"/>
                    </a:schemeClr>
                  </a:glow>
                </a:effectLst>
                <a:latin typeface="+mj-lt"/>
              </a:rPr>
              <a:t>Cuando alguien que de verdad necesita algo lo encuentra, no es la casualidad quien se lo procura, sino él mismo. Su propio deseo y su propia necesidad le </a:t>
            </a:r>
            <a:r>
              <a:rPr lang="es-CO" sz="2000" b="1" dirty="0" smtClean="0">
                <a:solidFill>
                  <a:schemeClr val="bg1"/>
                </a:solidFill>
                <a:effectLst>
                  <a:glow rad="88900">
                    <a:schemeClr val="accent4">
                      <a:lumMod val="75000"/>
                    </a:schemeClr>
                  </a:glow>
                </a:effectLst>
                <a:latin typeface="+mj-lt"/>
              </a:rPr>
              <a:t>conducen </a:t>
            </a:r>
            <a:r>
              <a:rPr lang="es-CO" sz="2000" b="1" dirty="0">
                <a:solidFill>
                  <a:schemeClr val="bg1"/>
                </a:solidFill>
                <a:effectLst>
                  <a:glow rad="88900">
                    <a:schemeClr val="accent4">
                      <a:lumMod val="75000"/>
                    </a:schemeClr>
                  </a:glow>
                </a:effectLst>
                <a:latin typeface="+mj-lt"/>
              </a:rPr>
              <a:t>a </a:t>
            </a:r>
            <a:r>
              <a:rPr lang="es-CO" sz="2000" b="1" dirty="0" smtClean="0">
                <a:solidFill>
                  <a:schemeClr val="bg1"/>
                </a:solidFill>
                <a:effectLst>
                  <a:glow rad="88900">
                    <a:schemeClr val="accent4">
                      <a:lumMod val="75000"/>
                    </a:schemeClr>
                  </a:glow>
                </a:effectLst>
                <a:latin typeface="+mj-lt"/>
              </a:rPr>
              <a:t>ello.</a:t>
            </a:r>
          </a:p>
          <a:p>
            <a:pPr algn="ctr"/>
            <a:r>
              <a:rPr lang="es-CO" sz="1400" b="1" i="1" dirty="0" err="1" smtClean="0">
                <a:solidFill>
                  <a:schemeClr val="bg1"/>
                </a:solidFill>
                <a:effectLst>
                  <a:glow rad="88900">
                    <a:schemeClr val="accent4">
                      <a:lumMod val="75000"/>
                    </a:schemeClr>
                  </a:glow>
                </a:effectLst>
                <a:latin typeface="+mj-lt"/>
              </a:rPr>
              <a:t>Hermann</a:t>
            </a:r>
            <a:r>
              <a:rPr lang="es-CO" sz="1400" b="1" i="1" dirty="0" smtClean="0">
                <a:solidFill>
                  <a:schemeClr val="bg1"/>
                </a:solidFill>
                <a:effectLst>
                  <a:glow rad="88900">
                    <a:schemeClr val="accent4">
                      <a:lumMod val="75000"/>
                    </a:schemeClr>
                  </a:glow>
                </a:effectLst>
                <a:latin typeface="+mj-lt"/>
              </a:rPr>
              <a:t> </a:t>
            </a:r>
            <a:r>
              <a:rPr lang="es-CO" sz="1400" b="1" i="1" dirty="0">
                <a:solidFill>
                  <a:schemeClr val="bg1"/>
                </a:solidFill>
                <a:effectLst>
                  <a:glow rad="88900">
                    <a:schemeClr val="accent4">
                      <a:lumMod val="75000"/>
                    </a:schemeClr>
                  </a:glow>
                </a:effectLst>
                <a:latin typeface="+mj-lt"/>
              </a:rPr>
              <a:t>Hesse</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9" descr="C:\01 Mis docu. Backup\Mis imágenes\Fondos PPS\Cielo35.jpg"/>
          <p:cNvPicPr>
            <a:picLocks noChangeAspect="1" noChangeArrowheads="1"/>
          </p:cNvPicPr>
          <p:nvPr/>
        </p:nvPicPr>
        <p:blipFill>
          <a:blip r:embed="rId2">
            <a:extLst>
              <a:ext uri="{BEBA8EAE-BF5A-486C-A8C5-ECC9F3942E4B}">
                <a14:imgProps xmlns:a14="http://schemas.microsoft.com/office/drawing/2010/main">
                  <a14:imgLayer r:embed="rId3">
                    <a14:imgEffect>
                      <a14:artisticTexturizer/>
                    </a14:imgEffect>
                  </a14:imgLayer>
                </a14:imgProps>
              </a:ex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01 Mis docu. Backup\Mis imágenes\00 Para el mensaje haciendo\12pen.png"/>
          <p:cNvPicPr>
            <a:picLocks noChangeAspect="1" noChangeArrowheads="1"/>
          </p:cNvPicPr>
          <p:nvPr/>
        </p:nvPicPr>
        <p:blipFill rotWithShape="1">
          <a:blip r:embed="rId4">
            <a:extLst>
              <a:ext uri="{28A0092B-C50C-407E-A947-70E740481C1C}">
                <a14:useLocalDpi xmlns:a14="http://schemas.microsoft.com/office/drawing/2010/main" val="0"/>
              </a:ext>
            </a:extLst>
          </a:blip>
          <a:srcRect b="71173"/>
          <a:stretch/>
        </p:blipFill>
        <p:spPr bwMode="auto">
          <a:xfrm>
            <a:off x="354013" y="425361"/>
            <a:ext cx="8435975" cy="1249327"/>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354013" y="1787703"/>
            <a:ext cx="8435975" cy="3000060"/>
            <a:chOff x="354013" y="1787703"/>
            <a:chExt cx="8435975" cy="3000060"/>
          </a:xfrm>
        </p:grpSpPr>
        <p:pic>
          <p:nvPicPr>
            <p:cNvPr id="16" name="Picture 2" descr="C:\01 Mis docu. Backup\Mis imágenes\00 Para el mensaje haciendo\12pen.png"/>
            <p:cNvPicPr>
              <a:picLocks noChangeAspect="1" noChangeArrowheads="1"/>
            </p:cNvPicPr>
            <p:nvPr/>
          </p:nvPicPr>
          <p:blipFill rotWithShape="1">
            <a:blip r:embed="rId4">
              <a:extLst>
                <a:ext uri="{28A0092B-C50C-407E-A947-70E740481C1C}">
                  <a14:useLocalDpi xmlns:a14="http://schemas.microsoft.com/office/drawing/2010/main" val="0"/>
                </a:ext>
              </a:extLst>
            </a:blip>
            <a:srcRect t="31435"/>
            <a:stretch/>
          </p:blipFill>
          <p:spPr bwMode="auto">
            <a:xfrm>
              <a:off x="354013" y="1787703"/>
              <a:ext cx="8435975" cy="2971533"/>
            </a:xfrm>
            <a:prstGeom prst="rect">
              <a:avLst/>
            </a:prstGeom>
            <a:ln>
              <a:noFill/>
            </a:ln>
            <a:effectLst>
              <a:outerShdw blurRad="190500" algn="tl" rotWithShape="0">
                <a:srgbClr val="000000"/>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339690" y="1925441"/>
              <a:ext cx="6408890" cy="2862322"/>
            </a:xfrm>
            <a:prstGeom prst="rect">
              <a:avLst/>
            </a:prstGeom>
          </p:spPr>
          <p:txBody>
            <a:bodyPr wrap="square">
              <a:spAutoFit/>
            </a:bodyPr>
            <a:lstStyle/>
            <a:p>
              <a:pPr algn="ctr"/>
              <a:r>
                <a:rPr lang="es-CO" sz="2000" b="1" dirty="0">
                  <a:solidFill>
                    <a:schemeClr val="bg1"/>
                  </a:solidFill>
                  <a:effectLst>
                    <a:glow rad="101600">
                      <a:srgbClr val="4C2600"/>
                    </a:glow>
                  </a:effectLst>
                  <a:latin typeface="+mj-lt"/>
                </a:rPr>
                <a:t>El amor comienza en el hogar, el amor vive en los hogares y esa es la razón por la cual hay tanto sufrimiento y tanta infelicidad en el mundo de hoy… Todo el mundo parece estar bajo esa tan terrible prisa, ansioso por desarrollos y riquezas grandiosas, de tal forma que los niños tienen muy poco tiempo para sus padres. Los padres tienen muy poco tiempo para ellos y en el hogar comienza la destrucción de la paz del </a:t>
              </a:r>
              <a:r>
                <a:rPr lang="es-CO" sz="2000" b="1" dirty="0" smtClean="0">
                  <a:solidFill>
                    <a:schemeClr val="bg1"/>
                  </a:solidFill>
                  <a:effectLst>
                    <a:glow rad="101600">
                      <a:srgbClr val="4C2600"/>
                    </a:glow>
                  </a:effectLst>
                  <a:latin typeface="+mj-lt"/>
                </a:rPr>
                <a:t>mundo.</a:t>
              </a:r>
            </a:p>
            <a:p>
              <a:pPr algn="ctr"/>
              <a:r>
                <a:rPr lang="es-CO" sz="1400" b="1" i="1" dirty="0" smtClean="0">
                  <a:solidFill>
                    <a:schemeClr val="bg1"/>
                  </a:solidFill>
                  <a:effectLst>
                    <a:glow rad="101600">
                      <a:srgbClr val="4C2600"/>
                    </a:glow>
                  </a:effectLst>
                  <a:latin typeface="+mj-lt"/>
                </a:rPr>
                <a:t>Madre Teresa de Calcuta</a:t>
              </a:r>
              <a:endParaRPr lang="es-CO" sz="1400" b="1" i="1" dirty="0">
                <a:solidFill>
                  <a:schemeClr val="bg1"/>
                </a:solidFill>
                <a:effectLst>
                  <a:glow rad="101600">
                    <a:srgbClr val="4C2600"/>
                  </a:glow>
                </a:effectLst>
                <a:latin typeface="+mj-lt"/>
              </a:endParaRPr>
            </a:p>
          </p:txBody>
        </p:sp>
      </p:grpSp>
      <p:sp>
        <p:nvSpPr>
          <p:cNvPr id="10" name="9 Rectángulo"/>
          <p:cNvSpPr/>
          <p:nvPr/>
        </p:nvSpPr>
        <p:spPr>
          <a:xfrm>
            <a:off x="2339690" y="475937"/>
            <a:ext cx="6408890" cy="1015663"/>
          </a:xfrm>
          <a:prstGeom prst="rect">
            <a:avLst/>
          </a:prstGeom>
        </p:spPr>
        <p:txBody>
          <a:bodyPr wrap="square">
            <a:spAutoFit/>
          </a:bodyPr>
          <a:lstStyle/>
          <a:p>
            <a:pPr algn="ctr"/>
            <a:r>
              <a:rPr lang="es-CO" sz="2000" b="1" dirty="0">
                <a:solidFill>
                  <a:schemeClr val="bg1"/>
                </a:solidFill>
                <a:effectLst>
                  <a:glow rad="101600">
                    <a:srgbClr val="4C2600"/>
                  </a:glow>
                </a:effectLst>
                <a:latin typeface="+mj-lt"/>
              </a:rPr>
              <a:t>Un Padre le dijo a su Hijo: "Ten cuidado por donde caminas", el Hijo le responde: "Ten cuidado tú, recuerda que yo sigo tus </a:t>
            </a:r>
            <a:r>
              <a:rPr lang="es-CO" sz="2000" b="1" dirty="0" smtClean="0">
                <a:solidFill>
                  <a:schemeClr val="bg1"/>
                </a:solidFill>
                <a:effectLst>
                  <a:glow rad="101600">
                    <a:srgbClr val="4C2600"/>
                  </a:glow>
                </a:effectLst>
                <a:latin typeface="+mj-lt"/>
              </a:rPr>
              <a:t>pasos”. </a:t>
            </a:r>
            <a:r>
              <a:rPr lang="es-CO" sz="1400" b="1" i="1" dirty="0" smtClean="0">
                <a:solidFill>
                  <a:schemeClr val="bg1"/>
                </a:solidFill>
                <a:effectLst>
                  <a:glow rad="101600">
                    <a:srgbClr val="4C2600"/>
                  </a:glow>
                </a:effectLst>
                <a:latin typeface="+mj-lt"/>
              </a:rPr>
              <a:t>(Anónimo)</a:t>
            </a:r>
            <a:endParaRPr lang="es-CO" sz="1400" b="1" i="1" dirty="0">
              <a:solidFill>
                <a:schemeClr val="bg1"/>
              </a:solidFill>
              <a:effectLst>
                <a:glow rad="101600">
                  <a:srgbClr val="4C2600"/>
                </a:glow>
              </a:effectLst>
              <a:latin typeface="+mj-lt"/>
            </a:endParaRPr>
          </a:p>
        </p:txBody>
      </p:sp>
    </p:spTree>
    <p:extLst>
      <p:ext uri="{BB962C8B-B14F-4D97-AF65-F5344CB8AC3E}">
        <p14:creationId xmlns:p14="http://schemas.microsoft.com/office/powerpoint/2010/main" val="3945709487"/>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43760" y="493734"/>
            <a:ext cx="5742480" cy="2554545"/>
          </a:xfrm>
          <a:prstGeom prst="rect">
            <a:avLst/>
          </a:prstGeom>
        </p:spPr>
        <p:txBody>
          <a:bodyPr wrap="square">
            <a:spAutoFit/>
          </a:bodyPr>
          <a:lstStyle/>
          <a:p>
            <a:pPr algn="ctr"/>
            <a:r>
              <a:rPr lang="es-CO" sz="2000" b="1" dirty="0">
                <a:solidFill>
                  <a:schemeClr val="bg1"/>
                </a:solidFill>
                <a:effectLst>
                  <a:glow rad="101600">
                    <a:schemeClr val="accent1">
                      <a:lumMod val="75000"/>
                    </a:schemeClr>
                  </a:glow>
                </a:effectLst>
                <a:latin typeface="+mj-lt"/>
              </a:rPr>
              <a:t>Recuerda que tú ya no eres el mismo que fuiste hace 5 años ni hace dos días. Por lo tanto, no hay nada a qué volver. Dile un sincero adiós al pasado. Ni tú serás el mismo, ni el entorno al que regresas será igual, porque en la vida nada se queda quieto, nada es estático. Despréndete de lo que ya no está en tu vida, abre la puerta a lo que sí </a:t>
            </a:r>
            <a:r>
              <a:rPr lang="es-CO" sz="2000" b="1" dirty="0" smtClean="0">
                <a:solidFill>
                  <a:schemeClr val="bg1"/>
                </a:solidFill>
                <a:effectLst>
                  <a:glow rad="101600">
                    <a:schemeClr val="accent1">
                      <a:lumMod val="75000"/>
                    </a:schemeClr>
                  </a:glow>
                </a:effectLst>
                <a:latin typeface="+mj-lt"/>
              </a:rPr>
              <a:t>está.</a:t>
            </a:r>
          </a:p>
          <a:p>
            <a:pPr algn="ctr"/>
            <a:r>
              <a:rPr lang="es-CO" sz="1400" b="1" i="1" dirty="0" smtClean="0">
                <a:solidFill>
                  <a:schemeClr val="bg1"/>
                </a:solidFill>
                <a:effectLst>
                  <a:glow rad="101600">
                    <a:schemeClr val="accent1">
                      <a:lumMod val="75000"/>
                    </a:schemeClr>
                  </a:glow>
                </a:effectLst>
                <a:latin typeface="+mj-lt"/>
              </a:rPr>
              <a:t>René </a:t>
            </a:r>
            <a:r>
              <a:rPr lang="es-CO" sz="1400" b="1" i="1" dirty="0" err="1">
                <a:solidFill>
                  <a:schemeClr val="bg1"/>
                </a:solidFill>
                <a:effectLst>
                  <a:glow rad="101600">
                    <a:schemeClr val="accent1">
                      <a:lumMod val="75000"/>
                    </a:schemeClr>
                  </a:glow>
                </a:effectLst>
                <a:latin typeface="+mj-lt"/>
              </a:rPr>
              <a:t>Mey</a:t>
            </a:r>
            <a:endParaRPr lang="es-CO" sz="1400" b="1" i="1" dirty="0">
              <a:solidFill>
                <a:schemeClr val="bg1"/>
              </a:solidFill>
              <a:effectLst>
                <a:glow rad="101600">
                  <a:schemeClr val="accent1">
                    <a:lumMod val="75000"/>
                  </a:schemeClr>
                </a:glow>
              </a:effectLst>
              <a:latin typeface="+mj-lt"/>
            </a:endParaRPr>
          </a:p>
        </p:txBody>
      </p:sp>
      <p:sp>
        <p:nvSpPr>
          <p:cNvPr id="3" name="2 CuadroTexto"/>
          <p:cNvSpPr txBox="1"/>
          <p:nvPr/>
        </p:nvSpPr>
        <p:spPr>
          <a:xfrm>
            <a:off x="3362214" y="3531721"/>
            <a:ext cx="2433615" cy="1200329"/>
          </a:xfrm>
          <a:prstGeom prst="rect">
            <a:avLst/>
          </a:prstGeom>
          <a:noFill/>
        </p:spPr>
        <p:txBody>
          <a:bodyPr wrap="none" rtlCol="0">
            <a:spAutoFit/>
          </a:bodyPr>
          <a:lstStyle/>
          <a:p>
            <a:pPr algn="ctr"/>
            <a:r>
              <a:rPr lang="es-CO" sz="1200" b="1" dirty="0" smtClean="0">
                <a:solidFill>
                  <a:schemeClr val="bg1"/>
                </a:solidFill>
                <a:effectLst>
                  <a:glow rad="101600">
                    <a:schemeClr val="tx2">
                      <a:lumMod val="50000"/>
                    </a:schemeClr>
                  </a:glow>
                </a:effectLst>
                <a:latin typeface="+mj-lt"/>
              </a:rPr>
              <a:t>Música:</a:t>
            </a:r>
          </a:p>
          <a:p>
            <a:pPr algn="ctr"/>
            <a:r>
              <a:rPr lang="en-US" sz="1200" b="1" dirty="0">
                <a:solidFill>
                  <a:schemeClr val="bg1"/>
                </a:solidFill>
                <a:effectLst>
                  <a:glow rad="101600">
                    <a:schemeClr val="tx2">
                      <a:lumMod val="50000"/>
                    </a:schemeClr>
                  </a:glow>
                </a:effectLst>
                <a:latin typeface="+mj-lt"/>
              </a:rPr>
              <a:t>Sound of an Angel - </a:t>
            </a:r>
            <a:r>
              <a:rPr lang="en-US" sz="1200" b="1" i="1" dirty="0">
                <a:solidFill>
                  <a:schemeClr val="bg1"/>
                </a:solidFill>
                <a:effectLst>
                  <a:glow rad="101600">
                    <a:schemeClr val="tx2">
                      <a:lumMod val="50000"/>
                    </a:schemeClr>
                  </a:glow>
                </a:effectLst>
                <a:latin typeface="+mj-lt"/>
              </a:rPr>
              <a:t>BlackSheep80</a:t>
            </a:r>
            <a:r>
              <a:rPr lang="en-US" sz="1200" b="1" dirty="0">
                <a:solidFill>
                  <a:schemeClr val="bg1"/>
                </a:solidFill>
                <a:effectLst>
                  <a:glow rad="101600">
                    <a:schemeClr val="tx2">
                      <a:lumMod val="50000"/>
                    </a:schemeClr>
                  </a:glow>
                </a:effectLst>
                <a:latin typeface="+mj-lt"/>
              </a:rPr>
              <a:t>6</a:t>
            </a:r>
          </a:p>
          <a:p>
            <a:pPr algn="ctr"/>
            <a:endParaRPr lang="es-CO" sz="1200" b="1" dirty="0">
              <a:solidFill>
                <a:schemeClr val="bg1"/>
              </a:solidFill>
              <a:effectLst>
                <a:glow rad="101600">
                  <a:schemeClr val="tx2">
                    <a:lumMod val="50000"/>
                  </a:schemeClr>
                </a:glow>
              </a:effectLst>
              <a:latin typeface="+mj-lt"/>
            </a:endParaRPr>
          </a:p>
          <a:p>
            <a:pPr algn="ctr"/>
            <a:r>
              <a:rPr lang="es-CO" sz="1200" b="1" dirty="0" smtClean="0">
                <a:solidFill>
                  <a:schemeClr val="bg1"/>
                </a:solidFill>
                <a:effectLst>
                  <a:glow rad="101600">
                    <a:schemeClr val="tx2">
                      <a:lumMod val="50000"/>
                    </a:schemeClr>
                  </a:glow>
                </a:effectLst>
                <a:latin typeface="+mj-lt"/>
              </a:rPr>
              <a:t>Realización general:</a:t>
            </a:r>
          </a:p>
          <a:p>
            <a:pPr algn="ctr"/>
            <a:r>
              <a:rPr lang="es-CO" sz="1200" b="1" i="1" dirty="0" smtClean="0">
                <a:solidFill>
                  <a:schemeClr val="bg1"/>
                </a:solidFill>
                <a:effectLst>
                  <a:glow rad="101600">
                    <a:schemeClr val="tx2">
                      <a:lumMod val="50000"/>
                    </a:schemeClr>
                  </a:glow>
                </a:effectLst>
                <a:latin typeface="+mj-lt"/>
              </a:rPr>
              <a:t>Rodrigo Valencia Cardona</a:t>
            </a:r>
          </a:p>
          <a:p>
            <a:pPr algn="ctr"/>
            <a:r>
              <a:rPr lang="es-CO" sz="1200" b="1" dirty="0" smtClean="0">
                <a:solidFill>
                  <a:schemeClr val="bg1"/>
                </a:solidFill>
                <a:effectLst>
                  <a:glow rad="101600">
                    <a:schemeClr val="tx2">
                      <a:lumMod val="50000"/>
                    </a:schemeClr>
                  </a:glow>
                </a:effectLst>
                <a:latin typeface="+mj-lt"/>
              </a:rPr>
              <a:t>Medellín-Colombia</a:t>
            </a:r>
            <a:endParaRPr lang="es-CO" sz="1200" b="1" dirty="0">
              <a:solidFill>
                <a:schemeClr val="bg1"/>
              </a:solidFill>
              <a:effectLst>
                <a:glow rad="101600">
                  <a:schemeClr val="tx2">
                    <a:lumMod val="50000"/>
                  </a:schemeClr>
                </a:glow>
              </a:effectLst>
              <a:latin typeface="+mj-lt"/>
            </a:endParaRPr>
          </a:p>
        </p:txBody>
      </p:sp>
    </p:spTree>
    <p:extLst>
      <p:ext uri="{BB962C8B-B14F-4D97-AF65-F5344CB8AC3E}">
        <p14:creationId xmlns:p14="http://schemas.microsoft.com/office/powerpoint/2010/main" val="1986560011"/>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4512</TotalTime>
  <Words>1432</Words>
  <Application>Microsoft Office PowerPoint</Application>
  <PresentationFormat>Presentación en pantalla (16:9)</PresentationFormat>
  <Paragraphs>77</Paragraphs>
  <Slides>14</Slides>
  <Notes>1</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261</cp:revision>
  <dcterms:created xsi:type="dcterms:W3CDTF">2013-05-29T02:56:16Z</dcterms:created>
  <dcterms:modified xsi:type="dcterms:W3CDTF">2014-10-15T23:19:03Z</dcterms:modified>
</cp:coreProperties>
</file>