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68" r:id="rId4"/>
    <p:sldId id="271" r:id="rId5"/>
    <p:sldId id="273" r:id="rId6"/>
    <p:sldId id="277" r:id="rId7"/>
    <p:sldId id="257" r:id="rId8"/>
    <p:sldId id="283" r:id="rId9"/>
    <p:sldId id="282" r:id="rId10"/>
    <p:sldId id="278" r:id="rId11"/>
    <p:sldId id="285" r:id="rId12"/>
    <p:sldId id="291" r:id="rId13"/>
    <p:sldId id="286" r:id="rId14"/>
    <p:sldId id="292" r:id="rId15"/>
    <p:sldId id="293" r:id="rId16"/>
    <p:sldId id="294" r:id="rId17"/>
    <p:sldId id="295" r:id="rId18"/>
    <p:sldId id="296" r:id="rId19"/>
    <p:sldId id="279" r:id="rId20"/>
  </p:sldIdLst>
  <p:sldSz cx="9144000" cy="5143500" type="screen16x9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p6A4jQtDQXvSdtQb8K8gQ" hashData="Fq+c5glz5Mu1kvDnUwuapHgu5+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D69B"/>
    <a:srgbClr val="57DF7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2" autoAdjust="0"/>
    <p:restoredTop sz="94289" autoAdjust="0"/>
  </p:normalViewPr>
  <p:slideViewPr>
    <p:cSldViewPr>
      <p:cViewPr>
        <p:scale>
          <a:sx n="70" d="100"/>
          <a:sy n="70" d="100"/>
        </p:scale>
        <p:origin x="-828" y="-4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37076-8CA0-4EA9-95FD-EC9D4C205A56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B845B-30B6-45D4-942F-C504E4D8AD0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E8B9E-79F0-4D08-9565-979580BC94E5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D2C8E-5914-48B6-80EE-28DD5F3FC5B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E2066-2716-459C-A437-3D59BCBEF111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45F51-9927-4B07-8E15-918F5CC6E40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27E3C-4F15-44FA-BA63-C7E9193EAFF8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E14F9-7989-47AF-9D04-341E4A02581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91991-38D0-41CB-9085-F2B4FF1045BC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A9BA5-E74E-4F58-9B15-DEE6E50E84B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2C8ED-78FA-47FD-A670-66C1864B951E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DEF63-C43C-497E-9C5F-A9B979396BD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7CD58-CA9B-4F25-8DEA-3110605C58B1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D308B-FE32-41C3-ABE3-B57AB98B915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1F842-CB7B-48EB-908D-1B7D458C795E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1B549-90B7-49C3-BB93-EE18F004F93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78484-722B-4DFF-A9C8-8391404A4244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4FBE9-5E5C-4E16-BAA5-B69440A0105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0BED2-18B1-4DBE-B26C-47EF090908C2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46C31-CFC2-49B3-9057-F16001392DC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B3E58-9AB6-48A2-9FFB-3B4FCD1A0E49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B7E5C-19FC-4D4C-B530-D472ADFCF93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42269-7B17-4CCC-9D73-21D0169FCF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s-A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08849C-475E-4BC8-BF2C-307F18B74427}" type="datetimeFigureOut">
              <a:rPr lang="es-AR"/>
              <a:pPr>
                <a:defRPr/>
              </a:pPr>
              <a:t>25/05/2014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1F6DB1-4A1E-4EF3-B29B-77858951869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079B5ED-F770-4FFE-9D13-654035224E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://www.tv3.cat/multimedia/jpg/6/8/1308305376686.jpg"/>
          <p:cNvPicPr>
            <a:picLocks noChangeAspect="1" noChangeArrowheads="1"/>
          </p:cNvPicPr>
          <p:nvPr/>
        </p:nvPicPr>
        <p:blipFill>
          <a:blip r:embed="rId3"/>
          <a:srcRect t="822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023887" y="4050172"/>
            <a:ext cx="50720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Segoe Script" pitchFamily="34" charset="0"/>
              </a:rPr>
              <a:t>( Cuando éramos niño</a:t>
            </a:r>
            <a:r>
              <a:rPr lang="es-AR" sz="2800" dirty="0">
                <a:latin typeface="Segoe Script" pitchFamily="34" charset="0"/>
              </a:rPr>
              <a:t>s )</a:t>
            </a:r>
          </a:p>
        </p:txBody>
      </p:sp>
      <p:sp>
        <p:nvSpPr>
          <p:cNvPr id="4" name="Rectangle 3"/>
          <p:cNvSpPr/>
          <p:nvPr/>
        </p:nvSpPr>
        <p:spPr>
          <a:xfrm>
            <a:off x="1659905" y="3016155"/>
            <a:ext cx="592933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6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Segoe Script" pitchFamily="34" charset="0"/>
                <a:cs typeface="+mn-cs"/>
              </a:rPr>
              <a:t>Pasatiempo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29058" y="4620280"/>
            <a:ext cx="13805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Segoe Script" pitchFamily="34" charset="0"/>
              </a:rPr>
              <a:t> 1964</a:t>
            </a:r>
          </a:p>
        </p:txBody>
      </p:sp>
      <p:sp>
        <p:nvSpPr>
          <p:cNvPr id="11" name="4-Point Star 28"/>
          <p:cNvSpPr/>
          <p:nvPr/>
        </p:nvSpPr>
        <p:spPr>
          <a:xfrm rot="890656">
            <a:off x="537336" y="268607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4-Point Star 30"/>
          <p:cNvSpPr/>
          <p:nvPr/>
        </p:nvSpPr>
        <p:spPr>
          <a:xfrm rot="890656">
            <a:off x="1592798" y="1673912"/>
            <a:ext cx="266972" cy="20022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4-Point Star 29"/>
          <p:cNvSpPr/>
          <p:nvPr/>
        </p:nvSpPr>
        <p:spPr>
          <a:xfrm rot="890656">
            <a:off x="384979" y="1112058"/>
            <a:ext cx="350459" cy="26284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4-Point Star 30"/>
          <p:cNvSpPr/>
          <p:nvPr/>
        </p:nvSpPr>
        <p:spPr>
          <a:xfrm rot="890656">
            <a:off x="1521359" y="530905"/>
            <a:ext cx="266972" cy="20022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4-Point Star 28"/>
          <p:cNvSpPr/>
          <p:nvPr/>
        </p:nvSpPr>
        <p:spPr>
          <a:xfrm rot="890656">
            <a:off x="1608906" y="3554755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4-Point Star 28"/>
          <p:cNvSpPr/>
          <p:nvPr/>
        </p:nvSpPr>
        <p:spPr>
          <a:xfrm rot="890656">
            <a:off x="536485" y="273803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4-Point Star 30"/>
          <p:cNvSpPr/>
          <p:nvPr/>
        </p:nvSpPr>
        <p:spPr>
          <a:xfrm rot="890656">
            <a:off x="1591947" y="1679108"/>
            <a:ext cx="266972" cy="20022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4-Point Star 29"/>
          <p:cNvSpPr/>
          <p:nvPr/>
        </p:nvSpPr>
        <p:spPr>
          <a:xfrm rot="890656">
            <a:off x="384128" y="1117254"/>
            <a:ext cx="350459" cy="26284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4-Point Star 30"/>
          <p:cNvSpPr/>
          <p:nvPr/>
        </p:nvSpPr>
        <p:spPr>
          <a:xfrm rot="890656">
            <a:off x="1520508" y="536101"/>
            <a:ext cx="266972" cy="20022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4-Point Star 28"/>
          <p:cNvSpPr/>
          <p:nvPr/>
        </p:nvSpPr>
        <p:spPr>
          <a:xfrm rot="890656">
            <a:off x="1680345" y="2983250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 rot="18790347">
            <a:off x="8057243" y="4486325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831412" y="14545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2000">
    <p:fade/>
    <p:sndAc>
      <p:stSnd loop="1">
        <p:snd r:embed="rId2" name="Fly with me-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6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600"/>
                            </p:stCondLst>
                            <p:childTnLst>
                              <p:par>
                                <p:cTn id="32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6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100"/>
                            </p:stCondLst>
                            <p:childTnLst>
                              <p:par>
                                <p:cTn id="82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6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100"/>
                            </p:stCondLst>
                            <p:childTnLst>
                              <p:par>
                                <p:cTn id="96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2600"/>
                            </p:stCondLst>
                            <p:childTnLst>
                              <p:par>
                                <p:cTn id="146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http://fotologs.miarroba.st/photo/6878837/101/580x386/cd292cdff1da9f3f/1287562202.jpg"/>
          <p:cNvPicPr>
            <a:picLocks noChangeAspect="1" noChangeArrowheads="1"/>
          </p:cNvPicPr>
          <p:nvPr/>
        </p:nvPicPr>
        <p:blipFill>
          <a:blip r:embed="rId2"/>
          <a:srcRect t="1165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fuji X100"/>
          <p:cNvPicPr>
            <a:picLocks noChangeAspect="1" noChangeArrowheads="1"/>
          </p:cNvPicPr>
          <p:nvPr/>
        </p:nvPicPr>
        <p:blipFill>
          <a:blip r:embed="rId4"/>
          <a:srcRect l="6731"/>
          <a:stretch>
            <a:fillRect/>
          </a:stretch>
        </p:blipFill>
        <p:spPr bwMode="auto">
          <a:xfrm>
            <a:off x="0" y="0"/>
            <a:ext cx="1385887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7"/>
          <p:cNvSpPr/>
          <p:nvPr/>
        </p:nvSpPr>
        <p:spPr>
          <a:xfrm>
            <a:off x="-7333604" y="2000246"/>
            <a:ext cx="7333604" cy="2500330"/>
          </a:xfrm>
          <a:prstGeom prst="ellipse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Cuando éramos niños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los viejos tenían como </a:t>
            </a:r>
            <a:r>
              <a:rPr lang="es-AR" sz="3600" dirty="0" smtClean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treinta,</a:t>
            </a:r>
            <a:endParaRPr lang="es-AR" sz="3600" dirty="0">
              <a:solidFill>
                <a:srgbClr val="FFFF00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Freestyle Script" pitchFamily="66" charset="0"/>
            </a:endParaRP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un charco era un </a:t>
            </a:r>
            <a:r>
              <a:rPr lang="es-AR" sz="3600" dirty="0" smtClean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océano,</a:t>
            </a:r>
            <a:endParaRPr lang="es-AR" sz="3600" dirty="0">
              <a:solidFill>
                <a:srgbClr val="FFFF00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latin typeface="Freestyle Script" pitchFamily="66" charset="0"/>
            </a:endParaRP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y la muerte, lisa y </a:t>
            </a:r>
            <a:r>
              <a:rPr lang="es-AR" sz="3600" dirty="0" smtClean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llanamente,</a:t>
            </a:r>
          </a:p>
          <a:p>
            <a:pPr algn="ctr"/>
            <a:r>
              <a:rPr lang="es-AR" sz="3600" dirty="0" smtClean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no </a:t>
            </a:r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existía.</a:t>
            </a:r>
          </a:p>
        </p:txBody>
      </p:sp>
      <p:sp>
        <p:nvSpPr>
          <p:cNvPr id="6" name="5 CuadroTexto"/>
          <p:cNvSpPr txBox="1"/>
          <p:nvPr/>
        </p:nvSpPr>
        <p:spPr>
          <a:xfrm rot="18790347">
            <a:off x="8057243" y="4486325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8768 -0.29621 L 0.6875 -0.29621 C 0.77709 -0.29621 0.88802 -0.20025 0.88802 -0.12157 L 0.88802 0.05461 " pathEditMode="relative" rAng="0" ptsTypes="FfFF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17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50" presetClass="pat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8767 -0.2962 L 0.6875 -0.2962 C 0.77708 -0.2962 0.88802 -0.20024 0.88802 -0.12157 L 0.88802 0.05492 " pathEditMode="relative" rAng="0" ptsTypes="FfFF">
                                      <p:cBhvr>
                                        <p:cTn id="1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17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0" presetClass="path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8768 -0.29621 L 0.6875 -0.29621 C 0.77709 -0.29621 0.88802 -0.20025 0.88802 -0.12157 L 0.88802 0.05492 " pathEditMode="relative" rAng="0" ptsTypes="FfFF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17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50" presetClass="path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8768 -0.29621 L 0.6875 -0.29621 C 0.77709 -0.29621 0.88802 -0.20025 0.88802 -0.12157 L 0.88802 0.05492 " pathEditMode="relative" rAng="0" ptsTypes="FfFF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17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0" presetClass="path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48768 -0.29621 L 0.6875 -0.29621 C 0.77709 -0.29621 0.88802 -0.20025 0.88802 -0.12157 L 0.88802 0.05492 " pathEditMode="relative" rAng="0" ptsTypes="FfFF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9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pat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5E-6 -3.77053E-7 L -0.44687 0.00046 " pathEditMode="relative" rAng="0" ptsTypes="AA">
                                      <p:cBhvr>
                                        <p:cTn id="2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56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9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30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6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35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36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6" presetClass="exit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41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42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4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6" presetClass="exit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47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48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xit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53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54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edia-cdn.tripadvisor.com/media/photo-s/02/e8/66/6f/bavaro-runners-damajagu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551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thumb/7/71/Charco_azul.jpg/1024px-Charco_azu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357688" y="0"/>
            <a:ext cx="135016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-11930178" y="2428874"/>
            <a:ext cx="7332020" cy="2365743"/>
          </a:xfrm>
          <a:prstGeom prst="ellipse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Luego cuando muchachos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los viejos eran gente de cuarenta,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un estanque era océano,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la muerte solamente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una palabra.</a:t>
            </a:r>
          </a:p>
        </p:txBody>
      </p:sp>
      <p:sp>
        <p:nvSpPr>
          <p:cNvPr id="8" name="7 CuadroTexto"/>
          <p:cNvSpPr txBox="1"/>
          <p:nvPr/>
        </p:nvSpPr>
        <p:spPr>
          <a:xfrm rot="18790347">
            <a:off x="8057243" y="4486325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8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614 L 1.45399 0.07868 L 1.49201 -0.0614 L 1.53212 0.07868 L 1.5724 -0.0614 L 1.61024 0.07868 L 1.65035 -0.0614 L 1.68854 0.07868 L 1.72899 -0.0614 L 1.7691 0.07868 L 1.80729 -0.0614 L 1.8474 0.07868 L 1.88542 -0.0614 L 1.92535 0.07868 L 1.96562 -0.0614 L 2.00382 0.07868 L 2.04462 -0.0614 " pathEditMode="relative" rAng="0" ptsTypes="FFFFFFFFFFFFFFFFF">
                                      <p:cBhvr>
                                        <p:cTn id="9" dur="1000" spd="-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7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8" presetClass="path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7004 L 1.45399 0.07004 L 1.49201 -0.07004 L 1.53212 0.07004 L 1.5724 -0.07004 L 1.61024 0.07004 L 1.65035 -0.07004 L 1.68854 0.07004 L 1.72899 -0.07004 L 1.7691 0.07004 L 1.80729 -0.07004 L 1.8474 0.07004 L 1.88542 -0.07004 L 1.92535 0.07004 L 1.96562 -0.07004 L 2.00382 0.07004 L 2.04462 -0.07004 " pathEditMode="relative" rAng="0" ptsTypes="FFFFFFFFFFFFFFFFF">
                                      <p:cBhvr>
                                        <p:cTn id="11" dur="1000" spd="-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7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8" presetClass="path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39826 -0.07621 L 1.43906 0.06387 L 1.47882 -0.07621 L 1.52066 0.06387 L 1.56215 -0.07621 L 1.60156 0.06387 L 1.64306 -0.07621 L 1.68264 0.06387 L 1.72431 -0.07621 L 1.76632 0.06387 L 1.80573 -0.07621 L 1.84757 0.06387 L 1.88698 -0.07621 L 1.92795 0.06387 L 1.96996 -0.07621 L 2.00972 0.06387 L 2.05208 -0.07621 " pathEditMode="relative" rAng="0" ptsTypes="FFFFFFFFFFFFFFFFF">
                                      <p:cBhvr>
                                        <p:cTn id="16" dur="1000" spd="-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" y="7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8" presetClass="path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5924 L 1.45399 0.08084 L 1.49201 -0.05924 L 1.53212 0.08084 L 1.5724 -0.05924 L 1.61024 0.08084 L 1.65035 -0.05924 L 1.68854 0.08084 L 1.72899 -0.05924 L 1.7691 0.08084 L 1.80729 -0.05924 L 1.8474 0.08084 L 1.88542 -0.05924 L 1.92535 0.08084 L 1.96562 -0.05924 L 2.00382 0.08084 L 2.04462 -0.05924 " pathEditMode="relative" rAng="0" ptsTypes="FFFFFFFFFFFFFFFFF">
                                      <p:cBhvr>
                                        <p:cTn id="18" dur="1000" spd="-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7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8" presetClass="path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5924 L 1.45434 0.08084 L 1.49201 -0.05924 L 1.53212 0.08084 L 1.5724 -0.05924 L 1.61024 0.08084 L 1.65035 -0.05924 L 1.68854 0.08084 L 1.72899 -0.05924 L 1.7691 0.08084 L 1.80729 -0.05924 L 1.8474 0.08084 L 1.88542 -0.05924 L 1.92535 0.08084 L 1.96562 -0.05924 L 2.00382 0.08084 L 2.04462 -0.05924 " pathEditMode="relative" rAng="0" ptsTypes="FFFFFFFFFFFFFFFFF">
                                      <p:cBhvr>
                                        <p:cTn id="20" dur="1000" spd="-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01874E-6 L 0.47465 -3.01874E-6 " pathEditMode="relative" rAng="0" ptsTypes="AA">
                                      <p:cBhvr>
                                        <p:cTn id="26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7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614 L 1.41424 -0.22247 C 1.41424 -0.29467 1.61128 -0.38322 1.77205 -0.38322 L 2.13073 -0.38322 " pathEditMode="relative" rAng="0" ptsTypes="FfFF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" y="-16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7" presetClass="path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8423 L 1.41424 -0.24529 C 1.41424 -0.31842 1.61128 -0.40604 1.77205 -0.40604 L 2.13073 -0.40604 " pathEditMode="relative" rAng="0" ptsTypes="FfFF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" y="-16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7" presetClass="path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41 -0.07621 L 1.41441 -0.24313 C 1.41441 -0.31811 1.61302 -0.40975 1.775 -0.40975 L 2.13628 -0.40975 " pathEditMode="relative" rAng="0" ptsTypes="FfFF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1" y="-16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57" presetClass="path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5924 L 1.41424 -0.2348 C 1.41424 -0.31318 1.61337 -0.40913 1.77587 -0.40913 L 2.13871 -0.40913 " pathEditMode="relative" rAng="0" ptsTypes="FfFF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" y="-17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7" presetClass="path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1424 -0.05924 L 1.41424 -0.23265 C 1.41424 -0.30978 1.6151 -0.40389 1.77899 -0.40389 L 2.14496 -0.40389 " pathEditMode="relative" rAng="0" ptsTypes="FfFF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-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tripincdn.com.ar/img/chubut/lago-puelo/2251077930_ce86456d2a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429125" y="0"/>
            <a:ext cx="135731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-12644558" y="2285998"/>
            <a:ext cx="7408098" cy="2363375"/>
          </a:xfrm>
          <a:prstGeom prst="ellipse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Ya cuando nos casamos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los ancianos estaban en cincuenta,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un lago era un océano,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la muerte era la muerte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de los otros.</a:t>
            </a:r>
          </a:p>
        </p:txBody>
      </p:sp>
      <p:sp>
        <p:nvSpPr>
          <p:cNvPr id="8" name="7 CuadroTexto"/>
          <p:cNvSpPr txBox="1"/>
          <p:nvPr/>
        </p:nvSpPr>
        <p:spPr>
          <a:xfrm rot="18790347">
            <a:off x="8057243" y="4486325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743 -0.22956 C 1.5316 -0.22956 1.5757 -0.1515 1.5757 -0.05492 C 1.5757 0.04135 1.5316 0.11972 1.47743 0.11972 C 1.42309 0.11972 1.37917 0.04135 1.37917 -0.05492 C 1.37917 -0.1515 1.42309 -0.22956 1.47743 -0.22956 Z " pathEditMode="relative" rAng="0" ptsTypes="fffff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743 -0.19624 C 1.53159 -0.19624 1.57569 -0.11817 1.57569 -0.0216 C 1.57569 0.07467 1.53159 0.15304 1.47743 0.15304 C 1.42309 0.15304 1.37916 0.07467 1.37916 -0.0216 C 1.37916 -0.11817 1.42309 -0.19624 1.47743 -0.19624 Z " pathEditMode="relative" rAng="0" ptsTypes="fffff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900"/>
                            </p:stCondLst>
                            <p:childTnLst>
                              <p:par>
                                <p:cTn id="14" presetID="1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5 -0.16909 C 1.52917 -0.16909 1.57327 -0.09102 1.57327 0.00555 C 1.57327 0.10182 1.52917 0.18019 1.475 0.18019 C 1.42066 0.18019 1.37674 0.10182 1.37674 0.00555 C 1.37674 -0.09102 1.42066 -0.16909 1.475 -0.16909 Z " pathEditMode="relative" rAng="0" ptsTypes="fffff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5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600"/>
                            </p:stCondLst>
                            <p:childTnLst>
                              <p:par>
                                <p:cTn id="20" presetID="1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43 -0.15798 C 1.52847 -0.15798 1.57257 -0.07991 1.57257 0.01666 C 1.57257 0.11293 1.52847 0.1913 1.4743 0.1913 C 1.41996 0.1913 1.37604 0.11293 1.37604 0.01666 C 1.37604 -0.07991 1.41996 -0.15798 1.4743 -0.15798 Z " pathEditMode="relative" rAng="0" ptsTypes="fffff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400"/>
                            </p:stCondLst>
                            <p:childTnLst>
                              <p:par>
                                <p:cTn id="23" presetID="1" presetClass="pat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8611 -0.10274 C 1.54028 -0.10274 1.58438 -0.02468 1.58438 0.07189 C 1.58438 0.16816 1.54028 0.24653 1.48611 0.24653 C 1.43177 0.24653 1.38785 0.16816 1.38785 0.07189 C 1.38785 -0.02468 1.43177 -0.10274 1.48611 -0.10274 Z " pathEditMode="relative" rAng="0" ptsTypes="fffff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4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01874E-6 L 0.48247 -3.01874E-6 " pathEditMode="relative" rAng="0" ptsTypes="AA">
                                      <p:cBhvr>
                                        <p:cTn id="30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7" presetClass="pat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743 -0.22956 L 1.47743 -0.41531 C 1.47743 -0.49861 1.5842 -0.26597 1.72413 -0.26597 L 2.31527 -0.27924 " pathEditMode="relative" rAng="0" ptsTypes="FfFF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" y="-13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57" presetClass="path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743 -0.19623 L 1.47743 -0.38198 C 1.47743 -0.46528 1.60208 -0.25331 1.74201 -0.25331 L 2.31944 -0.26658 " pathEditMode="relative" rAng="0" ptsTypes="FfFF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" y="-13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7" presetClass="path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5 -0.16908 L 1.475 -0.35483 C 1.475 -0.43813 1.59652 -0.25455 1.73645 -0.25455 L 2.30659 -0.26535 " pathEditMode="relative" rAng="0" ptsTypes="FfFF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6" y="-13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57" presetClass="path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743 -0.15798 L 1.4743 -0.34372 C 1.4743 -0.42703 1.62656 -0.23943 1.76649 -0.23943 L 2.30329 -0.24653 " pathEditMode="relative" rAng="0" ptsTypes="FfFF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" y="-13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7" presetClass="path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8611 -0.10275 L 1.48611 -0.28849 C 1.48611 -0.3718 1.62031 -0.21506 1.76024 -0.21506 L 2.31093 -0.2203 " pathEditMode="relative" rAng="0" ptsTypes="FfFF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" y="-1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todowallpapers.net/wp-content/uploads/images/d5/paisajes-1.jpg"/>
          <p:cNvPicPr>
            <a:picLocks noChangeAspect="1" noChangeArrowheads="1"/>
          </p:cNvPicPr>
          <p:nvPr/>
        </p:nvPicPr>
        <p:blipFill>
          <a:blip r:embed="rId2"/>
          <a:srcRect l="11604" r="11311" b="2291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716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-8475292" y="1948431"/>
            <a:ext cx="7389078" cy="2362190"/>
          </a:xfrm>
          <a:prstGeom prst="ellipse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Ahora veteranos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ya le dimos alcance a la verdad,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el océano es por fin el océano,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pero la muerte …, empieza a ser </a:t>
            </a:r>
          </a:p>
          <a:p>
            <a:pPr algn="ctr"/>
            <a:r>
              <a:rPr lang="es-AR" sz="3600" dirty="0"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Freestyle Script" pitchFamily="66" charset="0"/>
              </a:rPr>
              <a:t>la nuestra.</a:t>
            </a:r>
          </a:p>
        </p:txBody>
      </p:sp>
      <p:sp>
        <p:nvSpPr>
          <p:cNvPr id="6" name="5 CuadroTexto"/>
          <p:cNvSpPr txBox="1"/>
          <p:nvPr/>
        </p:nvSpPr>
        <p:spPr>
          <a:xfrm rot="18790347">
            <a:off x="8057243" y="4486325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7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0555 0.08207 L 1.00555 -0.11571 C 1.00555 -0.20457 1.20781 -0.31349 1.37257 -0.31349 L 1.73958 -0.31349 " pathEditMode="relative" rAng="0" ptsTypes="FfFF">
                                      <p:cBhvr>
                                        <p:cTn id="9" dur="500" spd="-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" y="-19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57" presetClass="path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0555 0.08207 L 1.00555 -0.11571 C 1.00555 -0.20457 1.20781 -0.31349 1.37257 -0.31349 L 1.73958 -0.31349 " pathEditMode="relative" rAng="0" ptsTypes="FfFF">
                                      <p:cBhvr>
                                        <p:cTn id="11" dur="1000" spd="-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" y="-19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7" presetClass="path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0555 0.08208 L 1.00555 -0.1157 C 1.00555 -0.20456 1.20781 -0.31348 1.37257 -0.31348 L 1.73958 -0.31348 " pathEditMode="relative" rAng="0" ptsTypes="FfFF">
                                      <p:cBhvr>
                                        <p:cTn id="16" dur="1000" spd="-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" y="-19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7" presetClass="path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0555 0.08208 L 1.00555 -0.1157 C 1.00555 -0.20456 1.20781 -0.31348 1.37257 -0.31348 L 1.73958 -0.31348 " pathEditMode="relative" rAng="0" ptsTypes="FfFF">
                                      <p:cBhvr>
                                        <p:cTn id="18" dur="1000" spd="-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" y="-1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7" presetClass="path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0555 0.08207 L 1.00555 -0.11571 C 1.00555 -0.20457 1.20781 -0.31348 1.37257 -0.31348 L 1.73958 -0.31348 " pathEditMode="relative" rAng="0" ptsTypes="FfFF">
                                      <p:cBhvr>
                                        <p:cTn id="20" dur="1000" spd="-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" y="-1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9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-3.01874E-6 L -0.71372 -3.01874E-6 " pathEditMode="relative" rAng="0" ptsTypes="AA">
                                      <p:cBhvr>
                                        <p:cTn id="26" dur="1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3" presetClass="pat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3132 0.141 L 0.88629 0.12496 C 0.94237 0.12496 1.00782 0.04258 1.00782 -0.05708 L 1.00556 0.08207 " pathEditMode="relative" rAng="0" ptsTypes="FfFF">
                                      <p:cBhvr>
                                        <p:cTn id="28" dur="1000" spd="-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-9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3" presetClass="path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25643 0.13792 L 0.89063 0.13267 C 0.94688 0.13267 1.00469 0.06356 1.00469 -0.0361 L 1.00556 0.08207 " pathEditMode="relative" rAng="0" ptsTypes="FfFF">
                                      <p:cBhvr>
                                        <p:cTn id="30" dur="1000" spd="-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" y="-8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3" presetClass="path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31771 0.14533 L 0.88785 0.14008 C 0.94393 0.14008 1.00469 0.06264 1.00469 -0.03702 L 1.00556 0.08208 " pathEditMode="relative" rAng="0" ptsTypes="FfFF">
                                      <p:cBhvr>
                                        <p:cTn id="32" dur="1000" spd="-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" y="-9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3" presetClass="path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2908 0.16075 L 0.88629 0.14224 C 0.94237 0.14224 1.00625 0.05986 1.00625 -0.0398 L 1.00556 0.08207 " pathEditMode="relative" rAng="0" ptsTypes="FfFF">
                                      <p:cBhvr>
                                        <p:cTn id="34" dur="1000" spd="-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" y="-1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3" presetClass="path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30296 0.1444 L 0.88316 0.13915 C 0.93941 0.13915 1.01094 0.05924 1.01094 -0.04042 L 1.00556 0.08207 " pathEditMode="relative" rAng="0" ptsTypes="FfFF">
                                      <p:cBhvr>
                                        <p:cTn id="36" dur="1000" spd="-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utógraf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3053957"/>
            <a:ext cx="2286000" cy="103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s://encrypted-tbn1.gstatic.com/images?q=tbn:ANd9GcTlXnwkekr5f5wagqAjysNwWPxjZCBvrqBrjzOlLA57dUsuP1ZWT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357555" y="1071552"/>
            <a:ext cx="2466975" cy="18478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 rot="16200000">
            <a:off x="647920" y="1302217"/>
            <a:ext cx="238398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80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Vladimir Script" pitchFamily="66" charset="0"/>
                <a:cs typeface="IrisUPC" pitchFamily="34" charset="-34"/>
              </a:rPr>
              <a:t>Mario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785786" y="3786196"/>
            <a:ext cx="78581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Vladimir Script" pitchFamily="66" charset="0"/>
              </a:rPr>
              <a:t>Mario Orlando Hardy Hamlet </a:t>
            </a:r>
            <a:r>
              <a:rPr lang="es-AR" sz="2800" dirty="0" err="1">
                <a:solidFill>
                  <a:schemeClr val="bg1"/>
                </a:solidFill>
                <a:latin typeface="Vladimir Script" pitchFamily="66" charset="0"/>
              </a:rPr>
              <a:t>Brenno</a:t>
            </a:r>
            <a:r>
              <a:rPr lang="es-AR" sz="2800" dirty="0">
                <a:solidFill>
                  <a:schemeClr val="bg1"/>
                </a:solidFill>
                <a:latin typeface="Vladimir Script" pitchFamily="66" charset="0"/>
              </a:rPr>
              <a:t> Benedetti </a:t>
            </a:r>
            <a:r>
              <a:rPr lang="es-AR" sz="2800" dirty="0" err="1" smtClean="0">
                <a:solidFill>
                  <a:schemeClr val="bg1"/>
                </a:solidFill>
                <a:latin typeface="Vladimir Script" pitchFamily="66" charset="0"/>
              </a:rPr>
              <a:t>Farrugia</a:t>
            </a:r>
            <a:endParaRPr lang="es-AR" sz="2800" dirty="0">
              <a:solidFill>
                <a:schemeClr val="bg1"/>
              </a:solidFill>
              <a:latin typeface="Vladimir Script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364649" y="1431757"/>
            <a:ext cx="3841116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8800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Vladimir Script" pitchFamily="66" charset="0"/>
                <a:cs typeface="IrisUPC" pitchFamily="34" charset="-34"/>
              </a:rPr>
              <a:t>Benedetti</a:t>
            </a:r>
          </a:p>
        </p:txBody>
      </p:sp>
      <p:pic>
        <p:nvPicPr>
          <p:cNvPr id="7177" name="Picture 9" descr="http://www.gifss.com/banderas/uruguay/uruguay-06.gif"/>
          <p:cNvPicPr>
            <a:picLocks noChangeAspect="1" noChangeArrowheads="1" noCrop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643702" y="2303858"/>
            <a:ext cx="1143007" cy="82519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5857884" y="1357304"/>
            <a:ext cx="271464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alibri" pitchFamily="34" charset="0"/>
              </a:rPr>
              <a:t>14 </a:t>
            </a:r>
            <a:r>
              <a:rPr lang="es-AR" dirty="0">
                <a:solidFill>
                  <a:schemeClr val="bg1"/>
                </a:solidFill>
                <a:latin typeface="Calibri" pitchFamily="34" charset="0"/>
              </a:rPr>
              <a:t>de septiembre de 1920</a:t>
            </a:r>
          </a:p>
          <a:p>
            <a:pPr algn="ctr"/>
            <a:r>
              <a:rPr lang="es-AR" dirty="0">
                <a:solidFill>
                  <a:schemeClr val="bg1"/>
                </a:solidFill>
                <a:latin typeface="Calibri" pitchFamily="34" charset="0"/>
              </a:rPr>
              <a:t>17 de mayo de 2009</a:t>
            </a:r>
          </a:p>
          <a:p>
            <a:pPr algn="ctr"/>
            <a:r>
              <a:rPr lang="es-AR" dirty="0">
                <a:solidFill>
                  <a:schemeClr val="bg1"/>
                </a:solidFill>
                <a:latin typeface="Calibri" pitchFamily="34" charset="0"/>
              </a:rPr>
              <a:t>Uruguay</a:t>
            </a: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4572000" y="4446998"/>
            <a:ext cx="421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AR" dirty="0">
                <a:solidFill>
                  <a:schemeClr val="bg1"/>
                </a:solidFill>
                <a:latin typeface="Calibri" pitchFamily="34" charset="0"/>
              </a:rPr>
              <a:t>Música:  “</a:t>
            </a:r>
            <a:r>
              <a:rPr lang="es-AR" dirty="0" err="1">
                <a:solidFill>
                  <a:schemeClr val="bg1"/>
                </a:solidFill>
                <a:latin typeface="Calibri" pitchFamily="34" charset="0"/>
              </a:rPr>
              <a:t>Fly</a:t>
            </a:r>
            <a:r>
              <a:rPr lang="es-AR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s-AR" dirty="0" err="1">
                <a:solidFill>
                  <a:schemeClr val="bg1"/>
                </a:solidFill>
                <a:latin typeface="Calibri" pitchFamily="34" charset="0"/>
              </a:rPr>
              <a:t>with</a:t>
            </a:r>
            <a:r>
              <a:rPr lang="es-AR" dirty="0">
                <a:solidFill>
                  <a:schemeClr val="bg1"/>
                </a:solidFill>
                <a:latin typeface="Calibri" pitchFamily="34" charset="0"/>
              </a:rPr>
              <a:t> me” Ernesto </a:t>
            </a:r>
            <a:r>
              <a:rPr lang="es-AR" dirty="0" err="1" smtClean="0">
                <a:solidFill>
                  <a:schemeClr val="bg1"/>
                </a:solidFill>
                <a:latin typeface="Calibri" pitchFamily="34" charset="0"/>
              </a:rPr>
              <a:t>Cortazar</a:t>
            </a:r>
            <a:endParaRPr lang="es-AR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6000760" y="4714890"/>
            <a:ext cx="2786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AR" dirty="0" smtClean="0">
                <a:solidFill>
                  <a:schemeClr val="bg1"/>
                </a:solidFill>
                <a:latin typeface="Calibri" pitchFamily="34" charset="0"/>
              </a:rPr>
              <a:t>Imágenes</a:t>
            </a:r>
            <a:r>
              <a:rPr lang="es-AR" dirty="0">
                <a:solidFill>
                  <a:schemeClr val="bg1"/>
                </a:solidFill>
                <a:latin typeface="Calibri" pitchFamily="34" charset="0"/>
              </a:rPr>
              <a:t>:  de Internet</a:t>
            </a:r>
          </a:p>
        </p:txBody>
      </p:sp>
    </p:spTree>
  </p:cSld>
  <p:clrMapOvr>
    <a:masterClrMapping/>
  </p:clrMapOvr>
  <p:transition spd="med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4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25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25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25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10" grpId="0" autoUpdateAnimBg="0"/>
      <p:bldP spid="7" grpId="0" autoUpdateAnimBg="0"/>
      <p:bldP spid="11" grpId="0" autoUpdateAnimBg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1.bp.blogspot.com/_BAPC4QJMEP0/TDYVy7op5jI/AAAAAAAAGNc/HMjW2EV-0PM/s1600/benedet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928676"/>
            <a:ext cx="1928826" cy="29620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4 CuadroTexto"/>
          <p:cNvSpPr txBox="1"/>
          <p:nvPr/>
        </p:nvSpPr>
        <p:spPr>
          <a:xfrm>
            <a:off x="3143240" y="1714494"/>
            <a:ext cx="54292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“La infancia es un privilegio de la vejez.</a:t>
            </a:r>
          </a:p>
          <a:p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No sé porqué la recuerdo actualmente con más claridad que nunca.”</a:t>
            </a:r>
            <a:endParaRPr lang="es-AR" sz="28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18790347">
            <a:off x="8057243" y="4486325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2"/>
          <a:srcRect l="554" t="778" r="901" b="800"/>
          <a:stretch>
            <a:fillRect/>
          </a:stretch>
        </p:blipFill>
        <p:spPr bwMode="auto">
          <a:xfrm>
            <a:off x="5513242" y="486108"/>
            <a:ext cx="3156402" cy="31619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8918" name="Picture 6" descr="http://4.bp.blogspot.com/-DUR5lCsJNfE/Unv0zvOrLTI/AAAAAAAAHcg/ZJrK82hOaPM/s320/mad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071684"/>
            <a:ext cx="2589212" cy="27352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6 CuadroTexto"/>
          <p:cNvSpPr txBox="1"/>
          <p:nvPr/>
        </p:nvSpPr>
        <p:spPr>
          <a:xfrm>
            <a:off x="2214546" y="285734"/>
            <a:ext cx="42862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“Cuando sólo era un niño estupefacto viví allá en Coló</a:t>
            </a:r>
            <a:r>
              <a:rPr lang="es-AR" sz="2800" dirty="0" smtClean="0">
                <a:latin typeface="Rage Italic" pitchFamily="66" charset="0"/>
              </a:rPr>
              <a:t>n</a:t>
            </a:r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 </a:t>
            </a:r>
            <a:r>
              <a:rPr lang="es-AR" sz="2800" dirty="0" smtClean="0">
                <a:latin typeface="Rage Italic" pitchFamily="66" charset="0"/>
              </a:rPr>
              <a:t>en</a:t>
            </a:r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 un casi tugurio de latas. Fu</a:t>
            </a:r>
            <a:r>
              <a:rPr lang="es-AR" sz="2800" dirty="0" smtClean="0">
                <a:latin typeface="Rage Italic" pitchFamily="66" charset="0"/>
              </a:rPr>
              <a:t>e</a:t>
            </a:r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 una época mas bien miserab</a:t>
            </a:r>
            <a:r>
              <a:rPr lang="es-AR" sz="2800" dirty="0" smtClean="0">
                <a:latin typeface="Rage Italic" pitchFamily="66" charset="0"/>
              </a:rPr>
              <a:t>le.</a:t>
            </a:r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 Pero nunca después me sent</a:t>
            </a:r>
            <a:r>
              <a:rPr lang="es-AR" sz="2800" dirty="0" smtClean="0">
                <a:latin typeface="Rage Italic" pitchFamily="66" charset="0"/>
              </a:rPr>
              <a:t>í </a:t>
            </a:r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tan a salvo, tan al abrigo co</a:t>
            </a:r>
            <a:r>
              <a:rPr lang="es-AR" sz="2800" dirty="0" smtClean="0">
                <a:latin typeface="Rage Italic" pitchFamily="66" charset="0"/>
              </a:rPr>
              <a:t>mo</a:t>
            </a:r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 cuando empezaba a dormirm</a:t>
            </a:r>
            <a:r>
              <a:rPr lang="es-AR" sz="2800" dirty="0" smtClean="0">
                <a:latin typeface="Rage Italic" pitchFamily="66" charset="0"/>
              </a:rPr>
              <a:t>e</a:t>
            </a:r>
            <a:r>
              <a:rPr lang="es-AR" sz="2800" dirty="0" smtClean="0">
                <a:solidFill>
                  <a:schemeClr val="bg1"/>
                </a:solidFill>
                <a:latin typeface="Rage Italic" pitchFamily="66" charset="0"/>
              </a:rPr>
              <a:t> bajo la colcha de retazos y la lluvia poderosa cantaba sobre el techo de zinc.”</a:t>
            </a:r>
            <a:endParaRPr lang="es-AR" sz="28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rot="18790347">
            <a:off x="8057243" y="4486325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0" y="1714501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sz="12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reflection blurRad="6350" stA="60000" endA="900" endPos="60000" dist="29997" dir="5400000" sy="-100000" algn="bl" rotWithShape="0"/>
                </a:effectLst>
                <a:latin typeface="Segoe Script" pitchFamily="34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14282" y="642924"/>
            <a:ext cx="878687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400" b="1" dirty="0" smtClean="0">
                <a:solidFill>
                  <a:schemeClr val="bg1"/>
                </a:solidFill>
              </a:rPr>
              <a:t>Fragmentos de la entrevista a Mario Benedetti publicada en La Vanguardia el 18 de octubre 1999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-Usted creció en una chabola con el tejado de zinc.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-Sí, mucha pobreza. Mi padre, que era químico farmacéutico, compró una farmacia a unos amigos que lo estafaron.</a:t>
            </a:r>
          </a:p>
          <a:p>
            <a:endParaRPr lang="es-AR" sz="1200" i="1" dirty="0" smtClean="0">
              <a:solidFill>
                <a:schemeClr val="bg1"/>
              </a:solidFill>
            </a:endParaRP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-¿Fue desgraciado?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-Los niños se acomodan a todo. No podía ir a la escuela y aprendí a leer solo. Cuando pude ir, a los 9 años, mi padre me llevó a un colegio alemán. Le fascinaba su rigor científico, pero me vio saludar con el brazo en alto y me sacó rápido.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-¿Y su madre cómo era?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-Un ama de casa sin estudios, espontánea y llena de energía. Cuando tuvimos problemas económicos hizo ropa para niños y cuando se acabaron hizo muñecos de trapo que regalaba a los pobres. Era muy diferente de mi padre, un universitario, instruido y contenido. Tal vez por eso no se llevaban bien.</a:t>
            </a:r>
          </a:p>
          <a:p>
            <a:endParaRPr lang="es-AR" sz="1200" i="1" dirty="0" smtClean="0">
              <a:solidFill>
                <a:schemeClr val="bg1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143900" y="4429138"/>
            <a:ext cx="784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</a:rPr>
              <a:t>Clic</a:t>
            </a:r>
            <a:endParaRPr lang="es-AR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4426" y="681779"/>
            <a:ext cx="878687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200" dirty="0" smtClean="0">
                <a:solidFill>
                  <a:schemeClr val="bg1"/>
                </a:solidFill>
              </a:rPr>
              <a:t>-¿Eso le marcó?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-Fue uno de los problemas de mi infancia, las peleas. Pero yo tenía una relación muy afectuosa con uno y con otro.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-¿Y cuál es su palabra preferida?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-Probablemente amor, porque es mi sentimiento preferido.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-¿Y qué es el amor?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-La cumbre de las relaciones humanas.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-Nos pasamos la vida traicionándolo.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-Lo desvirtuamos, lo negamos, lo corrompemos. A menudo conspiramos contra nosotros mismos y contra la cuota de felicidad a la que tenemos derecho. Pero nunca hay que achacar la culpa a los demás, somos nosotros los culpables de ese deterioro del amor y por lo tanto de la felicidad.</a:t>
            </a:r>
          </a:p>
          <a:p>
            <a:endParaRPr lang="es-AR" sz="1200" i="1" dirty="0" smtClean="0">
              <a:solidFill>
                <a:srgbClr val="FFFF00"/>
              </a:solidFill>
            </a:endParaRPr>
          </a:p>
          <a:p>
            <a:endParaRPr lang="es-AR" sz="12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78681" y="586854"/>
            <a:ext cx="878687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. -¿Felicidad?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-En mi novela "La tregua" uno de los personajes dice: "La gente pone la felicidad tan alto, tan alto, que la hace inalcanzable". Hay que intentar ser modesto con la felicidad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-¿Qué le ha hecho feliz?</a:t>
            </a:r>
          </a:p>
          <a:p>
            <a:endParaRPr lang="es-AR" sz="1200" i="1" dirty="0" smtClean="0">
              <a:solidFill>
                <a:srgbClr val="FFFF00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-Por ejemplo mi relación de pareja, 53 años casado con la misma mujer.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-¿Suerte?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-Comprensión. Hay que ponerse en el pellejo del otro para tratar de ver hacia dónde quiere ir y si uno le puede acompañar.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dirty="0" smtClean="0">
                <a:solidFill>
                  <a:schemeClr val="bg1"/>
                </a:solidFill>
              </a:rPr>
              <a:t>-¿Estaban de acuerdo en todo?</a:t>
            </a:r>
          </a:p>
          <a:p>
            <a:endParaRPr lang="es-AR" sz="1200" dirty="0" smtClean="0">
              <a:solidFill>
                <a:schemeClr val="bg1"/>
              </a:solidFill>
            </a:endParaRPr>
          </a:p>
          <a:p>
            <a:r>
              <a:rPr lang="es-AR" sz="1200" i="1" dirty="0" smtClean="0">
                <a:solidFill>
                  <a:srgbClr val="FFFF00"/>
                </a:solidFill>
              </a:rPr>
              <a:t>-Mi mujer nunca compartió mis ideas políticas, pero me ha acompañado en todos los problemas graves: amenazas de muerte, exilios... No era solidaridad política sino humana. Y yo eso lo valoro mucho... Mucho.</a:t>
            </a:r>
          </a:p>
          <a:p>
            <a:endParaRPr lang="es-AR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3 Rectángulo"/>
          <p:cNvSpPr>
            <a:spLocks noChangeArrowheads="1"/>
          </p:cNvSpPr>
          <p:nvPr/>
        </p:nvSpPr>
        <p:spPr bwMode="auto">
          <a:xfrm>
            <a:off x="285750" y="357188"/>
            <a:ext cx="85725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1400" b="1">
                <a:solidFill>
                  <a:schemeClr val="bg1"/>
                </a:solidFill>
              </a:rPr>
              <a:t>En el 30 Aniversario de la boda de Mario Benedetti y Luz López Alegre. </a:t>
            </a:r>
          </a:p>
          <a:p>
            <a:pPr algn="ctr"/>
            <a:endParaRPr lang="es-AR" sz="1400" b="1">
              <a:solidFill>
                <a:schemeClr val="bg1"/>
              </a:solidFill>
            </a:endParaRPr>
          </a:p>
          <a:p>
            <a:pPr algn="ctr"/>
            <a:r>
              <a:rPr lang="es-AR" sz="1400" b="1">
                <a:solidFill>
                  <a:schemeClr val="bg1"/>
                </a:solidFill>
              </a:rPr>
              <a:t>Escribe  'Bodas de Perlas' (27 de marzo 1976) en el que cuenta toda la historia de su amor:</a:t>
            </a:r>
          </a:p>
        </p:txBody>
      </p:sp>
      <p:pic>
        <p:nvPicPr>
          <p:cNvPr id="40962" name="Picture 2" descr="http://2.bp.blogspot.com/-r6t1krUCZ6Q/Unv2Iha10hI/AAAAAAAAHco/L3IA_gYoxR0/s1600/a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571618"/>
            <a:ext cx="3435350" cy="25971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8676" name="5 Rectángulo"/>
          <p:cNvSpPr>
            <a:spLocks noChangeArrowheads="1"/>
          </p:cNvSpPr>
          <p:nvPr/>
        </p:nvSpPr>
        <p:spPr bwMode="auto">
          <a:xfrm>
            <a:off x="3635375" y="4659313"/>
            <a:ext cx="52863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000">
                <a:solidFill>
                  <a:srgbClr val="FFFF00"/>
                </a:solidFill>
              </a:rPr>
              <a:t>http://con-eficacia-comunica.blogspot.com.ar/2013/11/mario-benedetti-infancia-y-amor.html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4 Rectángulo"/>
          <p:cNvSpPr>
            <a:spLocks noChangeArrowheads="1"/>
          </p:cNvSpPr>
          <p:nvPr/>
        </p:nvSpPr>
        <p:spPr bwMode="auto">
          <a:xfrm>
            <a:off x="5073650" y="503238"/>
            <a:ext cx="3714750" cy="362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>
                <a:solidFill>
                  <a:schemeClr val="bg1"/>
                </a:solidFill>
              </a:rPr>
              <a:t>He aquí que mi mujer y yo somos lo que se llama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una pareja corriente, y por tanto despareja,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treinta años incluidos los ocho bisiestos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 vida en común, y en extraordinario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alguien me informa que son “Bodas de perlas”,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acaso lo sean ya que perla es secreto,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es brillo, llanto, fiesta, hondura,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otras alegorías que aquí vienen de perlas.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Cuando la conocí,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tenía apenas doce años y negras trenzas,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un perro atorrante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a todos nos servía de felpudo,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yo tenía catorce y ni siquiera perro,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calculé mentalmente futuro y arrecifes,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supe que me estaba destinada,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mejor dicho que yo era el destinado,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todavía no se cuál es la diferencia.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Así y todo tardé seis años en decírselo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ella un minuto y medio en aceptarlo.</a:t>
            </a:r>
          </a:p>
        </p:txBody>
      </p:sp>
      <p:sp>
        <p:nvSpPr>
          <p:cNvPr id="29699" name="5 Rectángulo"/>
          <p:cNvSpPr>
            <a:spLocks noChangeArrowheads="1"/>
          </p:cNvSpPr>
          <p:nvPr/>
        </p:nvSpPr>
        <p:spPr bwMode="auto">
          <a:xfrm>
            <a:off x="647700" y="503238"/>
            <a:ext cx="3714750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 dirty="0">
                <a:solidFill>
                  <a:schemeClr val="bg1"/>
                </a:solidFill>
              </a:rPr>
              <a:t>Después de todo qué complicado es el amor breve,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y en cambio qué sencillo el largo amor,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digamos que éste no precisa barricadas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contra el tiempo ni contra el destiempo,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ni se enreda en fervores a plazo fijo.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/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El amor breve, aún en aquellos tramos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en que ignora su proverbial urgencia,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siempre guarda o esconde o disimula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 err="1">
                <a:solidFill>
                  <a:schemeClr val="bg1"/>
                </a:solidFill>
              </a:rPr>
              <a:t>semi</a:t>
            </a:r>
            <a:r>
              <a:rPr lang="es-AR" sz="1100" i="1" dirty="0">
                <a:solidFill>
                  <a:schemeClr val="bg1"/>
                </a:solidFill>
              </a:rPr>
              <a:t>-adioses que anuncian la invasión del olvido,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en cambio el largo amor no tiene cismas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ni soluciones de continuidad,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más bien continuidad de soluciones.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/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Esto viene ligado a una historia la nuestra,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quiero decir de mi mujer y mía,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historia que hizo escala en treinta marzos,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que a esta altura son como treinta puentes,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como treinta provincias de la misma memoria,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porque cada época de un largo amor,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cada capítulo de una consecuente pareja,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es una región con sus propios árboles y ecos,</a:t>
            </a:r>
            <a:br>
              <a:rPr lang="es-AR" sz="1100" i="1" dirty="0">
                <a:solidFill>
                  <a:schemeClr val="bg1"/>
                </a:solidFill>
              </a:rPr>
            </a:br>
            <a:r>
              <a:rPr lang="es-AR" sz="1100" i="1" dirty="0">
                <a:solidFill>
                  <a:schemeClr val="bg1"/>
                </a:solidFill>
              </a:rPr>
              <a:t>sus propios descampados sus tibias contraseñas.</a:t>
            </a:r>
          </a:p>
          <a:p>
            <a:r>
              <a:rPr lang="es-AR" sz="1100" i="1" dirty="0">
                <a:solidFill>
                  <a:schemeClr val="bg1"/>
                </a:solidFill>
              </a:rPr>
              <a:t/>
            </a:r>
            <a:br>
              <a:rPr lang="es-AR" sz="1100" i="1" dirty="0">
                <a:solidFill>
                  <a:schemeClr val="bg1"/>
                </a:solidFill>
              </a:rPr>
            </a:br>
            <a:endParaRPr lang="es-AR" sz="11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5 Rectángulo"/>
          <p:cNvSpPr>
            <a:spLocks noChangeArrowheads="1"/>
          </p:cNvSpPr>
          <p:nvPr/>
        </p:nvSpPr>
        <p:spPr bwMode="auto">
          <a:xfrm>
            <a:off x="647700" y="503238"/>
            <a:ext cx="3500438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>
                <a:solidFill>
                  <a:schemeClr val="bg1"/>
                </a:solidFill>
              </a:rPr>
              <a:t>Para colmo comí abundantísima lechuga,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nadie había desinfectado con carrel,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en resumidas cuentas contraje el tifus,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no exactamente el exantemático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pero igual de alarmante y podrido,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me daban agua de apio y jugo de sandía,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yo por las dudas me dejé la barba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 impresionaba mucho a las visitas.</a:t>
            </a:r>
            <a:br>
              <a:rPr lang="es-AR" sz="1100" i="1">
                <a:solidFill>
                  <a:schemeClr val="bg1"/>
                </a:solidFill>
              </a:rPr>
            </a:br>
            <a:endParaRPr lang="es-AR" sz="1100" i="1">
              <a:solidFill>
                <a:schemeClr val="bg1"/>
              </a:solidFill>
            </a:endParaRPr>
          </a:p>
          <a:p>
            <a:r>
              <a:rPr lang="es-AR" sz="1100" i="1">
                <a:solidFill>
                  <a:schemeClr val="bg1"/>
                </a:solidFill>
              </a:rPr>
              <a:t>Una tarde ella vino hasta mi casa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tuvo un proceder no tradicional,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casi diría prohibido y antihigiénico,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a mi me pareció conmovedor;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besó mis labios tíficos y cuarteados,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conquistándome entonces para siempre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ya que hasta ese momento no creía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ella fuese tierna inconsciente y osada.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 modo que no bien logré recuperar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los catorce kilos perdidos en la fiebre,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me afeité la barba que no era de apóstol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sino de bichicome o de ciruja,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me dediqué a ahorrar y junté dos mil mangos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cuando el dólar estaba me parece a uno ochenta.</a:t>
            </a:r>
          </a:p>
        </p:txBody>
      </p:sp>
      <p:sp>
        <p:nvSpPr>
          <p:cNvPr id="30723" name="3 Rectángulo"/>
          <p:cNvSpPr>
            <a:spLocks noChangeArrowheads="1"/>
          </p:cNvSpPr>
          <p:nvPr/>
        </p:nvSpPr>
        <p:spPr bwMode="auto">
          <a:xfrm>
            <a:off x="5073650" y="503238"/>
            <a:ext cx="3357563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>
                <a:solidFill>
                  <a:schemeClr val="bg1"/>
                </a:solidFill>
              </a:rPr>
              <a:t>Además decidimos nuestras vocaciones,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quiero decir vocaciones rentables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ella se hizo aduanera y yo taquígrafo.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Ibamos a casarnos por la iglesia,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no tanto por dios padre y mayúsculo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como por el minúsculo Jesús entre ladrones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con quien siempre me sentí solidario,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pero el cura además de católico apostólico,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era también romano y algo tronco,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 ahí que exigiera no sé qué boleta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 bautismo o tal vez de nacimiento.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Si de algo estoy seguro es que he nacido,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por lo tanto nos mudamos a otra iglesia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donde un simpático pastor luterano,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no jodía con los documentos,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sucintamente nos casó y nosotros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dijimos sí como dándonos ánimo,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en la foto salimos espantosos.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endParaRPr lang="es-AR" sz="11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4 Rectángulo"/>
          <p:cNvSpPr>
            <a:spLocks noChangeArrowheads="1"/>
          </p:cNvSpPr>
          <p:nvPr/>
        </p:nvSpPr>
        <p:spPr bwMode="auto">
          <a:xfrm>
            <a:off x="5073650" y="503238"/>
            <a:ext cx="3714750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>
                <a:solidFill>
                  <a:schemeClr val="bg1"/>
                </a:solidFill>
              </a:rPr>
              <a:t>La conocida sombra de nuestros cuerpos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ya no acaba en nosotros,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sigue por cualquier suelo cualquier orilla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hasta alcanzar lo real escandaloso,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lamer con lealtad los restos de silencio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también integran nuestro largo amor.</a:t>
            </a:r>
          </a:p>
          <a:p>
            <a:endParaRPr lang="es-AR" sz="1100" i="1">
              <a:solidFill>
                <a:schemeClr val="bg1"/>
              </a:solidFill>
            </a:endParaRPr>
          </a:p>
          <a:p>
            <a:r>
              <a:rPr lang="es-AR" sz="1100" i="1">
                <a:solidFill>
                  <a:schemeClr val="bg1"/>
                </a:solidFill>
              </a:rPr>
              <a:t>Estábamos, estamos, estaremos juntos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 pedazos, a ratos, a párpados, a sueños,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soledad norte más soledad sur,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para tomarle una mano nada más,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ese primario gesto de la pareja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debí extender mi brazo por encima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 un continente intrincado y vastísimo,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es difícil no sólo porque mi brazo es corto,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siempre tienen que ajustarme las mangas,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sino porque debo pasar estirándome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sobre las torres de petróleo en maracaibo,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los inocentes cocodrilos del amazonas,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los tiras orientales de livramento.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endParaRPr lang="es-AR" sz="1100" i="1">
              <a:solidFill>
                <a:schemeClr val="bg1"/>
              </a:solidFill>
            </a:endParaRPr>
          </a:p>
        </p:txBody>
      </p:sp>
      <p:sp>
        <p:nvSpPr>
          <p:cNvPr id="31747" name="6 Rectángulo"/>
          <p:cNvSpPr>
            <a:spLocks noChangeArrowheads="1"/>
          </p:cNvSpPr>
          <p:nvPr/>
        </p:nvSpPr>
        <p:spPr bwMode="auto">
          <a:xfrm>
            <a:off x="647700" y="503238"/>
            <a:ext cx="3857625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>
                <a:solidFill>
                  <a:schemeClr val="bg1"/>
                </a:solidFill>
              </a:rPr>
              <a:t>Nuestra luna y su miel se llevaron a cabo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con una praxis semejante a la de hoy,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ya que la humanidad ha innovado poco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en este punto realmente cardinal.</a:t>
            </a:r>
            <a:br>
              <a:rPr lang="es-AR" sz="1100" i="1">
                <a:solidFill>
                  <a:schemeClr val="bg1"/>
                </a:solidFill>
              </a:rPr>
            </a:br>
            <a:endParaRPr lang="es-AR" sz="1100" i="1">
              <a:solidFill>
                <a:schemeClr val="bg1"/>
              </a:solidFill>
            </a:endParaRPr>
          </a:p>
          <a:p>
            <a:r>
              <a:rPr lang="es-AR" sz="1100" i="1">
                <a:solidFill>
                  <a:schemeClr val="bg1"/>
                </a:solidFill>
              </a:rPr>
              <a:t>Nosotros dos nos fuimos a colonia suiza,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ajenos al destino que se incubaba,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ella con un chaleco verde que siempre me gustó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yo con tres camisas blancas.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En fin después hubo que trabajar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trabajamos treinta años,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al principio éramos jóvenes pero no lo sabíamos,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cuando nos dimos cuenta ya no éramos jóvenes.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Si ahora todo parece tan remoto será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porque allí una familia era algo importante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hoy es de una importancia reventada.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Ahora nuestro amor tiene como el de todos,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inevitables zonas de tristeza y presagios,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paréntesis de miedo incorregibles, lejanías,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culpas que quisiéramos inventar de una vez,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para liquidarlas definitivamente.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45000">
              <a:schemeClr val="bg1">
                <a:lumMod val="50000"/>
              </a:schemeClr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6 Rectángulo"/>
          <p:cNvSpPr>
            <a:spLocks noChangeArrowheads="1"/>
          </p:cNvSpPr>
          <p:nvPr/>
        </p:nvSpPr>
        <p:spPr bwMode="auto">
          <a:xfrm>
            <a:off x="647700" y="503238"/>
            <a:ext cx="4000500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>
                <a:solidFill>
                  <a:schemeClr val="bg1"/>
                </a:solidFill>
              </a:rPr>
              <a:t>Es cierto que treinta años de oleaje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nos dan un inconfundible aire salitroso,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gracias a él nos reconocemos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por encima de acechanzas y destrucciones.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La vida íntima de dos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esa historia mundial en “livre de poche”(1), </a:t>
            </a:r>
          </a:p>
          <a:p>
            <a:r>
              <a:rPr lang="es-AR" sz="1100" i="1">
                <a:solidFill>
                  <a:schemeClr val="bg1"/>
                </a:solidFill>
              </a:rPr>
              <a:t>es tal vez un cantar de los cantares,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más el eclesiastés y sin apocalipsis,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una extraña geografía con torrentes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ensenadas praderas y calmas chichas.</a:t>
            </a:r>
          </a:p>
          <a:p>
            <a:endParaRPr lang="es-AR" sz="1100" i="1">
              <a:solidFill>
                <a:schemeClr val="bg1"/>
              </a:solidFill>
            </a:endParaRPr>
          </a:p>
          <a:p>
            <a:r>
              <a:rPr lang="es-AR" sz="1100" i="1">
                <a:solidFill>
                  <a:schemeClr val="bg1"/>
                </a:solidFill>
              </a:rPr>
              <a:t>No podemos quejarnos,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en treinta años la vida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nos ha llevado recio y traído suave,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nos ha tenido tan pero tan ocupados,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siempre nos deja algo para descubrirnos,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 veces nos separa y nos necesitamos,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cuando uno necesita se siente vivo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entonces nos acerca y nos necesitamos.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Es bueno tener a mi mujer aquí,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aunque estemos silenciosos y sin mirarnos,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ella leyendo su séptimo círculo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adivinando siempre quién es el asesino,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yo escuchando noticias de onda corta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/>
            </a:r>
            <a:br>
              <a:rPr lang="es-AR" sz="1100" i="1">
                <a:solidFill>
                  <a:schemeClr val="bg1"/>
                </a:solidFill>
              </a:rPr>
            </a:br>
            <a:endParaRPr lang="es-AR" sz="1100" i="1">
              <a:solidFill>
                <a:schemeClr val="bg1"/>
              </a:solidFill>
            </a:endParaRPr>
          </a:p>
        </p:txBody>
      </p:sp>
      <p:sp>
        <p:nvSpPr>
          <p:cNvPr id="32771" name="3 Rectángulo"/>
          <p:cNvSpPr>
            <a:spLocks noChangeArrowheads="1"/>
          </p:cNvSpPr>
          <p:nvPr/>
        </p:nvSpPr>
        <p:spPr bwMode="auto">
          <a:xfrm>
            <a:off x="5073650" y="503238"/>
            <a:ext cx="4000500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100" i="1">
                <a:solidFill>
                  <a:schemeClr val="bg1"/>
                </a:solidFill>
              </a:rPr>
              <a:t>con el auricular para no molestarla,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sabiendo también quién es el asesino.</a:t>
            </a:r>
            <a:br>
              <a:rPr lang="es-AR" sz="1100" i="1">
                <a:solidFill>
                  <a:schemeClr val="bg1"/>
                </a:solidFill>
              </a:rPr>
            </a:br>
            <a:endParaRPr lang="es-AR" sz="1100" i="1">
              <a:solidFill>
                <a:schemeClr val="bg1"/>
              </a:solidFill>
            </a:endParaRPr>
          </a:p>
          <a:p>
            <a:r>
              <a:rPr lang="es-AR" sz="1100" i="1">
                <a:solidFill>
                  <a:schemeClr val="bg1"/>
                </a:solidFill>
              </a:rPr>
              <a:t>La vida de pareja en treinta años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es una colección inimitable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 tangos, diccionarios, angustias, mejorías,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aeropuertos, camas, recompensas, condenas,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pero siempre hay un llanto finísimo,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casi un hilo que nos atraviesa,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va enhebrando una estación con otra,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borda aplazamientos y triunfos,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le cose los botones al desorden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hasta recomienda melancolías.</a:t>
            </a:r>
          </a:p>
          <a:p>
            <a:endParaRPr lang="es-AR" sz="1100" i="1">
              <a:solidFill>
                <a:schemeClr val="bg1"/>
              </a:solidFill>
            </a:endParaRPr>
          </a:p>
          <a:p>
            <a:r>
              <a:rPr lang="es-AR" sz="1100" i="1">
                <a:solidFill>
                  <a:schemeClr val="bg1"/>
                </a:solidFill>
              </a:rPr>
              <a:t>Siempre hay un finísimo llanto, un placer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que a veces ni siquiera tiene lágrimas,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es la parábola de esta historia mixta,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la vida a cuatro manos, el desvelo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o la alegría en que nos apoyamos,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cada vez más seguros, casi como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dos equilibristas, sobre su alambre,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de otro modo no habríamos llegado a saber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qué significa el brindis que ahora sigue</a:t>
            </a:r>
            <a:br>
              <a:rPr lang="es-AR" sz="1100" i="1">
                <a:solidFill>
                  <a:schemeClr val="bg1"/>
                </a:solidFill>
              </a:rPr>
            </a:br>
            <a:r>
              <a:rPr lang="es-AR" sz="1100" i="1">
                <a:solidFill>
                  <a:schemeClr val="bg1"/>
                </a:solidFill>
              </a:rPr>
              <a:t>y que lógicamente no vamos a hacer público. 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059113" y="4732338"/>
            <a:ext cx="13192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100" i="1">
                <a:solidFill>
                  <a:schemeClr val="bg1"/>
                </a:solidFill>
              </a:rPr>
              <a:t>(1) libro de bolsillo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0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0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0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1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88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1484</TotalTime>
  <Words>847</Words>
  <Application>Microsoft Office PowerPoint</Application>
  <PresentationFormat>Presentación en pantalla (16:9)</PresentationFormat>
  <Paragraphs>144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Office Theme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Raúl E. Tarulla</dc:creator>
  <cp:lastModifiedBy>Raúl Tarulla</cp:lastModifiedBy>
  <cp:revision>99</cp:revision>
  <dcterms:created xsi:type="dcterms:W3CDTF">2014-01-10T11:56:40Z</dcterms:created>
  <dcterms:modified xsi:type="dcterms:W3CDTF">2014-05-25T16:52:11Z</dcterms:modified>
</cp:coreProperties>
</file>