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200" r:id="rId1"/>
    <p:sldMasterId id="2147485212" r:id="rId2"/>
    <p:sldMasterId id="2147485224" r:id="rId3"/>
    <p:sldMasterId id="2147485236" r:id="rId4"/>
  </p:sldMasterIdLst>
  <p:notesMasterIdLst>
    <p:notesMasterId r:id="rId28"/>
  </p:notesMasterIdLst>
  <p:sldIdLst>
    <p:sldId id="444" r:id="rId5"/>
    <p:sldId id="421" r:id="rId6"/>
    <p:sldId id="422" r:id="rId7"/>
    <p:sldId id="423" r:id="rId8"/>
    <p:sldId id="424" r:id="rId9"/>
    <p:sldId id="425" r:id="rId10"/>
    <p:sldId id="427" r:id="rId11"/>
    <p:sldId id="428" r:id="rId12"/>
    <p:sldId id="429" r:id="rId13"/>
    <p:sldId id="430" r:id="rId14"/>
    <p:sldId id="431" r:id="rId15"/>
    <p:sldId id="432" r:id="rId16"/>
    <p:sldId id="433" r:id="rId17"/>
    <p:sldId id="434" r:id="rId18"/>
    <p:sldId id="435" r:id="rId19"/>
    <p:sldId id="436" r:id="rId20"/>
    <p:sldId id="437" r:id="rId21"/>
    <p:sldId id="438" r:id="rId22"/>
    <p:sldId id="426" r:id="rId23"/>
    <p:sldId id="439" r:id="rId24"/>
    <p:sldId id="440" r:id="rId25"/>
    <p:sldId id="441" r:id="rId26"/>
    <p:sldId id="442" r:id="rId27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5vodEh5fRVFH3nBTrdR1A==" hashData="xi5qLDEAutfDh5IrKnRXsrfTMV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471" autoAdjust="0"/>
    <p:restoredTop sz="94660"/>
  </p:normalViewPr>
  <p:slideViewPr>
    <p:cSldViewPr showGuides="1">
      <p:cViewPr varScale="1">
        <p:scale>
          <a:sx n="96" d="100"/>
          <a:sy n="96" d="100"/>
        </p:scale>
        <p:origin x="-372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456EB45-DC4A-436B-9E72-DF0A2EBCA36B}" type="datetimeFigureOut">
              <a:rPr lang="es-MX"/>
              <a:pPr>
                <a:defRPr/>
              </a:pPr>
              <a:t>09/07/2015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CD4867A-C933-4BE5-861A-C42CEE295CD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642819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35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09/07/2015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39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09/07/2015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77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09/07/2015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516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09/07/2015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368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09/07/2015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834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09/07/2015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548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09/07/2015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538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0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09/07/2015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956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1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09/07/2015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115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09/07/2015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07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09/07/2015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5722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5CF06-837B-43A0-8AAB-95C871F9B260}" type="datetimeFigureOut">
              <a:rPr lang="es-ES"/>
              <a:pPr>
                <a:defRPr/>
              </a:pPr>
              <a:t>09/07/2015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01A9-C84E-4330-9488-6B3777A658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3003966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2893-EF2B-4558-94EA-827202B44FA5}" type="datetimeFigureOut">
              <a:rPr lang="es-ES"/>
              <a:pPr>
                <a:defRPr/>
              </a:pPr>
              <a:t>09/07/2015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0D263-3B22-42B3-B382-58BFBD6CA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1275152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8D9ED-F6D4-4719-9F47-B6F978F78040}" type="datetimeFigureOut">
              <a:rPr lang="es-ES"/>
              <a:pPr>
                <a:defRPr/>
              </a:pPr>
              <a:t>09/07/2015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77CF9-F91E-4BBB-AAB2-DE9C8C9162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1119709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7B75-A53D-457F-A74B-C365E1B39122}" type="datetimeFigureOut">
              <a:rPr lang="es-ES"/>
              <a:pPr>
                <a:defRPr/>
              </a:pPr>
              <a:t>09/07/2015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8F9C7-327D-42D8-9077-F3013F5BF8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4147599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CF3E0-8BDA-44A9-8034-38F5A46459E1}" type="datetimeFigureOut">
              <a:rPr lang="es-ES"/>
              <a:pPr>
                <a:defRPr/>
              </a:pPr>
              <a:t>09/07/2015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5A2452-485A-40D2-961F-B0B70C3F0F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1796923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13CD6-A7CB-4B42-8501-E812AC608175}" type="datetimeFigureOut">
              <a:rPr lang="es-ES"/>
              <a:pPr>
                <a:defRPr/>
              </a:pPr>
              <a:t>09/07/2015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F4912-3E55-46F6-AC6F-45F3D1BAFE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5788901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0570B-F20A-464E-8BD4-FCE6C9C105E3}" type="datetimeFigureOut">
              <a:rPr lang="es-ES"/>
              <a:pPr>
                <a:defRPr/>
              </a:pPr>
              <a:t>09/07/2015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D372B-1D3F-4664-A9FD-248974FF0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2776561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0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E90D2-72F8-4A77-9FD2-4BE6C98D58F0}" type="datetimeFigureOut">
              <a:rPr lang="es-ES"/>
              <a:pPr>
                <a:defRPr/>
              </a:pPr>
              <a:t>09/07/2015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AA814-C192-4D23-8882-D73C93066A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1951885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FFCF6-458B-4AFB-9D63-20664A5BF603}" type="datetimeFigureOut">
              <a:rPr lang="es-ES"/>
              <a:pPr>
                <a:defRPr/>
              </a:pPr>
              <a:t>09/07/2015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A3842-EE6B-4D11-AA49-54E23A3775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9237940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58861-1BA1-4E37-9249-A40A6CAE63C8}" type="datetimeFigureOut">
              <a:rPr lang="es-ES"/>
              <a:pPr>
                <a:defRPr/>
              </a:pPr>
              <a:t>09/07/2015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EBE26-5E85-4D3C-A110-FF48E4526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3281183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AAF7E-8C71-45C5-B1FC-1B890F3D87EB}" type="datetimeFigureOut">
              <a:rPr lang="es-ES"/>
              <a:pPr>
                <a:defRPr/>
              </a:pPr>
              <a:t>09/07/2015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67A88-124A-4597-9D99-93266817DE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1527204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6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90063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380610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069791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83112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733232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013462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915226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5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262462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10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79946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583556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656441"/>
      </p:ext>
    </p:extLst>
  </p:cSld>
  <p:clrMapOvr>
    <a:masterClrMapping/>
  </p:clrMapOvr>
  <p:transition spd="med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062716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7619396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273584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63855600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3601441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4887889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6976248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9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9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6572291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4577424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7841143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70808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09/07/2015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86432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201" r:id="rId1"/>
    <p:sldLayoutId id="2147485202" r:id="rId2"/>
    <p:sldLayoutId id="2147485203" r:id="rId3"/>
    <p:sldLayoutId id="2147485204" r:id="rId4"/>
    <p:sldLayoutId id="2147485205" r:id="rId5"/>
    <p:sldLayoutId id="2147485206" r:id="rId6"/>
    <p:sldLayoutId id="2147485207" r:id="rId7"/>
    <p:sldLayoutId id="2147485208" r:id="rId8"/>
    <p:sldLayoutId id="2147485209" r:id="rId9"/>
    <p:sldLayoutId id="2147485210" r:id="rId10"/>
    <p:sldLayoutId id="214748521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51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72B995-5023-4929-8C3D-C303B167DEE2}" type="datetimeFigureOut">
              <a:rPr lang="es-ES"/>
              <a:pPr>
                <a:defRPr/>
              </a:pPr>
              <a:t>09/07/2015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0AD509-9005-4573-93D6-E5060B5F91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9079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213" r:id="rId1"/>
    <p:sldLayoutId id="2147485214" r:id="rId2"/>
    <p:sldLayoutId id="2147485215" r:id="rId3"/>
    <p:sldLayoutId id="2147485216" r:id="rId4"/>
    <p:sldLayoutId id="2147485217" r:id="rId5"/>
    <p:sldLayoutId id="2147485218" r:id="rId6"/>
    <p:sldLayoutId id="2147485219" r:id="rId7"/>
    <p:sldLayoutId id="2147485220" r:id="rId8"/>
    <p:sldLayoutId id="2147485221" r:id="rId9"/>
    <p:sldLayoutId id="2147485222" r:id="rId10"/>
    <p:sldLayoutId id="2147485223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10000">
              <a:schemeClr val="bg1">
                <a:lumMod val="70000"/>
                <a:lumOff val="30000"/>
              </a:schemeClr>
            </a:gs>
            <a:gs pos="15000">
              <a:srgbClr val="009900"/>
            </a:gs>
            <a:gs pos="7000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09/07/2015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248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225" r:id="rId1"/>
    <p:sldLayoutId id="2147485226" r:id="rId2"/>
    <p:sldLayoutId id="2147485227" r:id="rId3"/>
    <p:sldLayoutId id="2147485228" r:id="rId4"/>
    <p:sldLayoutId id="2147485229" r:id="rId5"/>
    <p:sldLayoutId id="2147485230" r:id="rId6"/>
    <p:sldLayoutId id="2147485231" r:id="rId7"/>
    <p:sldLayoutId id="2147485232" r:id="rId8"/>
    <p:sldLayoutId id="2147485233" r:id="rId9"/>
    <p:sldLayoutId id="2147485234" r:id="rId10"/>
    <p:sldLayoutId id="2147485235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15580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237" r:id="rId1"/>
    <p:sldLayoutId id="2147485238" r:id="rId2"/>
    <p:sldLayoutId id="2147485239" r:id="rId3"/>
    <p:sldLayoutId id="2147485240" r:id="rId4"/>
    <p:sldLayoutId id="2147485241" r:id="rId5"/>
    <p:sldLayoutId id="2147485242" r:id="rId6"/>
    <p:sldLayoutId id="2147485243" r:id="rId7"/>
    <p:sldLayoutId id="2147485244" r:id="rId8"/>
    <p:sldLayoutId id="2147485245" r:id="rId9"/>
    <p:sldLayoutId id="2147485246" r:id="rId10"/>
    <p:sldLayoutId id="214748524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microsoft.com/office/2007/relationships/hdphoto" Target="../media/hdphoto1.wdp"/><Relationship Id="rId12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11" Type="http://schemas.openxmlformats.org/officeDocument/2006/relationships/image" Target="../media/image6.png"/><Relationship Id="rId5" Type="http://schemas.openxmlformats.org/officeDocument/2006/relationships/image" Target="../media/image1.jpg"/><Relationship Id="rId10" Type="http://schemas.openxmlformats.org/officeDocument/2006/relationships/image" Target="../media/image5.png"/><Relationship Id="rId4" Type="http://schemas.openxmlformats.org/officeDocument/2006/relationships/audio" Target="../media/audio1.wav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16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13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2.png"/><Relationship Id="rId11" Type="http://schemas.openxmlformats.org/officeDocument/2006/relationships/image" Target="../media/image15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17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11.png"/><Relationship Id="rId9" Type="http://schemas.openxmlformats.org/officeDocument/2006/relationships/image" Target="../media/image14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piA\Desktop\permisos_papas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128" b="100000" l="0" r="100000">
                        <a14:foregroundMark x1="7059" y1="61702" x2="7059" y2="61702"/>
                        <a14:foregroundMark x1="4941" y1="55319" x2="4941" y2="55319"/>
                        <a14:foregroundMark x1="4000" y1="61348" x2="4000" y2="61348"/>
                        <a14:foregroundMark x1="10353" y1="57092" x2="10353" y2="57092"/>
                        <a14:foregroundMark x1="13176" y1="58865" x2="13176" y2="58865"/>
                        <a14:foregroundMark x1="12471" y1="50000" x2="12471" y2="50000"/>
                        <a14:foregroundMark x1="12471" y1="66667" x2="12471" y2="66667"/>
                        <a14:foregroundMark x1="11765" y1="63475" x2="11765" y2="63475"/>
                        <a14:foregroundMark x1="4941" y1="66667" x2="4941" y2="66667"/>
                        <a14:foregroundMark x1="5412" y1="70567" x2="5412" y2="70567"/>
                        <a14:foregroundMark x1="5647" y1="76950" x2="5647" y2="76950"/>
                        <a14:foregroundMark x1="60706" y1="15957" x2="60706" y2="15957"/>
                        <a14:foregroundMark x1="62824" y1="12766" x2="62824" y2="12766"/>
                        <a14:foregroundMark x1="61176" y1="12766" x2="61176" y2="12766"/>
                        <a14:foregroundMark x1="59059" y1="19149" x2="59059" y2="19149"/>
                        <a14:foregroundMark x1="58824" y1="21631" x2="58824" y2="21631"/>
                        <a14:foregroundMark x1="59765" y1="14539" x2="59765" y2="14539"/>
                        <a14:foregroundMark x1="63294" y1="11348" x2="63294" y2="11348"/>
                        <a14:foregroundMark x1="64235" y1="10284" x2="64235" y2="10284"/>
                        <a14:foregroundMark x1="13412" y1="79787" x2="13412" y2="79787"/>
                        <a14:foregroundMark x1="13647" y1="73759" x2="13647" y2="73759"/>
                        <a14:foregroundMark x1="8000" y1="74468" x2="8000" y2="74468"/>
                        <a14:foregroundMark x1="6824" y1="86525" x2="6824" y2="86525"/>
                        <a14:foregroundMark x1="2588" y1="79433" x2="2588" y2="79433"/>
                        <a14:foregroundMark x1="13882" y1="80496" x2="13882" y2="80496"/>
                        <a14:foregroundMark x1="11059" y1="79078" x2="11059" y2="79078"/>
                        <a14:foregroundMark x1="19294" y1="78369" x2="19294" y2="78369"/>
                        <a14:foregroundMark x1="60706" y1="18085" x2="60706" y2="18085"/>
                        <a14:foregroundMark x1="24706" y1="84043" x2="24706" y2="84043"/>
                        <a14:foregroundMark x1="36235" y1="62411" x2="36235" y2="62411"/>
                        <a14:foregroundMark x1="69882" y1="11702" x2="69882" y2="11702"/>
                        <a14:foregroundMark x1="68471" y1="9929" x2="68471" y2="9929"/>
                        <a14:foregroundMark x1="74824" y1="8156" x2="74824" y2="8156"/>
                        <a14:foregroundMark x1="71294" y1="8156" x2="71294" y2="8156"/>
                        <a14:foregroundMark x1="68471" y1="7801" x2="68471" y2="7801"/>
                        <a14:foregroundMark x1="72706" y1="7447" x2="72706" y2="7447"/>
                        <a14:backgroundMark x1="8000" y1="50000" x2="8000" y2="50000"/>
                        <a14:backgroundMark x1="3059" y1="49645" x2="3059" y2="49645"/>
                        <a14:backgroundMark x1="2588" y1="51418" x2="2588" y2="51418"/>
                        <a14:backgroundMark x1="1647" y1="50355" x2="1647" y2="50355"/>
                        <a14:backgroundMark x1="4941" y1="50709" x2="4941" y2="50709"/>
                        <a14:backgroundMark x1="5882" y1="51418" x2="5882" y2="51418"/>
                        <a14:backgroundMark x1="1412" y1="53191" x2="1412" y2="53191"/>
                        <a14:backgroundMark x1="4235" y1="52128" x2="4235" y2="52128"/>
                        <a14:backgroundMark x1="10353" y1="50709" x2="10353" y2="50709"/>
                        <a14:backgroundMark x1="36941" y1="52128" x2="36941" y2="52128"/>
                        <a14:backgroundMark x1="69882" y1="63475" x2="69882" y2="63475"/>
                      </a14:backgroundRemoval>
                    </a14:imgEffect>
                    <a14:imgEffect>
                      <a14:sharpenSoften amount="75000"/>
                    </a14:imgEffect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1" y="1059582"/>
            <a:ext cx="4752529" cy="3153443"/>
          </a:xfrm>
          <a:prstGeom prst="ellipse">
            <a:avLst/>
          </a:prstGeom>
          <a:ln>
            <a:noFill/>
          </a:ln>
          <a:effectLst>
            <a:glow rad="127000">
              <a:schemeClr val="accent1">
                <a:alpha val="32000"/>
              </a:schemeClr>
            </a:glow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323528" y="4096692"/>
            <a:ext cx="590465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6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370" y="4443772"/>
            <a:ext cx="1186782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aterrizando 023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299104" y="5138886"/>
            <a:ext cx="609600" cy="457200"/>
          </a:xfrm>
          <a:prstGeom prst="rect">
            <a:avLst/>
          </a:prstGeom>
        </p:spPr>
      </p:pic>
      <p:pic>
        <p:nvPicPr>
          <p:cNvPr id="9" name="Picture 2" descr="C:\Users\capiA\Desktop\Eaglenest 767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9201668" y="3581255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E:\Multimedia\Imagenes\Fondos\Imagen6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23478"/>
            <a:ext cx="4320480" cy="792088"/>
          </a:xfrm>
          <a:prstGeom prst="rect">
            <a:avLst/>
          </a:prstGeom>
          <a:noFill/>
          <a:ln w="95250">
            <a:noFill/>
          </a:ln>
          <a:scene3d>
            <a:camera prst="orthographicFront"/>
            <a:lightRig rig="threePt" dir="t"/>
          </a:scene3d>
          <a:sp3d extrusionH="254000" prstMaterial="dkEdge">
            <a:bevelT w="190500" h="190500" prst="slop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99852" y="309885"/>
            <a:ext cx="391636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Para tomarse </a:t>
            </a:r>
            <a:r>
              <a:rPr lang="es-ES" sz="2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en </a:t>
            </a:r>
            <a:r>
              <a:rPr lang="es-ES" sz="2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cuenta...</a:t>
            </a:r>
          </a:p>
        </p:txBody>
      </p:sp>
      <p:sp>
        <p:nvSpPr>
          <p:cNvPr id="11" name="10 Rectángulo"/>
          <p:cNvSpPr/>
          <p:nvPr/>
        </p:nvSpPr>
        <p:spPr>
          <a:xfrm rot="20782007">
            <a:off x="362297" y="809674"/>
            <a:ext cx="4348894" cy="2070807"/>
          </a:xfrm>
          <a:prstGeom prst="rect">
            <a:avLst/>
          </a:prstGeom>
        </p:spPr>
        <p:txBody>
          <a:bodyPr wrap="square">
            <a:prstTxWarp prst="textCurveDown">
              <a:avLst/>
            </a:prstTxWarp>
            <a:spAutoFit/>
            <a:scene3d>
              <a:camera prst="isometricOffAxis2Left"/>
              <a:lightRig rig="threePt" dir="t"/>
            </a:scene3d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>
                <a:ln>
                  <a:solidFill>
                    <a:srgbClr val="0000FF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"SOCIEDAD INTERNACIONAL </a:t>
            </a:r>
          </a:p>
          <a:p>
            <a:pPr algn="ctr">
              <a:spcAft>
                <a:spcPts val="0"/>
              </a:spcAft>
            </a:pPr>
            <a:r>
              <a:rPr lang="es-ES" sz="2000" b="1" dirty="0">
                <a:ln>
                  <a:solidFill>
                    <a:srgbClr val="0000FF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DE PADRES MALOS"</a:t>
            </a:r>
            <a:endParaRPr lang="es-MX" sz="2000" i="1" dirty="0">
              <a:ln>
                <a:solidFill>
                  <a:srgbClr val="0000FF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/>
              <a:ea typeface="Times New Roman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ln>
                  <a:solidFill>
                    <a:srgbClr val="0000FF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 PERO QUE QUEREMOS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ln>
                  <a:solidFill>
                    <a:srgbClr val="0000FF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A NUESTROS HIJOS. </a:t>
            </a:r>
            <a:endParaRPr lang="es-MX" sz="2000" i="1" dirty="0">
              <a:ln>
                <a:solidFill>
                  <a:srgbClr val="0000FF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/>
              <a:ea typeface="Times New Roman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84940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0">
        <p14:vortex/>
        <p:sndAc>
          <p:stSnd loop="1">
            <p:snd r:embed="rId4" name="Eaglenest-The Poet And I-1.wav"/>
          </p:stSnd>
        </p:sndAc>
      </p:transition>
    </mc:Choice>
    <mc:Fallback xmlns="">
      <p:transition spd="slow" advTm="0">
        <p:fade/>
        <p:sndAc>
          <p:stSnd loop="1">
            <p:snd r:embed="rId12" name="Eaglenest-The Poet And I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8802 -0.02838 L -0.52049 0.17736 L -1.00625 0.18167 " pathEditMode="relative" rAng="0" ptsTypes="FAF">
                                      <p:cBhvr>
                                        <p:cTn id="6" dur="2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722" y="1048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64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3" presetClass="path" presetSubtype="0" accel="50000" decel="50000" fill="hold" nodeType="withEffect">
                                  <p:stCondLst>
                                    <p:cond delay="11750"/>
                                  </p:stCondLst>
                                  <p:childTnLst>
                                    <p:animMotion origin="layout" path="M -2.22222E-6 -4.19753E-6 L -0.46267 0.0142 " pathEditMode="relative" rAng="0" ptsTypes="AA">
                                      <p:cBhvr>
                                        <p:cTn id="37" dur="1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42" y="71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28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build="p"/>
      <p:bldP spid="1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686906"/>
            <a:ext cx="7200800" cy="390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600" b="1" i="1" dirty="0" smtClean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Querida hija  </a:t>
            </a: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:</a:t>
            </a:r>
          </a:p>
          <a:p>
            <a:pPr>
              <a:lnSpc>
                <a:spcPts val="3300"/>
              </a:lnSpc>
              <a:spcAft>
                <a:spcPts val="0"/>
              </a:spcAft>
            </a:pPr>
            <a:endParaRPr lang="es-MX" sz="3600" dirty="0">
              <a:solidFill>
                <a:prstClr val="black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    Mientras vivas en esta casa obedecerás las reglas. </a:t>
            </a:r>
          </a:p>
          <a:p>
            <a:pPr>
              <a:lnSpc>
                <a:spcPts val="3300"/>
              </a:lnSpc>
              <a:spcAft>
                <a:spcPts val="0"/>
              </a:spcAft>
            </a:pPr>
            <a:endParaRPr lang="es-ES" sz="3600" b="1" i="1" dirty="0">
              <a:solidFill>
                <a:srgbClr val="000000"/>
              </a:solidFill>
              <a:latin typeface="Edwardian Script ITC" panose="030303020407070D0804" pitchFamily="66" charset="0"/>
              <a:ea typeface="Times New Roman"/>
              <a:cs typeface="Times New Roman"/>
            </a:endParaRPr>
          </a:p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   Cuando tengas tu casa obedecerás tus propias reglas. </a:t>
            </a:r>
          </a:p>
          <a:p>
            <a:pPr>
              <a:lnSpc>
                <a:spcPts val="3300"/>
              </a:lnSpc>
              <a:spcAft>
                <a:spcPts val="0"/>
              </a:spcAft>
            </a:pPr>
            <a:endParaRPr lang="es-ES" sz="3600" b="1" i="1" dirty="0">
              <a:solidFill>
                <a:srgbClr val="000000"/>
              </a:solidFill>
              <a:latin typeface="Edwardian Script ITC" panose="030303020407070D0804" pitchFamily="66" charset="0"/>
              <a:ea typeface="Times New Roman"/>
              <a:cs typeface="Times New Roman"/>
            </a:endParaRPr>
          </a:p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    Aquí no gobierna la democracia, no hice campaña </a:t>
            </a:r>
          </a:p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 electoral  para ser tu madre…</a:t>
            </a:r>
            <a:endParaRPr lang="es-MX" sz="3600" dirty="0">
              <a:solidFill>
                <a:prstClr val="black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tú no votaste por mí… </a:t>
            </a:r>
            <a:endParaRPr lang="es-MX" sz="3600" dirty="0">
              <a:solidFill>
                <a:prstClr val="black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85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87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512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9493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624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153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756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99592" y="822080"/>
            <a:ext cx="734481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    Somos madre e hija</a:t>
            </a:r>
            <a:r>
              <a:rPr lang="es-ES" sz="3600" b="1" i="1" dirty="0">
                <a:solidFill>
                  <a:srgbClr val="366092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 </a:t>
            </a: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 por la gracia de Dios, y yo </a:t>
            </a:r>
          </a:p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acepto respetuosamente el privilegio y la responsabilidad </a:t>
            </a:r>
          </a:p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aterradora. </a:t>
            </a:r>
          </a:p>
          <a:p>
            <a:pPr>
              <a:lnSpc>
                <a:spcPts val="3300"/>
              </a:lnSpc>
              <a:spcAft>
                <a:spcPts val="0"/>
              </a:spcAft>
            </a:pPr>
            <a:endParaRPr lang="es-MX" sz="3600" dirty="0">
              <a:solidFill>
                <a:prstClr val="black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    Al aceptarla adquiero la obligación de desempeñar </a:t>
            </a:r>
          </a:p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el papel de madre.</a:t>
            </a:r>
            <a:endParaRPr lang="es-MX" sz="3600" dirty="0">
              <a:solidFill>
                <a:prstClr val="black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 </a:t>
            </a:r>
            <a:endParaRPr lang="es-MX" sz="3600" dirty="0">
              <a:solidFill>
                <a:prstClr val="black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    No soy tu </a:t>
            </a:r>
            <a:r>
              <a:rPr lang="es-ES" sz="3600" b="1" i="1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cuatacha</a:t>
            </a: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, nuestras edades son muy diferentes.</a:t>
            </a:r>
            <a:endParaRPr lang="es-MX" sz="3600" dirty="0">
              <a:solidFill>
                <a:prstClr val="black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73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95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452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153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794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17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6496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686906"/>
            <a:ext cx="7704856" cy="390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    Podemos compartir muchas cosas pero … no somos comp</a:t>
            </a:r>
            <a:r>
              <a:rPr lang="es-ES" sz="3600" b="1" i="1" u="sng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a</a:t>
            </a: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 ñeras.</a:t>
            </a:r>
          </a:p>
          <a:p>
            <a:pPr>
              <a:lnSpc>
                <a:spcPts val="3300"/>
              </a:lnSpc>
              <a:spcAft>
                <a:spcPts val="0"/>
              </a:spcAft>
            </a:pPr>
            <a:endParaRPr lang="es-MX" sz="3600" dirty="0">
              <a:solidFill>
                <a:prstClr val="black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    ¡ Soy tu Madre</a:t>
            </a:r>
            <a:r>
              <a:rPr lang="es-ES" sz="3600" b="1" i="1" dirty="0">
                <a:solidFill>
                  <a:srgbClr val="366092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 </a:t>
            </a: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 ¡</a:t>
            </a:r>
          </a:p>
          <a:p>
            <a:pPr>
              <a:lnSpc>
                <a:spcPts val="3300"/>
              </a:lnSpc>
              <a:spcAft>
                <a:spcPts val="0"/>
              </a:spcAft>
            </a:pPr>
            <a:endParaRPr lang="es-ES" sz="3600" b="1" i="1" dirty="0">
              <a:solidFill>
                <a:srgbClr val="000000"/>
              </a:solidFill>
              <a:latin typeface="Edwardian Script ITC" panose="030303020407070D0804" pitchFamily="66" charset="0"/>
              <a:ea typeface="Times New Roman"/>
              <a:cs typeface="Times New Roman"/>
            </a:endParaRPr>
          </a:p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    Y eso es cien veces más que una</a:t>
            </a:r>
            <a:r>
              <a:rPr lang="es-ES" sz="3600" b="1" i="1" dirty="0">
                <a:solidFill>
                  <a:srgbClr val="366092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 </a:t>
            </a: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 amiga ! …</a:t>
            </a:r>
            <a:endParaRPr lang="es-MX" sz="3600" dirty="0">
              <a:solidFill>
                <a:prstClr val="black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 </a:t>
            </a:r>
            <a:endParaRPr lang="es-MX" sz="3600" dirty="0">
              <a:solidFill>
                <a:prstClr val="black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    También soy tu amiga , pero estamos en niveles  complet</a:t>
            </a:r>
            <a:r>
              <a:rPr lang="es-ES" sz="3600" b="1" i="1" u="sng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a</a:t>
            </a:r>
          </a:p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6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mente distintos. </a:t>
            </a:r>
            <a:endParaRPr lang="es-MX" sz="3600" dirty="0">
              <a:solidFill>
                <a:prstClr val="black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08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33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702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303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454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983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576" y="1059582"/>
            <a:ext cx="7632848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2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    En esta casa harás lo que yo diga y no debes cuestionarme porque </a:t>
            </a:r>
          </a:p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2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todo lo que yo ordene estará motivado por el amor. </a:t>
            </a:r>
          </a:p>
          <a:p>
            <a:pPr>
              <a:lnSpc>
                <a:spcPts val="3000"/>
              </a:lnSpc>
              <a:spcAft>
                <a:spcPts val="0"/>
              </a:spcAft>
            </a:pPr>
            <a:endParaRPr lang="es-ES" sz="3200" b="1" i="1" dirty="0">
              <a:solidFill>
                <a:srgbClr val="000000"/>
              </a:solidFill>
              <a:latin typeface="Edwardian Script ITC" panose="030303020407070D0804" pitchFamily="66" charset="0"/>
              <a:ea typeface="Times New Roman"/>
              <a:cs typeface="Times New Roman"/>
            </a:endParaRPr>
          </a:p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2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    Te será difícil comprenderlo hasta que tengas un hijo, mientras </a:t>
            </a:r>
          </a:p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2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tanto confía en mí...</a:t>
            </a:r>
          </a:p>
          <a:p>
            <a:pPr>
              <a:lnSpc>
                <a:spcPts val="3000"/>
              </a:lnSpc>
              <a:spcAft>
                <a:spcPts val="0"/>
              </a:spcAft>
            </a:pPr>
            <a:endParaRPr lang="es-MX" sz="3200" dirty="0">
              <a:solidFill>
                <a:prstClr val="black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ctr">
              <a:lnSpc>
                <a:spcPts val="3300"/>
              </a:lnSpc>
              <a:spcAft>
                <a:spcPts val="0"/>
              </a:spcAft>
            </a:pPr>
            <a:r>
              <a:rPr lang="es-ES" sz="32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Tu</a:t>
            </a:r>
            <a:r>
              <a:rPr lang="es-ES" sz="3200" b="1" i="1" dirty="0">
                <a:solidFill>
                  <a:srgbClr val="366092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 </a:t>
            </a:r>
            <a:r>
              <a:rPr lang="es-ES" sz="32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 Madre.</a:t>
            </a:r>
            <a:endParaRPr lang="es-MX" sz="3200" dirty="0">
              <a:solidFill>
                <a:prstClr val="black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24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67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472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983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874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06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576" y="998458"/>
            <a:ext cx="7632848" cy="308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300"/>
              </a:lnSpc>
              <a:spcAft>
                <a:spcPts val="0"/>
              </a:spcAft>
            </a:pPr>
            <a:r>
              <a:rPr lang="es-ES" sz="3200" b="1" i="1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    </a:t>
            </a:r>
            <a:r>
              <a:rPr lang="es-ES" sz="3200" b="1" i="1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/>
                <a:cs typeface="Times New Roman"/>
              </a:rPr>
              <a:t>P.D.   Gran parte del problema que estamos viviendo  es gracias  a tanta  Mamá buena onda.</a:t>
            </a:r>
          </a:p>
          <a:p>
            <a:pPr>
              <a:lnSpc>
                <a:spcPts val="3300"/>
              </a:lnSpc>
              <a:spcAft>
                <a:spcPts val="0"/>
              </a:spcAft>
            </a:pPr>
            <a:endParaRPr lang="es-ES" sz="3200" b="1" i="1" dirty="0">
              <a:solidFill>
                <a:prstClr val="black"/>
              </a:solidFill>
              <a:latin typeface="Edwardian Script ITC" panose="030303020407070D0804" pitchFamily="66" charset="0"/>
              <a:ea typeface="Times New Roman"/>
              <a:cs typeface="Times New Roman"/>
            </a:endParaRPr>
          </a:p>
          <a:p>
            <a:r>
              <a:rPr lang="es-ES" sz="3200" b="1" i="1" dirty="0">
                <a:solidFill>
                  <a:prstClr val="black"/>
                </a:solidFill>
                <a:latin typeface="Edwardian Script ITC" panose="030303020407070D0804" pitchFamily="66" charset="0"/>
                <a:ea typeface="Times New Roman"/>
              </a:rPr>
              <a:t>Los valores son principios elementales.</a:t>
            </a:r>
          </a:p>
          <a:p>
            <a:endParaRPr lang="es-ES" sz="3200" b="1" i="1" dirty="0">
              <a:solidFill>
                <a:prstClr val="black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r>
              <a:rPr lang="es-ES" sz="48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Responsabilidad</a:t>
            </a:r>
            <a:r>
              <a:rPr lang="es-ES" sz="48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</a:rPr>
              <a:t>,  honor, vergüenza, respeto.</a:t>
            </a:r>
            <a:endParaRPr lang="es-MX" sz="4800" i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Calibri"/>
              <a:cs typeface="Times New Roman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63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7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631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95499"/>
            <a:ext cx="72008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Bueno, pero... </a:t>
            </a:r>
          </a:p>
          <a:p>
            <a:pPr algn="ctr">
              <a:spcAft>
                <a:spcPts val="0"/>
              </a:spcAft>
            </a:pP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¿ Qué nos pasa ? …</a:t>
            </a:r>
          </a:p>
          <a:p>
            <a:pPr algn="ctr">
              <a:spcAft>
                <a:spcPts val="0"/>
              </a:spcAft>
            </a:pP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¿ Qué es lo que nos hace suponer, que alguien más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tiene la responsabilidad de cuidar de nuestros hijos,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si nosotros, que se supone que somos los que más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los amamos, no queremos tomar esa </a:t>
            </a: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responsabilidad ?</a:t>
            </a: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 </a:t>
            </a:r>
            <a:b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</a:b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  Es ridículo ver esas mesas redondas, en las cuales funcionarios públicos, dueños de bares y discotecas, miembros de comités ciudadanos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y medios de comunicación se culpan unos a otros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por algo que no es más que falta de responsabilidad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de nosotros los padres.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497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3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3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9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187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494546"/>
            <a:ext cx="792088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Que si en los bares le venden alcohol a menores; 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que si los agentes de tránsito reciben sobornos, 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que si no cierran estos lugares a la hora señalada,  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que los jóvenes salen de estos lugares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"totalmente borrachos“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/>
            </a:r>
            <a:b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</a:b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¿ Pero en dónde están las mamás de éste menor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que tomó más de la cuenta ? </a:t>
            </a:r>
          </a:p>
          <a:p>
            <a:pPr algn="ctr">
              <a:spcAft>
                <a:spcPts val="0"/>
              </a:spcAft>
            </a:pP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¿ Quién lo recibe en su casa a esas horas y en ese estado ? </a:t>
            </a:r>
          </a:p>
          <a:p>
            <a:pPr algn="ctr">
              <a:spcAft>
                <a:spcPts val="0"/>
              </a:spcAft>
            </a:pP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¿ Quién le dio el dinero para entrar en el bar,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para el alcohol y para el soborno ? 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96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6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1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8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6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237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7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95499"/>
            <a:ext cx="72008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¿ Dónde están los padres que le dieron el carro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a un menor que no es capaz de hacerse responsable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y maneja aunque esté tomado ?</a:t>
            </a:r>
          </a:p>
          <a:p>
            <a:pPr algn="ctr">
              <a:spcAft>
                <a:spcPts val="0"/>
              </a:spcAft>
            </a:pP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¡ Por favor ! </a:t>
            </a:r>
          </a:p>
          <a:p>
            <a:pPr algn="ctr">
              <a:spcAft>
                <a:spcPts val="0"/>
              </a:spcAft>
            </a:pP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¿ En qué piensan los padres de esos jóvenes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que salen de su casa a las 11 de la noche,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habiendo empezado a tomar desde la tarde,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durante el partido de Tigres o de Rayados ?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 </a:t>
            </a:r>
            <a:b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</a:b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¿ Y qué están pensando los padres de la jovencita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de 16 </a:t>
            </a:r>
            <a:r>
              <a:rPr lang="es-ES" sz="2000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ó</a:t>
            </a: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 17 años, que va a conseguir raid de regreso </a:t>
            </a:r>
            <a:endParaRPr lang="es-ES" sz="2000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con </a:t>
            </a: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la mamá de fulanita, sin querer enterarse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de que esa mamá ni siquiera está en la ciudad ?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09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1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6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1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36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7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687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27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85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576" y="339515"/>
            <a:ext cx="763284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Por qué queremos pasarles la responsabilidad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de decidir en manos de quién ponen su vida si todavía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no son capaces de decidir de qué color pintarse el pelo,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hoy con rayitos, mañana mejor negro.</a:t>
            </a:r>
          </a:p>
          <a:p>
            <a:pPr algn="ctr">
              <a:spcAft>
                <a:spcPts val="0"/>
              </a:spcAft>
            </a:pP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/>
            </a:r>
            <a:b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</a:b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Por qué les damos permiso a nuestras hijas de irse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a dormir después de la disco a casa de una amiga 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y les cargamos la responsabilidad de llevarlas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a los novios de 19 </a:t>
            </a:r>
            <a:r>
              <a:rPr lang="es-ES" sz="2000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ó</a:t>
            </a: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 20 años,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quién sabe a qué hora y no sabemos ni cómo,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pues puede ser que tome de más…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¿ Porqué queremos creer que son maduros y responsables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si nosotros mismos no lo estamos siendo ? 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200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3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3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16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36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7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287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712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375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576" y="339515"/>
            <a:ext cx="763284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Nos volvemos ciegos a los peligros por comodidad,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nos hacemos los "buena onda", 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"</a:t>
            </a:r>
            <a:r>
              <a:rPr lang="es-ES" sz="2000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es que yo sí le tengo confianza a mi hija"</a:t>
            </a: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.</a:t>
            </a: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/>
            </a:r>
            <a:b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</a:b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Lo que tenemos es miedo y flojera,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no queremos actuar como padres.</a:t>
            </a: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/>
            </a:r>
            <a:b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</a:b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/>
            </a:r>
            <a:b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</a:b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Nuestros hijos no necesitan que seamos sus amigos... </a:t>
            </a:r>
          </a:p>
          <a:p>
            <a:pPr algn="ctr">
              <a:spcAft>
                <a:spcPts val="0"/>
              </a:spcAft>
            </a:pPr>
            <a:endParaRPr lang="es-ES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/>
              <a:ea typeface="Times New Roman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Ellos ya tienen un montón de amigos, de su edad.</a:t>
            </a:r>
          </a:p>
          <a:p>
            <a:pPr algn="ctr">
              <a:spcAft>
                <a:spcPts val="0"/>
              </a:spcAft>
            </a:pP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/>
            </a:r>
            <a:b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</a:b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Nuestros hijos necesitan padres valientes y responsables,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que fundamenten principios básicos, que pongan reglas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y luego estén ahí para ver que se cumplan.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69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6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1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8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98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83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37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75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576" y="658306"/>
            <a:ext cx="76328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¿ Cómo va a depender la seguridad de mi hijo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del barman de un antro ?</a:t>
            </a:r>
          </a:p>
          <a:p>
            <a:pPr algn="ctr">
              <a:spcAft>
                <a:spcPts val="0"/>
              </a:spcAft>
            </a:pP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/>
              <a:ea typeface="Times New Roman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¿ O del agente de tránsito, o del dueño de la disco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si no cumple la ley y cierra a las 6:00 a.m.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en lugar de a las 3:00 a.m.?</a:t>
            </a:r>
          </a:p>
          <a:p>
            <a:pPr algn="ctr">
              <a:spcAft>
                <a:spcPts val="0"/>
              </a:spcAft>
            </a:pP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/>
              <a:ea typeface="Times New Roman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Yo creo que sí debería de haber un horario, </a:t>
            </a:r>
          </a:p>
          <a:p>
            <a:pPr algn="ctr">
              <a:spcAft>
                <a:spcPts val="0"/>
              </a:spcAft>
            </a:pPr>
            <a:r>
              <a:rPr lang="es-ES" sz="2000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"pero el que los padres pongan en su casa"</a:t>
            </a: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independientemente de la hora que cierren los antros. </a:t>
            </a:r>
            <a:b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</a:b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/>
              <a:ea typeface="Times New Roman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¿ De qué tenemos miedo, papás ?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66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1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3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8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66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1875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576" y="985840"/>
            <a:ext cx="763284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¿ Por qué no podemos poner reglas ?</a:t>
            </a:r>
          </a:p>
          <a:p>
            <a:pPr algn="ctr">
              <a:spcAft>
                <a:spcPts val="0"/>
              </a:spcAft>
            </a:pP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¿ Porqué no podemos exigir que se cumplan ?</a:t>
            </a:r>
          </a:p>
          <a:p>
            <a:pPr algn="ctr">
              <a:spcAft>
                <a:spcPts val="0"/>
              </a:spcAft>
            </a:pP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¿ Porque abandonamos a nuestros hijos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en busca de nuestras propias comodidades ?</a:t>
            </a:r>
          </a:p>
          <a:p>
            <a:pPr algn="ctr">
              <a:spcAft>
                <a:spcPts val="0"/>
              </a:spcAft>
            </a:pP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Si los jóvenes no necesitaran guía,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si no necesitaran límites, ni autoridad a quién respetar...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no existiríamos los padres.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58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6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1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8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375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339515"/>
            <a:ext cx="79208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Se nos encomendó una misión muy especial,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la más grande: </a:t>
            </a:r>
          </a:p>
          <a:p>
            <a:pPr algn="ctr">
              <a:spcAft>
                <a:spcPts val="0"/>
              </a:spcAft>
            </a:pPr>
            <a:r>
              <a:rPr lang="es-ES" sz="2000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colaborar con</a:t>
            </a:r>
            <a:r>
              <a:rPr lang="es-ES" sz="2000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 Dios en la Creación</a:t>
            </a:r>
            <a:r>
              <a:rPr lang="es-ES" sz="2000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y es a nosotros a quien se nos pedirá cuentas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por nuestros hijos; no al dueño del bar,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ni al amigo de nuestro hijo que iba conduciendo borracho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cuando chocaron, ni al novio que se está luciendo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de lo rápido que maneja y lo bien que "controla" el auto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aún estando borracho, ni al policía, ni al maestro...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¡ a nadie más !</a:t>
            </a:r>
          </a:p>
          <a:p>
            <a:pPr algn="ctr">
              <a:spcAft>
                <a:spcPts val="0"/>
              </a:spcAft>
            </a:pP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/>
              <a:ea typeface="Times New Roman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Nunca, nadie podrá hacer que nuestros hijos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regresen a casa a tiempo y a salvo,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si nosotros no podemos hacerlo.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448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1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8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1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1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3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61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287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637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3125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77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25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51483"/>
            <a:ext cx="792088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No existe ley, ni horario, ni funcionario capaz de hacer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por nuestros hijos, lo que nosotros no queremos hacer.</a:t>
            </a: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/>
            </a:r>
            <a:b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</a:b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ACTUAR COMO PADRES es muy difícil, y claro, oír de ellos </a:t>
            </a:r>
          </a:p>
          <a:p>
            <a:pPr algn="ctr">
              <a:spcAft>
                <a:spcPts val="0"/>
              </a:spcAft>
            </a:pPr>
            <a:r>
              <a:rPr lang="es-ES" sz="2000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"es que todos te tienen miedo, papá"</a:t>
            </a: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,  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pues no importa !</a:t>
            </a:r>
          </a:p>
          <a:p>
            <a:pPr algn="ctr">
              <a:spcAft>
                <a:spcPts val="0"/>
              </a:spcAft>
            </a:pP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No estamos en campaña de elecciones para ser la mamá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más popular del año, pues ya cada quién tiene los padres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que le tocó y sería estúpido poner en peligro la seguridad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de nuestros hijos por quedar bien y caerles bien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a sus amigos </a:t>
            </a:r>
          </a:p>
          <a:p>
            <a:pPr algn="ctr">
              <a:spcAft>
                <a:spcPts val="0"/>
              </a:spcAft>
            </a:pPr>
            <a:r>
              <a:rPr lang="es-ES" sz="2000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y aún más estúpido utilizar a nuestros hijos </a:t>
            </a:r>
          </a:p>
          <a:p>
            <a:pPr algn="ctr">
              <a:spcAft>
                <a:spcPts val="0"/>
              </a:spcAft>
            </a:pPr>
            <a:r>
              <a:rPr lang="es-ES" sz="2000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como instrumentos de venganza hacia nuestras fallidas relaciones en esta época de tantos padres divorciados.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11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8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6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1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11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7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962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375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825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402793"/>
            <a:ext cx="72008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Es horrible oír de muertes de muchachos así,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que han tenido la desgracia de toparse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con esos otros jóvenes, hijos de padres "buena onda".</a:t>
            </a:r>
          </a:p>
          <a:p>
            <a:pPr algn="ctr">
              <a:spcAft>
                <a:spcPts val="0"/>
              </a:spcAft>
            </a:pP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/>
              <a:ea typeface="Times New Roman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Incluso oír de muertes </a:t>
            </a: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por </a:t>
            </a: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accidentes </a:t>
            </a: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o </a:t>
            </a: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asesinatos </a:t>
            </a:r>
            <a:endParaRPr lang="es-ES" sz="2000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/>
              <a:ea typeface="Times New Roman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de </a:t>
            </a: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niños </a:t>
            </a: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que</a:t>
            </a: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 no han estado al cuidado </a:t>
            </a:r>
            <a:r>
              <a:rPr lang="es-ES" sz="20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de </a:t>
            </a: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su papá y/o mamá. </a:t>
            </a:r>
          </a:p>
          <a:p>
            <a:pPr algn="ctr">
              <a:spcAft>
                <a:spcPts val="0"/>
              </a:spcAft>
            </a:pP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/>
              <a:ea typeface="Times New Roman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Es increíble ver a los niños(as) jugando SOLOS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en la calle sin ningún cuidado y es increíble ver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a nuestros jóvenes metidos en los antros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durante todo el fin de semana tomando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y en muchas ocasiones drogándose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ya sea por voluntad propia y/o  propiciados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por tanta gente sin moral y sin escrúpulos.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4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8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6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1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9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1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12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7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1375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39552" y="822080"/>
            <a:ext cx="80648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No estaría mal ganarnos el respeto de nuestros hijos,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 tomando las riendas de su vida, haciéndonos responsables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de su hora de llegada, de lo que toman, de sus calificaciones, haciéndoles saber lo que esperamos de ellos 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y creando los medios para ayudarles en su lucha para conseguirlo. </a:t>
            </a:r>
            <a:b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</a:b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/>
              <a:ea typeface="Times New Roman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Pongamos los pies sobre la tierra, seamos </a:t>
            </a:r>
            <a:r>
              <a:rPr lang="es-ES" sz="2000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concientes</a:t>
            </a: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...</a:t>
            </a:r>
          </a:p>
          <a:p>
            <a:pPr algn="ctr">
              <a:spcAft>
                <a:spcPts val="0"/>
              </a:spcAft>
            </a:pP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/>
              <a:ea typeface="Times New Roman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Los jóvenes y niños, lo único que necesitan, es que </a:t>
            </a:r>
          </a:p>
          <a:p>
            <a:pPr algn="ctr">
              <a:spcAft>
                <a:spcPts val="0"/>
              </a:spcAft>
            </a:pPr>
            <a:r>
              <a:rPr lang="es-ES" sz="4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Times New Roman"/>
                <a:cs typeface="Tahoma"/>
              </a:rPr>
              <a:t>¡¡¡ ACTUEMOS COMO PADRES !!!</a:t>
            </a:r>
            <a:endParaRPr lang="es-MX" sz="4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ea typeface="Times New Roman"/>
              <a:cs typeface="Tahoma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68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1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1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96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425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1302896"/>
            <a:ext cx="770485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ÚNETE A LA CAMPAÑA CONMIGO.</a:t>
            </a:r>
          </a:p>
          <a:p>
            <a:pPr algn="ctr">
              <a:spcAft>
                <a:spcPts val="0"/>
              </a:spcAft>
            </a:pP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 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REENVIA</a:t>
            </a: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ESTE CORREO A TUS AMIGOS… </a:t>
            </a:r>
          </a:p>
          <a:p>
            <a:pPr algn="ctr">
              <a:spcAft>
                <a:spcPts val="0"/>
              </a:spcAft>
            </a:pPr>
            <a:endParaRPr lang="es-ES" sz="20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Y HAGAMOS DE NUESTROS HIJOS…</a:t>
            </a:r>
          </a:p>
          <a:p>
            <a:pPr algn="ctr">
              <a:spcAft>
                <a:spcPts val="0"/>
              </a:spcAft>
            </a:pP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ES" sz="3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MEJORES HIJOS.</a:t>
            </a:r>
            <a:r>
              <a:rPr lang="es-ES" sz="20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 </a:t>
            </a:r>
            <a:endParaRPr lang="es-MX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940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9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2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4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91680" y="771550"/>
            <a:ext cx="5976664" cy="3672408"/>
          </a:xfrm>
          <a:prstGeom prst="rect">
            <a:avLst/>
          </a:prstGeom>
        </p:spPr>
        <p:txBody>
          <a:bodyPr wrap="square">
            <a:prstTxWarp prst="textCurveDown">
              <a:avLst/>
            </a:prstTxWarp>
            <a:spAutoFit/>
            <a:scene3d>
              <a:camera prst="isometricOffAxis2Left"/>
              <a:lightRig rig="threePt" dir="t"/>
            </a:scene3d>
          </a:bodyPr>
          <a:lstStyle/>
          <a:p>
            <a:pPr algn="ctr">
              <a:spcAft>
                <a:spcPts val="0"/>
              </a:spcAft>
            </a:pPr>
            <a:r>
              <a:rPr lang="es-ES" sz="2000" b="1" dirty="0">
                <a:ln>
                  <a:solidFill>
                    <a:srgbClr val="0000FF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"SOCIEDAD INTERNACIONAL </a:t>
            </a:r>
          </a:p>
          <a:p>
            <a:pPr algn="ctr">
              <a:spcAft>
                <a:spcPts val="0"/>
              </a:spcAft>
            </a:pPr>
            <a:r>
              <a:rPr lang="es-ES" sz="2000" b="1" dirty="0">
                <a:ln>
                  <a:solidFill>
                    <a:srgbClr val="0000FF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DE PADRES MALOS"</a:t>
            </a:r>
            <a:endParaRPr lang="es-MX" sz="2000" i="1" dirty="0">
              <a:ln>
                <a:solidFill>
                  <a:srgbClr val="0000FF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/>
              <a:ea typeface="Times New Roman"/>
              <a:cs typeface="Tahoma"/>
            </a:endParaRPr>
          </a:p>
          <a:p>
            <a:pPr algn="ctr">
              <a:spcAft>
                <a:spcPts val="0"/>
              </a:spcAft>
            </a:pPr>
            <a:r>
              <a:rPr lang="es-ES" sz="2000" i="1" dirty="0">
                <a:ln>
                  <a:solidFill>
                    <a:srgbClr val="0000FF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/>
                <a:ea typeface="Times New Roman"/>
                <a:cs typeface="Tahoma"/>
              </a:rPr>
              <a:t> PERO QUE QUEREMOS A NUESTROS HIJOS. </a:t>
            </a:r>
            <a:endParaRPr lang="es-MX" sz="2000" i="1" dirty="0">
              <a:ln>
                <a:solidFill>
                  <a:srgbClr val="0000FF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/>
              <a:ea typeface="Times New Roman"/>
              <a:cs typeface="Tahoma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45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625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 l="1000" t="2000" r="1000"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MAILS\Frases Facebook\9276_10152232786723317_1568746368137538161_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27038"/>
            <a:ext cx="4968552" cy="4302664"/>
          </a:xfrm>
          <a:prstGeom prst="rect">
            <a:avLst/>
          </a:prstGeom>
          <a:ln w="127000" cap="rnd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07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2444544" y="4371950"/>
            <a:ext cx="1033232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revoir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843808" y="87488"/>
            <a:ext cx="3384376" cy="4966997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y 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The</a:t>
            </a: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poet</a:t>
            </a: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and i</a:t>
            </a:r>
            <a:endParaRPr lang="es-ES" sz="1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Frank Mills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17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41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979712" y="4155926"/>
            <a:ext cx="712879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536362" y="4659982"/>
            <a:ext cx="150014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515780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52520" y="5313480"/>
            <a:ext cx="304800" cy="228600"/>
          </a:xfrm>
          <a:prstGeom prst="rect">
            <a:avLst/>
          </a:prstGeom>
        </p:spPr>
      </p:pic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3542732" y="4661375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01562" y="4378933"/>
            <a:ext cx="137409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Hasta la vista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449252" y="4378919"/>
            <a:ext cx="651140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Chao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932005" y="4378919"/>
            <a:ext cx="165622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auf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wiedersehen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5" name="14 Rectángulo"/>
          <p:cNvSpPr/>
          <p:nvPr/>
        </p:nvSpPr>
        <p:spPr>
          <a:xfrm rot="20909568">
            <a:off x="2042847" y="2225503"/>
            <a:ext cx="5176417" cy="6924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Pasenla</a:t>
            </a: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 Bien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prstClr val="black"/>
                </a:solidFill>
              </a:rPr>
              <a:t> </a:t>
            </a:r>
            <a:endParaRPr lang="es-MX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42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36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8.33333E-7 -6.17284E-7 L -0.79913 0.01389 " pathEditMode="relative" rAng="0" ptsTypes="AA">
                                      <p:cBhvr>
                                        <p:cTn id="12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19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19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4174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  <p:bldP spid="13" grpId="0"/>
      <p:bldP spid="9" grpId="0"/>
      <p:bldP spid="10" grpId="0"/>
      <p:bldP spid="11" grpId="0"/>
      <p:bldP spid="15" grpId="0"/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-1044624" y="57352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white">
                    <a:lumMod val="85000"/>
                  </a:prstClr>
                </a:solidFill>
                <a:latin typeface="Calibri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82778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">
        <p:wedge/>
      </p:transition>
    </mc:Choice>
    <mc:Fallback>
      <p:transition spd="slow" advClick="0" advTm="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-1044624" y="57352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white">
                    <a:lumMod val="85000"/>
                  </a:prstClr>
                </a:solidFill>
                <a:latin typeface="Calibri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87430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641</TotalTime>
  <Words>564</Words>
  <Application>Microsoft Office PowerPoint</Application>
  <PresentationFormat>Presentación en pantalla (16:9)</PresentationFormat>
  <Paragraphs>231</Paragraphs>
  <Slides>23</Slides>
  <Notes>0</Notes>
  <HiddenSlides>1</HiddenSlides>
  <MMClips>2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23</vt:i4>
      </vt:variant>
    </vt:vector>
  </HeadingPairs>
  <TitlesOfParts>
    <vt:vector size="27" baseType="lpstr">
      <vt:lpstr>4_Tema de Office</vt:lpstr>
      <vt:lpstr>5_Tema de Office</vt:lpstr>
      <vt:lpstr>6_Tema de Office</vt:lpstr>
      <vt:lpstr>4_Diseño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Para tenerse en cuenta....</dc:title>
  <dc:creator>Eaglenest</dc:creator>
  <cp:lastModifiedBy>Eaglenest</cp:lastModifiedBy>
  <cp:revision>59</cp:revision>
  <dcterms:created xsi:type="dcterms:W3CDTF">2015-03-21T13:32:37Z</dcterms:created>
  <dcterms:modified xsi:type="dcterms:W3CDTF">2015-07-09T18:23:43Z</dcterms:modified>
</cp:coreProperties>
</file>