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60" r:id="rId5"/>
    <p:sldId id="259" r:id="rId6"/>
    <p:sldId id="258" r:id="rId7"/>
    <p:sldId id="257" r:id="rId8"/>
    <p:sldId id="276" r:id="rId9"/>
    <p:sldId id="277" r:id="rId10"/>
    <p:sldId id="278" r:id="rId11"/>
    <p:sldId id="279" r:id="rId12"/>
    <p:sldId id="280" r:id="rId13"/>
    <p:sldId id="271" r:id="rId14"/>
    <p:sldId id="272" r:id="rId15"/>
    <p:sldId id="273" r:id="rId16"/>
    <p:sldId id="274" r:id="rId17"/>
    <p:sldId id="275" r:id="rId18"/>
    <p:sldId id="266" r:id="rId19"/>
    <p:sldId id="267" r:id="rId20"/>
    <p:sldId id="268" r:id="rId21"/>
    <p:sldId id="269" r:id="rId22"/>
    <p:sldId id="270" r:id="rId23"/>
    <p:sldId id="261" r:id="rId24"/>
    <p:sldId id="262" r:id="rId25"/>
    <p:sldId id="263" r:id="rId26"/>
    <p:sldId id="264" r:id="rId27"/>
    <p:sldId id="265"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4" r:id="rId51"/>
    <p:sldId id="303" r:id="rId52"/>
    <p:sldId id="305" r:id="rId53"/>
    <p:sldId id="306" r:id="rId54"/>
    <p:sldId id="307" r:id="rId55"/>
    <p:sldId id="308" r:id="rId56"/>
    <p:sldId id="309" r:id="rId57"/>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IHv0+KN48dyMEUY5oLiQ==" hashData="F4EFFefdV7E6JXMZ096pTMxiW/1zXbC0bkM9UvausTwmNO5Hf+iQfgmRzJpmswouajfoWf8PxezwdE/x+CbMh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1536"/>
    <a:srgbClr val="9BA5E1"/>
    <a:srgbClr val="30409F"/>
    <a:srgbClr val="502A4D"/>
    <a:srgbClr val="DFC3DE"/>
    <a:srgbClr val="442442"/>
    <a:srgbClr val="D6B2D5"/>
    <a:srgbClr val="371D36"/>
    <a:srgbClr val="AB5FAA"/>
    <a:srgbClr val="3617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8" d="100"/>
          <a:sy n="68" d="100"/>
        </p:scale>
        <p:origin x="6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6F24B82A-AC42-46A4-AE36-07DDD123A8D1}" type="datetimeFigureOut">
              <a:rPr lang="es-PE" smtClean="0"/>
              <a:t>03/10/2015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4071999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6F24B82A-AC42-46A4-AE36-07DDD123A8D1}" type="datetimeFigureOut">
              <a:rPr lang="es-PE" smtClean="0"/>
              <a:t>03/10/2015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1663217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F24B82A-AC42-46A4-AE36-07DDD123A8D1}" type="datetimeFigureOut">
              <a:rPr lang="es-PE" smtClean="0"/>
              <a:t>03/10/2015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719430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6F24B82A-AC42-46A4-AE36-07DDD123A8D1}" type="datetimeFigureOut">
              <a:rPr lang="es-PE" smtClean="0"/>
              <a:t>03/10/2015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4188939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6F24B82A-AC42-46A4-AE36-07DDD123A8D1}" type="datetimeFigureOut">
              <a:rPr lang="es-PE" smtClean="0"/>
              <a:t>03/10/2015</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3537097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6F24B82A-AC42-46A4-AE36-07DDD123A8D1}" type="datetimeFigureOut">
              <a:rPr lang="es-PE" smtClean="0"/>
              <a:t>03/10/2015</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415172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F24B82A-AC42-46A4-AE36-07DDD123A8D1}" type="datetimeFigureOut">
              <a:rPr lang="es-PE" smtClean="0"/>
              <a:t>03/10/2015</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399302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F24B82A-AC42-46A4-AE36-07DDD123A8D1}" type="datetimeFigureOut">
              <a:rPr lang="es-PE" smtClean="0"/>
              <a:t>03/10/2015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266897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F24B82A-AC42-46A4-AE36-07DDD123A8D1}" type="datetimeFigureOut">
              <a:rPr lang="es-PE" smtClean="0"/>
              <a:t>03/10/2015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2378805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6F24B82A-AC42-46A4-AE36-07DDD123A8D1}" type="datetimeFigureOut">
              <a:rPr lang="es-PE" smtClean="0"/>
              <a:t>03/10/2015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1142041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6F24B82A-AC42-46A4-AE36-07DDD123A8D1}" type="datetimeFigureOut">
              <a:rPr lang="es-PE" smtClean="0"/>
              <a:t>03/10/2015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6452F410-A41C-4501-9A7B-F524FE1A6C80}" type="slidenum">
              <a:rPr lang="es-PE" smtClean="0"/>
              <a:t>‹Nº›</a:t>
            </a:fld>
            <a:endParaRPr lang="es-PE"/>
          </a:p>
        </p:txBody>
      </p:sp>
    </p:spTree>
    <p:extLst>
      <p:ext uri="{BB962C8B-B14F-4D97-AF65-F5344CB8AC3E}">
        <p14:creationId xmlns:p14="http://schemas.microsoft.com/office/powerpoint/2010/main" val="3314557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pPr>
              <a:defRPr/>
            </a:pPr>
            <a:fld id="{8D3EC875-38C0-4C1F-962D-0D2B9AA173D0}" type="datetimeFigureOut">
              <a:rPr lang="es-PE">
                <a:solidFill>
                  <a:prstClr val="black">
                    <a:tint val="75000"/>
                  </a:prstClr>
                </a:solidFill>
              </a:rPr>
              <a:pPr>
                <a:defRPr/>
              </a:pPr>
              <a:t>03/10/2015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EFD58AF9-ACF8-441A-B650-7FC1056206B2}"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2269798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C4B34B4B-0954-4530-A4D3-9A4787A56C6C}" type="datetimeFigureOut">
              <a:rPr lang="es-PE">
                <a:solidFill>
                  <a:prstClr val="black">
                    <a:tint val="75000"/>
                  </a:prstClr>
                </a:solidFill>
              </a:rPr>
              <a:pPr>
                <a:defRPr/>
              </a:pPr>
              <a:t>03/10/2015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EB6A315-4ED5-4E0A-B682-81416F0F60CC}"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3899366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1C076F0-C792-48BB-8D8D-663A4C486EB2}" type="datetimeFigureOut">
              <a:rPr lang="es-PE">
                <a:solidFill>
                  <a:prstClr val="black">
                    <a:tint val="75000"/>
                  </a:prstClr>
                </a:solidFill>
              </a:rPr>
              <a:pPr>
                <a:defRPr/>
              </a:pPr>
              <a:t>03/10/2015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67682A3-48C4-4B9C-9625-DCF8B278935D}"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4166563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3 Marcador de fecha"/>
          <p:cNvSpPr>
            <a:spLocks noGrp="1"/>
          </p:cNvSpPr>
          <p:nvPr>
            <p:ph type="dt" sz="half" idx="10"/>
          </p:nvPr>
        </p:nvSpPr>
        <p:spPr/>
        <p:txBody>
          <a:bodyPr/>
          <a:lstStyle>
            <a:lvl1pPr>
              <a:defRPr/>
            </a:lvl1pPr>
          </a:lstStyle>
          <a:p>
            <a:pPr>
              <a:defRPr/>
            </a:pPr>
            <a:fld id="{6AB673B4-58F8-4CDA-AFD4-C5832A708223}" type="datetimeFigureOut">
              <a:rPr lang="es-PE">
                <a:solidFill>
                  <a:prstClr val="black">
                    <a:tint val="75000"/>
                  </a:prstClr>
                </a:solidFill>
              </a:rPr>
              <a:pPr>
                <a:defRPr/>
              </a:pPr>
              <a:t>03/10/2015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761D4C24-EBC7-4E99-9095-B8AF9F2E47D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5071791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3 Marcador de fecha"/>
          <p:cNvSpPr>
            <a:spLocks noGrp="1"/>
          </p:cNvSpPr>
          <p:nvPr>
            <p:ph type="dt" sz="half" idx="10"/>
          </p:nvPr>
        </p:nvSpPr>
        <p:spPr/>
        <p:txBody>
          <a:bodyPr/>
          <a:lstStyle>
            <a:lvl1pPr>
              <a:defRPr/>
            </a:lvl1pPr>
          </a:lstStyle>
          <a:p>
            <a:pPr>
              <a:defRPr/>
            </a:pPr>
            <a:fld id="{2F857758-AC16-474B-AA37-878004F120F0}" type="datetimeFigureOut">
              <a:rPr lang="es-PE">
                <a:solidFill>
                  <a:prstClr val="black">
                    <a:tint val="75000"/>
                  </a:prstClr>
                </a:solidFill>
              </a:rPr>
              <a:pPr>
                <a:defRPr/>
              </a:pPr>
              <a:t>03/10/2015</a:t>
            </a:fld>
            <a:endParaRPr lang="es-PE">
              <a:solidFill>
                <a:prstClr val="black">
                  <a:tint val="75000"/>
                </a:prstClr>
              </a:solidFill>
            </a:endParaRPr>
          </a:p>
        </p:txBody>
      </p:sp>
      <p:sp>
        <p:nvSpPr>
          <p:cNvPr id="8"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9" name="5 Marcador de número de diapositiva"/>
          <p:cNvSpPr>
            <a:spLocks noGrp="1"/>
          </p:cNvSpPr>
          <p:nvPr>
            <p:ph type="sldNum" sz="quarter" idx="12"/>
          </p:nvPr>
        </p:nvSpPr>
        <p:spPr/>
        <p:txBody>
          <a:bodyPr/>
          <a:lstStyle>
            <a:lvl1pPr>
              <a:defRPr/>
            </a:lvl1pPr>
          </a:lstStyle>
          <a:p>
            <a:pPr>
              <a:defRPr/>
            </a:pPr>
            <a:fld id="{0FDABB31-AF51-418A-9E18-C11977B68C67}"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0219474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3 Marcador de fecha"/>
          <p:cNvSpPr>
            <a:spLocks noGrp="1"/>
          </p:cNvSpPr>
          <p:nvPr>
            <p:ph type="dt" sz="half" idx="10"/>
          </p:nvPr>
        </p:nvSpPr>
        <p:spPr/>
        <p:txBody>
          <a:bodyPr/>
          <a:lstStyle>
            <a:lvl1pPr>
              <a:defRPr/>
            </a:lvl1pPr>
          </a:lstStyle>
          <a:p>
            <a:pPr>
              <a:defRPr/>
            </a:pPr>
            <a:fld id="{EBFF16CE-410D-4937-9899-996464D1E3CB}" type="datetimeFigureOut">
              <a:rPr lang="es-PE">
                <a:solidFill>
                  <a:prstClr val="black">
                    <a:tint val="75000"/>
                  </a:prstClr>
                </a:solidFill>
              </a:rPr>
              <a:pPr>
                <a:defRPr/>
              </a:pPr>
              <a:t>03/10/2015</a:t>
            </a:fld>
            <a:endParaRPr lang="es-PE">
              <a:solidFill>
                <a:prstClr val="black">
                  <a:tint val="75000"/>
                </a:prstClr>
              </a:solidFill>
            </a:endParaRPr>
          </a:p>
        </p:txBody>
      </p:sp>
      <p:sp>
        <p:nvSpPr>
          <p:cNvPr id="4"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5" name="5 Marcador de número de diapositiva"/>
          <p:cNvSpPr>
            <a:spLocks noGrp="1"/>
          </p:cNvSpPr>
          <p:nvPr>
            <p:ph type="sldNum" sz="quarter" idx="12"/>
          </p:nvPr>
        </p:nvSpPr>
        <p:spPr/>
        <p:txBody>
          <a:bodyPr/>
          <a:lstStyle>
            <a:lvl1pPr>
              <a:defRPr/>
            </a:lvl1pPr>
          </a:lstStyle>
          <a:p>
            <a:pPr>
              <a:defRPr/>
            </a:pPr>
            <a:fld id="{7C6F6485-8FEA-4CB5-AF44-33DC3D81AA34}"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883374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8D23AA-1E52-4ECA-B1B9-31A04330843E}" type="datetimeFigureOut">
              <a:rPr lang="es-PE">
                <a:solidFill>
                  <a:prstClr val="black">
                    <a:tint val="75000"/>
                  </a:prstClr>
                </a:solidFill>
              </a:rPr>
              <a:pPr>
                <a:defRPr/>
              </a:pPr>
              <a:t>03/10/2015</a:t>
            </a:fld>
            <a:endParaRPr lang="es-PE">
              <a:solidFill>
                <a:prstClr val="black">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EA462116-6E1E-4507-B0B9-A6F893FC221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3897628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5270FF-9ECF-47DA-8279-4FDF19576B48}" type="datetimeFigureOut">
              <a:rPr lang="es-PE">
                <a:solidFill>
                  <a:prstClr val="black">
                    <a:tint val="75000"/>
                  </a:prstClr>
                </a:solidFill>
              </a:rPr>
              <a:pPr>
                <a:defRPr/>
              </a:pPr>
              <a:t>03/10/2015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C1E9096D-ADFB-4B6E-86F7-0A6F1388D3E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7184650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2389717" y="612775"/>
            <a:ext cx="7315200" cy="4114800"/>
          </a:xfrm>
        </p:spPr>
        <p:txBody>
          <a:bodyPr rtlCol="0">
            <a:normAutofit/>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s-PE" noProof="0" smtClean="0"/>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9554291-08FB-4750-A4D9-0ED5C79ED230}" type="datetimeFigureOut">
              <a:rPr lang="es-PE">
                <a:solidFill>
                  <a:prstClr val="black">
                    <a:tint val="75000"/>
                  </a:prstClr>
                </a:solidFill>
              </a:rPr>
              <a:pPr>
                <a:defRPr/>
              </a:pPr>
              <a:t>03/10/2015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F3FB483D-F3FF-4F8B-A3DE-16777DC14683}"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8472304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5A9E62F5-23B2-4672-A7AB-787555C63AA1}" type="datetimeFigureOut">
              <a:rPr lang="es-PE">
                <a:solidFill>
                  <a:prstClr val="black">
                    <a:tint val="75000"/>
                  </a:prstClr>
                </a:solidFill>
              </a:rPr>
              <a:pPr>
                <a:defRPr/>
              </a:pPr>
              <a:t>03/10/2015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98180D20-F2B3-4959-8281-AD86A41BE8C6}"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7909696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B6EBE996-1ABA-4380-A44B-5EBF4A4119AC}" type="datetimeFigureOut">
              <a:rPr lang="es-PE">
                <a:solidFill>
                  <a:prstClr val="black">
                    <a:tint val="75000"/>
                  </a:prstClr>
                </a:solidFill>
              </a:rPr>
              <a:pPr>
                <a:defRPr/>
              </a:pPr>
              <a:t>03/10/2015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59FC6F57-7CF4-4CC0-99A7-96B53779AD5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4262851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lvl1pPr>
              <a:defRPr/>
            </a:lvl1pPr>
          </a:lstStyle>
          <a:p>
            <a:endParaRPr lang="es-ES" altLang="es-PE">
              <a:solidFill>
                <a:srgbClr val="000000"/>
              </a:solidFill>
            </a:endParaRPr>
          </a:p>
        </p:txBody>
      </p:sp>
    </p:spTree>
    <p:extLst>
      <p:ext uri="{BB962C8B-B14F-4D97-AF65-F5344CB8AC3E}">
        <p14:creationId xmlns:p14="http://schemas.microsoft.com/office/powerpoint/2010/main" val="3116893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24B82A-AC42-46A4-AE36-07DDD123A8D1}" type="datetimeFigureOut">
              <a:rPr lang="es-PE" smtClean="0"/>
              <a:t>03/10/2015</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52F410-A41C-4501-9A7B-F524FE1A6C80}" type="slidenum">
              <a:rPr lang="es-PE" smtClean="0"/>
              <a:t>‹Nº›</a:t>
            </a:fld>
            <a:endParaRPr lang="es-PE"/>
          </a:p>
        </p:txBody>
      </p:sp>
    </p:spTree>
    <p:extLst>
      <p:ext uri="{BB962C8B-B14F-4D97-AF65-F5344CB8AC3E}">
        <p14:creationId xmlns:p14="http://schemas.microsoft.com/office/powerpoint/2010/main" val="21507912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PE" smtClean="0"/>
          </a:p>
        </p:txBody>
      </p:sp>
      <p:sp>
        <p:nvSpPr>
          <p:cNvPr id="1027" name="2 Marcador de texto"/>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smtClean="0"/>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600">
                <a:solidFill>
                  <a:schemeClr val="tx1">
                    <a:tint val="75000"/>
                  </a:schemeClr>
                </a:solidFill>
                <a:latin typeface="+mn-lt"/>
                <a:cs typeface="+mn-cs"/>
              </a:defRPr>
            </a:lvl1pPr>
          </a:lstStyle>
          <a:p>
            <a:pPr>
              <a:defRPr/>
            </a:pPr>
            <a:fld id="{5EEEA9C6-7866-456E-A5CD-10C8E86F2860}" type="datetimeFigureOut">
              <a:rPr lang="es-PE">
                <a:solidFill>
                  <a:prstClr val="black">
                    <a:tint val="75000"/>
                  </a:prstClr>
                </a:solidFill>
              </a:rPr>
              <a:pPr>
                <a:defRPr/>
              </a:pPr>
              <a:t>03/10/2015</a:t>
            </a:fld>
            <a:endParaRPr lang="es-PE">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600">
                <a:solidFill>
                  <a:schemeClr val="tx1">
                    <a:tint val="75000"/>
                  </a:schemeClr>
                </a:solidFill>
                <a:latin typeface="+mn-lt"/>
                <a:cs typeface="+mn-cs"/>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600">
                <a:solidFill>
                  <a:schemeClr val="tx1">
                    <a:tint val="75000"/>
                  </a:schemeClr>
                </a:solidFill>
                <a:latin typeface="+mn-lt"/>
                <a:cs typeface="+mn-cs"/>
              </a:defRPr>
            </a:lvl1pPr>
          </a:lstStyle>
          <a:p>
            <a:pPr>
              <a:defRPr/>
            </a:pPr>
            <a:fld id="{49624270-F838-4D9A-8C31-5D9AA2C67910}"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7731267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5867" kern="1200">
          <a:solidFill>
            <a:schemeClr val="tx1"/>
          </a:solidFill>
          <a:latin typeface="+mj-lt"/>
          <a:ea typeface="+mj-ea"/>
          <a:cs typeface="+mj-cs"/>
        </a:defRPr>
      </a:lvl1pPr>
      <a:lvl2pPr algn="ctr" rtl="0" eaLnBrk="0" fontAlgn="base" hangingPunct="0">
        <a:spcBef>
          <a:spcPct val="0"/>
        </a:spcBef>
        <a:spcAft>
          <a:spcPct val="0"/>
        </a:spcAft>
        <a:defRPr sz="5867">
          <a:solidFill>
            <a:schemeClr val="tx1"/>
          </a:solidFill>
          <a:latin typeface="Calibri" pitchFamily="34" charset="0"/>
        </a:defRPr>
      </a:lvl2pPr>
      <a:lvl3pPr algn="ctr" rtl="0" eaLnBrk="0" fontAlgn="base" hangingPunct="0">
        <a:spcBef>
          <a:spcPct val="0"/>
        </a:spcBef>
        <a:spcAft>
          <a:spcPct val="0"/>
        </a:spcAft>
        <a:defRPr sz="5867">
          <a:solidFill>
            <a:schemeClr val="tx1"/>
          </a:solidFill>
          <a:latin typeface="Calibri" pitchFamily="34" charset="0"/>
        </a:defRPr>
      </a:lvl3pPr>
      <a:lvl4pPr algn="ctr" rtl="0" eaLnBrk="0" fontAlgn="base" hangingPunct="0">
        <a:spcBef>
          <a:spcPct val="0"/>
        </a:spcBef>
        <a:spcAft>
          <a:spcPct val="0"/>
        </a:spcAft>
        <a:defRPr sz="5867">
          <a:solidFill>
            <a:schemeClr val="tx1"/>
          </a:solidFill>
          <a:latin typeface="Calibri" pitchFamily="34" charset="0"/>
        </a:defRPr>
      </a:lvl4pPr>
      <a:lvl5pPr algn="ctr" rtl="0" eaLnBrk="0" fontAlgn="base" hangingPunct="0">
        <a:spcBef>
          <a:spcPct val="0"/>
        </a:spcBef>
        <a:spcAft>
          <a:spcPct val="0"/>
        </a:spcAft>
        <a:defRPr sz="5867">
          <a:solidFill>
            <a:schemeClr val="tx1"/>
          </a:solidFill>
          <a:latin typeface="Calibri" pitchFamily="34" charset="0"/>
        </a:defRPr>
      </a:lvl5pPr>
      <a:lvl6pPr marL="609585" algn="ctr" rtl="0" fontAlgn="base">
        <a:spcBef>
          <a:spcPct val="0"/>
        </a:spcBef>
        <a:spcAft>
          <a:spcPct val="0"/>
        </a:spcAft>
        <a:defRPr sz="5867">
          <a:solidFill>
            <a:schemeClr val="tx1"/>
          </a:solidFill>
          <a:latin typeface="Calibri" pitchFamily="34" charset="0"/>
        </a:defRPr>
      </a:lvl6pPr>
      <a:lvl7pPr marL="1219170" algn="ctr" rtl="0" fontAlgn="base">
        <a:spcBef>
          <a:spcPct val="0"/>
        </a:spcBef>
        <a:spcAft>
          <a:spcPct val="0"/>
        </a:spcAft>
        <a:defRPr sz="5867">
          <a:solidFill>
            <a:schemeClr val="tx1"/>
          </a:solidFill>
          <a:latin typeface="Calibri" pitchFamily="34" charset="0"/>
        </a:defRPr>
      </a:lvl7pPr>
      <a:lvl8pPr marL="1828754" algn="ctr" rtl="0" fontAlgn="base">
        <a:spcBef>
          <a:spcPct val="0"/>
        </a:spcBef>
        <a:spcAft>
          <a:spcPct val="0"/>
        </a:spcAft>
        <a:defRPr sz="5867">
          <a:solidFill>
            <a:schemeClr val="tx1"/>
          </a:solidFill>
          <a:latin typeface="Calibri" pitchFamily="34" charset="0"/>
        </a:defRPr>
      </a:lvl8pPr>
      <a:lvl9pPr marL="2438339" algn="ctr" rtl="0" fontAlgn="base">
        <a:spcBef>
          <a:spcPct val="0"/>
        </a:spcBef>
        <a:spcAft>
          <a:spcPct val="0"/>
        </a:spcAft>
        <a:defRPr sz="5867">
          <a:solidFill>
            <a:schemeClr val="tx1"/>
          </a:solidFill>
          <a:latin typeface="Calibri" pitchFamily="34" charset="0"/>
        </a:defRPr>
      </a:lvl9pPr>
    </p:titleStyle>
    <p:bodyStyle>
      <a:lvl1pPr marL="457189" indent="-457189" algn="l" rtl="0" eaLnBrk="0" fontAlgn="base" hangingPunct="0">
        <a:spcBef>
          <a:spcPct val="20000"/>
        </a:spcBef>
        <a:spcAft>
          <a:spcPct val="0"/>
        </a:spcAft>
        <a:buFont typeface="Arial" charset="0"/>
        <a:buChar char="•"/>
        <a:defRPr sz="4267" kern="1200">
          <a:solidFill>
            <a:schemeClr val="tx1"/>
          </a:solidFill>
          <a:latin typeface="+mn-lt"/>
          <a:ea typeface="+mn-ea"/>
          <a:cs typeface="+mn-cs"/>
        </a:defRPr>
      </a:lvl1pPr>
      <a:lvl2pPr marL="990575" indent="-380990" algn="l" rtl="0" eaLnBrk="0" fontAlgn="base" hangingPunct="0">
        <a:spcBef>
          <a:spcPct val="20000"/>
        </a:spcBef>
        <a:spcAft>
          <a:spcPct val="0"/>
        </a:spcAft>
        <a:buFont typeface="Arial" charset="0"/>
        <a:buChar char="–"/>
        <a:defRPr sz="3733" kern="1200">
          <a:solidFill>
            <a:schemeClr val="tx1"/>
          </a:solidFill>
          <a:latin typeface="+mn-lt"/>
          <a:ea typeface="+mn-ea"/>
          <a:cs typeface="+mn-cs"/>
        </a:defRPr>
      </a:lvl2pPr>
      <a:lvl3pPr marL="1523962" indent="-304792"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3pPr>
      <a:lvl4pPr marL="2133547"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4pPr>
      <a:lvl5pPr marL="2743131"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P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PE" smtClean="0">
              <a:solidFill>
                <a:srgbClr val="000000"/>
              </a:solidFill>
            </a:endParaRPr>
          </a:p>
        </p:txBody>
      </p:sp>
    </p:spTree>
    <p:extLst>
      <p:ext uri="{BB962C8B-B14F-4D97-AF65-F5344CB8AC3E}">
        <p14:creationId xmlns:p14="http://schemas.microsoft.com/office/powerpoint/2010/main" val="4017310657"/>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aciprensa.com/noticias/lo-que-si-dijo-el-papa-francisco-sobre-el-aborto-y-los-gays-en-nueva-entrevista-61158/"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hyperlink" Target="http://elcomercio.pe/politica/actualidad/te-deum-cipriani-alude-al-matrimonio-gay-y-aborto-mensaje-noticia-1829040"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https://www.youtube.com/watch?v=UFDo9L5WBQM" TargetMode="External"/><Relationship Id="rId2" Type="http://schemas.openxmlformats.org/officeDocument/2006/relationships/image" Target="../media/image58.jpg"/><Relationship Id="rId1" Type="http://schemas.openxmlformats.org/officeDocument/2006/relationships/slideLayout" Target="../slideLayouts/slideLayout1.xml"/><Relationship Id="rId6" Type="http://schemas.openxmlformats.org/officeDocument/2006/relationships/hyperlink" Target="https://www.youtube.com/watch?v=Qi7rzZrjmyc" TargetMode="External"/><Relationship Id="rId5" Type="http://schemas.openxmlformats.org/officeDocument/2006/relationships/hyperlink" Target="https://www.youtube.com/watch?v=EBLqSFfm1LM" TargetMode="External"/><Relationship Id="rId4" Type="http://schemas.openxmlformats.org/officeDocument/2006/relationships/hyperlink" Target="https://www.youtube.com/watch?v=JBHgL5cmjEI"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youtube.com/watch?v=c-b8H0Mo8mQ" TargetMode="External"/><Relationship Id="rId2" Type="http://schemas.openxmlformats.org/officeDocument/2006/relationships/image" Target="../media/image59.jpg"/><Relationship Id="rId1" Type="http://schemas.openxmlformats.org/officeDocument/2006/relationships/slideLayout" Target="../slideLayouts/slideLayout1.xml"/><Relationship Id="rId6" Type="http://schemas.openxmlformats.org/officeDocument/2006/relationships/hyperlink" Target="https://www.youtube.com/watch?v=f-xJBvRg04A" TargetMode="External"/><Relationship Id="rId5" Type="http://schemas.openxmlformats.org/officeDocument/2006/relationships/hyperlink" Target="https://www.youtube.com/watch?v=SNRt5bhWK-4" TargetMode="External"/><Relationship Id="rId4" Type="http://schemas.openxmlformats.org/officeDocument/2006/relationships/hyperlink" Target="https://www.youtube.com/watch?v=jd5CBvpYd2I" TargetMode="External"/></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60.jpeg"/><Relationship Id="rId1" Type="http://schemas.openxmlformats.org/officeDocument/2006/relationships/slideLayout" Target="../slideLayouts/slideLayout18.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reflexion/sabes-por-que-murio-cristo-por-ti-en-la-cruz-parte-1-de-2-(roby)/" TargetMode="External"/></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reflexion/salvacion-del-alma-(roby)/" TargetMode="External"/><Relationship Id="rId13" Type="http://schemas.openxmlformats.org/officeDocument/2006/relationships/hyperlink" Target="http://www.mispps.com/reflexion/mas-alla-de-la-muerte-roby-23863/" TargetMode="External"/><Relationship Id="rId3" Type="http://schemas.openxmlformats.org/officeDocument/2006/relationships/image" Target="../media/image60.jpeg"/><Relationship Id="rId7" Type="http://schemas.openxmlformats.org/officeDocument/2006/relationships/hyperlink" Target="http://www.mispps.com/reflexion/el-acto-de-juzgar-(roby)/" TargetMode="External"/><Relationship Id="rId12" Type="http://schemas.openxmlformats.org/officeDocument/2006/relationships/hyperlink" Target="http://www.mispps.com/reflexion/existen-varias-maneras-de-llegar-a-dios-(roby)/" TargetMode="External"/><Relationship Id="rId2" Type="http://schemas.openxmlformats.org/officeDocument/2006/relationships/hyperlink" Target="http://www.mispps.com/reflexion/se-puede-senalar-fechas-exactas-para-eventos-apocalipticos-roby/" TargetMode="External"/><Relationship Id="rId1" Type="http://schemas.openxmlformats.org/officeDocument/2006/relationships/slideLayout" Target="../slideLayouts/slideLayout18.xml"/><Relationship Id="rId6" Type="http://schemas.openxmlformats.org/officeDocument/2006/relationships/hyperlink" Target="http://www.mispps.com/reflexion/el-arrebatamiento-(roby)/" TargetMode="External"/><Relationship Id="rId11" Type="http://schemas.openxmlformats.org/officeDocument/2006/relationships/hyperlink" Target="http://www.mispps.com/misterio-82/el-misterio-del-espiritu-santo-roby/" TargetMode="External"/><Relationship Id="rId5" Type="http://schemas.openxmlformats.org/officeDocument/2006/relationships/hyperlink" Target="http://www.mispps.com/naturaleza-ciencias-29/eclipses-de-luna-roja-(roby)/" TargetMode="External"/><Relationship Id="rId15" Type="http://schemas.openxmlformats.org/officeDocument/2006/relationships/hyperlink" Target="http://www.mispps.com/naturaleza-ciencias-29/eventos-cosmicos-en-lo-que-resta-del-2015-(roby)/" TargetMode="External"/><Relationship Id="rId10" Type="http://schemas.openxmlformats.org/officeDocument/2006/relationships/hyperlink" Target="http://www.mispps.com/reflexion/radiografia-biblica-del-anticristo-(roby)/" TargetMode="External"/><Relationship Id="rId4" Type="http://schemas.openxmlformats.org/officeDocument/2006/relationships/hyperlink" Target="http://www.mispps.com/reflexion/parte-ii-sabes-por-que-murio-cristo-por-ti-en-la-cruz/" TargetMode="External"/><Relationship Id="rId9" Type="http://schemas.openxmlformats.org/officeDocument/2006/relationships/hyperlink" Target="http://www.mispps.com/misterio-82/el-misterio-de-la-divina-trinidad-(roby)/" TargetMode="External"/><Relationship Id="rId14" Type="http://schemas.openxmlformats.org/officeDocument/2006/relationships/hyperlink" Target="http://www.mispps.com/reflexion/cuando-el-hombre-le-cambia-la-gloria-a-dios-(roby)/"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www.mispps.com/reflexion/el-positivismo-humanista-vs-el-positivismo-biblico/" TargetMode="External"/><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2398248" y="116811"/>
            <a:ext cx="7452360" cy="954107"/>
          </a:xfrm>
          <a:prstGeom prst="rect">
            <a:avLst/>
          </a:prstGeom>
          <a:noFill/>
        </p:spPr>
        <p:txBody>
          <a:bodyPr wrap="square" rtlCol="0">
            <a:spAutoFit/>
            <a:scene3d>
              <a:camera prst="obliqueBottomLeft"/>
              <a:lightRig rig="threePt" dir="t"/>
            </a:scene3d>
            <a:sp3d extrusionH="152400">
              <a:extrusionClr>
                <a:srgbClr val="502A4D"/>
              </a:extrusionClr>
            </a:sp3d>
          </a:bodyPr>
          <a:lstStyle/>
          <a:p>
            <a:pPr algn="ctr"/>
            <a:r>
              <a:rPr lang="es-ES" sz="2800" b="1" dirty="0">
                <a:solidFill>
                  <a:srgbClr val="D6B2D5"/>
                </a:solidFill>
                <a:effectLst>
                  <a:glow rad="76200">
                    <a:srgbClr val="502A4D">
                      <a:alpha val="94000"/>
                    </a:srgbClr>
                  </a:glow>
                  <a:outerShdw blurRad="38100" dist="38100" dir="2700000" algn="tl">
                    <a:srgbClr val="000000">
                      <a:alpha val="43137"/>
                    </a:srgbClr>
                  </a:outerShdw>
                </a:effectLst>
                <a:latin typeface="Arial Black" panose="020B0A04020102020204" pitchFamily="34" charset="0"/>
              </a:rPr>
              <a:t>PAPA FRANCISCO, VATICANO Y </a:t>
            </a:r>
            <a:r>
              <a:rPr lang="es-ES" sz="2800" b="1" dirty="0" smtClean="0">
                <a:solidFill>
                  <a:srgbClr val="D6B2D5"/>
                </a:solidFill>
                <a:effectLst>
                  <a:glow rad="76200">
                    <a:srgbClr val="502A4D">
                      <a:alpha val="94000"/>
                    </a:srgbClr>
                  </a:glow>
                  <a:outerShdw blurRad="38100" dist="38100" dir="2700000" algn="tl">
                    <a:srgbClr val="000000">
                      <a:alpha val="43137"/>
                    </a:srgbClr>
                  </a:outerShdw>
                </a:effectLst>
                <a:latin typeface="Arial Black" panose="020B0A04020102020204" pitchFamily="34" charset="0"/>
              </a:rPr>
              <a:t>EL NUEVO </a:t>
            </a:r>
            <a:r>
              <a:rPr lang="es-ES" sz="2800" b="1" dirty="0">
                <a:solidFill>
                  <a:srgbClr val="D6B2D5"/>
                </a:solidFill>
                <a:effectLst>
                  <a:glow rad="76200">
                    <a:srgbClr val="502A4D">
                      <a:alpha val="94000"/>
                    </a:srgbClr>
                  </a:glow>
                  <a:outerShdw blurRad="38100" dist="38100" dir="2700000" algn="tl">
                    <a:srgbClr val="000000">
                      <a:alpha val="43137"/>
                    </a:srgbClr>
                  </a:outerShdw>
                </a:effectLst>
                <a:latin typeface="Arial Black" panose="020B0A04020102020204" pitchFamily="34" charset="0"/>
              </a:rPr>
              <a:t>ORDEN MUNDIAL</a:t>
            </a:r>
            <a:endParaRPr lang="es-PE" sz="2800" dirty="0">
              <a:solidFill>
                <a:srgbClr val="D6B2D5"/>
              </a:solidFill>
              <a:effectLst>
                <a:glow rad="76200">
                  <a:srgbClr val="502A4D">
                    <a:alpha val="94000"/>
                  </a:srgbClr>
                </a:glow>
                <a:outerShdw blurRad="38100" dist="38100" dir="2700000" algn="tl">
                  <a:srgbClr val="000000">
                    <a:alpha val="43137"/>
                  </a:srgbClr>
                </a:outerShdw>
              </a:effectLst>
              <a:latin typeface="Arial Black" panose="020B0A04020102020204" pitchFamily="34" charset="0"/>
            </a:endParaRP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926" y="1070918"/>
            <a:ext cx="4459459" cy="2963682"/>
          </a:xfrm>
          <a:prstGeom prst="rect">
            <a:avLst/>
          </a:prstGeom>
          <a:effectLst>
            <a:softEdge rad="127000"/>
          </a:effectLst>
        </p:spPr>
      </p:pic>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1259" y="1070917"/>
            <a:ext cx="4613910" cy="3023981"/>
          </a:xfrm>
          <a:prstGeom prst="rect">
            <a:avLst/>
          </a:prstGeom>
          <a:effectLst>
            <a:softEdge rad="127000"/>
          </a:effectLst>
        </p:spPr>
      </p:pic>
      <p:pic>
        <p:nvPicPr>
          <p:cNvPr id="4" name="Imagen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28476" y="3871050"/>
            <a:ext cx="3854547" cy="2890910"/>
          </a:xfrm>
          <a:prstGeom prst="rect">
            <a:avLst/>
          </a:prstGeom>
          <a:effectLst>
            <a:softEdge rad="127000"/>
          </a:effectLst>
        </p:spPr>
      </p:pic>
      <p:sp>
        <p:nvSpPr>
          <p:cNvPr id="7" name="6 Marco"/>
          <p:cNvSpPr/>
          <p:nvPr/>
        </p:nvSpPr>
        <p:spPr>
          <a:xfrm>
            <a:off x="0" y="0"/>
            <a:ext cx="12192000" cy="6858000"/>
          </a:xfrm>
          <a:prstGeom prst="frame">
            <a:avLst>
              <a:gd name="adj1" fmla="val 985"/>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CuadroTexto 7"/>
          <p:cNvSpPr txBox="1"/>
          <p:nvPr/>
        </p:nvSpPr>
        <p:spPr>
          <a:xfrm>
            <a:off x="8162485" y="4981149"/>
            <a:ext cx="3376246" cy="369332"/>
          </a:xfrm>
          <a:prstGeom prst="rect">
            <a:avLst/>
          </a:prstGeom>
          <a:noFill/>
          <a:ln w="28575">
            <a:solidFill>
              <a:srgbClr val="DFC3DE"/>
            </a:solidFill>
          </a:ln>
        </p:spPr>
        <p:txBody>
          <a:bodyPr wrap="square" rtlCol="0">
            <a:spAutoFit/>
            <a:scene3d>
              <a:camera prst="obliqueBottomLeft"/>
              <a:lightRig rig="threePt" dir="t"/>
            </a:scene3d>
            <a:sp3d extrusionH="127000">
              <a:extrusionClr>
                <a:srgbClr val="502A4D"/>
              </a:extrusionClr>
            </a:sp3d>
          </a:bodyPr>
          <a:lstStyle/>
          <a:p>
            <a:pPr algn="ctr"/>
            <a:r>
              <a:rPr lang="es-ES" b="1" dirty="0" smtClean="0">
                <a:solidFill>
                  <a:srgbClr val="DFC3DE"/>
                </a:solidFill>
                <a:effectLst>
                  <a:glow rad="76200">
                    <a:srgbClr val="502A4D">
                      <a:alpha val="94000"/>
                    </a:srgbClr>
                  </a:glow>
                  <a:outerShdw blurRad="38100" dist="38100" dir="2700000" algn="tl">
                    <a:srgbClr val="000000">
                      <a:alpha val="43137"/>
                    </a:srgbClr>
                  </a:outerShdw>
                </a:effectLst>
                <a:latin typeface="Arial Black" panose="020B0A04020102020204" pitchFamily="34" charset="0"/>
              </a:rPr>
              <a:t>CLIC PARA AVANZAR</a:t>
            </a:r>
            <a:endParaRPr lang="es-PE" b="1" dirty="0">
              <a:solidFill>
                <a:srgbClr val="DFC3DE"/>
              </a:solidFill>
              <a:effectLst>
                <a:glow rad="76200">
                  <a:srgbClr val="502A4D">
                    <a:alpha val="94000"/>
                  </a:srgbClr>
                </a:glow>
                <a:outerShdw blurRad="38100" dist="38100" dir="2700000" algn="tl">
                  <a:srgbClr val="000000">
                    <a:alpha val="43137"/>
                  </a:srgbClr>
                </a:outerShdw>
              </a:effectLst>
              <a:latin typeface="Arial Black" panose="020B0A04020102020204" pitchFamily="34" charset="0"/>
            </a:endParaRPr>
          </a:p>
        </p:txBody>
      </p:sp>
      <p:sp>
        <p:nvSpPr>
          <p:cNvPr id="9" name="7 CuadroTexto"/>
          <p:cNvSpPr txBox="1"/>
          <p:nvPr/>
        </p:nvSpPr>
        <p:spPr>
          <a:xfrm>
            <a:off x="10572143" y="6121722"/>
            <a:ext cx="1357290" cy="461665"/>
          </a:xfrm>
          <a:prstGeom prst="rect">
            <a:avLst/>
          </a:prstGeom>
          <a:noFill/>
        </p:spPr>
        <p:txBody>
          <a:bodyPr wrap="square" rtlCol="0">
            <a:spAutoFit/>
            <a:scene3d>
              <a:camera prst="obliqueBottomLeft"/>
              <a:lightRig rig="threePt" dir="t"/>
            </a:scene3d>
            <a:sp3d extrusionH="152400">
              <a:extrusionClr>
                <a:srgbClr val="502A4D"/>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2400" b="1" dirty="0" smtClean="0">
                <a:solidFill>
                  <a:schemeClr val="bg1"/>
                </a:solidFill>
                <a:effectLst>
                  <a:glow rad="76200">
                    <a:srgbClr val="502A4D">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rgbClr val="DFC3DE"/>
                </a:solidFill>
                <a:effectLst>
                  <a:glow rad="76200">
                    <a:srgbClr val="502A4D">
                      <a:alpha val="94000"/>
                    </a:srgbClr>
                  </a:glow>
                </a:effectLst>
                <a:latin typeface="Lucida Calligraphy" panose="03010101010101010101" pitchFamily="66" charset="0"/>
              </a:rPr>
              <a:t>Roby</a:t>
            </a:r>
            <a:endParaRPr lang="en-US" sz="2400" b="1" dirty="0" smtClean="0">
              <a:solidFill>
                <a:srgbClr val="DFC3DE"/>
              </a:solidFill>
              <a:effectLst>
                <a:glow rad="76200">
                  <a:srgbClr val="502A4D">
                    <a:alpha val="94000"/>
                  </a:srgbClr>
                </a:glow>
              </a:effectLst>
              <a:latin typeface="Lucida Calligraphy" panose="03010101010101010101" pitchFamily="66" charset="0"/>
            </a:endParaRPr>
          </a:p>
        </p:txBody>
      </p:sp>
    </p:spTree>
    <p:extLst>
      <p:ext uri="{BB962C8B-B14F-4D97-AF65-F5344CB8AC3E}">
        <p14:creationId xmlns:p14="http://schemas.microsoft.com/office/powerpoint/2010/main" val="2009146721"/>
      </p:ext>
    </p:extLst>
  </p:cSld>
  <p:clrMapOvr>
    <a:masterClrMapping/>
  </p:clrMapOvr>
  <p:transition spd="slow">
    <p:wipe/>
    <p:sndAc>
      <p:stSnd loop="1">
        <p:snd r:embed="rId2" name="EVIDENCIAS CIENTIFICAS DE LA BIBLIA origina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55210" y="422030"/>
            <a:ext cx="4258994" cy="4832092"/>
          </a:xfrm>
          <a:prstGeom prst="rect">
            <a:avLst/>
          </a:prstGeom>
          <a:noFill/>
        </p:spPr>
        <p:txBody>
          <a:bodyPr wrap="square" rtlCol="0">
            <a:spAutoFit/>
            <a:scene3d>
              <a:camera prst="obliqueBottomLeft"/>
              <a:lightRig rig="threePt" dir="t"/>
            </a:scene3d>
            <a:sp3d extrusionH="127000">
              <a:extrusionClr>
                <a:srgbClr val="3F2911"/>
              </a:extrusionClr>
            </a:sp3d>
          </a:bodyPr>
          <a:lstStyle/>
          <a:p>
            <a:pPr algn="ctr"/>
            <a:r>
              <a:rPr lang="es-ES" sz="2800" b="1" dirty="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rPr>
              <a:t>El Papa Francisco se ha presentado, a fines de Setiembre del 2015, por primera vez en el congreso norteamericano; en la Casa Blanca ante el presidente </a:t>
            </a:r>
            <a:r>
              <a:rPr lang="es-ES" sz="2800" b="1" dirty="0" smtClean="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rPr>
              <a:t>Obama</a:t>
            </a:r>
            <a:r>
              <a:rPr lang="es-ES" sz="2800" b="1" dirty="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rPr>
              <a:t> </a:t>
            </a:r>
            <a:r>
              <a:rPr lang="es-ES" sz="2800" b="1" dirty="0" smtClean="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rPr>
              <a:t>y </a:t>
            </a:r>
            <a:r>
              <a:rPr lang="es-ES" sz="2800" b="1" smtClean="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rPr>
              <a:t>por último, </a:t>
            </a:r>
            <a:r>
              <a:rPr lang="es-ES" sz="2800" b="1" dirty="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rPr>
              <a:t>en la ONU</a:t>
            </a:r>
            <a:r>
              <a:rPr lang="es-ES" sz="2800" b="1" dirty="0" smtClean="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rPr>
              <a:t>.</a:t>
            </a:r>
            <a:endParaRPr lang="es-PE" sz="2800" b="1" dirty="0">
              <a:solidFill>
                <a:srgbClr val="D7A56F"/>
              </a:solidFill>
              <a:effectLst>
                <a:glow rad="76200">
                  <a:srgbClr val="3F2911">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2752646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827520" y="1219200"/>
            <a:ext cx="5151120" cy="4832092"/>
          </a:xfrm>
          <a:prstGeom prst="rect">
            <a:avLst/>
          </a:prstGeom>
          <a:noFill/>
        </p:spPr>
        <p:txBody>
          <a:bodyPr wrap="square" rtlCol="0">
            <a:spAutoFit/>
            <a:scene3d>
              <a:camera prst="obliqueBottomLeft"/>
              <a:lightRig rig="threePt" dir="t"/>
            </a:scene3d>
            <a:sp3d extrusionH="127000">
              <a:extrusionClr>
                <a:srgbClr val="003A27"/>
              </a:extrusionClr>
            </a:sp3d>
          </a:bodyPr>
          <a:lstStyle/>
          <a:p>
            <a:pPr algn="ctr"/>
            <a:r>
              <a:rPr lang="es-ES" sz="2800" b="1" dirty="0" smtClean="0">
                <a:solidFill>
                  <a:srgbClr val="8FFFDA"/>
                </a:solidFill>
                <a:effectLst>
                  <a:glow rad="76200">
                    <a:srgbClr val="003A27">
                      <a:alpha val="94000"/>
                    </a:srgbClr>
                  </a:glow>
                  <a:outerShdw blurRad="38100" dist="38100" dir="2700000" algn="tl">
                    <a:srgbClr val="000000">
                      <a:alpha val="43137"/>
                    </a:srgbClr>
                  </a:outerShdw>
                </a:effectLst>
                <a:latin typeface="Arial Black" panose="020B0A04020102020204" pitchFamily="34" charset="0"/>
              </a:rPr>
              <a:t>Antes de hablar acerca de los puntos que trató el papa Francisco en USA, es conveniente abordar de manera muy resumida el significado de Nuevo Orden Mundial, frase que fuera reactualizada en los años 90’s por el ex presidente George Bush.</a:t>
            </a:r>
            <a:endParaRPr lang="es-PE" sz="2800" b="1" dirty="0">
              <a:solidFill>
                <a:srgbClr val="8FFFDA"/>
              </a:solidFill>
              <a:effectLst>
                <a:glow rad="76200">
                  <a:srgbClr val="003A27">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537800893"/>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https://upload.wikimedia.org/wikipedia/commons/thumb/d/d3/Adam_weishaupt.jpg/220px-Adam_weishaup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450" y="121920"/>
            <a:ext cx="4733109" cy="662635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5157650" y="243840"/>
            <a:ext cx="6760030" cy="6124754"/>
          </a:xfrm>
          <a:prstGeom prst="rect">
            <a:avLst/>
          </a:prstGeom>
          <a:noFill/>
        </p:spPr>
        <p:txBody>
          <a:bodyPr wrap="square" rtlCol="0">
            <a:spAutoFit/>
          </a:bodyPr>
          <a:lstStyle/>
          <a:p>
            <a:pPr algn="ctr"/>
            <a:r>
              <a:rPr lang="es-ES" sz="2800" b="1" dirty="0">
                <a:solidFill>
                  <a:schemeClr val="bg1"/>
                </a:solidFill>
                <a:effectLst>
                  <a:outerShdw blurRad="38100" dist="38100" dir="2700000" algn="tl">
                    <a:srgbClr val="000000">
                      <a:alpha val="43137"/>
                    </a:srgbClr>
                  </a:outerShdw>
                </a:effectLst>
                <a:latin typeface="Arial Black" panose="020B0A04020102020204" pitchFamily="34" charset="0"/>
              </a:rPr>
              <a:t>En realidad el concepto del Nuevo Orden Mundial tiene sus orígenes en 1776, cuando Adam </a:t>
            </a:r>
            <a:r>
              <a:rPr lang="es-ES" sz="2800" b="1" dirty="0" err="1">
                <a:solidFill>
                  <a:schemeClr val="bg1"/>
                </a:solidFill>
                <a:effectLst>
                  <a:outerShdw blurRad="38100" dist="38100" dir="2700000" algn="tl">
                    <a:srgbClr val="000000">
                      <a:alpha val="43137"/>
                    </a:srgbClr>
                  </a:outerShdw>
                </a:effectLst>
                <a:latin typeface="Arial Black" panose="020B0A04020102020204" pitchFamily="34" charset="0"/>
              </a:rPr>
              <a:t>Weishaupt</a:t>
            </a:r>
            <a:r>
              <a:rPr lang="es-ES" sz="2800" b="1" dirty="0">
                <a:solidFill>
                  <a:schemeClr val="bg1"/>
                </a:solidFill>
                <a:effectLst>
                  <a:outerShdw blurRad="38100" dist="38100" dir="2700000" algn="tl">
                    <a:srgbClr val="000000">
                      <a:alpha val="43137"/>
                    </a:srgbClr>
                  </a:outerShdw>
                </a:effectLst>
                <a:latin typeface="Arial Black" panose="020B0A04020102020204" pitchFamily="34" charset="0"/>
              </a:rPr>
              <a:t>, un jesuita alemán de Baviera, delineó los principios fundacionales de los </a:t>
            </a:r>
            <a:r>
              <a:rPr lang="es-ES" sz="2800" b="1" dirty="0" err="1">
                <a:solidFill>
                  <a:schemeClr val="bg1"/>
                </a:solidFill>
                <a:effectLst>
                  <a:outerShdw blurRad="38100" dist="38100" dir="2700000" algn="tl">
                    <a:srgbClr val="000000">
                      <a:alpha val="43137"/>
                    </a:srgbClr>
                  </a:outerShdw>
                </a:effectLst>
                <a:latin typeface="Arial Black" panose="020B0A04020102020204" pitchFamily="34" charset="0"/>
              </a:rPr>
              <a:t>Illuminati</a:t>
            </a:r>
            <a:r>
              <a:rPr lang="es-ES" sz="2800" b="1" dirty="0">
                <a:solidFill>
                  <a:schemeClr val="bg1"/>
                </a:solidFill>
                <a:effectLst>
                  <a:outerShdw blurRad="38100" dist="38100" dir="2700000" algn="tl">
                    <a:srgbClr val="000000">
                      <a:alpha val="43137"/>
                    </a:srgbClr>
                  </a:outerShdw>
                </a:effectLst>
                <a:latin typeface="Arial Black" panose="020B0A04020102020204" pitchFamily="34" charset="0"/>
              </a:rPr>
              <a:t>, principios que se han mantenido vigentes a través de los siglos, que implica la adopción de un plan diseñado con la finalidad de IMPONER UN GOBIERNO MUNDIAL ÚNICO, controlado por sectores elitistas y de gran poder económico a nivel global.</a:t>
            </a:r>
            <a:endParaRPr lang="es-PE" sz="28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347636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57200" y="335280"/>
            <a:ext cx="11277600" cy="4401205"/>
          </a:xfrm>
          <a:prstGeom prst="rect">
            <a:avLst/>
          </a:prstGeom>
          <a:noFill/>
          <a:scene3d>
            <a:camera prst="obliqueBottomLeft"/>
            <a:lightRig rig="threePt" dir="t"/>
          </a:scene3d>
        </p:spPr>
        <p:txBody>
          <a:bodyPr wrap="square" rtlCol="0">
            <a:spAutoFit/>
            <a:sp3d extrusionH="127000">
              <a:extrusionClr>
                <a:srgbClr val="0F2B39"/>
              </a:extrusionClr>
            </a:sp3d>
          </a:bodyPr>
          <a:lstStyle/>
          <a:p>
            <a:pPr algn="ctr"/>
            <a:r>
              <a:rPr lang="es-ES" sz="2800" b="1" dirty="0">
                <a:solidFill>
                  <a:srgbClr val="A6D2E8"/>
                </a:solidFill>
                <a:effectLst>
                  <a:glow rad="76200">
                    <a:srgbClr val="0F2B39">
                      <a:alpha val="94000"/>
                    </a:srgbClr>
                  </a:glow>
                  <a:outerShdw blurRad="38100" dist="38100" dir="2700000" algn="tl">
                    <a:srgbClr val="000000">
                      <a:alpha val="43137"/>
                    </a:srgbClr>
                  </a:outerShdw>
                </a:effectLst>
                <a:latin typeface="Arial Black" panose="020B0A04020102020204" pitchFamily="34" charset="0"/>
              </a:rPr>
              <a:t>Dicho plan consistiría en la anulación progresiva del concepto de soberanía de cada Estado individual en favor de cederla a un poder </a:t>
            </a:r>
            <a:r>
              <a:rPr lang="es-ES" sz="2800" b="1" dirty="0" smtClean="0">
                <a:solidFill>
                  <a:srgbClr val="A6D2E8"/>
                </a:solidFill>
                <a:effectLst>
                  <a:glow rad="76200">
                    <a:srgbClr val="0F2B39">
                      <a:alpha val="94000"/>
                    </a:srgbClr>
                  </a:glow>
                  <a:outerShdw blurRad="38100" dist="38100" dir="2700000" algn="tl">
                    <a:srgbClr val="000000">
                      <a:alpha val="43137"/>
                    </a:srgbClr>
                  </a:outerShdw>
                </a:effectLst>
                <a:latin typeface="Arial Black" panose="020B0A04020102020204" pitchFamily="34" charset="0"/>
              </a:rPr>
              <a:t>centralizado, </a:t>
            </a:r>
            <a:r>
              <a:rPr lang="es-ES" sz="2800" b="1" dirty="0">
                <a:solidFill>
                  <a:srgbClr val="A6D2E8"/>
                </a:solidFill>
                <a:effectLst>
                  <a:glow rad="76200">
                    <a:srgbClr val="0F2B39">
                      <a:alpha val="94000"/>
                    </a:srgbClr>
                  </a:glow>
                  <a:outerShdw blurRad="38100" dist="38100" dir="2700000" algn="tl">
                    <a:srgbClr val="000000">
                      <a:alpha val="43137"/>
                    </a:srgbClr>
                  </a:outerShdw>
                </a:effectLst>
                <a:latin typeface="Arial Black" panose="020B0A04020102020204" pitchFamily="34" charset="0"/>
              </a:rPr>
              <a:t>constituido por la suma de los países que conforman un bloque económico que se unen bajo la premisa de intereses comunes de su </a:t>
            </a:r>
            <a:r>
              <a:rPr lang="es-ES" sz="2800" b="1" dirty="0" smtClean="0">
                <a:solidFill>
                  <a:srgbClr val="A6D2E8"/>
                </a:solidFill>
                <a:effectLst>
                  <a:glow rad="76200">
                    <a:srgbClr val="0F2B39">
                      <a:alpha val="94000"/>
                    </a:srgbClr>
                  </a:glow>
                  <a:outerShdw blurRad="38100" dist="38100" dir="2700000" algn="tl">
                    <a:srgbClr val="000000">
                      <a:alpha val="43137"/>
                    </a:srgbClr>
                  </a:outerShdw>
                </a:effectLst>
                <a:latin typeface="Arial Black" panose="020B0A04020102020204" pitchFamily="34" charset="0"/>
              </a:rPr>
              <a:t>geografía política y ventajas económicas que lo pueda hacer atractivo para el intercambio comercial al interior del bloque económico o el intercambio comercial con otros países que forman parte de otro bloque económico.</a:t>
            </a:r>
            <a:endParaRPr lang="es-PE" sz="2800" dirty="0" smtClean="0">
              <a:solidFill>
                <a:srgbClr val="A6D2E8"/>
              </a:solidFill>
              <a:effectLst>
                <a:glow rad="76200">
                  <a:srgbClr val="0F2B39">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7047187"/>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94360" y="441961"/>
            <a:ext cx="11369040" cy="5693866"/>
          </a:xfrm>
          <a:prstGeom prst="rect">
            <a:avLst/>
          </a:prstGeom>
          <a:noFill/>
        </p:spPr>
        <p:txBody>
          <a:bodyPr wrap="square" rtlCol="0">
            <a:spAutoFit/>
            <a:scene3d>
              <a:camera prst="obliqueBottomLeft"/>
              <a:lightRig rig="threePt" dir="t"/>
            </a:scene3d>
            <a:sp3d extrusionH="127000">
              <a:extrusionClr>
                <a:srgbClr val="133641"/>
              </a:extrusionClr>
            </a:sp3d>
          </a:bodyPr>
          <a:lstStyle/>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Es así que en los últimos tiempos se han constituido los siguientes bloques económicos:</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1.- Unión Europea</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2.- La Unión Euro Asiática creada en Octubre 2000, que aglutina varios países de la ex Unión Soviética.</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3.- La UNASUR o Unión de Naciones Sudamericanas.</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4.- La Liga Árabe</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5.- La Unión Africana</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6.- La Unión del Pacífico</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7.- El Consejo de Cooperación para los Estados Árabes del Golfo</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8.- </a:t>
            </a:r>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La Unión Norteamericana (Canadá, USA y México)</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a:p>
            <a:r>
              <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9.- </a:t>
            </a:r>
            <a:r>
              <a:rPr lang="es-ES"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rPr>
              <a:t>Asociación de Naciones del Sudeste Asiático</a:t>
            </a:r>
            <a:endParaRPr lang="es-PE" sz="2800" b="1" dirty="0">
              <a:solidFill>
                <a:srgbClr val="A5D6E5"/>
              </a:solidFill>
              <a:effectLst>
                <a:glow rad="76200">
                  <a:srgbClr val="133641">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226617866"/>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6614160" y="640080"/>
            <a:ext cx="5303520" cy="5836920"/>
          </a:xfrm>
          <a:prstGeom prst="rect">
            <a:avLst/>
          </a:prstGeom>
          <a:noFill/>
        </p:spPr>
        <p:txBody>
          <a:bodyPr wrap="square" rtlCol="0">
            <a:spAutoFit/>
            <a:scene3d>
              <a:camera prst="obliqueBottomLeft"/>
              <a:lightRig rig="threePt" dir="t"/>
            </a:scene3d>
            <a:sp3d extrusionH="101600">
              <a:extrusionClr>
                <a:srgbClr val="2F2213"/>
              </a:extrusionClr>
            </a:sp3d>
          </a:bodyPr>
          <a:lstStyle/>
          <a:p>
            <a:pPr algn="ctr"/>
            <a:r>
              <a:rPr lang="es-ES" sz="2800" b="1" dirty="0">
                <a:solidFill>
                  <a:srgbClr val="DAC1A2"/>
                </a:solidFill>
                <a:effectLst>
                  <a:glow rad="76200">
                    <a:srgbClr val="2F2213">
                      <a:alpha val="94000"/>
                    </a:srgbClr>
                  </a:glow>
                  <a:outerShdw blurRad="38100" dist="38100" dir="2700000" algn="tl">
                    <a:srgbClr val="000000">
                      <a:alpha val="43137"/>
                    </a:srgbClr>
                  </a:outerShdw>
                </a:effectLst>
                <a:latin typeface="Arial Black" panose="020B0A04020102020204" pitchFamily="34" charset="0"/>
              </a:rPr>
              <a:t>El Nuevo Orden Mundial implica la supresión de las fronteras nacionales y el libre tránsito de personas y mercancías entre países que forman parte de un mismo bloque económico; el establecimiento de un sistema bancario central que monitoree la moneda, las tasas de interés y los flujos de capitales;</a:t>
            </a:r>
            <a:endParaRPr lang="es-PE" sz="2800" dirty="0">
              <a:solidFill>
                <a:srgbClr val="DAC1A2"/>
              </a:solidFill>
              <a:effectLst>
                <a:glow rad="76200">
                  <a:srgbClr val="2F2213">
                    <a:alpha val="94000"/>
                  </a:srgbClr>
                </a:glow>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2086"/>
            <a:ext cx="6492240" cy="4862914"/>
          </a:xfrm>
          <a:prstGeom prst="rect">
            <a:avLst/>
          </a:prstGeom>
          <a:effectLst>
            <a:softEdge rad="127000"/>
          </a:effectLst>
        </p:spPr>
      </p:pic>
    </p:spTree>
    <p:extLst>
      <p:ext uri="{BB962C8B-B14F-4D97-AF65-F5344CB8AC3E}">
        <p14:creationId xmlns:p14="http://schemas.microsoft.com/office/powerpoint/2010/main" val="151976024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descr="https://loquepodemoshacer.files.wordpress.com/2015/09/nom-elites-corrupt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 y="932366"/>
            <a:ext cx="6050280" cy="461499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6156960" y="350520"/>
            <a:ext cx="5882640" cy="6124754"/>
          </a:xfrm>
          <a:prstGeom prst="rect">
            <a:avLst/>
          </a:prstGeom>
          <a:noFill/>
        </p:spPr>
        <p:txBody>
          <a:bodyPr wrap="square" rtlCol="0">
            <a:spAutoFit/>
            <a:scene3d>
              <a:camera prst="obliqueBottomLeft"/>
              <a:lightRig rig="threePt" dir="t"/>
            </a:scene3d>
            <a:sp3d extrusionH="101600">
              <a:extrusionClr>
                <a:srgbClr val="011535"/>
              </a:extrusionClr>
            </a:sp3d>
          </a:bodyPr>
          <a:lstStyle/>
          <a:p>
            <a:pPr algn="ctr"/>
            <a:r>
              <a:rPr lang="es-ES" sz="2800" b="1" dirty="0" smtClean="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……la </a:t>
            </a:r>
            <a:r>
              <a:rPr lang="es-ES" sz="28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eliminación de ideologías políticas en aras de una integración global en lo económico, político, social y cultural; la unión de religiones.</a:t>
            </a:r>
            <a:endParaRPr lang="es-PE" sz="28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endParaRPr>
          </a:p>
          <a:p>
            <a:pPr algn="ctr"/>
            <a:r>
              <a:rPr lang="es-ES" sz="28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Para llegar al Nuevo Orden Mundial, la élite mundial se vale de organismos visibles como la ONU, FAO, UNESCO, OIT, CEPAL,  Fondo Monetario Internacional, Banco Mundial, Organización Mundial de la Salud, etc.</a:t>
            </a:r>
            <a:endParaRPr lang="es-PE" sz="28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60495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7589520" y="457200"/>
            <a:ext cx="4404360" cy="5693866"/>
          </a:xfrm>
          <a:prstGeom prst="rect">
            <a:avLst/>
          </a:prstGeom>
          <a:noFill/>
        </p:spPr>
        <p:txBody>
          <a:bodyPr wrap="square" rtlCol="0">
            <a:spAutoFit/>
            <a:scene3d>
              <a:camera prst="obliqueBottomLeft"/>
              <a:lightRig rig="threePt" dir="t"/>
            </a:scene3d>
            <a:sp3d extrusionH="101600">
              <a:extrusionClr>
                <a:srgbClr val="192119"/>
              </a:extrusionClr>
            </a:sp3d>
          </a:bodyPr>
          <a:lstStyle/>
          <a:p>
            <a:pPr algn="ctr"/>
            <a:r>
              <a:rPr lang="es-ES" sz="2800" b="1" dirty="0">
                <a:solidFill>
                  <a:srgbClr val="9EB89E"/>
                </a:solidFill>
                <a:effectLst>
                  <a:glow rad="76200">
                    <a:srgbClr val="192119">
                      <a:alpha val="94000"/>
                    </a:srgbClr>
                  </a:glow>
                  <a:outerShdw blurRad="38100" dist="38100" dir="2700000" algn="tl">
                    <a:srgbClr val="000000">
                      <a:alpha val="43137"/>
                    </a:srgbClr>
                  </a:outerShdw>
                </a:effectLst>
                <a:latin typeface="Arial Black" panose="020B0A04020102020204" pitchFamily="34" charset="0"/>
              </a:rPr>
              <a:t>Sin embargo, los organismos o entidades donde realmente se trama y planifica los lineamientos de política global que los organismos visibles señalados en el párrafo anterior se encargan de ejecutar, son los que actúan en la sombra,</a:t>
            </a:r>
            <a:r>
              <a:rPr lang="es-ES" sz="2800" b="1" dirty="0">
                <a:solidFill>
                  <a:schemeClr val="bg1"/>
                </a:solidFill>
                <a:effectLst>
                  <a:glow rad="76200">
                    <a:srgbClr val="192119">
                      <a:alpha val="94000"/>
                    </a:srgbClr>
                  </a:glow>
                  <a:outerShdw blurRad="38100" dist="38100" dir="2700000" algn="tl">
                    <a:srgbClr val="000000">
                      <a:alpha val="43137"/>
                    </a:srgbClr>
                  </a:outerShdw>
                </a:effectLst>
                <a:latin typeface="Arial Black" panose="020B0A04020102020204" pitchFamily="34" charset="0"/>
              </a:rPr>
              <a:t> </a:t>
            </a:r>
            <a:endParaRPr lang="es-PE" sz="2800" dirty="0">
              <a:solidFill>
                <a:schemeClr val="bg1"/>
              </a:solidFill>
              <a:effectLst>
                <a:glow rad="76200">
                  <a:srgbClr val="192119">
                    <a:alpha val="94000"/>
                  </a:srgbClr>
                </a:glow>
                <a:outerShdw blurRad="38100" dist="38100" dir="2700000" algn="tl">
                  <a:srgbClr val="000000">
                    <a:alpha val="43137"/>
                  </a:srgbClr>
                </a:outerShdw>
              </a:effectLst>
              <a:latin typeface="Arial Black" panose="020B0A04020102020204" pitchFamily="34"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 y="764799"/>
            <a:ext cx="7254240" cy="5078668"/>
          </a:xfrm>
          <a:prstGeom prst="rect">
            <a:avLst/>
          </a:prstGeom>
          <a:effectLst>
            <a:softEdge rad="127000"/>
          </a:effectLst>
        </p:spPr>
      </p:pic>
    </p:spTree>
    <p:extLst>
      <p:ext uri="{BB962C8B-B14F-4D97-AF65-F5344CB8AC3E}">
        <p14:creationId xmlns:p14="http://schemas.microsoft.com/office/powerpoint/2010/main" val="3452563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6720840" y="167640"/>
            <a:ext cx="5471160" cy="6555641"/>
          </a:xfrm>
          <a:prstGeom prst="rect">
            <a:avLst/>
          </a:prstGeom>
          <a:noFill/>
        </p:spPr>
        <p:txBody>
          <a:bodyPr wrap="square" rtlCol="0">
            <a:spAutoFit/>
            <a:scene3d>
              <a:camera prst="obliqueBottomLeft"/>
              <a:lightRig rig="threePt" dir="t"/>
            </a:scene3d>
            <a:sp3d extrusionH="101600">
              <a:extrusionClr>
                <a:srgbClr val="2A2900"/>
              </a:extrusionClr>
            </a:sp3d>
          </a:bodyPr>
          <a:lstStyle/>
          <a:p>
            <a:pPr algn="ct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porque no son visibles al ciudadano de a pie ni mucho menos son mencionados de manera abierta en los medios de comunicación masiva, sin embargo se sabe de su existencia, como pueden ser los </a:t>
            </a:r>
            <a:r>
              <a:rPr lang="es-ES" sz="2800" b="1" dirty="0" err="1">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Illuminati</a:t>
            </a: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 el Club </a:t>
            </a:r>
            <a:r>
              <a:rPr lang="es-ES" sz="2800" b="1" dirty="0" err="1">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Bilderberg</a:t>
            </a: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 la orden </a:t>
            </a:r>
            <a:r>
              <a:rPr lang="es-ES" sz="2800" b="1" dirty="0" err="1">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Skull</a:t>
            </a: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 and </a:t>
            </a:r>
            <a:r>
              <a:rPr lang="es-ES" sz="2800" b="1" dirty="0" err="1">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Bones</a:t>
            </a: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 el clan </a:t>
            </a:r>
            <a:r>
              <a:rPr lang="es-ES" sz="2800" b="1" dirty="0" err="1">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Bohemian</a:t>
            </a: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 Grove, los Masones, los Rosacruces, la Ordo </a:t>
            </a:r>
            <a:r>
              <a:rPr lang="es-ES" sz="2800" b="1" dirty="0" err="1">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Templi</a:t>
            </a: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 </a:t>
            </a:r>
            <a:r>
              <a:rPr lang="es-ES" sz="2800" b="1" dirty="0" err="1">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Orientis</a:t>
            </a:r>
            <a:r>
              <a:rPr lang="es-ES" sz="2800" b="1"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rPr>
              <a:t> (OTO), etc.</a:t>
            </a:r>
            <a:endParaRPr lang="es-PE" sz="2800" dirty="0">
              <a:solidFill>
                <a:srgbClr val="FFFF89"/>
              </a:solidFill>
              <a:effectLst>
                <a:glow rad="76200">
                  <a:srgbClr val="2A2900">
                    <a:alpha val="94000"/>
                  </a:srgbClr>
                </a:glow>
                <a:outerShdw blurRad="38100" dist="38100" dir="2700000" algn="tl">
                  <a:srgbClr val="000000">
                    <a:alpha val="43137"/>
                  </a:srgbClr>
                </a:outerShdw>
              </a:effectLst>
              <a:latin typeface="Arial Black" panose="020B0A04020102020204" pitchFamily="34" charset="0"/>
            </a:endParaRPr>
          </a:p>
        </p:txBody>
      </p:sp>
      <p:pic>
        <p:nvPicPr>
          <p:cNvPr id="6" name="Picture 2" descr="http://i.ytimg.com/vi/HsuCPvl7jeI/hq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 y="901853"/>
            <a:ext cx="6782949" cy="508721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2112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7223760" y="457199"/>
            <a:ext cx="4716780" cy="5693866"/>
          </a:xfrm>
          <a:prstGeom prst="rect">
            <a:avLst/>
          </a:prstGeom>
          <a:noFill/>
        </p:spPr>
        <p:txBody>
          <a:bodyPr wrap="square" rtlCol="0">
            <a:spAutoFit/>
          </a:bodyPr>
          <a:lstStyle/>
          <a:p>
            <a:pPr algn="ctr"/>
            <a:r>
              <a:rPr lang="es-ES" sz="2800" b="1" dirty="0">
                <a:solidFill>
                  <a:schemeClr val="bg1"/>
                </a:solidFill>
                <a:effectLst>
                  <a:outerShdw blurRad="38100" dist="38100" dir="2700000" algn="tl">
                    <a:srgbClr val="000000">
                      <a:alpha val="43137"/>
                    </a:srgbClr>
                  </a:outerShdw>
                </a:effectLst>
                <a:latin typeface="Arial Black" panose="020B0A04020102020204" pitchFamily="34" charset="0"/>
              </a:rPr>
              <a:t>Volviendo al tema que nos ocupa, el papa Francisco en su estadía en USA habló acerca de la inmigración y cómo afrontarla con medidas humanitarias; del cambio climático y de la manera en disminuir la contaminación; de la abolición de la pena de muerte; </a:t>
            </a:r>
            <a:endParaRPr lang="es-PE" sz="28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pic>
        <p:nvPicPr>
          <p:cNvPr id="5124" name="Picture 4" descr="http://www.elnuevoherald.com/ultimas-noticias/il9s7t/picture36644961/ALTERNATES/FREE_640/PAPA%20FRANC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131" y="970075"/>
            <a:ext cx="7029629" cy="466811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382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275907" y="213360"/>
            <a:ext cx="11430000" cy="1815882"/>
          </a:xfrm>
          <a:prstGeom prst="rect">
            <a:avLst/>
          </a:prstGeom>
          <a:noFill/>
        </p:spPr>
        <p:txBody>
          <a:bodyPr wrap="square" rtlCol="0">
            <a:spAutoFit/>
            <a:scene3d>
              <a:camera prst="obliqueBottomLeft"/>
              <a:lightRig rig="threePt" dir="t"/>
            </a:scene3d>
            <a:sp3d extrusionH="101600">
              <a:extrusionClr>
                <a:srgbClr val="212218"/>
              </a:extrusionClr>
            </a:sp3d>
          </a:bodyPr>
          <a:lstStyle/>
          <a:p>
            <a:pPr algn="ctr"/>
            <a:r>
              <a:rPr lang="es-ES" sz="2800" b="1" dirty="0">
                <a:solidFill>
                  <a:srgbClr val="BBB297"/>
                </a:solidFill>
                <a:effectLst>
                  <a:glow rad="63500">
                    <a:srgbClr val="212218">
                      <a:alpha val="95000"/>
                    </a:srgbClr>
                  </a:glow>
                  <a:outerShdw blurRad="38100" dist="38100" dir="2700000" algn="tl">
                    <a:srgbClr val="000000">
                      <a:alpha val="43137"/>
                    </a:srgbClr>
                  </a:outerShdw>
                </a:effectLst>
                <a:latin typeface="Arial Black" panose="020B0A04020102020204" pitchFamily="34" charset="0"/>
              </a:rPr>
              <a:t>la integración entre países; lucha contra la pobreza, aumento de la riqueza y mejor redistribución de la misma; el establecimiento del diálogo como mecanismo de superar controversias entre los países; </a:t>
            </a:r>
            <a:endParaRPr lang="es-PE" sz="2800" dirty="0">
              <a:solidFill>
                <a:srgbClr val="BBB297"/>
              </a:solidFill>
              <a:effectLst>
                <a:glow rad="63500">
                  <a:srgbClr val="212218">
                    <a:alpha val="95000"/>
                  </a:srgbClr>
                </a:glow>
                <a:outerShdw blurRad="38100" dist="38100" dir="2700000" algn="tl">
                  <a:srgbClr val="000000">
                    <a:alpha val="43137"/>
                  </a:srgbClr>
                </a:outerShdw>
              </a:effectLst>
              <a:latin typeface="Arial Black" panose="020B0A04020102020204" pitchFamily="34" charset="0"/>
            </a:endParaRPr>
          </a:p>
        </p:txBody>
      </p:sp>
      <p:pic>
        <p:nvPicPr>
          <p:cNvPr id="6146" name="Picture 2" descr="http://blog.chron.com/lavoz/files/2015/09/UN-Pope-Francis.JPEG-080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8135" y="2029242"/>
            <a:ext cx="6465544" cy="467868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1461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1" cy="6858001"/>
          </a:xfrm>
          <a:prstGeom prst="rect">
            <a:avLst/>
          </a:prstGeom>
        </p:spPr>
      </p:pic>
      <p:sp>
        <p:nvSpPr>
          <p:cNvPr id="2" name="CuadroTexto 1"/>
          <p:cNvSpPr txBox="1"/>
          <p:nvPr/>
        </p:nvSpPr>
        <p:spPr>
          <a:xfrm>
            <a:off x="403859" y="228600"/>
            <a:ext cx="11384280" cy="2692896"/>
          </a:xfrm>
          <a:prstGeom prst="rect">
            <a:avLst/>
          </a:prstGeom>
          <a:noFill/>
        </p:spPr>
        <p:txBody>
          <a:bodyPr wrap="square" rtlCol="0">
            <a:spAutoFit/>
            <a:scene3d>
              <a:camera prst="obliqueBottomLeft"/>
              <a:lightRig rig="threePt" dir="t"/>
            </a:scene3d>
            <a:sp3d extrusionH="127000">
              <a:extrusionClr>
                <a:srgbClr val="422900"/>
              </a:extrusionClr>
            </a:sp3d>
          </a:bodyPr>
          <a:lstStyle/>
          <a:p>
            <a:pPr algn="ctr"/>
            <a:r>
              <a:rPr lang="es-ES" sz="2800" b="1" dirty="0" smtClean="0">
                <a:solidFill>
                  <a:srgbClr val="FFD185"/>
                </a:solidFill>
                <a:effectLst>
                  <a:glow rad="76200">
                    <a:srgbClr val="422900">
                      <a:alpha val="94000"/>
                    </a:srgbClr>
                  </a:glow>
                  <a:outerShdw blurRad="38100" dist="38100" dir="2700000" algn="tl">
                    <a:srgbClr val="000000">
                      <a:alpha val="43137"/>
                    </a:srgbClr>
                  </a:outerShdw>
                </a:effectLst>
                <a:latin typeface="Arial Black" panose="020B0A04020102020204" pitchFamily="34" charset="0"/>
              </a:rPr>
              <a:t>La </a:t>
            </a:r>
            <a:r>
              <a:rPr lang="es-ES" sz="2800" b="1" dirty="0">
                <a:solidFill>
                  <a:srgbClr val="FFD185"/>
                </a:solidFill>
                <a:effectLst>
                  <a:glow rad="76200">
                    <a:srgbClr val="422900">
                      <a:alpha val="94000"/>
                    </a:srgbClr>
                  </a:glow>
                  <a:outerShdw blurRad="38100" dist="38100" dir="2700000" algn="tl">
                    <a:srgbClr val="000000">
                      <a:alpha val="43137"/>
                    </a:srgbClr>
                  </a:outerShdw>
                </a:effectLst>
                <a:latin typeface="Arial Black" panose="020B0A04020102020204" pitchFamily="34" charset="0"/>
              </a:rPr>
              <a:t>eliminación de armas nucleares; invocación y llamamiento a la paz mundial.</a:t>
            </a:r>
            <a:endParaRPr lang="es-PE" sz="2800" b="1" dirty="0">
              <a:solidFill>
                <a:srgbClr val="FFD185"/>
              </a:solidFill>
              <a:effectLst>
                <a:glow rad="76200">
                  <a:srgbClr val="422900">
                    <a:alpha val="94000"/>
                  </a:srgbClr>
                </a:glow>
                <a:outerShdw blurRad="38100" dist="38100" dir="2700000" algn="tl">
                  <a:srgbClr val="000000">
                    <a:alpha val="43137"/>
                  </a:srgbClr>
                </a:outerShdw>
              </a:effectLst>
              <a:latin typeface="Arial Black" panose="020B0A04020102020204" pitchFamily="34" charset="0"/>
            </a:endParaRPr>
          </a:p>
          <a:p>
            <a:pPr algn="ctr"/>
            <a:r>
              <a:rPr lang="es-ES" sz="2800" b="1" dirty="0">
                <a:solidFill>
                  <a:srgbClr val="FFD185"/>
                </a:solidFill>
                <a:effectLst>
                  <a:glow rad="76200">
                    <a:srgbClr val="422900">
                      <a:alpha val="94000"/>
                    </a:srgbClr>
                  </a:glow>
                  <a:outerShdw blurRad="38100" dist="38100" dir="2700000" algn="tl">
                    <a:srgbClr val="000000">
                      <a:alpha val="43137"/>
                    </a:srgbClr>
                  </a:outerShdw>
                </a:effectLst>
                <a:latin typeface="Arial Black" panose="020B0A04020102020204" pitchFamily="34" charset="0"/>
              </a:rPr>
              <a:t>Realmente hasta aquí todo pareciera que es un discurso alentador y dentro de los estándares que corresponde a su alta investidura como dignatario del Estado Vaticano y jefe máximo de la religión católica.</a:t>
            </a:r>
            <a:endParaRPr lang="es-PE" sz="2800" b="1" dirty="0">
              <a:solidFill>
                <a:srgbClr val="FFD185"/>
              </a:solidFill>
              <a:effectLst>
                <a:glow rad="76200">
                  <a:srgbClr val="4229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632938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6050280" y="272236"/>
            <a:ext cx="6004560" cy="6124754"/>
          </a:xfrm>
          <a:prstGeom prst="rect">
            <a:avLst/>
          </a:prstGeom>
          <a:noFill/>
        </p:spPr>
        <p:txBody>
          <a:bodyPr wrap="square" rtlCol="0">
            <a:spAutoFit/>
          </a:bodyPr>
          <a:lstStyle/>
          <a:p>
            <a:pPr algn="ctr"/>
            <a:r>
              <a:rPr lang="es-ES" sz="2800" b="1" dirty="0">
                <a:solidFill>
                  <a:schemeClr val="bg1"/>
                </a:solidFill>
                <a:effectLst>
                  <a:outerShdw blurRad="38100" dist="38100" dir="2700000" algn="tl">
                    <a:srgbClr val="000000">
                      <a:alpha val="43137"/>
                    </a:srgbClr>
                  </a:outerShdw>
                </a:effectLst>
                <a:latin typeface="Arial Black" panose="020B0A04020102020204" pitchFamily="34" charset="0"/>
              </a:rPr>
              <a:t>Sin embargo, amados lectores, quiero poner de manifiesto una importante OMISIÓN que tuvo el papa Francisco en su visita a Estados Unidos.</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ndParaRPr>
          </a:p>
          <a:p>
            <a:pPr algn="ctr"/>
            <a:r>
              <a:rPr lang="es-ES" sz="2800" b="1" dirty="0">
                <a:solidFill>
                  <a:schemeClr val="bg1"/>
                </a:solidFill>
                <a:effectLst>
                  <a:outerShdw blurRad="38100" dist="38100" dir="2700000" algn="tl">
                    <a:srgbClr val="000000">
                      <a:alpha val="43137"/>
                    </a:srgbClr>
                  </a:outerShdw>
                </a:effectLst>
                <a:latin typeface="Arial Black" panose="020B0A04020102020204" pitchFamily="34" charset="0"/>
              </a:rPr>
              <a:t>Como es de conocimiento </a:t>
            </a: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público, </a:t>
            </a:r>
            <a:r>
              <a:rPr lang="es-ES" sz="2800" b="1" dirty="0">
                <a:solidFill>
                  <a:schemeClr val="bg1"/>
                </a:solidFill>
                <a:effectLst>
                  <a:outerShdw blurRad="38100" dist="38100" dir="2700000" algn="tl">
                    <a:srgbClr val="000000">
                      <a:alpha val="43137"/>
                    </a:srgbClr>
                  </a:outerShdw>
                </a:effectLst>
                <a:latin typeface="Arial Black" panose="020B0A04020102020204" pitchFamily="34" charset="0"/>
              </a:rPr>
              <a:t>en junio de este año, el presidente Obama dio su conformidad y celebró que la Corte Suprema de los Estados Unidos aprobará la ley del matrimonio entre personas del mismo </a:t>
            </a: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sexo,</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 y="1103858"/>
            <a:ext cx="5948680" cy="4461510"/>
          </a:xfrm>
          <a:prstGeom prst="rect">
            <a:avLst/>
          </a:prstGeom>
          <a:effectLst>
            <a:softEdge rad="127000"/>
          </a:effectLst>
        </p:spPr>
      </p:pic>
    </p:spTree>
    <p:extLst>
      <p:ext uri="{BB962C8B-B14F-4D97-AF65-F5344CB8AC3E}">
        <p14:creationId xmlns:p14="http://schemas.microsoft.com/office/powerpoint/2010/main" val="1236489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6202680" y="457200"/>
            <a:ext cx="5989320" cy="6124754"/>
          </a:xfrm>
          <a:prstGeom prst="rect">
            <a:avLst/>
          </a:prstGeom>
          <a:noFill/>
        </p:spPr>
        <p:txBody>
          <a:bodyPr wrap="square" rtlCol="0">
            <a:spAutoFit/>
            <a:scene3d>
              <a:camera prst="obliqueBottomLeft"/>
              <a:lightRig rig="threePt" dir="t"/>
            </a:scene3d>
            <a:sp3d extrusionH="101600">
              <a:extrusionClr>
                <a:srgbClr val="0F2F1E"/>
              </a:extrusionClr>
            </a:sp3d>
          </a:bodyPr>
          <a:lstStyle/>
          <a:p>
            <a:pPr algn="ctr"/>
            <a:r>
              <a:rPr lang="es-ES" sz="2800" b="1" dirty="0">
                <a:solidFill>
                  <a:srgbClr val="ACEACC"/>
                </a:solidFill>
                <a:effectLst>
                  <a:glow rad="63500">
                    <a:srgbClr val="0F2F1E">
                      <a:alpha val="95000"/>
                    </a:srgbClr>
                  </a:glow>
                  <a:outerShdw blurRad="38100" dist="38100" dir="2700000" algn="tl">
                    <a:srgbClr val="000000">
                      <a:alpha val="43137"/>
                    </a:srgbClr>
                  </a:outerShdw>
                </a:effectLst>
                <a:latin typeface="Arial Black" panose="020B0A04020102020204" pitchFamily="34" charset="0"/>
              </a:rPr>
              <a:t>con lo cual la lista de países en los cuales es legal el matrimonio entre personas del mismo sexo son:</a:t>
            </a:r>
            <a:endParaRPr lang="es-PE" sz="2800" b="1" dirty="0">
              <a:solidFill>
                <a:srgbClr val="ACEACC"/>
              </a:solidFill>
              <a:effectLst>
                <a:glow rad="63500">
                  <a:srgbClr val="0F2F1E">
                    <a:alpha val="95000"/>
                  </a:srgbClr>
                </a:glow>
                <a:outerShdw blurRad="38100" dist="38100" dir="2700000" algn="tl">
                  <a:srgbClr val="000000">
                    <a:alpha val="43137"/>
                  </a:srgbClr>
                </a:outerShdw>
              </a:effectLst>
              <a:latin typeface="Arial Black" panose="020B0A04020102020204" pitchFamily="34" charset="0"/>
            </a:endParaRPr>
          </a:p>
          <a:p>
            <a:pPr algn="ctr"/>
            <a:r>
              <a:rPr lang="es-ES" sz="2800" b="1" dirty="0">
                <a:solidFill>
                  <a:srgbClr val="ACEACC"/>
                </a:solidFill>
                <a:effectLst>
                  <a:glow rad="63500">
                    <a:srgbClr val="0F2F1E">
                      <a:alpha val="95000"/>
                    </a:srgbClr>
                  </a:glow>
                  <a:outerShdw blurRad="38100" dist="38100" dir="2700000" algn="tl">
                    <a:srgbClr val="000000">
                      <a:alpha val="43137"/>
                    </a:srgbClr>
                  </a:outerShdw>
                </a:effectLst>
                <a:latin typeface="Arial Black" panose="020B0A04020102020204" pitchFamily="34" charset="0"/>
              </a:rPr>
              <a:t>Canadá, Estados Unidos, México, Puerto Rico, Holanda, Bélgica, España. Noruega, Suecia, Portugal, Islandia, Dinamarca, Francia, Reino Unido, Luxemburgo, Eslovenia, Finlandia, Irlanda, Argentina, Brasil, Uruguay, Chile (unión civil), Sudáfrica, Nueva Zelanda.</a:t>
            </a:r>
            <a:endParaRPr lang="es-PE" sz="2800" b="1" dirty="0">
              <a:solidFill>
                <a:srgbClr val="ACEACC"/>
              </a:solidFill>
              <a:effectLst>
                <a:glow rad="63500">
                  <a:srgbClr val="0F2F1E">
                    <a:alpha val="95000"/>
                  </a:srgbClr>
                </a:glow>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 y="861060"/>
            <a:ext cx="6141720" cy="4606290"/>
          </a:xfrm>
          <a:prstGeom prst="rect">
            <a:avLst/>
          </a:prstGeom>
          <a:effectLst>
            <a:softEdge rad="127000"/>
          </a:effectLst>
        </p:spPr>
      </p:pic>
    </p:spTree>
    <p:extLst>
      <p:ext uri="{BB962C8B-B14F-4D97-AF65-F5344CB8AC3E}">
        <p14:creationId xmlns:p14="http://schemas.microsoft.com/office/powerpoint/2010/main" val="2818473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563880" y="198120"/>
            <a:ext cx="11262360" cy="1384995"/>
          </a:xfrm>
          <a:prstGeom prst="rect">
            <a:avLst/>
          </a:prstGeom>
          <a:noFill/>
        </p:spPr>
        <p:txBody>
          <a:bodyPr wrap="square" rtlCol="0">
            <a:spAutoFit/>
            <a:scene3d>
              <a:camera prst="obliqueBottomLeft"/>
              <a:lightRig rig="threePt" dir="t"/>
            </a:scene3d>
            <a:sp3d extrusionH="127000">
              <a:extrusionClr>
                <a:srgbClr val="33140B"/>
              </a:extrusionClr>
            </a:sp3d>
          </a:bodyPr>
          <a:lstStyle/>
          <a:p>
            <a:pPr algn="ctr"/>
            <a:r>
              <a:rPr lang="es-ES" sz="2800" b="1" dirty="0">
                <a:solidFill>
                  <a:srgbClr val="E7A795"/>
                </a:solidFill>
                <a:effectLst>
                  <a:glow rad="76200">
                    <a:srgbClr val="33140B"/>
                  </a:glow>
                  <a:outerShdw blurRad="38100" dist="38100" dir="2700000" algn="tl">
                    <a:srgbClr val="000000">
                      <a:alpha val="43137"/>
                    </a:srgbClr>
                  </a:outerShdw>
                </a:effectLst>
                <a:latin typeface="Arial Black" panose="020B0A04020102020204" pitchFamily="34" charset="0"/>
              </a:rPr>
              <a:t>Sin embargo, </a:t>
            </a:r>
            <a:r>
              <a:rPr lang="es-ES" sz="2800" b="1" dirty="0" smtClean="0">
                <a:solidFill>
                  <a:srgbClr val="E7A795"/>
                </a:solidFill>
                <a:effectLst>
                  <a:glow rad="76200">
                    <a:srgbClr val="33140B"/>
                  </a:glow>
                  <a:outerShdw blurRad="38100" dist="38100" dir="2700000" algn="tl">
                    <a:srgbClr val="000000">
                      <a:alpha val="43137"/>
                    </a:srgbClr>
                  </a:outerShdw>
                </a:effectLst>
                <a:latin typeface="Arial Black" panose="020B0A04020102020204" pitchFamily="34" charset="0"/>
              </a:rPr>
              <a:t>en Estados </a:t>
            </a:r>
            <a:r>
              <a:rPr lang="es-ES" sz="2800" b="1" dirty="0">
                <a:solidFill>
                  <a:srgbClr val="E7A795"/>
                </a:solidFill>
                <a:effectLst>
                  <a:glow rad="76200">
                    <a:srgbClr val="33140B"/>
                  </a:glow>
                  <a:outerShdw blurRad="38100" dist="38100" dir="2700000" algn="tl">
                    <a:srgbClr val="000000">
                      <a:alpha val="43137"/>
                    </a:srgbClr>
                  </a:outerShdw>
                </a:effectLst>
                <a:latin typeface="Arial Black" panose="020B0A04020102020204" pitchFamily="34" charset="0"/>
              </a:rPr>
              <a:t>Unidos al ser una potencia mundial, la aprobación del matrimonio gay ha tenido una repercusión muy importante en todo el mundo.</a:t>
            </a:r>
            <a:endParaRPr lang="es-PE" sz="2800" dirty="0">
              <a:solidFill>
                <a:srgbClr val="E7A795"/>
              </a:solidFill>
              <a:effectLst>
                <a:glow rad="76200">
                  <a:srgbClr val="33140B"/>
                </a:glow>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360" y="1705035"/>
            <a:ext cx="10027920" cy="5013960"/>
          </a:xfrm>
          <a:prstGeom prst="rect">
            <a:avLst/>
          </a:prstGeom>
          <a:effectLst>
            <a:softEdge rad="127000"/>
          </a:effectLst>
        </p:spPr>
      </p:pic>
    </p:spTree>
    <p:extLst>
      <p:ext uri="{BB962C8B-B14F-4D97-AF65-F5344CB8AC3E}">
        <p14:creationId xmlns:p14="http://schemas.microsoft.com/office/powerpoint/2010/main" val="28306177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2" descr="http://www.diariocristal.com/wp-content/uploads/2015/09/EL-PAPA-EN-EL-CONGRESO-DE-ESTADOS-UNID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75776"/>
            <a:ext cx="6781483" cy="381458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365760" y="198120"/>
            <a:ext cx="11445240" cy="2677656"/>
          </a:xfrm>
          <a:prstGeom prst="rect">
            <a:avLst/>
          </a:prstGeom>
          <a:noFill/>
        </p:spPr>
        <p:txBody>
          <a:bodyPr wrap="square" rtlCol="0">
            <a:spAutoFit/>
            <a:scene3d>
              <a:camera prst="obliqueBottomLeft"/>
              <a:lightRig rig="threePt" dir="t"/>
            </a:scene3d>
            <a:sp3d extrusionH="127000">
              <a:extrusionClr>
                <a:srgbClr val="33140B"/>
              </a:extrusionClr>
            </a:sp3d>
          </a:bodyPr>
          <a:lstStyle/>
          <a:p>
            <a:pPr algn="ctr"/>
            <a:r>
              <a:rPr lang="es-ES" sz="2800" b="1" dirty="0">
                <a:solidFill>
                  <a:srgbClr val="E7A795"/>
                </a:solidFill>
                <a:effectLst>
                  <a:glow rad="76200">
                    <a:srgbClr val="33140B">
                      <a:alpha val="94000"/>
                    </a:srgbClr>
                  </a:glow>
                  <a:outerShdw blurRad="38100" dist="38100" dir="2700000" algn="tl">
                    <a:srgbClr val="000000">
                      <a:alpha val="43137"/>
                    </a:srgbClr>
                  </a:outerShdw>
                </a:effectLst>
                <a:latin typeface="Arial Black" panose="020B0A04020102020204" pitchFamily="34" charset="0"/>
              </a:rPr>
              <a:t>Es en ese contexto que la visita del Papa Francisco a USA, era ideal para que él DENUNCIARA PÚBLICAMENTE no solo a toda la clase política norteamericana sino a todo el sistema judicial por la ley antinatural del matrimonio gay que ellos habían aprobado y que va en contra de las enseñanzas de la Biblia y de Jesucristo.</a:t>
            </a:r>
            <a:endParaRPr lang="es-PE" sz="2800" dirty="0">
              <a:solidFill>
                <a:srgbClr val="E7A795"/>
              </a:solidFill>
              <a:effectLst>
                <a:glow rad="76200">
                  <a:srgbClr val="33140B">
                    <a:alpha val="94000"/>
                  </a:srgbClr>
                </a:glow>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21" y="2875776"/>
            <a:ext cx="5649780" cy="3982224"/>
          </a:xfrm>
          <a:prstGeom prst="rect">
            <a:avLst/>
          </a:prstGeom>
          <a:effectLst>
            <a:softEdge rad="127000"/>
          </a:effectLst>
        </p:spPr>
      </p:pic>
      <p:sp>
        <p:nvSpPr>
          <p:cNvPr id="4" name="CuadroTexto 3"/>
          <p:cNvSpPr txBox="1"/>
          <p:nvPr/>
        </p:nvSpPr>
        <p:spPr>
          <a:xfrm>
            <a:off x="8412480" y="3505200"/>
            <a:ext cx="2072640" cy="646331"/>
          </a:xfrm>
          <a:prstGeom prst="rect">
            <a:avLst/>
          </a:prstGeom>
          <a:noFill/>
        </p:spPr>
        <p:txBody>
          <a:bodyPr wrap="square" rtlCol="0">
            <a:spAutoFit/>
          </a:bodyPr>
          <a:lstStyle/>
          <a:p>
            <a:pPr algn="ctr"/>
            <a:r>
              <a:rPr lang="es-ES" b="1" dirty="0" smtClean="0">
                <a:solidFill>
                  <a:srgbClr val="FF0000"/>
                </a:solidFill>
                <a:effectLst>
                  <a:outerShdw blurRad="38100" dist="38100" dir="2700000" algn="tl">
                    <a:srgbClr val="000000">
                      <a:alpha val="43137"/>
                    </a:srgbClr>
                  </a:outerShdw>
                </a:effectLst>
                <a:latin typeface="Arial Black" panose="020B0A04020102020204" pitchFamily="34" charset="0"/>
              </a:rPr>
              <a:t>Obama Masón grado 33</a:t>
            </a:r>
            <a:endParaRPr lang="es-PE"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1970427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461760" y="151179"/>
            <a:ext cx="5730240" cy="6555641"/>
          </a:xfrm>
          <a:prstGeom prst="rect">
            <a:avLst/>
          </a:prstGeom>
          <a:noFill/>
        </p:spPr>
        <p:txBody>
          <a:bodyPr wrap="square" rtlCol="0">
            <a:spAutoFit/>
            <a:scene3d>
              <a:camera prst="obliqueBottomLeft"/>
              <a:lightRig rig="threePt" dir="t"/>
            </a:scene3d>
            <a:sp3d extrusionH="127000">
              <a:extrusionClr>
                <a:srgbClr val="3D3605"/>
              </a:extrusionClr>
            </a:sp3d>
          </a:bodyPr>
          <a:lstStyle/>
          <a:p>
            <a:pPr algn="ctr"/>
            <a:r>
              <a:rPr lang="es-ES" sz="2800" b="1" dirty="0">
                <a:solidFill>
                  <a:srgbClr val="F4E784"/>
                </a:solidFill>
                <a:effectLst>
                  <a:glow rad="76200">
                    <a:srgbClr val="3D3605">
                      <a:alpha val="94000"/>
                    </a:srgbClr>
                  </a:glow>
                  <a:outerShdw blurRad="38100" dist="38100" dir="2700000" algn="tl">
                    <a:srgbClr val="000000">
                      <a:alpha val="43137"/>
                    </a:srgbClr>
                  </a:outerShdw>
                </a:effectLst>
                <a:latin typeface="Arial Black" panose="020B0A04020102020204" pitchFamily="34" charset="0"/>
              </a:rPr>
              <a:t>Pero ¿Qué vimos en la práctica? Que el papa Francisco no dijo ni una sola palabra a favor de conservar y defender la constitución de la </a:t>
            </a:r>
            <a:r>
              <a:rPr lang="es-ES" sz="2800" b="1" dirty="0" smtClean="0">
                <a:solidFill>
                  <a:srgbClr val="F4E784"/>
                </a:solidFill>
                <a:effectLst>
                  <a:glow rad="76200">
                    <a:srgbClr val="3D3605">
                      <a:alpha val="94000"/>
                    </a:srgbClr>
                  </a:glow>
                  <a:outerShdw blurRad="38100" dist="38100" dir="2700000" algn="tl">
                    <a:srgbClr val="000000">
                      <a:alpha val="43137"/>
                    </a:srgbClr>
                  </a:outerShdw>
                </a:effectLst>
                <a:latin typeface="Arial Black" panose="020B0A04020102020204" pitchFamily="34" charset="0"/>
              </a:rPr>
              <a:t>familia, </a:t>
            </a:r>
            <a:r>
              <a:rPr lang="es-ES" sz="2800" b="1" dirty="0">
                <a:solidFill>
                  <a:srgbClr val="F4E784"/>
                </a:solidFill>
                <a:effectLst>
                  <a:glow rad="76200">
                    <a:srgbClr val="3D3605">
                      <a:alpha val="94000"/>
                    </a:srgbClr>
                  </a:glow>
                  <a:outerShdw blurRad="38100" dist="38100" dir="2700000" algn="tl">
                    <a:srgbClr val="000000">
                      <a:alpha val="43137"/>
                    </a:srgbClr>
                  </a:outerShdw>
                </a:effectLst>
                <a:latin typeface="Arial Black" panose="020B0A04020102020204" pitchFamily="34" charset="0"/>
              </a:rPr>
              <a:t>a partir de la unión entre un hombre y una mujer, y eso es una grave omisión delante de Dios y de los hombres, porque para muchos de sus seguidores el Papa Francisco suponen que defiende los valores del Evangelio de Cristo.</a:t>
            </a:r>
            <a:endParaRPr lang="es-PE" sz="2800" dirty="0">
              <a:solidFill>
                <a:srgbClr val="F4E784"/>
              </a:solidFill>
              <a:effectLst>
                <a:glow rad="76200">
                  <a:srgbClr val="3D360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34919687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7223760" y="366166"/>
            <a:ext cx="4861560" cy="5693866"/>
          </a:xfrm>
          <a:prstGeom prst="rect">
            <a:avLst/>
          </a:prstGeom>
          <a:noFill/>
        </p:spPr>
        <p:txBody>
          <a:bodyPr wrap="square" rtlCol="0">
            <a:spAutoFit/>
            <a:scene3d>
              <a:camera prst="obliqueBottomLeft"/>
              <a:lightRig rig="threePt" dir="t"/>
            </a:scene3d>
            <a:sp3d extrusionH="127000">
              <a:extrusionClr>
                <a:srgbClr val="131812"/>
              </a:extrusionClr>
            </a:sp3d>
          </a:bodyPr>
          <a:lstStyle/>
          <a:p>
            <a:pPr algn="ctr"/>
            <a:r>
              <a:rPr lang="es-ES" b="1" dirty="0">
                <a:solidFill>
                  <a:srgbClr val="A8BBA4"/>
                </a:solidFill>
                <a:effectLst>
                  <a:glow rad="76200">
                    <a:srgbClr val="131812">
                      <a:alpha val="94000"/>
                    </a:srgbClr>
                  </a:glow>
                </a:effectLst>
              </a:rPr>
              <a:t>¿</a:t>
            </a:r>
            <a:r>
              <a:rPr lang="es-ES" sz="2800" b="1" dirty="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Qué dice el Evangelio respecto a las personas homosexuales?</a:t>
            </a:r>
            <a:endParaRPr lang="es-PE" sz="2800" b="1" dirty="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endParaRPr>
          </a:p>
          <a:p>
            <a:pPr algn="ctr"/>
            <a:r>
              <a:rPr lang="es-PE" sz="2800" b="1" dirty="0" smtClean="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1º </a:t>
            </a:r>
            <a:r>
              <a:rPr lang="es-PE" sz="2800" b="1" dirty="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Corintios 6:9, “¿No sabéis que los injustos no heredarán el reino de Dios? No erréis; ni los fornicarios, ni los idólatras, ni los adúlteros, NI LOS AFEMINADOS, NI LOS QUE SE ECHAN CON VARONES”. </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46175"/>
            <a:ext cx="7086600" cy="4733849"/>
          </a:xfrm>
          <a:prstGeom prst="rect">
            <a:avLst/>
          </a:prstGeom>
          <a:effectLst>
            <a:softEdge rad="127000"/>
          </a:effectLst>
        </p:spPr>
      </p:pic>
    </p:spTree>
    <p:extLst>
      <p:ext uri="{BB962C8B-B14F-4D97-AF65-F5344CB8AC3E}">
        <p14:creationId xmlns:p14="http://schemas.microsoft.com/office/powerpoint/2010/main" val="396512028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5913120" y="259080"/>
            <a:ext cx="6278880" cy="6155234"/>
          </a:xfrm>
          <a:prstGeom prst="rect">
            <a:avLst/>
          </a:prstGeom>
          <a:noFill/>
        </p:spPr>
        <p:txBody>
          <a:bodyPr wrap="square" rtlCol="0">
            <a:spAutoFit/>
            <a:scene3d>
              <a:camera prst="obliqueBottomLeft"/>
              <a:lightRig rig="threePt" dir="t"/>
            </a:scene3d>
            <a:sp3d extrusionH="127000">
              <a:extrusionClr>
                <a:srgbClr val="000258"/>
              </a:extrusionClr>
            </a:sp3d>
          </a:bodyPr>
          <a:lstStyle/>
          <a:p>
            <a:pPr algn="ctr"/>
            <a:r>
              <a:rPr lang="es-PE" sz="2800" b="1" dirty="0">
                <a:solidFill>
                  <a:srgbClr val="B8B9FF"/>
                </a:solidFill>
                <a:effectLst>
                  <a:glow rad="76200">
                    <a:srgbClr val="000258">
                      <a:alpha val="94000"/>
                    </a:srgbClr>
                  </a:glow>
                  <a:outerShdw blurRad="38100" dist="38100" dir="2700000" algn="tl">
                    <a:srgbClr val="000000">
                      <a:alpha val="43137"/>
                    </a:srgbClr>
                  </a:outerShdw>
                </a:effectLst>
                <a:latin typeface="Arial Black" panose="020B0A04020102020204" pitchFamily="34" charset="0"/>
              </a:rPr>
              <a:t>Romanos 1:26-27, 32 “Por esto Dios los entregó a pasiones vergonzosas; pues aun sus mujeres cambiaron el uso natural por el que es contra naturaleza, y de igual modo también los hombres, dejando el uso natural de la mujer, se encendieron en su lascivia unos con otros, cometiendo hechos vergonzosos hombres con hombres, y recibiendo en sí mismos la retribución debida a su extravío………..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 y="1485900"/>
            <a:ext cx="5913120" cy="3326130"/>
          </a:xfrm>
          <a:prstGeom prst="rect">
            <a:avLst/>
          </a:prstGeom>
          <a:effectLst>
            <a:softEdge rad="127000"/>
          </a:effectLst>
        </p:spPr>
      </p:pic>
    </p:spTree>
    <p:extLst>
      <p:ext uri="{BB962C8B-B14F-4D97-AF65-F5344CB8AC3E}">
        <p14:creationId xmlns:p14="http://schemas.microsoft.com/office/powerpoint/2010/main" val="2139607033"/>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a:effectLst>
            <a:softEdge rad="127000"/>
          </a:effectLst>
        </p:spPr>
      </p:pic>
      <p:sp>
        <p:nvSpPr>
          <p:cNvPr id="2" name="CuadroTexto 1"/>
          <p:cNvSpPr txBox="1"/>
          <p:nvPr/>
        </p:nvSpPr>
        <p:spPr>
          <a:xfrm>
            <a:off x="4572000" y="152400"/>
            <a:ext cx="7498080" cy="2677656"/>
          </a:xfrm>
          <a:prstGeom prst="rect">
            <a:avLst/>
          </a:prstGeom>
          <a:noFill/>
        </p:spPr>
        <p:txBody>
          <a:bodyPr wrap="square" rtlCol="0">
            <a:spAutoFit/>
            <a:scene3d>
              <a:camera prst="obliqueBottomLeft"/>
              <a:lightRig rig="threePt" dir="t"/>
            </a:scene3d>
            <a:sp3d extrusionH="127000">
              <a:extrusionClr>
                <a:srgbClr val="401D06"/>
              </a:extrusionClr>
            </a:sp3d>
          </a:bodyPr>
          <a:lstStyle/>
          <a:p>
            <a:pPr algn="ctr"/>
            <a:r>
              <a:rPr lang="es-PE" sz="2800" b="1"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 Quienes habiendo entendido el juicio de Dios, que los que practican tales cosas son dignos de muerte, no sólo las hacen, sino que también se complacen con los que las practican”.</a:t>
            </a: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3108960"/>
            <a:ext cx="7498080" cy="3749040"/>
          </a:xfrm>
          <a:prstGeom prst="rect">
            <a:avLst/>
          </a:prstGeom>
          <a:effectLst>
            <a:softEdge rad="127000"/>
          </a:effectLst>
        </p:spPr>
      </p:pic>
    </p:spTree>
    <p:extLst>
      <p:ext uri="{BB962C8B-B14F-4D97-AF65-F5344CB8AC3E}">
        <p14:creationId xmlns:p14="http://schemas.microsoft.com/office/powerpoint/2010/main" val="25614890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8620" y="243840"/>
            <a:ext cx="11414760" cy="2677656"/>
          </a:xfrm>
          <a:prstGeom prst="rect">
            <a:avLst/>
          </a:prstGeom>
          <a:noFill/>
        </p:spPr>
        <p:txBody>
          <a:bodyPr wrap="square" rtlCol="0">
            <a:spAutoFit/>
            <a:scene3d>
              <a:camera prst="obliqueBottomLeft"/>
              <a:lightRig rig="threePt" dir="t"/>
            </a:scene3d>
            <a:sp3d extrusionH="127000">
              <a:extrusionClr>
                <a:srgbClr val="4A4800"/>
              </a:extrusionClr>
            </a:sp3d>
          </a:bodyPr>
          <a:lstStyle/>
          <a:p>
            <a:pPr algn="ctr"/>
            <a:r>
              <a:rPr lang="es-PE" sz="2800" b="1" dirty="0">
                <a:solidFill>
                  <a:srgbClr val="FFFF75"/>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Yo me hago estas preguntas:</a:t>
            </a:r>
          </a:p>
          <a:p>
            <a:pPr algn="ctr"/>
            <a:r>
              <a:rPr lang="es-PE" sz="2800" b="1" dirty="0">
                <a:solidFill>
                  <a:srgbClr val="FFFF75"/>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¿Cómo es posible que el papa Francisco pueda hablar de paz, integración entre los países, la eliminación de armas nucleares, conservación del medio ambiente, etc., si no ha salido en favor de la institución del matrimonio que Dios estableció entre un hombre y una mujer?</a:t>
            </a:r>
          </a:p>
        </p:txBody>
      </p:sp>
    </p:spTree>
    <p:extLst>
      <p:ext uri="{BB962C8B-B14F-4D97-AF65-F5344CB8AC3E}">
        <p14:creationId xmlns:p14="http://schemas.microsoft.com/office/powerpoint/2010/main" val="166394287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42900" y="3581400"/>
            <a:ext cx="11506200" cy="3108543"/>
          </a:xfrm>
          <a:prstGeom prst="rect">
            <a:avLst/>
          </a:prstGeom>
          <a:noFill/>
        </p:spPr>
        <p:txBody>
          <a:bodyPr wrap="square" rtlCol="0">
            <a:spAutoFit/>
            <a:scene3d>
              <a:camera prst="obliqueBottomLeft"/>
              <a:lightRig rig="threePt" dir="t"/>
            </a:scene3d>
            <a:sp3d extrusionH="101600">
              <a:extrusionClr>
                <a:srgbClr val="4C3A00"/>
              </a:extrusionClr>
            </a:sp3d>
          </a:bodyPr>
          <a:lstStyle/>
          <a:p>
            <a:pPr algn="ctr"/>
            <a:r>
              <a:rPr lang="es-PE" sz="2800" b="1" dirty="0">
                <a:solidFill>
                  <a:srgbClr val="FFE79B"/>
                </a:solidFill>
                <a:effectLst>
                  <a:glow rad="76200">
                    <a:srgbClr val="4C3A00">
                      <a:alpha val="94000"/>
                    </a:srgbClr>
                  </a:glow>
                  <a:outerShdw blurRad="38100" dist="38100" dir="2700000" algn="tl">
                    <a:srgbClr val="000000">
                      <a:alpha val="43137"/>
                    </a:srgbClr>
                  </a:outerShdw>
                </a:effectLst>
                <a:latin typeface="Arial Black" panose="020B0A04020102020204" pitchFamily="34" charset="0"/>
              </a:rPr>
              <a:t>¿Puede hablar el papa Francisco de paz, eliminación de armas nucleares y de todas las guerras si sabemos que la familia es la célula básica en la cual descansa los cimientos de la humanidad, como soporte material y espiritual para que salgan personas de bien, si </a:t>
            </a:r>
            <a:r>
              <a:rPr lang="es-PE" sz="2800" b="1" dirty="0" smtClean="0">
                <a:solidFill>
                  <a:srgbClr val="FFE79B"/>
                </a:solidFill>
                <a:effectLst>
                  <a:glow rad="76200">
                    <a:srgbClr val="4C3A00">
                      <a:alpha val="94000"/>
                    </a:srgbClr>
                  </a:glow>
                  <a:outerShdw blurRad="38100" dist="38100" dir="2700000" algn="tl">
                    <a:srgbClr val="000000">
                      <a:alpha val="43137"/>
                    </a:srgbClr>
                  </a:outerShdw>
                </a:effectLst>
                <a:latin typeface="Arial Black" panose="020B0A04020102020204" pitchFamily="34" charset="0"/>
              </a:rPr>
              <a:t>él no </a:t>
            </a:r>
            <a:r>
              <a:rPr lang="es-PE" sz="2800" b="1" dirty="0">
                <a:solidFill>
                  <a:srgbClr val="FFE79B"/>
                </a:solidFill>
                <a:effectLst>
                  <a:glow rad="76200">
                    <a:srgbClr val="4C3A00">
                      <a:alpha val="94000"/>
                    </a:srgbClr>
                  </a:glow>
                  <a:outerShdw blurRad="38100" dist="38100" dir="2700000" algn="tl">
                    <a:srgbClr val="000000">
                      <a:alpha val="43137"/>
                    </a:srgbClr>
                  </a:outerShdw>
                </a:effectLst>
                <a:latin typeface="Arial Black" panose="020B0A04020102020204" pitchFamily="34" charset="0"/>
              </a:rPr>
              <a:t>ha cerrado filas contra el matrimonio gay que desvirtúa y socava la </a:t>
            </a:r>
            <a:r>
              <a:rPr lang="es-PE" sz="2800" b="1" dirty="0" smtClean="0">
                <a:solidFill>
                  <a:srgbClr val="FFE79B"/>
                </a:solidFill>
                <a:effectLst>
                  <a:glow rad="76200">
                    <a:srgbClr val="4C3A00">
                      <a:alpha val="94000"/>
                    </a:srgbClr>
                  </a:glow>
                  <a:outerShdw blurRad="38100" dist="38100" dir="2700000" algn="tl">
                    <a:srgbClr val="000000">
                      <a:alpha val="43137"/>
                    </a:srgbClr>
                  </a:outerShdw>
                </a:effectLst>
                <a:latin typeface="Arial Black" panose="020B0A04020102020204" pitchFamily="34" charset="0"/>
              </a:rPr>
              <a:t>institución </a:t>
            </a:r>
            <a:r>
              <a:rPr lang="es-PE" sz="2800" b="1" dirty="0">
                <a:solidFill>
                  <a:srgbClr val="FFE79B"/>
                </a:solidFill>
                <a:effectLst>
                  <a:glow rad="76200">
                    <a:srgbClr val="4C3A00">
                      <a:alpha val="94000"/>
                    </a:srgbClr>
                  </a:glow>
                  <a:outerShdw blurRad="38100" dist="38100" dir="2700000" algn="tl">
                    <a:srgbClr val="000000">
                      <a:alpha val="43137"/>
                    </a:srgbClr>
                  </a:outerShdw>
                </a:effectLst>
                <a:latin typeface="Arial Black" panose="020B0A04020102020204" pitchFamily="34" charset="0"/>
              </a:rPr>
              <a:t>divina del matrimonio?</a:t>
            </a:r>
            <a:endParaRPr lang="es-PE" sz="2800" dirty="0">
              <a:solidFill>
                <a:srgbClr val="FFE79B"/>
              </a:solidFill>
              <a:effectLst>
                <a:glow rad="76200">
                  <a:srgbClr val="4C3A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38021792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6583680" y="350520"/>
            <a:ext cx="5425440" cy="6124754"/>
          </a:xfrm>
          <a:prstGeom prst="rect">
            <a:avLst/>
          </a:prstGeom>
          <a:noFill/>
        </p:spPr>
        <p:txBody>
          <a:bodyPr wrap="square" rtlCol="0">
            <a:spAutoFit/>
            <a:scene3d>
              <a:camera prst="obliqueBottomLeft"/>
              <a:lightRig rig="threePt" dir="t"/>
            </a:scene3d>
            <a:sp3d extrusionH="101600">
              <a:extrusionClr>
                <a:srgbClr val="3D1C05"/>
              </a:extrusionClr>
            </a:sp3d>
          </a:bodyPr>
          <a:lstStyle/>
          <a:p>
            <a:pPr algn="ctr"/>
            <a:r>
              <a:rPr lang="es-PE" sz="2800" b="1" dirty="0">
                <a:solidFill>
                  <a:schemeClr val="accent2">
                    <a:lumMod val="60000"/>
                    <a:lumOff val="40000"/>
                  </a:schemeClr>
                </a:solidFill>
                <a:effectLst>
                  <a:glow rad="76200">
                    <a:srgbClr val="3D1C05">
                      <a:alpha val="94000"/>
                    </a:srgbClr>
                  </a:glow>
                  <a:outerShdw blurRad="38100" dist="38100" dir="2700000" algn="tl">
                    <a:srgbClr val="000000">
                      <a:alpha val="43137"/>
                    </a:srgbClr>
                  </a:outerShdw>
                </a:effectLst>
                <a:latin typeface="Arial Black" panose="020B0A04020102020204" pitchFamily="34" charset="0"/>
              </a:rPr>
              <a:t>¿El papa Francisco acaso no se da cuenta que los niños que nacen en un hogar heterosexual al ver a otros niños cuyos padres son dos personas hombres o dos personas mujeres les confunda su mente al pensar que también un hogar puede ser formado no solo por personas hombre-mujer, sino por mujer-mujer y hombre-hombre?........</a:t>
            </a:r>
            <a:endParaRPr lang="es-PE" sz="2800" dirty="0">
              <a:solidFill>
                <a:schemeClr val="accent2">
                  <a:lumMod val="60000"/>
                  <a:lumOff val="40000"/>
                </a:schemeClr>
              </a:solidFill>
              <a:effectLst>
                <a:glow rad="76200">
                  <a:srgbClr val="3D1C05">
                    <a:alpha val="94000"/>
                  </a:srgbClr>
                </a:glow>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05840"/>
            <a:ext cx="6596838" cy="4304437"/>
          </a:xfrm>
          <a:prstGeom prst="rect">
            <a:avLst/>
          </a:prstGeom>
          <a:effectLst>
            <a:softEdge rad="127000"/>
          </a:effectLst>
        </p:spPr>
      </p:pic>
    </p:spTree>
    <p:extLst>
      <p:ext uri="{BB962C8B-B14F-4D97-AF65-F5344CB8AC3E}">
        <p14:creationId xmlns:p14="http://schemas.microsoft.com/office/powerpoint/2010/main" val="7965715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396240" y="228600"/>
            <a:ext cx="11460480" cy="1384995"/>
          </a:xfrm>
          <a:prstGeom prst="rect">
            <a:avLst/>
          </a:prstGeom>
          <a:noFill/>
        </p:spPr>
        <p:txBody>
          <a:bodyPr wrap="square" rtlCol="0">
            <a:spAutoFit/>
          </a:bodyPr>
          <a:lstStyle/>
          <a:p>
            <a:pPr algn="ct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y de hecho las burlas que estos niños de hogares heterosexuales hagan de otros niños que han crecido en hogares homosexuales traumatizará a éstos últimos. </a:t>
            </a:r>
          </a:p>
        </p:txBody>
      </p:sp>
      <p:pic>
        <p:nvPicPr>
          <p:cNvPr id="4" name="10 Imagen"/>
          <p:cNvPicPr>
            <a:picLocks noChangeAspect="1"/>
          </p:cNvPicPr>
          <p:nvPr/>
        </p:nvPicPr>
        <p:blipFill>
          <a:blip r:embed="rId2"/>
          <a:srcRect b="8399"/>
          <a:stretch>
            <a:fillRect/>
          </a:stretch>
        </p:blipFill>
        <p:spPr>
          <a:xfrm>
            <a:off x="1389561" y="1812380"/>
            <a:ext cx="9473837" cy="4881351"/>
          </a:xfrm>
          <a:prstGeom prst="rect">
            <a:avLst/>
          </a:prstGeom>
          <a:effectLst>
            <a:softEdge rad="127000"/>
          </a:effectLst>
        </p:spPr>
      </p:pic>
    </p:spTree>
    <p:extLst>
      <p:ext uri="{BB962C8B-B14F-4D97-AF65-F5344CB8AC3E}">
        <p14:creationId xmlns:p14="http://schemas.microsoft.com/office/powerpoint/2010/main" val="343754864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uadroTexto 2"/>
          <p:cNvSpPr txBox="1"/>
          <p:nvPr/>
        </p:nvSpPr>
        <p:spPr>
          <a:xfrm>
            <a:off x="426720" y="146060"/>
            <a:ext cx="11369040" cy="2246769"/>
          </a:xfrm>
          <a:prstGeom prst="rect">
            <a:avLst/>
          </a:prstGeom>
          <a:noFill/>
        </p:spPr>
        <p:txBody>
          <a:bodyPr wrap="square" rtlCol="0">
            <a:spAutoFit/>
            <a:scene3d>
              <a:camera prst="obliqueBottomLeft"/>
              <a:lightRig rig="threePt" dir="t"/>
            </a:scene3d>
            <a:sp3d extrusionH="101600">
              <a:extrusionClr>
                <a:srgbClr val="1E271B"/>
              </a:extrusionClr>
            </a:sp3d>
          </a:bodyPr>
          <a:lstStyle/>
          <a:p>
            <a:pPr algn="ctr"/>
            <a:r>
              <a:rPr lang="es-PE" sz="2800" b="1" dirty="0" smtClean="0">
                <a:solidFill>
                  <a:srgbClr val="B6C9AF"/>
                </a:solidFill>
                <a:effectLst>
                  <a:glow rad="76200">
                    <a:srgbClr val="1E271B">
                      <a:alpha val="94000"/>
                    </a:srgbClr>
                  </a:glow>
                  <a:outerShdw blurRad="38100" dist="38100" dir="2700000" algn="tl">
                    <a:srgbClr val="000000">
                      <a:alpha val="43137"/>
                    </a:srgbClr>
                  </a:outerShdw>
                </a:effectLst>
                <a:latin typeface="Arial Black" panose="020B0A04020102020204" pitchFamily="34" charset="0"/>
              </a:rPr>
              <a:t>Hay que resaltar que el Papa Francisco ha tenido una posición ambigua y no bien definida referente al homosexualismo, pues en esta dirección electrónica </a:t>
            </a:r>
            <a:r>
              <a:rPr lang="es-PE" sz="2800" b="1" dirty="0">
                <a:solidFill>
                  <a:srgbClr val="B6C9AF"/>
                </a:solidFill>
                <a:effectLst>
                  <a:glow rad="76200">
                    <a:srgbClr val="1E271B">
                      <a:alpha val="94000"/>
                    </a:srgbClr>
                  </a:glow>
                  <a:outerShdw blurRad="38100" dist="38100" dir="2700000" algn="tl">
                    <a:srgbClr val="000000">
                      <a:alpha val="43137"/>
                    </a:srgbClr>
                  </a:outerShdw>
                </a:effectLst>
                <a:latin typeface="Arial Black" panose="020B0A04020102020204" pitchFamily="34" charset="0"/>
              </a:rPr>
              <a:t>el papa Francisco dice en el 5º párrafo:</a:t>
            </a:r>
          </a:p>
          <a:p>
            <a:pPr algn="ctr"/>
            <a:endParaRPr lang="es-PE" sz="2800" b="1" dirty="0">
              <a:solidFill>
                <a:schemeClr val="bg1"/>
              </a:solidFill>
              <a:effectLst>
                <a:glow rad="76200">
                  <a:srgbClr val="1E271B">
                    <a:alpha val="94000"/>
                  </a:srgbClr>
                </a:glow>
                <a:outerShdw blurRad="38100" dist="38100" dir="2700000" algn="tl">
                  <a:srgbClr val="000000">
                    <a:alpha val="43137"/>
                  </a:srgbClr>
                </a:outerShdw>
              </a:effectLst>
              <a:latin typeface="Arial Black" panose="020B0A04020102020204" pitchFamily="34" charset="0"/>
            </a:endParaRPr>
          </a:p>
        </p:txBody>
      </p:sp>
      <p:sp>
        <p:nvSpPr>
          <p:cNvPr id="2" name="Rectángulo 1">
            <a:hlinkClick r:id="rId2"/>
          </p:cNvPr>
          <p:cNvSpPr/>
          <p:nvPr/>
        </p:nvSpPr>
        <p:spPr>
          <a:xfrm>
            <a:off x="660009" y="1861915"/>
            <a:ext cx="10902462" cy="707886"/>
          </a:xfrm>
          <a:prstGeom prst="rect">
            <a:avLst/>
          </a:prstGeom>
        </p:spPr>
        <p:txBody>
          <a:bodyPr wrap="square">
            <a:spAutoFit/>
          </a:bodyPr>
          <a:lstStyle/>
          <a:p>
            <a:pPr algn="ctr"/>
            <a:r>
              <a:rPr lang="es-PE" sz="2000" b="1" dirty="0">
                <a:solidFill>
                  <a:srgbClr val="FF0000"/>
                </a:solidFill>
                <a:effectLst>
                  <a:outerShdw blurRad="38100" dist="38100" dir="2700000" algn="tl">
                    <a:srgbClr val="000000">
                      <a:alpha val="43137"/>
                    </a:srgbClr>
                  </a:outerShdw>
                </a:effectLst>
              </a:rPr>
              <a:t>https://www.aciprensa.com/noticias/lo-que-si-dijo-el-papa-francisco-sobre-el-aborto-y-los-gays-en-nueva-entrevista-61158/</a:t>
            </a:r>
          </a:p>
        </p:txBody>
      </p:sp>
      <p:sp>
        <p:nvSpPr>
          <p:cNvPr id="4" name="CuadroTexto 3"/>
          <p:cNvSpPr txBox="1"/>
          <p:nvPr/>
        </p:nvSpPr>
        <p:spPr>
          <a:xfrm>
            <a:off x="2602523" y="2377440"/>
            <a:ext cx="184731" cy="369332"/>
          </a:xfrm>
          <a:prstGeom prst="rect">
            <a:avLst/>
          </a:prstGeom>
          <a:noFill/>
        </p:spPr>
        <p:txBody>
          <a:bodyPr wrap="none" rtlCol="0">
            <a:spAutoFit/>
          </a:bodyPr>
          <a:lstStyle/>
          <a:p>
            <a:endParaRPr lang="es-PE" dirty="0"/>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3048" y="2569801"/>
            <a:ext cx="7584831" cy="4264991"/>
          </a:xfrm>
          <a:prstGeom prst="rect">
            <a:avLst/>
          </a:prstGeom>
          <a:effectLst>
            <a:softEdge rad="127000"/>
          </a:effectLst>
        </p:spPr>
      </p:pic>
    </p:spTree>
    <p:extLst>
      <p:ext uri="{BB962C8B-B14F-4D97-AF65-F5344CB8AC3E}">
        <p14:creationId xmlns:p14="http://schemas.microsoft.com/office/powerpoint/2010/main" val="10681557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4517" y="3135690"/>
            <a:ext cx="11422966" cy="3539430"/>
          </a:xfrm>
          <a:prstGeom prst="rect">
            <a:avLst/>
          </a:prstGeom>
          <a:noFill/>
        </p:spPr>
        <p:txBody>
          <a:bodyPr wrap="square" rtlCol="0">
            <a:spAutoFit/>
            <a:scene3d>
              <a:camera prst="obliqueBottomLeft"/>
              <a:lightRig rig="threePt" dir="t"/>
            </a:scene3d>
            <a:sp3d extrusionH="127000">
              <a:extrusionClr>
                <a:srgbClr val="3B321D"/>
              </a:extrusionClr>
            </a:sp3d>
          </a:bodyPr>
          <a:lstStyle/>
          <a:p>
            <a:pPr algn="ctr"/>
            <a:r>
              <a:rPr lang="es-PE" sz="2800" b="1" dirty="0" smtClean="0">
                <a:solidFill>
                  <a:srgbClr val="C4B286"/>
                </a:solidFill>
                <a:effectLst>
                  <a:glow rad="76200">
                    <a:srgbClr val="3B321D">
                      <a:alpha val="94000"/>
                    </a:srgbClr>
                  </a:glow>
                  <a:outerShdw blurRad="38100" dist="38100" dir="2700000" algn="tl">
                    <a:srgbClr val="000000">
                      <a:alpha val="43137"/>
                    </a:srgbClr>
                  </a:outerShdw>
                </a:effectLst>
                <a:latin typeface="Arial Black" panose="020B0A04020102020204" pitchFamily="34" charset="0"/>
              </a:rPr>
              <a:t>“Durante </a:t>
            </a:r>
            <a:r>
              <a:rPr lang="es-PE" sz="2800" b="1" dirty="0">
                <a:solidFill>
                  <a:srgbClr val="C4B286"/>
                </a:solidFill>
                <a:effectLst>
                  <a:glow rad="76200">
                    <a:srgbClr val="3B321D">
                      <a:alpha val="94000"/>
                    </a:srgbClr>
                  </a:glow>
                  <a:outerShdw blurRad="38100" dist="38100" dir="2700000" algn="tl">
                    <a:srgbClr val="000000">
                      <a:alpha val="43137"/>
                    </a:srgbClr>
                  </a:outerShdw>
                </a:effectLst>
                <a:latin typeface="Arial Black" panose="020B0A04020102020204" pitchFamily="34" charset="0"/>
              </a:rPr>
              <a:t>el vuelo en que regresaba de Río de Janeiro dije que si una persona homosexual tiene buena voluntad y busca a Dios, yo no soy quién para juzgarla. Al decir esto he dicho lo que dice el Catecismo. La religión tiene derecho de expresar sus propias opiniones al servicio de las personas, pero Dios en la creación nos ha hecho libres: no es posible una injerencia espiritual en la vida personal".</a:t>
            </a:r>
            <a:endParaRPr lang="es-PE" sz="2800" dirty="0">
              <a:solidFill>
                <a:srgbClr val="C4B286"/>
              </a:solidFill>
              <a:effectLst>
                <a:glow rad="76200">
                  <a:srgbClr val="3B321D">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53495194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339840" y="366623"/>
            <a:ext cx="5614182" cy="6124754"/>
          </a:xfrm>
          <a:prstGeom prst="rect">
            <a:avLst/>
          </a:prstGeom>
          <a:noFill/>
        </p:spPr>
        <p:txBody>
          <a:bodyPr wrap="square" rtlCol="0">
            <a:spAutoFit/>
            <a:scene3d>
              <a:camera prst="obliqueBottomLeft"/>
              <a:lightRig rig="threePt" dir="t"/>
            </a:scene3d>
            <a:sp3d extrusionH="101600">
              <a:extrusionClr>
                <a:srgbClr val="402E18"/>
              </a:extrusionClr>
            </a:sp3d>
          </a:bodyPr>
          <a:lstStyle/>
          <a:p>
            <a:pPr algn="ctr"/>
            <a:r>
              <a:rPr lang="es-PE" sz="28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Como Ud. ha podido leer, el Papa Francisco no invita de manera </a:t>
            </a:r>
            <a:r>
              <a:rPr lang="es-PE" sz="2800" b="1" dirty="0" smtClean="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amorosa, </a:t>
            </a:r>
            <a:r>
              <a:rPr lang="es-PE" sz="28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a la persona homosexual al arrepentimiento. </a:t>
            </a:r>
          </a:p>
          <a:p>
            <a:pPr algn="ctr"/>
            <a:r>
              <a:rPr lang="es-PE" sz="28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Dios ama al pecador, pero aborrece su pecado.</a:t>
            </a:r>
          </a:p>
          <a:p>
            <a:pPr algn="ctr"/>
            <a:r>
              <a:rPr lang="es-PE" sz="28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Jesús dijo en el Evangelio de Lucas 13:3 “….En verdad os digo que si no os arrepentís todos pereceréis igualmente”, y cuando habla de perecer, habla de condenación eterna.</a:t>
            </a:r>
          </a:p>
        </p:txBody>
      </p:sp>
    </p:spTree>
    <p:extLst>
      <p:ext uri="{BB962C8B-B14F-4D97-AF65-F5344CB8AC3E}">
        <p14:creationId xmlns:p14="http://schemas.microsoft.com/office/powerpoint/2010/main" val="3017284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1" cy="6858001"/>
          </a:xfrm>
          <a:prstGeom prst="rect">
            <a:avLst/>
          </a:prstGeom>
        </p:spPr>
      </p:pic>
      <p:sp>
        <p:nvSpPr>
          <p:cNvPr id="2" name="CuadroTexto 1"/>
          <p:cNvSpPr txBox="1"/>
          <p:nvPr/>
        </p:nvSpPr>
        <p:spPr>
          <a:xfrm>
            <a:off x="-1" y="366622"/>
            <a:ext cx="5669280" cy="6124754"/>
          </a:xfrm>
          <a:prstGeom prst="rect">
            <a:avLst/>
          </a:prstGeom>
          <a:noFill/>
        </p:spPr>
        <p:txBody>
          <a:bodyPr wrap="square" rtlCol="0">
            <a:spAutoFit/>
            <a:scene3d>
              <a:camera prst="obliqueBottomLeft"/>
              <a:lightRig rig="threePt" dir="t"/>
            </a:scene3d>
            <a:sp3d extrusionH="101600">
              <a:extrusionClr>
                <a:srgbClr val="293216"/>
              </a:extrusionClr>
            </a:sp3d>
          </a:bodyPr>
          <a:lstStyle/>
          <a:p>
            <a:pPr algn="ctr"/>
            <a:r>
              <a:rPr lang="es-PE" sz="2800" b="1" dirty="0">
                <a:solidFill>
                  <a:srgbClr val="BDCF95"/>
                </a:solidFill>
                <a:effectLst>
                  <a:glow rad="76200">
                    <a:srgbClr val="293216">
                      <a:alpha val="94000"/>
                    </a:srgbClr>
                  </a:glow>
                  <a:outerShdw blurRad="38100" dist="38100" dir="2700000" algn="tl">
                    <a:srgbClr val="000000">
                      <a:alpha val="43137"/>
                    </a:srgbClr>
                  </a:outerShdw>
                </a:effectLst>
                <a:latin typeface="Arial Black" panose="020B0A04020102020204" pitchFamily="34" charset="0"/>
              </a:rPr>
              <a:t>Jesús dijo en Mateo 6:24, que no se puede servir a dos señores, porque se amará a uno y se aborrecerá al otro. Por lo tanto, el Papa Francisco no al no haber confrontado a la clase política y de la administración judicial de los Estados Unidos, no ha jugado a favor de la causa de Cristo. En consecuencia, Ud. ya podrá inferir a favor de quien ha jugado</a:t>
            </a:r>
            <a:r>
              <a:rPr lang="es-PE" sz="2800" b="1" dirty="0" smtClean="0">
                <a:solidFill>
                  <a:srgbClr val="BDCF95"/>
                </a:solidFill>
                <a:effectLst>
                  <a:glow rad="76200">
                    <a:srgbClr val="293216">
                      <a:alpha val="94000"/>
                    </a:srgbClr>
                  </a:glow>
                  <a:outerShdw blurRad="38100" dist="38100" dir="2700000" algn="tl">
                    <a:srgbClr val="000000">
                      <a:alpha val="43137"/>
                    </a:srgbClr>
                  </a:outerShdw>
                </a:effectLst>
                <a:latin typeface="Arial Black" panose="020B0A04020102020204" pitchFamily="34" charset="0"/>
              </a:rPr>
              <a:t>.</a:t>
            </a:r>
            <a:endParaRPr lang="es-PE" sz="2800" b="1" dirty="0">
              <a:solidFill>
                <a:srgbClr val="BDCF95"/>
              </a:solidFill>
              <a:effectLst>
                <a:glow rad="76200">
                  <a:srgbClr val="29321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6040367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6187440" y="259080"/>
            <a:ext cx="5847470" cy="6124754"/>
          </a:xfrm>
          <a:prstGeom prst="rect">
            <a:avLst/>
          </a:prstGeom>
          <a:noFill/>
        </p:spPr>
        <p:txBody>
          <a:bodyPr wrap="square" rtlCol="0">
            <a:spAutoFit/>
            <a:scene3d>
              <a:camera prst="obliqueBottomLeft"/>
              <a:lightRig rig="threePt" dir="t"/>
            </a:scene3d>
            <a:sp3d extrusionH="101600">
              <a:extrusionClr>
                <a:srgbClr val="300212"/>
              </a:extrusionClr>
            </a:sp3d>
          </a:bodyPr>
          <a:lstStyle/>
          <a:p>
            <a:pPr algn="ctr"/>
            <a:r>
              <a:rPr lang="es-PE" sz="2800" b="1" dirty="0">
                <a:solidFill>
                  <a:srgbClr val="FDD3E2"/>
                </a:solidFill>
                <a:effectLst>
                  <a:glow rad="76200">
                    <a:srgbClr val="300212">
                      <a:alpha val="94000"/>
                    </a:srgbClr>
                  </a:glow>
                  <a:outerShdw blurRad="38100" dist="38100" dir="2700000" algn="tl">
                    <a:srgbClr val="000000">
                      <a:alpha val="43137"/>
                    </a:srgbClr>
                  </a:outerShdw>
                </a:effectLst>
                <a:latin typeface="Arial Black" panose="020B0A04020102020204" pitchFamily="34" charset="0"/>
              </a:rPr>
              <a:t>Apreciados lectores, les cuento que en mi país, Perú, el cardenal católico Juan Luis </a:t>
            </a:r>
            <a:r>
              <a:rPr lang="es-PE" sz="2800" b="1" dirty="0" err="1">
                <a:solidFill>
                  <a:srgbClr val="FDD3E2"/>
                </a:solidFill>
                <a:effectLst>
                  <a:glow rad="76200">
                    <a:srgbClr val="300212">
                      <a:alpha val="94000"/>
                    </a:srgbClr>
                  </a:glow>
                  <a:outerShdw blurRad="38100" dist="38100" dir="2700000" algn="tl">
                    <a:srgbClr val="000000">
                      <a:alpha val="43137"/>
                    </a:srgbClr>
                  </a:outerShdw>
                </a:effectLst>
                <a:latin typeface="Arial Black" panose="020B0A04020102020204" pitchFamily="34" charset="0"/>
              </a:rPr>
              <a:t>Cipriani</a:t>
            </a:r>
            <a:r>
              <a:rPr lang="es-PE" sz="2800" b="1" dirty="0">
                <a:solidFill>
                  <a:srgbClr val="FDD3E2"/>
                </a:solidFill>
                <a:effectLst>
                  <a:glow rad="76200">
                    <a:srgbClr val="300212">
                      <a:alpha val="94000"/>
                    </a:srgbClr>
                  </a:glow>
                  <a:outerShdw blurRad="38100" dist="38100" dir="2700000" algn="tl">
                    <a:srgbClr val="000000">
                      <a:alpha val="43137"/>
                    </a:srgbClr>
                  </a:outerShdw>
                </a:effectLst>
                <a:latin typeface="Arial Black" panose="020B0A04020102020204" pitchFamily="34" charset="0"/>
              </a:rPr>
              <a:t>, con motivo del aniversario </a:t>
            </a:r>
            <a:r>
              <a:rPr lang="es-PE" sz="2800" b="1" dirty="0" smtClean="0">
                <a:solidFill>
                  <a:srgbClr val="FDD3E2"/>
                </a:solidFill>
                <a:effectLst>
                  <a:glow rad="76200">
                    <a:srgbClr val="300212">
                      <a:alpha val="94000"/>
                    </a:srgbClr>
                  </a:glow>
                  <a:outerShdw blurRad="38100" dist="38100" dir="2700000" algn="tl">
                    <a:srgbClr val="000000">
                      <a:alpha val="43137"/>
                    </a:srgbClr>
                  </a:outerShdw>
                </a:effectLst>
                <a:latin typeface="Arial Black" panose="020B0A04020102020204" pitchFamily="34" charset="0"/>
              </a:rPr>
              <a:t>patrio, </a:t>
            </a:r>
            <a:r>
              <a:rPr lang="es-PE" sz="2800" b="1" dirty="0">
                <a:solidFill>
                  <a:srgbClr val="FDD3E2"/>
                </a:solidFill>
                <a:effectLst>
                  <a:glow rad="76200">
                    <a:srgbClr val="300212">
                      <a:alpha val="94000"/>
                    </a:srgbClr>
                  </a:glow>
                  <a:outerShdw blurRad="38100" dist="38100" dir="2700000" algn="tl">
                    <a:srgbClr val="000000">
                      <a:alpha val="43137"/>
                    </a:srgbClr>
                  </a:outerShdw>
                </a:effectLst>
                <a:latin typeface="Arial Black" panose="020B0A04020102020204" pitchFamily="34" charset="0"/>
              </a:rPr>
              <a:t>el 28 de julio de este 2015, en una misa que se celebra todos los años a modo de tradición y donde estaba el Presidente de la República, ministros de estado y la clase política en general, llegó a denunciar valientemente el matrimonio gay, cuando dijo </a:t>
            </a:r>
            <a:r>
              <a:rPr lang="es-PE" sz="2800" b="1" dirty="0" smtClean="0">
                <a:solidFill>
                  <a:srgbClr val="FDD3E2"/>
                </a:solidFill>
                <a:effectLst>
                  <a:glow rad="76200">
                    <a:srgbClr val="300212">
                      <a:alpha val="94000"/>
                    </a:srgbClr>
                  </a:glow>
                  <a:outerShdw blurRad="38100" dist="38100" dir="2700000" algn="tl">
                    <a:srgbClr val="000000">
                      <a:alpha val="43137"/>
                    </a:srgbClr>
                  </a:outerShdw>
                </a:effectLst>
                <a:latin typeface="Arial Black" panose="020B0A04020102020204" pitchFamily="34" charset="0"/>
              </a:rPr>
              <a:t>que</a:t>
            </a:r>
            <a:endParaRPr lang="es-PE" sz="2800" dirty="0">
              <a:solidFill>
                <a:srgbClr val="FDD3E2"/>
              </a:solidFill>
              <a:effectLst>
                <a:glow rad="76200">
                  <a:srgbClr val="300212">
                    <a:alpha val="94000"/>
                  </a:srgbClr>
                </a:glow>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830" y="1313587"/>
            <a:ext cx="6023610" cy="4015740"/>
          </a:xfrm>
          <a:prstGeom prst="rect">
            <a:avLst/>
          </a:prstGeom>
          <a:effectLst>
            <a:softEdge rad="127000"/>
          </a:effectLst>
        </p:spPr>
      </p:pic>
    </p:spTree>
    <p:extLst>
      <p:ext uri="{BB962C8B-B14F-4D97-AF65-F5344CB8AC3E}">
        <p14:creationId xmlns:p14="http://schemas.microsoft.com/office/powerpoint/2010/main" val="140845356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243840" y="219254"/>
            <a:ext cx="11694354" cy="3108543"/>
          </a:xfrm>
          <a:prstGeom prst="rect">
            <a:avLst/>
          </a:prstGeom>
          <a:noFill/>
        </p:spPr>
        <p:txBody>
          <a:bodyPr wrap="square" rtlCol="0">
            <a:spAutoFit/>
          </a:bodyPr>
          <a:lstStyle/>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“no aceptemos el neocolonialismo promovido por instituciones y organismos de países poderosos materialmente hablando, pero espiritualmente enfermos". Aquí estaba aludiendo a Estados Unidos y otros países que han aprobado esta abominación del matrimonio gay. </a:t>
            </a:r>
          </a:p>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A continuación les dejo el enlace de las declaraciones del cardenal </a:t>
            </a:r>
            <a:r>
              <a:rPr lang="es-PE" sz="2800" b="1" dirty="0" err="1">
                <a:solidFill>
                  <a:schemeClr val="bg1"/>
                </a:solidFill>
                <a:effectLst>
                  <a:outerShdw blurRad="38100" dist="38100" dir="2700000" algn="tl">
                    <a:srgbClr val="000000">
                      <a:alpha val="43137"/>
                    </a:srgbClr>
                  </a:outerShdw>
                </a:effectLst>
                <a:latin typeface="Arial Black" panose="020B0A04020102020204" pitchFamily="34" charset="0"/>
              </a:rPr>
              <a:t>Cipriani</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 </a:t>
            </a:r>
          </a:p>
        </p:txBody>
      </p:sp>
      <p:sp>
        <p:nvSpPr>
          <p:cNvPr id="5" name="Rectángulo 4">
            <a:hlinkClick r:id="rId2"/>
          </p:cNvPr>
          <p:cNvSpPr/>
          <p:nvPr/>
        </p:nvSpPr>
        <p:spPr>
          <a:xfrm>
            <a:off x="464233" y="6009716"/>
            <a:ext cx="11015003" cy="707886"/>
          </a:xfrm>
          <a:prstGeom prst="rect">
            <a:avLst/>
          </a:prstGeom>
        </p:spPr>
        <p:txBody>
          <a:bodyPr wrap="square">
            <a:spAutoFit/>
          </a:bodyPr>
          <a:lstStyle/>
          <a:p>
            <a:pPr algn="ctr"/>
            <a:r>
              <a:rPr lang="es-PE" sz="2000" b="1" dirty="0">
                <a:solidFill>
                  <a:schemeClr val="bg1"/>
                </a:solidFill>
                <a:effectLst>
                  <a:outerShdw blurRad="38100" dist="38100" dir="2700000" algn="tl">
                    <a:srgbClr val="000000">
                      <a:alpha val="43137"/>
                    </a:srgbClr>
                  </a:outerShdw>
                </a:effectLst>
              </a:rPr>
              <a:t>http://elcomercio.pe/politica/actualidad/te-deum-cipriani-alude-al-matrimonio-gay-y-aborto-mensaje-noticia-1829040</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3135" y="3428195"/>
            <a:ext cx="5375764" cy="2481122"/>
          </a:xfrm>
          <a:prstGeom prst="rect">
            <a:avLst/>
          </a:prstGeom>
          <a:effectLst>
            <a:softEdge rad="127000"/>
          </a:effectLst>
        </p:spPr>
      </p:pic>
    </p:spTree>
    <p:extLst>
      <p:ext uri="{BB962C8B-B14F-4D97-AF65-F5344CB8AC3E}">
        <p14:creationId xmlns:p14="http://schemas.microsoft.com/office/powerpoint/2010/main" val="24245363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450166" y="361071"/>
            <a:ext cx="11352628" cy="1858085"/>
          </a:xfrm>
          <a:prstGeom prst="rect">
            <a:avLst/>
          </a:prstGeom>
          <a:noFill/>
        </p:spPr>
        <p:txBody>
          <a:bodyPr wrap="square" rtlCol="0">
            <a:spAutoFit/>
          </a:bodyPr>
          <a:lstStyle/>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Si el cardenal del Perú, </a:t>
            </a:r>
            <a:r>
              <a:rPr lang="es-PE" sz="2800" b="1" dirty="0" err="1" smtClean="0">
                <a:solidFill>
                  <a:schemeClr val="bg1"/>
                </a:solidFill>
                <a:effectLst>
                  <a:outerShdw blurRad="38100" dist="38100" dir="2700000" algn="tl">
                    <a:srgbClr val="000000">
                      <a:alpha val="43137"/>
                    </a:srgbClr>
                  </a:outerShdw>
                </a:effectLst>
                <a:latin typeface="Arial Black" panose="020B0A04020102020204" pitchFamily="34" charset="0"/>
              </a:rPr>
              <a:t>Cipriani</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tuvo la valentía de denunciar públicamente el matrimonio gay en los Estados Unidos, ¿implicará decir que el Papa Francisco no tuvo la valentía de hacerlo?</a:t>
            </a:r>
            <a:endParaRPr lang="es-PE" sz="28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pic>
        <p:nvPicPr>
          <p:cNvPr id="9218" name="Picture 2" descr="http://diariocorreo.pe/media/thumbs/uploads/articles/images/cardenal-cipriani-cuando-uno-s-jpg_600x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52395"/>
            <a:ext cx="5715000" cy="379095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9220" name="Picture 4" descr="https://www.aciprensa.com/imagespp/FranciscoCapitolio_LOR_2409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7379" y="2652395"/>
            <a:ext cx="6225921" cy="345884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7198380"/>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 y="1206088"/>
            <a:ext cx="7345680" cy="4131945"/>
          </a:xfrm>
          <a:prstGeom prst="rect">
            <a:avLst/>
          </a:prstGeom>
          <a:effectLst>
            <a:softEdge rad="127000"/>
          </a:effectLst>
        </p:spPr>
      </p:pic>
      <p:sp>
        <p:nvSpPr>
          <p:cNvPr id="2" name="CuadroTexto 1"/>
          <p:cNvSpPr txBox="1"/>
          <p:nvPr/>
        </p:nvSpPr>
        <p:spPr>
          <a:xfrm>
            <a:off x="7482840" y="259080"/>
            <a:ext cx="4672332" cy="6598920"/>
          </a:xfrm>
          <a:prstGeom prst="rect">
            <a:avLst/>
          </a:prstGeom>
          <a:noFill/>
        </p:spPr>
        <p:txBody>
          <a:bodyPr wrap="square" rtlCol="0">
            <a:spAutoFit/>
            <a:scene3d>
              <a:camera prst="obliqueBottomLeft"/>
              <a:lightRig rig="threePt" dir="t"/>
            </a:scene3d>
            <a:sp3d extrusionH="101600">
              <a:extrusionClr>
                <a:srgbClr val="171E27"/>
              </a:extrusionClr>
            </a:sp3d>
          </a:bodyPr>
          <a:lstStyle/>
          <a:p>
            <a:pPr algn="ctr"/>
            <a:r>
              <a:rPr lang="es-PE" sz="2800" b="1" dirty="0">
                <a:solidFill>
                  <a:srgbClr val="B9C6D5"/>
                </a:solidFill>
                <a:effectLst>
                  <a:glow rad="76200">
                    <a:srgbClr val="171E27">
                      <a:alpha val="94000"/>
                    </a:srgbClr>
                  </a:glow>
                  <a:outerShdw blurRad="38100" dist="38100" dir="2700000" algn="tl">
                    <a:srgbClr val="000000">
                      <a:alpha val="43137"/>
                    </a:srgbClr>
                  </a:outerShdw>
                </a:effectLst>
                <a:latin typeface="Arial Black" panose="020B0A04020102020204" pitchFamily="34" charset="0"/>
              </a:rPr>
              <a:t>Hago la siguiente reflexión: quizás aquí no se trate de valentía, sino que el papa Francisco bien pudiera ser un aliado de la élite </a:t>
            </a:r>
            <a:r>
              <a:rPr lang="es-PE" sz="2800" b="1" dirty="0" err="1">
                <a:solidFill>
                  <a:srgbClr val="B9C6D5"/>
                </a:solidFill>
                <a:effectLst>
                  <a:glow rad="76200">
                    <a:srgbClr val="171E27">
                      <a:alpha val="94000"/>
                    </a:srgbClr>
                  </a:glow>
                  <a:outerShdw blurRad="38100" dist="38100" dir="2700000" algn="tl">
                    <a:srgbClr val="000000">
                      <a:alpha val="43137"/>
                    </a:srgbClr>
                  </a:outerShdw>
                </a:effectLst>
                <a:latin typeface="Arial Black" panose="020B0A04020102020204" pitchFamily="34" charset="0"/>
              </a:rPr>
              <a:t>Illuminati</a:t>
            </a:r>
            <a:r>
              <a:rPr lang="es-PE" sz="2800" b="1" dirty="0">
                <a:solidFill>
                  <a:srgbClr val="B9C6D5"/>
                </a:solidFill>
                <a:effectLst>
                  <a:glow rad="76200">
                    <a:srgbClr val="171E27">
                      <a:alpha val="94000"/>
                    </a:srgbClr>
                  </a:glow>
                  <a:outerShdw blurRad="38100" dist="38100" dir="2700000" algn="tl">
                    <a:srgbClr val="000000">
                      <a:alpha val="43137"/>
                    </a:srgbClr>
                  </a:outerShdw>
                </a:effectLst>
                <a:latin typeface="Arial Black" panose="020B0A04020102020204" pitchFamily="34" charset="0"/>
              </a:rPr>
              <a:t> que persigue la instauración de un gobierno mundial a través del Anticristo, del cual nos habla el libro de Apocalipsis y el libro del profeta Daniel.</a:t>
            </a:r>
            <a:endParaRPr lang="es-PE" sz="2800" dirty="0">
              <a:solidFill>
                <a:srgbClr val="B9C6D5"/>
              </a:solidFill>
              <a:effectLst>
                <a:glow rad="76200">
                  <a:srgbClr val="171E27">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6019759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348175" y="254391"/>
            <a:ext cx="11394831" cy="3108543"/>
          </a:xfrm>
          <a:prstGeom prst="rect">
            <a:avLst/>
          </a:prstGeom>
          <a:noFill/>
        </p:spPr>
        <p:txBody>
          <a:bodyPr wrap="square" rtlCol="0">
            <a:spAutoFit/>
            <a:scene3d>
              <a:camera prst="obliqueBottomLeft"/>
              <a:lightRig rig="threePt" dir="t"/>
            </a:scene3d>
            <a:sp3d extrusionH="101600">
              <a:extrusionClr>
                <a:srgbClr val="003A39"/>
              </a:extrusionClr>
            </a:sp3d>
          </a:bodyPr>
          <a:lstStyle/>
          <a:p>
            <a:pPr algn="ctr"/>
            <a:r>
              <a:rPr lang="es-PE" sz="2800" b="1"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Bien se dice que lo que convalida a una persona no es lo que dice ser, sino lo que ella hace a través de sus actos</a:t>
            </a:r>
            <a:r>
              <a:rPr lang="es-PE" sz="2800" b="1" dirty="0" smtClean="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 </a:t>
            </a:r>
            <a:r>
              <a:rPr lang="es-PE" sz="2800" b="1"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En ese sentido, voy a transcribir la declaración que </a:t>
            </a:r>
            <a:r>
              <a:rPr lang="es-PE" sz="2800" b="1" dirty="0" smtClean="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hizo </a:t>
            </a:r>
            <a:r>
              <a:rPr lang="es-PE" sz="2800" b="1"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el papa Francisco en su reciente encíclica “</a:t>
            </a:r>
            <a:r>
              <a:rPr lang="es-PE" sz="2800" b="1" dirty="0" err="1">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Laudato</a:t>
            </a:r>
            <a:r>
              <a:rPr lang="es-PE" sz="2800" b="1"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 si” (Alabado seas), donde hace suya una declaración </a:t>
            </a:r>
            <a:r>
              <a:rPr lang="es-PE" sz="2800" b="1" dirty="0" smtClean="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de </a:t>
            </a:r>
            <a:r>
              <a:rPr lang="es-PE" sz="2800" b="1"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su antecesor Benedicto XVI, de </a:t>
            </a:r>
            <a:r>
              <a:rPr lang="es-PE" sz="2800" b="1" dirty="0" smtClean="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su </a:t>
            </a:r>
            <a:r>
              <a:rPr lang="es-PE" sz="2800" b="1"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encíclica “Caritas in </a:t>
            </a:r>
            <a:r>
              <a:rPr lang="es-PE" sz="2800" b="1" dirty="0" err="1">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Veritatis</a:t>
            </a:r>
            <a:r>
              <a:rPr lang="es-PE" sz="2800" b="1" dirty="0" smtClean="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 </a:t>
            </a:r>
            <a:r>
              <a:rPr lang="es-PE" sz="2800" b="1"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rPr>
              <a:t>.</a:t>
            </a:r>
            <a:endParaRPr lang="es-PE" sz="2800" dirty="0">
              <a:solidFill>
                <a:srgbClr val="8FFFFF"/>
              </a:solidFill>
              <a:effectLst>
                <a:glow rad="63500">
                  <a:srgbClr val="003A39">
                    <a:alpha val="95000"/>
                  </a:srgbClr>
                </a:glow>
                <a:outerShdw blurRad="38100" dist="38100" dir="2700000" algn="tl">
                  <a:srgbClr val="000000">
                    <a:alpha val="43137"/>
                  </a:srgbClr>
                </a:outerShdw>
              </a:effectLst>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84300" y="3362934"/>
            <a:ext cx="6213450" cy="3495066"/>
          </a:xfrm>
          <a:prstGeom prst="rect">
            <a:avLst/>
          </a:prstGeom>
          <a:effectLst>
            <a:softEdge rad="127000"/>
          </a:effectLst>
        </p:spPr>
      </p:pic>
      <p:sp>
        <p:nvSpPr>
          <p:cNvPr id="4" name="CuadroTexto 3"/>
          <p:cNvSpPr txBox="1"/>
          <p:nvPr/>
        </p:nvSpPr>
        <p:spPr>
          <a:xfrm>
            <a:off x="5105399" y="4953000"/>
            <a:ext cx="2542625" cy="646331"/>
          </a:xfrm>
          <a:prstGeom prst="rect">
            <a:avLst/>
          </a:prstGeom>
          <a:noFill/>
        </p:spPr>
        <p:txBody>
          <a:bodyPr wrap="square" rtlCol="0">
            <a:spAutoFit/>
            <a:scene3d>
              <a:camera prst="obliqueBottomLeft"/>
              <a:lightRig rig="threePt" dir="t"/>
            </a:scene3d>
            <a:sp3d extrusionH="101600">
              <a:extrusionClr>
                <a:srgbClr val="003A39"/>
              </a:extrusionClr>
            </a:sp3d>
          </a:bodyPr>
          <a:lstStyle/>
          <a:p>
            <a:pPr algn="ctr"/>
            <a:r>
              <a:rPr lang="es-ES" b="1" dirty="0" smtClean="0">
                <a:solidFill>
                  <a:srgbClr val="8FFFFF"/>
                </a:solidFill>
                <a:effectLst>
                  <a:glow rad="76200">
                    <a:srgbClr val="003A39">
                      <a:alpha val="94000"/>
                    </a:srgbClr>
                  </a:glow>
                  <a:outerShdw blurRad="38100" dist="38100" dir="2700000" algn="tl">
                    <a:srgbClr val="000000">
                      <a:alpha val="43137"/>
                    </a:srgbClr>
                  </a:outerShdw>
                </a:effectLst>
              </a:rPr>
              <a:t>TÍPICO SALUDO MASÓNICO</a:t>
            </a:r>
            <a:endParaRPr lang="es-PE" b="1" dirty="0">
              <a:solidFill>
                <a:srgbClr val="8FFFFF"/>
              </a:solidFill>
              <a:effectLst>
                <a:glow rad="76200">
                  <a:srgbClr val="003A39">
                    <a:alpha val="94000"/>
                  </a:srgbClr>
                </a:glow>
                <a:outerShdw blurRad="38100" dist="38100" dir="2700000" algn="tl">
                  <a:srgbClr val="000000">
                    <a:alpha val="43137"/>
                  </a:srgbClr>
                </a:outerShdw>
              </a:effectLst>
            </a:endParaRPr>
          </a:p>
        </p:txBody>
      </p:sp>
      <p:pic>
        <p:nvPicPr>
          <p:cNvPr id="12292" name="Picture 4" descr="http://www.utlm.org/images/captmorgan/captmorgan_p54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399" y="4818281"/>
            <a:ext cx="381000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489451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5257800" y="320039"/>
            <a:ext cx="6744286" cy="6124754"/>
          </a:xfrm>
          <a:prstGeom prst="rect">
            <a:avLst/>
          </a:prstGeom>
          <a:noFill/>
        </p:spPr>
        <p:txBody>
          <a:bodyPr wrap="square" rtlCol="0">
            <a:spAutoFit/>
            <a:scene3d>
              <a:camera prst="obliqueBottomLeft"/>
              <a:lightRig rig="threePt" dir="t"/>
            </a:scene3d>
            <a:sp3d extrusionH="101600">
              <a:extrusionClr>
                <a:srgbClr val="0D2235"/>
              </a:extrusionClr>
            </a:sp3d>
          </a:bodyPr>
          <a:lstStyle/>
          <a:p>
            <a:pPr algn="ctr"/>
            <a:r>
              <a:rPr lang="es-PE" sz="2800" b="1" dirty="0">
                <a:solidFill>
                  <a:srgbClr val="97BAFF"/>
                </a:solidFill>
                <a:effectLst>
                  <a:glow rad="76200">
                    <a:srgbClr val="0D2235">
                      <a:alpha val="94000"/>
                    </a:srgbClr>
                  </a:glow>
                  <a:outerShdw blurRad="38100" dist="38100" dir="2700000" algn="tl">
                    <a:srgbClr val="000000">
                      <a:alpha val="43137"/>
                    </a:srgbClr>
                  </a:outerShdw>
                </a:effectLst>
                <a:latin typeface="Arial Black" panose="020B0A04020102020204" pitchFamily="34" charset="0"/>
              </a:rPr>
              <a:t>El papa Francisco dice que “para gobernar la economía mundial, para sanear las economías afectadas por la crisis, para prevenir su empeoramiento y mayores desequilibrios consiguientes, para lograr un oportuno desarme integral, la seguridad alimenticia y la paz, para garantizar la salvaguardia del ambiente y regular los flujos migratorios, urge la presencia de una verdadera AUTORIDAD POLÍTICA MUNDIAL……..”. </a:t>
            </a:r>
            <a:endParaRPr lang="es-PE" sz="2800" dirty="0">
              <a:solidFill>
                <a:srgbClr val="97BAFF"/>
              </a:solidFill>
              <a:effectLst>
                <a:glow rad="76200">
                  <a:srgbClr val="0D2235">
                    <a:alpha val="94000"/>
                  </a:srgbClr>
                </a:glow>
                <a:outerShdw blurRad="38100" dist="38100" dir="2700000" algn="tl">
                  <a:srgbClr val="000000">
                    <a:alpha val="43137"/>
                  </a:srgbClr>
                </a:outerShdw>
              </a:effectLst>
              <a:latin typeface="Arial Black" panose="020B0A04020102020204" pitchFamily="34" charset="0"/>
            </a:endParaRPr>
          </a:p>
        </p:txBody>
      </p:sp>
      <p:pic>
        <p:nvPicPr>
          <p:cNvPr id="10242" name="Picture 2" descr="http://k33.kn3.net/taringa/5/3/2/5/9/D/Caleb2314/7A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882" y="320039"/>
            <a:ext cx="5065918" cy="626503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03948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370449" y="405618"/>
            <a:ext cx="11451101" cy="2232702"/>
          </a:xfrm>
          <a:prstGeom prst="rect">
            <a:avLst/>
          </a:prstGeom>
          <a:noFill/>
        </p:spPr>
        <p:txBody>
          <a:bodyPr wrap="square" rtlCol="0">
            <a:spAutoFit/>
          </a:bodyPr>
          <a:lstStyle/>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Esas son palabras textuales del Papa Benedicto XVI, que el Papa Francisco hace suyas, o sea que él está de acuerdo.</a:t>
            </a:r>
          </a:p>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Estas declaraciones las he obtenido de un vídeo católico, cuyo enlace dejaré al final de mi presentación.</a:t>
            </a:r>
          </a:p>
        </p:txBody>
      </p:sp>
      <p:pic>
        <p:nvPicPr>
          <p:cNvPr id="13314" name="Picture 2" descr="http://1.bp.blogspot.com/-5STtIXY9tpU/URk8wN5DdQI/AAAAAAAAL9E/Q6TbZOOYCZw/s1600/benedicto+XVI-satanico-cronuto-moloch-sumerio-sionismo-sacrificio-ni%C3%B1os-vaticano-jesuitas-illuminati-nw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50869"/>
            <a:ext cx="6096000" cy="344805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3316" name="Picture 4" descr="https://forocatolico.files.wordpress.com/2015/01/16jan2015-o-cardeal-filipino-luis-antonio-tagle-a-esquerda-mostra-ao-papa-francisco-como-fazer-um-sinal-popular-com-as-maos-que-significa-eu-te-amo-no-mall-of-asia-arena-em-manila-nas-e1421450498650.jpg?w=600&amp;h=3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408680"/>
            <a:ext cx="6096000" cy="319024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81282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6042802" y="152400"/>
            <a:ext cx="6025662" cy="6555641"/>
          </a:xfrm>
          <a:prstGeom prst="rect">
            <a:avLst/>
          </a:prstGeom>
          <a:noFill/>
        </p:spPr>
        <p:txBody>
          <a:bodyPr wrap="square" rtlCol="0">
            <a:spAutoFit/>
            <a:scene3d>
              <a:camera prst="obliqueBottomLeft"/>
              <a:lightRig rig="threePt" dir="t"/>
            </a:scene3d>
            <a:sp3d extrusionH="101600">
              <a:extrusionClr>
                <a:srgbClr val="421E06"/>
              </a:extrusionClr>
            </a:sp3d>
          </a:bodyPr>
          <a:lstStyle/>
          <a:p>
            <a:pPr algn="ctr"/>
            <a:r>
              <a:rPr lang="es-PE" sz="2800" b="1" dirty="0">
                <a:solidFill>
                  <a:schemeClr val="accent2">
                    <a:lumMod val="60000"/>
                    <a:lumOff val="40000"/>
                  </a:schemeClr>
                </a:solidFill>
                <a:effectLst>
                  <a:glow rad="76200">
                    <a:srgbClr val="421E06">
                      <a:alpha val="94000"/>
                    </a:srgbClr>
                  </a:glow>
                  <a:outerShdw blurRad="38100" dist="38100" dir="2700000" algn="tl">
                    <a:srgbClr val="000000">
                      <a:alpha val="43137"/>
                    </a:srgbClr>
                  </a:outerShdw>
                </a:effectLst>
                <a:latin typeface="Arial Black" panose="020B0A04020102020204" pitchFamily="34" charset="0"/>
              </a:rPr>
              <a:t>En otras palabras, el Papa Francisco está a favor de que aparezca en la escena mundial un político que tome las riendas del poder mundial, donde cada uno de los estados CEDAN SU SOBERANÍA A ESA ÚNICA AUTORIDAD POLÍTICA MUNDIAL y donde los poderes facticos que ahora gobiernan estén centralizados en una dictadura mundial que rija los destinos de la humanidad</a:t>
            </a:r>
            <a:r>
              <a:rPr lang="es-PE" sz="2800" b="1" dirty="0" smtClean="0">
                <a:solidFill>
                  <a:schemeClr val="accent2">
                    <a:lumMod val="60000"/>
                    <a:lumOff val="40000"/>
                  </a:schemeClr>
                </a:solidFill>
                <a:effectLst>
                  <a:glow rad="76200">
                    <a:srgbClr val="421E06">
                      <a:alpha val="94000"/>
                    </a:srgbClr>
                  </a:glow>
                  <a:outerShdw blurRad="38100" dist="38100" dir="2700000" algn="tl">
                    <a:srgbClr val="000000">
                      <a:alpha val="43137"/>
                    </a:srgbClr>
                  </a:outerShdw>
                </a:effectLst>
                <a:latin typeface="Arial Black" panose="020B0A04020102020204" pitchFamily="34" charset="0"/>
              </a:rPr>
              <a:t>.</a:t>
            </a:r>
            <a:endParaRPr lang="es-PE" sz="2800" dirty="0">
              <a:solidFill>
                <a:schemeClr val="accent2">
                  <a:lumMod val="60000"/>
                  <a:lumOff val="40000"/>
                </a:schemeClr>
              </a:solidFill>
              <a:effectLst>
                <a:glow rad="76200">
                  <a:srgbClr val="421E06">
                    <a:alpha val="94000"/>
                  </a:srgbClr>
                </a:glow>
                <a:outerShdw blurRad="38100" dist="38100" dir="2700000" algn="tl">
                  <a:srgbClr val="000000">
                    <a:alpha val="43137"/>
                  </a:srgbClr>
                </a:outerShdw>
              </a:effectLst>
              <a:latin typeface="Arial Black" panose="020B0A04020102020204" pitchFamily="34" charset="0"/>
            </a:endParaRPr>
          </a:p>
        </p:txBody>
      </p:sp>
      <p:pic>
        <p:nvPicPr>
          <p:cNvPr id="11266" name="Picture 2" descr="https://apologista.files.wordpress.com/2015/01/142db-pope-franci-illuminati-satanic-hand-gestu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8240"/>
            <a:ext cx="6042802" cy="422814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0464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66700" y="3764280"/>
            <a:ext cx="11658600" cy="2677656"/>
          </a:xfrm>
          <a:prstGeom prst="rect">
            <a:avLst/>
          </a:prstGeom>
          <a:noFill/>
        </p:spPr>
        <p:txBody>
          <a:bodyPr wrap="square" rtlCol="0">
            <a:spAutoFit/>
            <a:scene3d>
              <a:camera prst="obliqueBottomLeft"/>
              <a:lightRig rig="threePt" dir="t"/>
            </a:scene3d>
            <a:sp3d extrusionH="127000">
              <a:extrusionClr>
                <a:srgbClr val="202C20"/>
              </a:extrusionClr>
            </a:sp3d>
          </a:bodyPr>
          <a:lstStyle/>
          <a:p>
            <a:pPr algn="ctr"/>
            <a:r>
              <a:rPr lang="es-PE" sz="2800" b="1" dirty="0">
                <a:solidFill>
                  <a:srgbClr val="AEC3AD"/>
                </a:solidFill>
                <a:effectLst>
                  <a:glow rad="76200">
                    <a:srgbClr val="202C20">
                      <a:alpha val="94000"/>
                    </a:srgbClr>
                  </a:glow>
                  <a:outerShdw blurRad="38100" dist="38100" dir="2700000" algn="tl">
                    <a:srgbClr val="000000">
                      <a:alpha val="43137"/>
                    </a:srgbClr>
                  </a:outerShdw>
                </a:effectLst>
                <a:latin typeface="Arial Black" panose="020B0A04020102020204" pitchFamily="34" charset="0"/>
              </a:rPr>
              <a:t>Yo pregunto ¿quién </a:t>
            </a:r>
            <a:r>
              <a:rPr lang="es-PE" sz="2800" b="1" dirty="0" smtClean="0">
                <a:solidFill>
                  <a:srgbClr val="AEC3AD"/>
                </a:solidFill>
                <a:effectLst>
                  <a:glow rad="76200">
                    <a:srgbClr val="202C20">
                      <a:alpha val="94000"/>
                    </a:srgbClr>
                  </a:glow>
                  <a:outerShdw blurRad="38100" dist="38100" dir="2700000" algn="tl">
                    <a:srgbClr val="000000">
                      <a:alpha val="43137"/>
                    </a:srgbClr>
                  </a:outerShdw>
                </a:effectLst>
                <a:latin typeface="Arial Black" panose="020B0A04020102020204" pitchFamily="34" charset="0"/>
              </a:rPr>
              <a:t>garantizará </a:t>
            </a:r>
            <a:r>
              <a:rPr lang="es-PE" sz="2800" b="1" dirty="0">
                <a:solidFill>
                  <a:srgbClr val="AEC3AD"/>
                </a:solidFill>
                <a:effectLst>
                  <a:glow rad="76200">
                    <a:srgbClr val="202C20">
                      <a:alpha val="94000"/>
                    </a:srgbClr>
                  </a:glow>
                  <a:outerShdw blurRad="38100" dist="38100" dir="2700000" algn="tl">
                    <a:srgbClr val="000000">
                      <a:alpha val="43137"/>
                    </a:srgbClr>
                  </a:outerShdw>
                </a:effectLst>
                <a:latin typeface="Arial Black" panose="020B0A04020102020204" pitchFamily="34" charset="0"/>
              </a:rPr>
              <a:t>que esa única autoridad política mundial gobierne con equidad y juicio, respetando las libertades ciudadanas más elementales, donde el ser humano sea el fin supremo de la sociedad, el cual debe estar cimentada en la célula básica de la familia, entendida ésta como la unión de hombre y mujer</a:t>
            </a:r>
            <a:r>
              <a:rPr lang="es-PE" sz="2800" b="1" dirty="0" smtClean="0">
                <a:solidFill>
                  <a:srgbClr val="AEC3AD"/>
                </a:solidFill>
                <a:effectLst>
                  <a:glow rad="76200">
                    <a:srgbClr val="202C20">
                      <a:alpha val="94000"/>
                    </a:srgbClr>
                  </a:glow>
                  <a:outerShdw blurRad="38100" dist="38100" dir="2700000" algn="tl">
                    <a:srgbClr val="000000">
                      <a:alpha val="43137"/>
                    </a:srgbClr>
                  </a:outerShdw>
                </a:effectLst>
                <a:latin typeface="Arial Black" panose="020B0A04020102020204" pitchFamily="34" charset="0"/>
              </a:rPr>
              <a:t>?</a:t>
            </a:r>
            <a:endParaRPr lang="es-PE" dirty="0">
              <a:solidFill>
                <a:srgbClr val="AEC3AD"/>
              </a:solidFill>
              <a:effectLst>
                <a:glow rad="76200">
                  <a:srgbClr val="202C20">
                    <a:alpha val="94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16403965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137160" y="366623"/>
            <a:ext cx="5409028" cy="6124754"/>
          </a:xfrm>
          <a:prstGeom prst="rect">
            <a:avLst/>
          </a:prstGeom>
          <a:noFill/>
        </p:spPr>
        <p:txBody>
          <a:bodyPr wrap="square" rtlCol="0">
            <a:spAutoFit/>
            <a:scene3d>
              <a:camera prst="obliqueBottomLeft"/>
              <a:lightRig rig="threePt" dir="t"/>
            </a:scene3d>
            <a:sp3d extrusionH="127000">
              <a:extrusionClr>
                <a:srgbClr val="503D00"/>
              </a:extrusionClr>
            </a:sp3d>
          </a:bodyPr>
          <a:lstStyle/>
          <a:p>
            <a:pPr algn="ctr"/>
            <a:r>
              <a:rPr lang="es-PE" sz="2800" b="1" dirty="0">
                <a:solidFill>
                  <a:srgbClr val="FBD661"/>
                </a:solidFill>
                <a:effectLst>
                  <a:glow rad="76200">
                    <a:srgbClr val="503D00">
                      <a:alpha val="94000"/>
                    </a:srgbClr>
                  </a:glow>
                  <a:outerShdw blurRad="38100" dist="38100" dir="2700000" algn="tl">
                    <a:srgbClr val="000000">
                      <a:alpha val="43137"/>
                    </a:srgbClr>
                  </a:outerShdw>
                </a:effectLst>
                <a:latin typeface="Arial Black" panose="020B0A04020102020204" pitchFamily="34" charset="0"/>
              </a:rPr>
              <a:t>La historia nos dice que jamás ninguna dictadura trajo beneficios para algún país y ¿por qué ahora deberíamos pensar que el Papa Francisco tiene toda la razón?</a:t>
            </a:r>
            <a:br>
              <a:rPr lang="es-PE" sz="2800" b="1" dirty="0">
                <a:solidFill>
                  <a:srgbClr val="FBD661"/>
                </a:solidFill>
                <a:effectLst>
                  <a:glow rad="76200">
                    <a:srgbClr val="503D00">
                      <a:alpha val="94000"/>
                    </a:srgbClr>
                  </a:glow>
                  <a:outerShdw blurRad="38100" dist="38100" dir="2700000" algn="tl">
                    <a:srgbClr val="000000">
                      <a:alpha val="43137"/>
                    </a:srgbClr>
                  </a:outerShdw>
                </a:effectLst>
                <a:latin typeface="Arial Black" panose="020B0A04020102020204" pitchFamily="34" charset="0"/>
              </a:rPr>
            </a:br>
            <a:r>
              <a:rPr lang="es-PE" sz="2800" b="1" dirty="0">
                <a:solidFill>
                  <a:srgbClr val="FBD661"/>
                </a:solidFill>
                <a:effectLst>
                  <a:glow rad="76200">
                    <a:srgbClr val="503D00">
                      <a:alpha val="94000"/>
                    </a:srgbClr>
                  </a:glow>
                  <a:outerShdw blurRad="38100" dist="38100" dir="2700000" algn="tl">
                    <a:srgbClr val="000000">
                      <a:alpha val="43137"/>
                    </a:srgbClr>
                  </a:outerShdw>
                </a:effectLst>
                <a:latin typeface="Arial Black" panose="020B0A04020102020204" pitchFamily="34" charset="0"/>
              </a:rPr>
              <a:t>¿No será más bien que el Papa Francisco es aliado y socio de los poderes fácticos que gobiernan este mundo</a:t>
            </a:r>
            <a:r>
              <a:rPr lang="es-PE" sz="2800" b="1" dirty="0" smtClean="0">
                <a:solidFill>
                  <a:srgbClr val="FBD661"/>
                </a:solidFill>
                <a:effectLst>
                  <a:glow rad="76200">
                    <a:srgbClr val="503D00">
                      <a:alpha val="94000"/>
                    </a:srgbClr>
                  </a:glow>
                  <a:outerShdw blurRad="38100" dist="38100" dir="2700000" algn="tl">
                    <a:srgbClr val="000000">
                      <a:alpha val="43137"/>
                    </a:srgbClr>
                  </a:outerShdw>
                </a:effectLst>
                <a:latin typeface="Arial Black" panose="020B0A04020102020204" pitchFamily="34" charset="0"/>
              </a:rPr>
              <a:t>?                 Todo apunta a pensar en esa dirección.</a:t>
            </a:r>
            <a:endParaRPr lang="es-PE" sz="2800" dirty="0">
              <a:solidFill>
                <a:srgbClr val="FBD661"/>
              </a:solidFill>
              <a:effectLst>
                <a:glow rad="76200">
                  <a:srgbClr val="503D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24839567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1551" y="4294164"/>
            <a:ext cx="11408898" cy="2246769"/>
          </a:xfrm>
          <a:prstGeom prst="rect">
            <a:avLst/>
          </a:prstGeom>
          <a:noFill/>
        </p:spPr>
        <p:txBody>
          <a:bodyPr wrap="square" rtlCol="0">
            <a:spAutoFit/>
            <a:scene3d>
              <a:camera prst="obliqueBottomLeft"/>
              <a:lightRig rig="threePt" dir="t"/>
            </a:scene3d>
            <a:sp3d extrusionH="127000">
              <a:extrusionClr>
                <a:srgbClr val="2E3A3E"/>
              </a:extrusionClr>
            </a:sp3d>
          </a:bodyPr>
          <a:lstStyle/>
          <a:p>
            <a:pPr algn="ctr"/>
            <a:r>
              <a:rPr lang="es-PE" sz="2800" b="1" dirty="0">
                <a:solidFill>
                  <a:srgbClr val="A3C0CE"/>
                </a:solidFill>
                <a:effectLst>
                  <a:glow rad="76200">
                    <a:srgbClr val="2E3A3E">
                      <a:alpha val="94000"/>
                    </a:srgbClr>
                  </a:glow>
                  <a:outerShdw blurRad="38100" dist="38100" dir="2700000" algn="tl">
                    <a:srgbClr val="000000">
                      <a:alpha val="43137"/>
                    </a:srgbClr>
                  </a:outerShdw>
                </a:effectLst>
                <a:latin typeface="Arial Black" panose="020B0A04020102020204" pitchFamily="34" charset="0"/>
              </a:rPr>
              <a:t>Esto del gobierno mundial la Biblia lo profetizo hace miles de años, primeramente con el profeta Daniel 9:27, </a:t>
            </a:r>
            <a:r>
              <a:rPr lang="es-PE" sz="2800" b="1" dirty="0" smtClean="0">
                <a:solidFill>
                  <a:srgbClr val="A3C0CE"/>
                </a:solidFill>
                <a:effectLst>
                  <a:glow rad="76200">
                    <a:srgbClr val="2E3A3E">
                      <a:alpha val="94000"/>
                    </a:srgbClr>
                  </a:glow>
                  <a:outerShdw blurRad="38100" dist="38100" dir="2700000" algn="tl">
                    <a:srgbClr val="000000">
                      <a:alpha val="43137"/>
                    </a:srgbClr>
                  </a:outerShdw>
                </a:effectLst>
                <a:latin typeface="Arial Black" panose="020B0A04020102020204" pitchFamily="34" charset="0"/>
              </a:rPr>
              <a:t>quién vivió 700 </a:t>
            </a:r>
            <a:r>
              <a:rPr lang="es-PE" sz="2800" b="1" dirty="0">
                <a:solidFill>
                  <a:srgbClr val="A3C0CE"/>
                </a:solidFill>
                <a:effectLst>
                  <a:glow rad="76200">
                    <a:srgbClr val="2E3A3E">
                      <a:alpha val="94000"/>
                    </a:srgbClr>
                  </a:glow>
                  <a:outerShdw blurRad="38100" dist="38100" dir="2700000" algn="tl">
                    <a:srgbClr val="000000">
                      <a:alpha val="43137"/>
                    </a:srgbClr>
                  </a:outerShdw>
                </a:effectLst>
                <a:latin typeface="Arial Black" panose="020B0A04020102020204" pitchFamily="34" charset="0"/>
              </a:rPr>
              <a:t>años A.C. aprox. y luego a través del apóstol Juan, hace más de 2000 años, en el libro de Apocalipsis 13:1-8.</a:t>
            </a:r>
            <a:endParaRPr lang="es-PE" sz="2800" dirty="0">
              <a:solidFill>
                <a:srgbClr val="A3C0CE"/>
              </a:solidFill>
              <a:effectLst>
                <a:glow rad="76200">
                  <a:srgbClr val="2E3A3E">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48710422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86275" y="121920"/>
            <a:ext cx="11419449" cy="3094475"/>
          </a:xfrm>
          <a:prstGeom prst="rect">
            <a:avLst/>
          </a:prstGeom>
          <a:noFill/>
        </p:spPr>
        <p:txBody>
          <a:bodyPr wrap="square" rtlCol="0">
            <a:spAutoFit/>
            <a:scene3d>
              <a:camera prst="obliqueBottomLeft"/>
              <a:lightRig rig="threePt" dir="t"/>
            </a:scene3d>
            <a:sp3d extrusionH="101600">
              <a:extrusionClr>
                <a:srgbClr val="421E06"/>
              </a:extrusionClr>
            </a:sp3d>
          </a:bodyPr>
          <a:lstStyle/>
          <a:p>
            <a:pPr algn="ctr"/>
            <a:r>
              <a:rPr lang="es-PE" sz="2800" b="1" dirty="0">
                <a:solidFill>
                  <a:schemeClr val="accent2">
                    <a:lumMod val="60000"/>
                    <a:lumOff val="40000"/>
                  </a:schemeClr>
                </a:solidFill>
                <a:effectLst>
                  <a:glow rad="76200">
                    <a:srgbClr val="421E06">
                      <a:alpha val="94000"/>
                    </a:srgbClr>
                  </a:glow>
                  <a:outerShdw blurRad="38100" dist="38100" dir="2700000" algn="tl">
                    <a:srgbClr val="000000">
                      <a:alpha val="43137"/>
                    </a:srgbClr>
                  </a:outerShdw>
                </a:effectLst>
                <a:latin typeface="Arial Black" panose="020B0A04020102020204" pitchFamily="34" charset="0"/>
              </a:rPr>
              <a:t>Por eso, la Biblia señala que esa autoridad política que ejercerá un gobierno mundial será el Anticristo, quien contará con el apoyo religioso de un FALSO PROFETA, que según Apocalipsis 13:11-17, hará milagros y prodigios mentirosos, como hacer descender fuego del cielo, y todo ello para que crean en el Anticristo y le rindan culto, aunque parezca increíble. </a:t>
            </a:r>
            <a:endParaRPr lang="es-PE" sz="2800" dirty="0">
              <a:solidFill>
                <a:schemeClr val="accent2">
                  <a:lumMod val="60000"/>
                  <a:lumOff val="40000"/>
                </a:schemeClr>
              </a:solidFill>
              <a:effectLst>
                <a:glow rad="76200">
                  <a:srgbClr val="421E0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61712983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CuadroTexto 1"/>
          <p:cNvSpPr txBox="1"/>
          <p:nvPr/>
        </p:nvSpPr>
        <p:spPr>
          <a:xfrm>
            <a:off x="379828" y="351692"/>
            <a:ext cx="11437034" cy="2257321"/>
          </a:xfrm>
          <a:prstGeom prst="rect">
            <a:avLst/>
          </a:prstGeom>
          <a:noFill/>
        </p:spPr>
        <p:txBody>
          <a:bodyPr wrap="square" rtlCol="0">
            <a:spAutoFit/>
          </a:bodyPr>
          <a:lstStyle/>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Ud. encontrará en internet, vídeos católicos que informan que el papa Francisco es el Falso Profeta. Para que se cumpla ello, tiene que estar en la escena mundial el Anticristo y que el papa Francisco empiece a realizar milagros engañosos.</a:t>
            </a:r>
            <a:endParaRPr lang="es-PE" sz="28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834573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362" name="Picture 2" descr="https://cnnespanol2.files.wordpress.com/2015/09/papa-francisco-madison-square-garden-misa.png?w=846&amp;h=470&amp;crop=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34439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441960" y="3977639"/>
            <a:ext cx="11413585" cy="2660071"/>
          </a:xfrm>
          <a:prstGeom prst="rect">
            <a:avLst/>
          </a:prstGeom>
          <a:noFill/>
        </p:spPr>
        <p:txBody>
          <a:bodyPr wrap="square" rtlCol="0">
            <a:spAutoFit/>
            <a:scene3d>
              <a:camera prst="obliqueBottomLeft"/>
              <a:lightRig rig="threePt" dir="t"/>
            </a:scene3d>
            <a:sp3d extrusionH="127000">
              <a:extrusionClr>
                <a:srgbClr val="492207"/>
              </a:extrusionClr>
            </a:sp3d>
          </a:bodyPr>
          <a:lstStyle/>
          <a:p>
            <a:pPr algn="ctr"/>
            <a:r>
              <a:rPr lang="es-PE" sz="2800" b="1"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Por otro lado, quiero resaltar una declaración MUY DESAFORTUNADA que tuvo el papa Francisco con motivo de una misa celebrada en Estados Unidos, cuando dijo que la muerte de Cristo en la cruz había sido un fracaso.</a:t>
            </a:r>
          </a:p>
          <a:p>
            <a:pPr algn="ctr"/>
            <a:r>
              <a:rPr lang="es-PE" sz="2800" b="1"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Al final de esta presentación dejaré el enlace al vídeo donde Ud. comprobará lo que acabo de afirmar.</a:t>
            </a:r>
          </a:p>
        </p:txBody>
      </p:sp>
    </p:spTree>
    <p:extLst>
      <p:ext uri="{BB962C8B-B14F-4D97-AF65-F5344CB8AC3E}">
        <p14:creationId xmlns:p14="http://schemas.microsoft.com/office/powerpoint/2010/main" val="5193110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1" y="1082040"/>
            <a:ext cx="5943600" cy="4401205"/>
          </a:xfrm>
          <a:prstGeom prst="rect">
            <a:avLst/>
          </a:prstGeom>
          <a:noFill/>
          <a:scene3d>
            <a:camera prst="obliqueBottomLeft"/>
            <a:lightRig rig="threePt" dir="t"/>
          </a:scene3d>
        </p:spPr>
        <p:txBody>
          <a:bodyPr wrap="square" rtlCol="0">
            <a:spAutoFit/>
            <a:sp3d extrusionH="127000">
              <a:extrusionClr>
                <a:srgbClr val="263636"/>
              </a:extrusionClr>
            </a:sp3d>
          </a:bodyPr>
          <a:lstStyle/>
          <a:p>
            <a:pPr algn="ctr"/>
            <a:r>
              <a:rPr lang="es-PE" sz="2800" b="1" dirty="0">
                <a:solidFill>
                  <a:srgbClr val="9EBCBB"/>
                </a:solidFill>
                <a:effectLst>
                  <a:glow rad="76200">
                    <a:srgbClr val="263636">
                      <a:alpha val="94000"/>
                    </a:srgbClr>
                  </a:glow>
                  <a:outerShdw blurRad="38100" dist="38100" dir="2700000" algn="tl">
                    <a:srgbClr val="000000">
                      <a:alpha val="43137"/>
                    </a:srgbClr>
                  </a:outerShdw>
                </a:effectLst>
                <a:latin typeface="Arial Black" panose="020B0A04020102020204" pitchFamily="34" charset="0"/>
              </a:rPr>
              <a:t>La Biblia dice que la muerte de Cristo en la cruz del calvario fue un ROTUNDO ÉXITO, PORQUE AVERGONZÓ A LOS DEMONIOS PÚBLICAMENTE. A los demonios se les conoce también como PRINCIPADOS Y POTESTADES DE LAS TINIEBLAS.</a:t>
            </a:r>
            <a:endParaRPr lang="es-PE" sz="2800" dirty="0">
              <a:solidFill>
                <a:srgbClr val="9EBCBB"/>
              </a:solidFill>
              <a:effectLst>
                <a:glow rad="76200">
                  <a:srgbClr val="26363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0191623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74" y="-78659"/>
            <a:ext cx="12421772" cy="6992089"/>
          </a:xfrm>
          <a:prstGeom prst="rect">
            <a:avLst/>
          </a:prstGeom>
        </p:spPr>
      </p:pic>
      <p:sp>
        <p:nvSpPr>
          <p:cNvPr id="2" name="CuadroTexto 1"/>
          <p:cNvSpPr txBox="1"/>
          <p:nvPr/>
        </p:nvSpPr>
        <p:spPr>
          <a:xfrm>
            <a:off x="6248400" y="548640"/>
            <a:ext cx="5526258" cy="4832092"/>
          </a:xfrm>
          <a:prstGeom prst="rect">
            <a:avLst/>
          </a:prstGeom>
          <a:noFill/>
        </p:spPr>
        <p:txBody>
          <a:bodyPr wrap="square" rtlCol="0">
            <a:spAutoFit/>
            <a:scene3d>
              <a:camera prst="obliqueBottomLeft"/>
              <a:lightRig rig="threePt" dir="t"/>
            </a:scene3d>
            <a:sp3d extrusionH="127000">
              <a:extrusionClr>
                <a:srgbClr val="263636"/>
              </a:extrusionClr>
            </a:sp3d>
          </a:bodyPr>
          <a:lstStyle/>
          <a:p>
            <a:pPr algn="ctr"/>
            <a:r>
              <a:rPr lang="es-PE" sz="2800" b="1" dirty="0">
                <a:solidFill>
                  <a:srgbClr val="9EBCBB"/>
                </a:solidFill>
                <a:effectLst>
                  <a:glow rad="76200">
                    <a:srgbClr val="263636">
                      <a:alpha val="94000"/>
                    </a:srgbClr>
                  </a:glow>
                  <a:outerShdw blurRad="38100" dist="38100" dir="2700000" algn="tl">
                    <a:srgbClr val="000000">
                      <a:alpha val="43137"/>
                    </a:srgbClr>
                  </a:outerShdw>
                </a:effectLst>
                <a:latin typeface="Arial Black" panose="020B0A04020102020204" pitchFamily="34" charset="0"/>
              </a:rPr>
              <a:t>El pasaje bíblico que habla de Jesucristo y que corrobora lo dicho en el párrafo anterior, figura en Colosenses 2:15, que sentencia:</a:t>
            </a:r>
          </a:p>
          <a:p>
            <a:pPr algn="ctr"/>
            <a:r>
              <a:rPr lang="es-PE" sz="2800" b="1" dirty="0">
                <a:solidFill>
                  <a:srgbClr val="9EBCBB"/>
                </a:solidFill>
                <a:effectLst>
                  <a:glow rad="76200">
                    <a:srgbClr val="263636">
                      <a:alpha val="94000"/>
                    </a:srgbClr>
                  </a:glow>
                  <a:outerShdw blurRad="38100" dist="38100" dir="2700000" algn="tl">
                    <a:srgbClr val="000000">
                      <a:alpha val="43137"/>
                    </a:srgbClr>
                  </a:outerShdw>
                </a:effectLst>
                <a:latin typeface="Arial Black" panose="020B0A04020102020204" pitchFamily="34" charset="0"/>
              </a:rPr>
              <a:t>“y despojando a los principados y a las potestades, los exhibió públicamente, triunfando sobre ellos en la cruz”.</a:t>
            </a:r>
          </a:p>
        </p:txBody>
      </p:sp>
    </p:spTree>
    <p:extLst>
      <p:ext uri="{BB962C8B-B14F-4D97-AF65-F5344CB8AC3E}">
        <p14:creationId xmlns:p14="http://schemas.microsoft.com/office/powerpoint/2010/main" val="248526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04092" y="193430"/>
            <a:ext cx="11183815" cy="2677656"/>
          </a:xfrm>
          <a:prstGeom prst="rect">
            <a:avLst/>
          </a:prstGeom>
          <a:noFill/>
        </p:spPr>
        <p:txBody>
          <a:bodyPr wrap="square" rtlCol="0">
            <a:spAutoFit/>
            <a:scene3d>
              <a:camera prst="obliqueBottomLeft"/>
              <a:lightRig rig="threePt" dir="t"/>
            </a:scene3d>
            <a:sp3d extrusionH="127000">
              <a:extrusionClr>
                <a:srgbClr val="421E06"/>
              </a:extrusionClr>
            </a:sp3d>
          </a:bodyPr>
          <a:lstStyle/>
          <a:p>
            <a:pPr algn="ctr"/>
            <a:r>
              <a:rPr lang="es-PE" sz="2800" b="1" dirty="0">
                <a:solidFill>
                  <a:schemeClr val="accent2">
                    <a:lumMod val="60000"/>
                    <a:lumOff val="40000"/>
                  </a:schemeClr>
                </a:solidFill>
                <a:effectLst>
                  <a:glow rad="76200">
                    <a:srgbClr val="421E06">
                      <a:alpha val="94000"/>
                    </a:srgbClr>
                  </a:glow>
                  <a:outerShdw blurRad="38100" dist="38100" dir="2700000" algn="tl">
                    <a:srgbClr val="000000">
                      <a:alpha val="43137"/>
                    </a:srgbClr>
                  </a:outerShdw>
                </a:effectLst>
                <a:latin typeface="Arial Black" panose="020B0A04020102020204" pitchFamily="34" charset="0"/>
              </a:rPr>
              <a:t>Cuando la Biblia menciona que Jesucristo despojó a los demonios (o sea, los principados y potestades de las tinieblas), se está refiriendo que Jesucristo le quitó las llaves del imperio de la muerte a Satanás, ya que la muerte no pudo retener a Jesucristo y es por ello que resucitó al 3º día. </a:t>
            </a:r>
            <a:endParaRPr lang="es-PE" sz="2800" dirty="0">
              <a:solidFill>
                <a:schemeClr val="accent2">
                  <a:lumMod val="60000"/>
                  <a:lumOff val="40000"/>
                </a:schemeClr>
              </a:solidFill>
              <a:effectLst>
                <a:glow rad="76200">
                  <a:srgbClr val="421E0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04130354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096000" y="1280160"/>
            <a:ext cx="5555565" cy="2677656"/>
          </a:xfrm>
          <a:prstGeom prst="rect">
            <a:avLst/>
          </a:prstGeom>
          <a:noFill/>
        </p:spPr>
        <p:txBody>
          <a:bodyPr wrap="square" rtlCol="0">
            <a:spAutoFit/>
            <a:scene3d>
              <a:camera prst="obliqueBottomLeft"/>
              <a:lightRig rig="threePt" dir="t"/>
            </a:scene3d>
            <a:sp3d extrusionH="127000">
              <a:extrusionClr>
                <a:srgbClr val="525000"/>
              </a:extrusionClr>
            </a:sp3d>
          </a:bodyPr>
          <a:lstStyle/>
          <a:p>
            <a:pPr algn="ctr"/>
            <a:r>
              <a:rPr lang="es-PE" sz="2800" b="1" dirty="0">
                <a:solidFill>
                  <a:srgbClr val="FFFF53"/>
                </a:solidFill>
                <a:effectLst>
                  <a:glow rad="76200">
                    <a:srgbClr val="525000">
                      <a:alpha val="94000"/>
                    </a:srgbClr>
                  </a:glow>
                  <a:outerShdw blurRad="38100" dist="38100" dir="2700000" algn="tl">
                    <a:srgbClr val="000000">
                      <a:alpha val="43137"/>
                    </a:srgbClr>
                  </a:outerShdw>
                </a:effectLst>
                <a:latin typeface="Arial Black" panose="020B0A04020102020204" pitchFamily="34" charset="0"/>
              </a:rPr>
              <a:t>Precisamente Hebreos 2:14, nos declara como Jesús destruyó “por medio de la muerte al que tenía el imperio de la muerte, esto es, al diablo.”</a:t>
            </a:r>
            <a:endParaRPr lang="es-PE" sz="2800" dirty="0">
              <a:solidFill>
                <a:srgbClr val="FFFF53"/>
              </a:solidFill>
              <a:effectLst>
                <a:glow rad="76200">
                  <a:srgbClr val="5250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58418973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 y="-68628"/>
            <a:ext cx="12494998" cy="7033308"/>
          </a:xfrm>
          <a:prstGeom prst="rect">
            <a:avLst/>
          </a:prstGeom>
        </p:spPr>
      </p:pic>
      <p:sp>
        <p:nvSpPr>
          <p:cNvPr id="2" name="CuadroTexto 1"/>
          <p:cNvSpPr txBox="1"/>
          <p:nvPr/>
        </p:nvSpPr>
        <p:spPr>
          <a:xfrm>
            <a:off x="213360" y="259079"/>
            <a:ext cx="11826239" cy="1815882"/>
          </a:xfrm>
          <a:prstGeom prst="rect">
            <a:avLst/>
          </a:prstGeom>
          <a:noFill/>
        </p:spPr>
        <p:txBody>
          <a:bodyPr wrap="square" rtlCol="0">
            <a:spAutoFit/>
            <a:scene3d>
              <a:camera prst="obliqueBottomLeft"/>
              <a:lightRig rig="threePt" dir="t"/>
            </a:scene3d>
            <a:sp3d extrusionH="127000">
              <a:extrusionClr>
                <a:srgbClr val="361705"/>
              </a:extrusionClr>
            </a:sp3d>
          </a:bodyPr>
          <a:lstStyle/>
          <a:p>
            <a:pPr algn="ctr"/>
            <a:r>
              <a:rPr lang="es-PE" sz="2800" b="1" dirty="0">
                <a:solidFill>
                  <a:srgbClr val="F1DE79"/>
                </a:solidFill>
                <a:effectLst>
                  <a:glow rad="76200">
                    <a:srgbClr val="361705">
                      <a:alpha val="94000"/>
                    </a:srgbClr>
                  </a:glow>
                  <a:outerShdw blurRad="38100" dist="38100" dir="2700000" algn="tl">
                    <a:srgbClr val="000000">
                      <a:alpha val="43137"/>
                    </a:srgbClr>
                  </a:outerShdw>
                </a:effectLst>
                <a:latin typeface="Arial Black" panose="020B0A04020102020204" pitchFamily="34" charset="0"/>
              </a:rPr>
              <a:t>Y también en la cruz del calvario, Jesucristo estaba deshaciendo las obras de Satanás y es por ello que sus seguidores tienen la AUTORIDAD para que en su NOMBRE echen fuera demonios, tal como señala Marcos 16:17.</a:t>
            </a:r>
            <a:endParaRPr lang="es-PE" sz="2800" dirty="0">
              <a:solidFill>
                <a:srgbClr val="F1DE79"/>
              </a:solidFill>
              <a:effectLst>
                <a:glow rad="76200">
                  <a:srgbClr val="36170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80970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50520" y="228600"/>
            <a:ext cx="11521440" cy="2315935"/>
          </a:xfrm>
          <a:prstGeom prst="rect">
            <a:avLst/>
          </a:prstGeom>
          <a:noFill/>
        </p:spPr>
        <p:txBody>
          <a:bodyPr wrap="square" rtlCol="0">
            <a:spAutoFit/>
            <a:scene3d>
              <a:camera prst="obliqueBottomLeft"/>
              <a:lightRig rig="threePt" dir="t"/>
            </a:scene3d>
            <a:sp3d extrusionH="101600">
              <a:extrusionClr>
                <a:srgbClr val="371D36"/>
              </a:extrusionClr>
            </a:sp3d>
          </a:bodyPr>
          <a:lstStyle/>
          <a:p>
            <a:pPr algn="ctr"/>
            <a:r>
              <a:rPr lang="es-PE" sz="2800" b="1" dirty="0">
                <a:solidFill>
                  <a:srgbClr val="DFC3DE"/>
                </a:solidFill>
                <a:effectLst>
                  <a:glow rad="76200">
                    <a:srgbClr val="371D36">
                      <a:alpha val="94000"/>
                    </a:srgbClr>
                  </a:glow>
                  <a:outerShdw blurRad="38100" dist="38100" dir="2700000" algn="tl">
                    <a:srgbClr val="000000">
                      <a:alpha val="43137"/>
                    </a:srgbClr>
                  </a:outerShdw>
                </a:effectLst>
                <a:latin typeface="Arial Black" panose="020B0A04020102020204" pitchFamily="34" charset="0"/>
              </a:rPr>
              <a:t>A continuación voy a dejar varios enlaces de vídeos muy importantes el cual le ayudará a juzgar con justo juicio, según dijo Jesucristo en Juan 7:24, todo lo referente al </a:t>
            </a:r>
            <a:r>
              <a:rPr lang="es-PE" sz="2800" b="1" dirty="0" smtClean="0">
                <a:solidFill>
                  <a:srgbClr val="DFC3DE"/>
                </a:solidFill>
                <a:effectLst>
                  <a:glow rad="76200">
                    <a:srgbClr val="371D36">
                      <a:alpha val="94000"/>
                    </a:srgbClr>
                  </a:glow>
                  <a:outerShdw blurRad="38100" dist="38100" dir="2700000" algn="tl">
                    <a:srgbClr val="000000">
                      <a:alpha val="43137"/>
                    </a:srgbClr>
                  </a:outerShdw>
                </a:effectLst>
                <a:latin typeface="Arial Black" panose="020B0A04020102020204" pitchFamily="34" charset="0"/>
              </a:rPr>
              <a:t>papa Francisco, El Vaticano, la orden de los jesuitas y el Nuevo Orden Mundial. (Dar clic en cada enlace)</a:t>
            </a:r>
            <a:endParaRPr lang="es-PE" sz="2800" b="1" dirty="0">
              <a:solidFill>
                <a:srgbClr val="DFC3DE"/>
              </a:solidFill>
              <a:effectLst>
                <a:glow rad="76200">
                  <a:srgbClr val="371D36">
                    <a:alpha val="94000"/>
                  </a:srgbClr>
                </a:glow>
                <a:outerShdw blurRad="38100" dist="38100" dir="2700000" algn="tl">
                  <a:srgbClr val="000000">
                    <a:alpha val="43137"/>
                  </a:srgbClr>
                </a:outerShdw>
              </a:effectLst>
              <a:latin typeface="Arial Black" panose="020B0A04020102020204" pitchFamily="34" charset="0"/>
            </a:endParaRPr>
          </a:p>
        </p:txBody>
      </p:sp>
      <p:sp>
        <p:nvSpPr>
          <p:cNvPr id="6" name="Rectángulo 5">
            <a:hlinkClick r:id="rId3"/>
          </p:cNvPr>
          <p:cNvSpPr/>
          <p:nvPr/>
        </p:nvSpPr>
        <p:spPr>
          <a:xfrm>
            <a:off x="1500554" y="2859341"/>
            <a:ext cx="6096000" cy="400110"/>
          </a:xfrm>
          <a:prstGeom prst="rect">
            <a:avLst/>
          </a:prstGeom>
        </p:spPr>
        <p:txBody>
          <a:bodyPr>
            <a:spAutoFit/>
          </a:bodyPr>
          <a:lstStyle/>
          <a:p>
            <a:r>
              <a:rPr lang="es-PE" sz="2000" b="1" dirty="0">
                <a:solidFill>
                  <a:srgbClr val="FF0000"/>
                </a:solidFill>
                <a:effectLst>
                  <a:outerShdw blurRad="38100" dist="38100" dir="2700000" algn="tl">
                    <a:srgbClr val="000000">
                      <a:alpha val="43137"/>
                    </a:srgbClr>
                  </a:outerShdw>
                </a:effectLst>
              </a:rPr>
              <a:t>https://</a:t>
            </a:r>
            <a:r>
              <a:rPr lang="es-PE" sz="2000" b="1" dirty="0" smtClean="0">
                <a:solidFill>
                  <a:srgbClr val="FF0000"/>
                </a:solidFill>
                <a:effectLst>
                  <a:outerShdw blurRad="38100" dist="38100" dir="2700000" algn="tl">
                    <a:srgbClr val="000000">
                      <a:alpha val="43137"/>
                    </a:srgbClr>
                  </a:outerShdw>
                </a:effectLst>
              </a:rPr>
              <a:t>www.youtube.com/watch?v=UFDo9L5WBQM</a:t>
            </a:r>
            <a:endParaRPr lang="es-PE" sz="2000" b="1" dirty="0">
              <a:solidFill>
                <a:srgbClr val="FF0000"/>
              </a:solidFill>
              <a:effectLst>
                <a:outerShdw blurRad="38100" dist="38100" dir="2700000" algn="tl">
                  <a:srgbClr val="000000">
                    <a:alpha val="43137"/>
                  </a:srgbClr>
                </a:outerShdw>
              </a:effectLst>
            </a:endParaRPr>
          </a:p>
        </p:txBody>
      </p:sp>
      <p:sp>
        <p:nvSpPr>
          <p:cNvPr id="7" name="Rectángulo 6"/>
          <p:cNvSpPr/>
          <p:nvPr/>
        </p:nvSpPr>
        <p:spPr>
          <a:xfrm>
            <a:off x="1500554" y="3195422"/>
            <a:ext cx="7362092" cy="400109"/>
          </a:xfrm>
          <a:prstGeom prst="rect">
            <a:avLst/>
          </a:prstGeom>
        </p:spPr>
        <p:txBody>
          <a:bodyPr wrap="square">
            <a:spAutoFit/>
          </a:bodyPr>
          <a:lstStyle/>
          <a:p>
            <a:r>
              <a:rPr lang="es-PE" sz="2000" b="1" dirty="0">
                <a:solidFill>
                  <a:schemeClr val="bg1"/>
                </a:solidFill>
                <a:effectLst>
                  <a:outerShdw blurRad="38100" dist="38100" dir="2700000" algn="tl">
                    <a:srgbClr val="000000">
                      <a:alpha val="43137"/>
                    </a:srgbClr>
                  </a:outerShdw>
                </a:effectLst>
              </a:rPr>
              <a:t>Papa Francisco llama a un gobierno </a:t>
            </a:r>
            <a:r>
              <a:rPr lang="es-PE" sz="2000" b="1" dirty="0" smtClean="0">
                <a:solidFill>
                  <a:schemeClr val="bg1"/>
                </a:solidFill>
                <a:effectLst>
                  <a:outerShdw blurRad="38100" dist="38100" dir="2700000" algn="tl">
                    <a:srgbClr val="000000">
                      <a:alpha val="43137"/>
                    </a:srgbClr>
                  </a:outerShdw>
                </a:effectLst>
              </a:rPr>
              <a:t>mundial (Duración:10 minutos)</a:t>
            </a:r>
            <a:endParaRPr lang="es-PE" sz="2000" b="1" dirty="0">
              <a:solidFill>
                <a:schemeClr val="bg1"/>
              </a:solidFill>
              <a:effectLst>
                <a:outerShdw blurRad="38100" dist="38100" dir="2700000" algn="tl">
                  <a:srgbClr val="000000">
                    <a:alpha val="43137"/>
                  </a:srgbClr>
                </a:outerShdw>
              </a:effectLst>
            </a:endParaRPr>
          </a:p>
        </p:txBody>
      </p:sp>
      <p:sp>
        <p:nvSpPr>
          <p:cNvPr id="8" name="CuadroTexto 7"/>
          <p:cNvSpPr txBox="1"/>
          <p:nvPr/>
        </p:nvSpPr>
        <p:spPr>
          <a:xfrm>
            <a:off x="584982" y="2859341"/>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1:</a:t>
            </a:r>
            <a:endParaRPr lang="es-PE" sz="2000" b="1" dirty="0">
              <a:solidFill>
                <a:srgbClr val="FF0000"/>
              </a:solidFill>
              <a:effectLst>
                <a:outerShdw blurRad="38100" dist="38100" dir="2700000" algn="tl">
                  <a:srgbClr val="000000">
                    <a:alpha val="43137"/>
                  </a:srgbClr>
                </a:outerShdw>
              </a:effectLst>
            </a:endParaRPr>
          </a:p>
        </p:txBody>
      </p:sp>
      <p:sp>
        <p:nvSpPr>
          <p:cNvPr id="9" name="CuadroTexto 8"/>
          <p:cNvSpPr txBox="1"/>
          <p:nvPr/>
        </p:nvSpPr>
        <p:spPr>
          <a:xfrm>
            <a:off x="584982" y="3735367"/>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2:</a:t>
            </a:r>
            <a:endParaRPr lang="es-PE" sz="2000" b="1" dirty="0">
              <a:solidFill>
                <a:srgbClr val="FF0000"/>
              </a:solidFill>
              <a:effectLst>
                <a:outerShdw blurRad="38100" dist="38100" dir="2700000" algn="tl">
                  <a:srgbClr val="000000">
                    <a:alpha val="43137"/>
                  </a:srgbClr>
                </a:outerShdw>
              </a:effectLst>
            </a:endParaRPr>
          </a:p>
        </p:txBody>
      </p:sp>
      <p:sp>
        <p:nvSpPr>
          <p:cNvPr id="10" name="Rectángulo 9">
            <a:hlinkClick r:id="rId4"/>
          </p:cNvPr>
          <p:cNvSpPr/>
          <p:nvPr/>
        </p:nvSpPr>
        <p:spPr>
          <a:xfrm>
            <a:off x="1500554" y="3766145"/>
            <a:ext cx="5613009" cy="400110"/>
          </a:xfrm>
          <a:prstGeom prst="rect">
            <a:avLst/>
          </a:prstGeom>
        </p:spPr>
        <p:txBody>
          <a:bodyPr wrap="square">
            <a:spAutoFit/>
          </a:bodyPr>
          <a:lstStyle/>
          <a:p>
            <a:r>
              <a:rPr lang="es-PE" sz="2000" b="1" dirty="0">
                <a:solidFill>
                  <a:srgbClr val="FF0000"/>
                </a:solidFill>
                <a:effectLst>
                  <a:outerShdw blurRad="38100" dist="38100" dir="2700000" algn="tl">
                    <a:srgbClr val="000000">
                      <a:alpha val="43137"/>
                    </a:srgbClr>
                  </a:outerShdw>
                </a:effectLst>
              </a:rPr>
              <a:t>https://www.youtube.com/watch?v=JBHgL5cmjEI</a:t>
            </a:r>
          </a:p>
        </p:txBody>
      </p:sp>
      <p:sp>
        <p:nvSpPr>
          <p:cNvPr id="11" name="Rectángulo 10"/>
          <p:cNvSpPr/>
          <p:nvPr/>
        </p:nvSpPr>
        <p:spPr>
          <a:xfrm>
            <a:off x="1500553" y="4044540"/>
            <a:ext cx="8276493" cy="400110"/>
          </a:xfrm>
          <a:prstGeom prst="rect">
            <a:avLst/>
          </a:prstGeom>
        </p:spPr>
        <p:txBody>
          <a:bodyPr wrap="square">
            <a:spAutoFit/>
          </a:bodyPr>
          <a:lstStyle/>
          <a:p>
            <a:pPr fontAlgn="t"/>
            <a:r>
              <a:rPr lang="es-PE" sz="2000" b="1" dirty="0">
                <a:solidFill>
                  <a:schemeClr val="bg1"/>
                </a:solidFill>
                <a:effectLst>
                  <a:outerShdw blurRad="38100" dist="38100" dir="2700000" algn="tl">
                    <a:srgbClr val="000000">
                      <a:alpha val="43137"/>
                    </a:srgbClr>
                  </a:outerShdw>
                </a:effectLst>
              </a:rPr>
              <a:t>El Vaticano prepara el gobierno mundial del </a:t>
            </a:r>
            <a:r>
              <a:rPr lang="es-PE" sz="2000" b="1" dirty="0" smtClean="0">
                <a:solidFill>
                  <a:schemeClr val="bg1"/>
                </a:solidFill>
                <a:effectLst>
                  <a:outerShdw blurRad="38100" dist="38100" dir="2700000" algn="tl">
                    <a:srgbClr val="000000">
                      <a:alpha val="43137"/>
                    </a:srgbClr>
                  </a:outerShdw>
                </a:effectLst>
              </a:rPr>
              <a:t>Anticristo (Duración: 3 minutos)</a:t>
            </a:r>
            <a:endParaRPr lang="es-PE" sz="2000" b="1" i="0" dirty="0">
              <a:solidFill>
                <a:schemeClr val="bg1"/>
              </a:solidFill>
              <a:effectLst>
                <a:outerShdw blurRad="38100" dist="38100" dir="2700000" algn="tl">
                  <a:srgbClr val="000000">
                    <a:alpha val="43137"/>
                  </a:srgbClr>
                </a:outerShdw>
              </a:effectLst>
            </a:endParaRPr>
          </a:p>
        </p:txBody>
      </p:sp>
      <p:sp>
        <p:nvSpPr>
          <p:cNvPr id="12" name="CuadroTexto 11"/>
          <p:cNvSpPr txBox="1"/>
          <p:nvPr/>
        </p:nvSpPr>
        <p:spPr>
          <a:xfrm>
            <a:off x="584982" y="4618949"/>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3:</a:t>
            </a:r>
            <a:endParaRPr lang="es-PE" sz="2000" b="1" dirty="0">
              <a:solidFill>
                <a:srgbClr val="FF0000"/>
              </a:solidFill>
              <a:effectLst>
                <a:outerShdw blurRad="38100" dist="38100" dir="2700000" algn="tl">
                  <a:srgbClr val="000000">
                    <a:alpha val="43137"/>
                  </a:srgbClr>
                </a:outerShdw>
              </a:effectLst>
            </a:endParaRPr>
          </a:p>
        </p:txBody>
      </p:sp>
      <p:sp>
        <p:nvSpPr>
          <p:cNvPr id="13" name="Rectángulo 12">
            <a:hlinkClick r:id="rId5"/>
          </p:cNvPr>
          <p:cNvSpPr/>
          <p:nvPr/>
        </p:nvSpPr>
        <p:spPr>
          <a:xfrm>
            <a:off x="1500554" y="4615264"/>
            <a:ext cx="5772443" cy="400110"/>
          </a:xfrm>
          <a:prstGeom prst="rect">
            <a:avLst/>
          </a:prstGeom>
        </p:spPr>
        <p:txBody>
          <a:bodyPr wrap="square">
            <a:spAutoFit/>
          </a:bodyPr>
          <a:lstStyle/>
          <a:p>
            <a:r>
              <a:rPr lang="es-PE" sz="2000" b="1" dirty="0">
                <a:solidFill>
                  <a:srgbClr val="FF0000"/>
                </a:solidFill>
                <a:effectLst>
                  <a:outerShdw blurRad="38100" dist="38100" dir="2700000" algn="tl">
                    <a:srgbClr val="000000">
                      <a:alpha val="43137"/>
                    </a:srgbClr>
                  </a:outerShdw>
                </a:effectLst>
              </a:rPr>
              <a:t>https://www.youtube.com/watch?v=EBLqSFfm1LM</a:t>
            </a:r>
          </a:p>
        </p:txBody>
      </p:sp>
      <p:sp>
        <p:nvSpPr>
          <p:cNvPr id="14" name="Rectángulo 13"/>
          <p:cNvSpPr/>
          <p:nvPr/>
        </p:nvSpPr>
        <p:spPr>
          <a:xfrm>
            <a:off x="1500553" y="4928122"/>
            <a:ext cx="10541391" cy="400110"/>
          </a:xfrm>
          <a:prstGeom prst="rect">
            <a:avLst/>
          </a:prstGeom>
        </p:spPr>
        <p:txBody>
          <a:bodyPr wrap="square">
            <a:spAutoFit/>
          </a:bodyPr>
          <a:lstStyle/>
          <a:p>
            <a:r>
              <a:rPr lang="es-PE" sz="2000" b="1" dirty="0">
                <a:solidFill>
                  <a:schemeClr val="bg1"/>
                </a:solidFill>
                <a:effectLst>
                  <a:outerShdw blurRad="38100" dist="38100" dir="2700000" algn="tl">
                    <a:srgbClr val="000000">
                      <a:alpha val="43137"/>
                    </a:srgbClr>
                  </a:outerShdw>
                </a:effectLst>
              </a:rPr>
              <a:t>Papa Francisco dice que la muerte de Jesús en la cruz fue un fracaso. </a:t>
            </a:r>
            <a:r>
              <a:rPr lang="es-PE" sz="2000" b="1" dirty="0" smtClean="0">
                <a:solidFill>
                  <a:schemeClr val="bg1"/>
                </a:solidFill>
                <a:effectLst>
                  <a:outerShdw blurRad="38100" dist="38100" dir="2700000" algn="tl">
                    <a:srgbClr val="000000">
                      <a:alpha val="43137"/>
                    </a:srgbClr>
                  </a:outerShdw>
                </a:effectLst>
              </a:rPr>
              <a:t>(Duración: 1 minuto 13 </a:t>
            </a:r>
            <a:r>
              <a:rPr lang="es-PE" sz="2000" b="1" dirty="0" err="1" smtClean="0">
                <a:solidFill>
                  <a:schemeClr val="bg1"/>
                </a:solidFill>
                <a:effectLst>
                  <a:outerShdw blurRad="38100" dist="38100" dir="2700000" algn="tl">
                    <a:srgbClr val="000000">
                      <a:alpha val="43137"/>
                    </a:srgbClr>
                  </a:outerShdw>
                </a:effectLst>
              </a:rPr>
              <a:t>seg</a:t>
            </a:r>
            <a:r>
              <a:rPr lang="es-PE" sz="2000" b="1" dirty="0" smtClean="0">
                <a:solidFill>
                  <a:schemeClr val="bg1"/>
                </a:solidFill>
                <a:effectLst>
                  <a:outerShdw blurRad="38100" dist="38100" dir="2700000" algn="tl">
                    <a:srgbClr val="000000">
                      <a:alpha val="43137"/>
                    </a:srgbClr>
                  </a:outerShdw>
                </a:effectLst>
              </a:rPr>
              <a:t>.)</a:t>
            </a:r>
            <a:endParaRPr lang="es-PE" sz="2000" dirty="0">
              <a:solidFill>
                <a:schemeClr val="bg1"/>
              </a:solidFill>
              <a:effectLst>
                <a:outerShdw blurRad="38100" dist="38100" dir="2700000" algn="tl">
                  <a:srgbClr val="000000">
                    <a:alpha val="43137"/>
                  </a:srgbClr>
                </a:outerShdw>
              </a:effectLst>
            </a:endParaRPr>
          </a:p>
        </p:txBody>
      </p:sp>
      <p:sp>
        <p:nvSpPr>
          <p:cNvPr id="15" name="CuadroTexto 14"/>
          <p:cNvSpPr txBox="1"/>
          <p:nvPr/>
        </p:nvSpPr>
        <p:spPr>
          <a:xfrm>
            <a:off x="584982" y="5468068"/>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4:</a:t>
            </a:r>
            <a:endParaRPr lang="es-PE" sz="2000" b="1" dirty="0">
              <a:solidFill>
                <a:srgbClr val="FF0000"/>
              </a:solidFill>
              <a:effectLst>
                <a:outerShdw blurRad="38100" dist="38100" dir="2700000" algn="tl">
                  <a:srgbClr val="000000">
                    <a:alpha val="43137"/>
                  </a:srgbClr>
                </a:outerShdw>
              </a:effectLst>
            </a:endParaRPr>
          </a:p>
        </p:txBody>
      </p:sp>
      <p:sp>
        <p:nvSpPr>
          <p:cNvPr id="16" name="Rectángulo 15">
            <a:hlinkClick r:id="rId6"/>
          </p:cNvPr>
          <p:cNvSpPr/>
          <p:nvPr/>
        </p:nvSpPr>
        <p:spPr>
          <a:xfrm>
            <a:off x="1500552" y="5471753"/>
            <a:ext cx="8276493" cy="400110"/>
          </a:xfrm>
          <a:prstGeom prst="rect">
            <a:avLst/>
          </a:prstGeom>
        </p:spPr>
        <p:txBody>
          <a:bodyPr wrap="square">
            <a:spAutoFit/>
          </a:bodyPr>
          <a:lstStyle/>
          <a:p>
            <a:r>
              <a:rPr lang="es-PE" sz="2000" b="1" dirty="0">
                <a:solidFill>
                  <a:srgbClr val="FF0000"/>
                </a:solidFill>
                <a:effectLst>
                  <a:outerShdw blurRad="38100" dist="38100" dir="2700000" algn="tl">
                    <a:srgbClr val="000000">
                      <a:alpha val="43137"/>
                    </a:srgbClr>
                  </a:outerShdw>
                </a:effectLst>
              </a:rPr>
              <a:t>https://www.youtube.com/watch?v=Qi7rzZrjmyc</a:t>
            </a:r>
          </a:p>
        </p:txBody>
      </p:sp>
      <p:sp>
        <p:nvSpPr>
          <p:cNvPr id="17" name="CuadroTexto 16"/>
          <p:cNvSpPr txBox="1"/>
          <p:nvPr/>
        </p:nvSpPr>
        <p:spPr>
          <a:xfrm>
            <a:off x="1500552" y="5796334"/>
            <a:ext cx="9838008" cy="400110"/>
          </a:xfrm>
          <a:prstGeom prst="rect">
            <a:avLst/>
          </a:prstGeom>
          <a:noFill/>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Escalofriantes revelaciones de ex sacerdote jesuita (Imperdible, dura 56 minutos)</a:t>
            </a:r>
            <a:endParaRPr lang="es-PE" sz="20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8204449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5474"/>
            <a:ext cx="12192000" cy="6858000"/>
          </a:xfrm>
          <a:prstGeom prst="rect">
            <a:avLst/>
          </a:prstGeom>
        </p:spPr>
      </p:pic>
      <p:sp>
        <p:nvSpPr>
          <p:cNvPr id="3" name="CuadroTexto 2"/>
          <p:cNvSpPr txBox="1"/>
          <p:nvPr/>
        </p:nvSpPr>
        <p:spPr>
          <a:xfrm>
            <a:off x="627186" y="763254"/>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5:</a:t>
            </a:r>
            <a:endParaRPr lang="es-PE" sz="2000" b="1" dirty="0">
              <a:solidFill>
                <a:srgbClr val="FF0000"/>
              </a:solidFill>
              <a:effectLst>
                <a:outerShdw blurRad="38100" dist="38100" dir="2700000" algn="tl">
                  <a:srgbClr val="000000">
                    <a:alpha val="43137"/>
                  </a:srgbClr>
                </a:outerShdw>
              </a:effectLst>
            </a:endParaRPr>
          </a:p>
        </p:txBody>
      </p:sp>
      <p:sp>
        <p:nvSpPr>
          <p:cNvPr id="4" name="Rectángulo 3">
            <a:hlinkClick r:id="rId3"/>
          </p:cNvPr>
          <p:cNvSpPr/>
          <p:nvPr/>
        </p:nvSpPr>
        <p:spPr>
          <a:xfrm>
            <a:off x="1575582" y="763254"/>
            <a:ext cx="7033846" cy="400110"/>
          </a:xfrm>
          <a:prstGeom prst="rect">
            <a:avLst/>
          </a:prstGeom>
        </p:spPr>
        <p:txBody>
          <a:bodyPr wrap="square">
            <a:spAutoFit/>
          </a:bodyPr>
          <a:lstStyle/>
          <a:p>
            <a:r>
              <a:rPr lang="es-PE" sz="2000" b="1" dirty="0">
                <a:solidFill>
                  <a:srgbClr val="FF0000"/>
                </a:solidFill>
                <a:effectLst>
                  <a:outerShdw blurRad="38100" dist="38100" dir="2700000" algn="tl">
                    <a:srgbClr val="000000">
                      <a:alpha val="43137"/>
                    </a:srgbClr>
                  </a:outerShdw>
                </a:effectLst>
              </a:rPr>
              <a:t>https://www.youtube.com/watch?v=c-b8H0Mo8mQ</a:t>
            </a:r>
          </a:p>
        </p:txBody>
      </p:sp>
      <p:sp>
        <p:nvSpPr>
          <p:cNvPr id="5" name="CuadroTexto 4"/>
          <p:cNvSpPr txBox="1"/>
          <p:nvPr/>
        </p:nvSpPr>
        <p:spPr>
          <a:xfrm>
            <a:off x="1575582" y="1055076"/>
            <a:ext cx="9945858" cy="707886"/>
          </a:xfrm>
          <a:prstGeom prst="rect">
            <a:avLst/>
          </a:prstGeom>
          <a:noFill/>
        </p:spPr>
        <p:txBody>
          <a:bodyPr wrap="square" rtlCol="0">
            <a:spAutoFit/>
          </a:bodyPr>
          <a:lstStyle/>
          <a:p>
            <a:pPr fontAlgn="t"/>
            <a:r>
              <a:rPr lang="es-PE" sz="2000" b="1" dirty="0">
                <a:solidFill>
                  <a:schemeClr val="bg1"/>
                </a:solidFill>
                <a:effectLst>
                  <a:outerShdw blurRad="38100" dist="38100" dir="2700000" algn="tl">
                    <a:srgbClr val="000000">
                      <a:alpha val="43137"/>
                    </a:srgbClr>
                  </a:outerShdw>
                </a:effectLst>
              </a:rPr>
              <a:t>Padre encarcelado en EEUU por pedir que no se adoctrine a su </a:t>
            </a:r>
            <a:r>
              <a:rPr lang="es-PE" sz="2000" b="1" dirty="0" smtClean="0">
                <a:solidFill>
                  <a:schemeClr val="bg1"/>
                </a:solidFill>
                <a:effectLst>
                  <a:outerShdw blurRad="38100" dist="38100" dir="2700000" algn="tl">
                    <a:srgbClr val="000000">
                      <a:alpha val="43137"/>
                    </a:srgbClr>
                  </a:outerShdw>
                </a:effectLst>
              </a:rPr>
              <a:t>hijo en la homosexualidad (Duración: 5 minutos)</a:t>
            </a:r>
            <a:endParaRPr lang="es-PE" sz="2000" b="1" dirty="0">
              <a:solidFill>
                <a:schemeClr val="bg1"/>
              </a:solidFill>
              <a:effectLst>
                <a:outerShdw blurRad="38100" dist="38100" dir="2700000" algn="tl">
                  <a:srgbClr val="000000">
                    <a:alpha val="43137"/>
                  </a:srgbClr>
                </a:outerShdw>
              </a:effectLst>
            </a:endParaRPr>
          </a:p>
        </p:txBody>
      </p:sp>
      <p:sp>
        <p:nvSpPr>
          <p:cNvPr id="6" name="CuadroTexto 5"/>
          <p:cNvSpPr txBox="1"/>
          <p:nvPr/>
        </p:nvSpPr>
        <p:spPr>
          <a:xfrm>
            <a:off x="627186" y="2961494"/>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7:</a:t>
            </a:r>
            <a:endParaRPr lang="es-PE" sz="2000" b="1" dirty="0">
              <a:solidFill>
                <a:srgbClr val="FF0000"/>
              </a:solidFill>
              <a:effectLst>
                <a:outerShdw blurRad="38100" dist="38100" dir="2700000" algn="tl">
                  <a:srgbClr val="000000">
                    <a:alpha val="43137"/>
                  </a:srgbClr>
                </a:outerShdw>
              </a:effectLst>
            </a:endParaRPr>
          </a:p>
        </p:txBody>
      </p:sp>
      <p:sp>
        <p:nvSpPr>
          <p:cNvPr id="7" name="Rectángulo 6">
            <a:hlinkClick r:id="rId4"/>
          </p:cNvPr>
          <p:cNvSpPr/>
          <p:nvPr/>
        </p:nvSpPr>
        <p:spPr>
          <a:xfrm>
            <a:off x="1547446" y="2990531"/>
            <a:ext cx="8904848" cy="400110"/>
          </a:xfrm>
          <a:prstGeom prst="rect">
            <a:avLst/>
          </a:prstGeom>
        </p:spPr>
        <p:txBody>
          <a:bodyPr wrap="square">
            <a:spAutoFit/>
          </a:bodyPr>
          <a:lstStyle/>
          <a:p>
            <a:r>
              <a:rPr lang="es-PE" sz="2000" b="1" dirty="0">
                <a:solidFill>
                  <a:srgbClr val="FF0000"/>
                </a:solidFill>
                <a:effectLst>
                  <a:outerShdw blurRad="38100" dist="38100" dir="2700000" algn="tl">
                    <a:srgbClr val="000000">
                      <a:alpha val="43137"/>
                    </a:srgbClr>
                  </a:outerShdw>
                </a:effectLst>
              </a:rPr>
              <a:t>https://www.youtube.com/watch?v=jd5CBvpYd2I</a:t>
            </a:r>
          </a:p>
        </p:txBody>
      </p:sp>
      <p:sp>
        <p:nvSpPr>
          <p:cNvPr id="8" name="Rectángulo 7"/>
          <p:cNvSpPr/>
          <p:nvPr/>
        </p:nvSpPr>
        <p:spPr>
          <a:xfrm>
            <a:off x="1547446" y="3321608"/>
            <a:ext cx="8876713" cy="400110"/>
          </a:xfrm>
          <a:prstGeom prst="rect">
            <a:avLst/>
          </a:prstGeom>
        </p:spPr>
        <p:txBody>
          <a:bodyPr wrap="square">
            <a:spAutoFit/>
          </a:bodyPr>
          <a:lstStyle/>
          <a:p>
            <a:r>
              <a:rPr lang="es-PE" sz="20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rPr>
              <a:t>¿Es el Papa Francisco un </a:t>
            </a:r>
            <a:r>
              <a:rPr lang="es-PE" sz="2000" b="1" dirty="0" err="1">
                <a:solidFill>
                  <a:schemeClr val="bg1">
                    <a:lumMod val="95000"/>
                  </a:schemeClr>
                </a:solidFill>
                <a:effectLst>
                  <a:outerShdw blurRad="38100" dist="38100" dir="2700000" algn="tl">
                    <a:srgbClr val="000000">
                      <a:alpha val="43137"/>
                    </a:srgbClr>
                  </a:outerShdw>
                </a:effectLst>
                <a:latin typeface="Calibri" panose="020F0502020204030204" pitchFamily="34" charset="0"/>
              </a:rPr>
              <a:t>mason</a:t>
            </a:r>
            <a:r>
              <a:rPr lang="es-PE" sz="2000"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rPr>
              <a:t> luciferino</a:t>
            </a:r>
            <a:r>
              <a:rPr lang="es-PE" sz="2000" b="1" dirty="0" smtClean="0">
                <a:solidFill>
                  <a:schemeClr val="bg1">
                    <a:lumMod val="95000"/>
                  </a:schemeClr>
                </a:solidFill>
                <a:effectLst>
                  <a:outerShdw blurRad="38100" dist="38100" dir="2700000" algn="tl">
                    <a:srgbClr val="000000">
                      <a:alpha val="43137"/>
                    </a:srgbClr>
                  </a:outerShdw>
                </a:effectLst>
                <a:latin typeface="Calibri" panose="020F0502020204030204" pitchFamily="34" charset="0"/>
              </a:rPr>
              <a:t>? (Duración: 4 minutos)</a:t>
            </a:r>
            <a:endParaRPr lang="es-PE" sz="2000" dirty="0">
              <a:solidFill>
                <a:schemeClr val="bg1">
                  <a:lumMod val="95000"/>
                </a:schemeClr>
              </a:solidFill>
              <a:effectLst>
                <a:outerShdw blurRad="38100" dist="38100" dir="2700000" algn="tl">
                  <a:srgbClr val="000000">
                    <a:alpha val="43137"/>
                  </a:srgbClr>
                </a:outerShdw>
              </a:effectLst>
            </a:endParaRPr>
          </a:p>
        </p:txBody>
      </p:sp>
      <p:sp>
        <p:nvSpPr>
          <p:cNvPr id="9" name="CuadroTexto 8"/>
          <p:cNvSpPr txBox="1"/>
          <p:nvPr/>
        </p:nvSpPr>
        <p:spPr>
          <a:xfrm>
            <a:off x="627186" y="3852914"/>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8:</a:t>
            </a:r>
            <a:endParaRPr lang="es-PE" sz="2000" b="1" dirty="0">
              <a:solidFill>
                <a:srgbClr val="FF0000"/>
              </a:solidFill>
              <a:effectLst>
                <a:outerShdw blurRad="38100" dist="38100" dir="2700000" algn="tl">
                  <a:srgbClr val="000000">
                    <a:alpha val="43137"/>
                  </a:srgbClr>
                </a:outerShdw>
              </a:effectLst>
            </a:endParaRPr>
          </a:p>
        </p:txBody>
      </p:sp>
      <p:sp>
        <p:nvSpPr>
          <p:cNvPr id="11" name="Rectángulo 10">
            <a:hlinkClick r:id="rId5"/>
          </p:cNvPr>
          <p:cNvSpPr/>
          <p:nvPr/>
        </p:nvSpPr>
        <p:spPr>
          <a:xfrm>
            <a:off x="1547446" y="3868129"/>
            <a:ext cx="5686300" cy="400110"/>
          </a:xfrm>
          <a:prstGeom prst="rect">
            <a:avLst/>
          </a:prstGeom>
        </p:spPr>
        <p:txBody>
          <a:bodyPr wrap="none">
            <a:spAutoFit/>
          </a:bodyPr>
          <a:lstStyle/>
          <a:p>
            <a:r>
              <a:rPr lang="es-PE" sz="2000" b="1" dirty="0">
                <a:solidFill>
                  <a:srgbClr val="FF0000"/>
                </a:solidFill>
                <a:effectLst>
                  <a:outerShdw blurRad="38100" dist="38100" dir="2700000" algn="tl">
                    <a:srgbClr val="000000">
                      <a:alpha val="43137"/>
                    </a:srgbClr>
                  </a:outerShdw>
                </a:effectLst>
              </a:rPr>
              <a:t>https://www.youtube.com/watch?v=SNRt5bhWK-4</a:t>
            </a:r>
          </a:p>
        </p:txBody>
      </p:sp>
      <p:sp>
        <p:nvSpPr>
          <p:cNvPr id="12" name="Rectángulo 11"/>
          <p:cNvSpPr/>
          <p:nvPr/>
        </p:nvSpPr>
        <p:spPr>
          <a:xfrm>
            <a:off x="1525173" y="4223743"/>
            <a:ext cx="10534356" cy="400110"/>
          </a:xfrm>
          <a:prstGeom prst="rect">
            <a:avLst/>
          </a:prstGeom>
        </p:spPr>
        <p:txBody>
          <a:bodyPr wrap="square">
            <a:spAutoFit/>
          </a:bodyPr>
          <a:lstStyle/>
          <a:p>
            <a:r>
              <a:rPr lang="es-PE" sz="2000" b="1" dirty="0">
                <a:solidFill>
                  <a:schemeClr val="bg1"/>
                </a:solidFill>
                <a:effectLst>
                  <a:outerShdw blurRad="38100" dist="38100" dir="2700000" algn="tl">
                    <a:srgbClr val="000000">
                      <a:alpha val="43137"/>
                    </a:srgbClr>
                  </a:outerShdw>
                </a:effectLst>
              </a:rPr>
              <a:t>El Papa Francisco si es un </a:t>
            </a:r>
            <a:r>
              <a:rPr lang="es-PE" sz="2000" b="1" dirty="0" err="1">
                <a:solidFill>
                  <a:schemeClr val="bg1"/>
                </a:solidFill>
                <a:effectLst>
                  <a:outerShdw blurRad="38100" dist="38100" dir="2700000" algn="tl">
                    <a:srgbClr val="000000">
                      <a:alpha val="43137"/>
                    </a:srgbClr>
                  </a:outerShdw>
                </a:effectLst>
              </a:rPr>
              <a:t>mason</a:t>
            </a:r>
            <a:r>
              <a:rPr lang="es-PE" sz="2000" b="1" dirty="0">
                <a:solidFill>
                  <a:schemeClr val="bg1"/>
                </a:solidFill>
                <a:effectLst>
                  <a:outerShdw blurRad="38100" dist="38100" dir="2700000" algn="tl">
                    <a:srgbClr val="000000">
                      <a:alpha val="43137"/>
                    </a:srgbClr>
                  </a:outerShdw>
                </a:effectLst>
              </a:rPr>
              <a:t>- Nuevas evidencias </a:t>
            </a:r>
            <a:r>
              <a:rPr lang="es-PE" sz="2000" b="1" dirty="0" smtClean="0">
                <a:solidFill>
                  <a:schemeClr val="bg1"/>
                </a:solidFill>
                <a:effectLst>
                  <a:outerShdw blurRad="38100" dist="38100" dir="2700000" algn="tl">
                    <a:srgbClr val="000000">
                      <a:alpha val="43137"/>
                    </a:srgbClr>
                  </a:outerShdw>
                </a:effectLst>
              </a:rPr>
              <a:t>2014-Illuminati. (Duración: 2 minutos 40 </a:t>
            </a:r>
            <a:r>
              <a:rPr lang="es-PE" sz="2000" b="1" dirty="0" err="1" smtClean="0">
                <a:solidFill>
                  <a:schemeClr val="bg1"/>
                </a:solidFill>
                <a:effectLst>
                  <a:outerShdw blurRad="38100" dist="38100" dir="2700000" algn="tl">
                    <a:srgbClr val="000000">
                      <a:alpha val="43137"/>
                    </a:srgbClr>
                  </a:outerShdw>
                </a:effectLst>
              </a:rPr>
              <a:t>seg</a:t>
            </a:r>
            <a:r>
              <a:rPr lang="es-PE" sz="2000" b="1" dirty="0" smtClean="0">
                <a:solidFill>
                  <a:schemeClr val="bg1"/>
                </a:solidFill>
                <a:effectLst>
                  <a:outerShdw blurRad="38100" dist="38100" dir="2700000" algn="tl">
                    <a:srgbClr val="000000">
                      <a:alpha val="43137"/>
                    </a:srgbClr>
                  </a:outerShdw>
                </a:effectLst>
              </a:rPr>
              <a:t>.)</a:t>
            </a:r>
            <a:endParaRPr lang="es-PE" sz="2000" b="1" dirty="0">
              <a:solidFill>
                <a:schemeClr val="bg1"/>
              </a:solidFill>
              <a:effectLst>
                <a:outerShdw blurRad="38100" dist="38100" dir="2700000" algn="tl">
                  <a:srgbClr val="000000">
                    <a:alpha val="43137"/>
                  </a:srgbClr>
                </a:outerShdw>
              </a:effectLst>
            </a:endParaRPr>
          </a:p>
        </p:txBody>
      </p:sp>
      <p:sp>
        <p:nvSpPr>
          <p:cNvPr id="13" name="7 CuadroTexto"/>
          <p:cNvSpPr txBox="1"/>
          <p:nvPr/>
        </p:nvSpPr>
        <p:spPr>
          <a:xfrm>
            <a:off x="10572143" y="6121722"/>
            <a:ext cx="1357290" cy="461665"/>
          </a:xfrm>
          <a:prstGeom prst="rect">
            <a:avLst/>
          </a:prstGeom>
          <a:noFill/>
        </p:spPr>
        <p:txBody>
          <a:bodyPr wrap="square" rtlCol="0">
            <a:spAutoFit/>
            <a:scene3d>
              <a:camera prst="obliqueBottomLeft"/>
              <a:lightRig rig="threePt" dir="t"/>
            </a:scene3d>
            <a:sp3d extrusionH="152400">
              <a:extrusionClr>
                <a:srgbClr val="101536"/>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2400" b="1" dirty="0" smtClean="0">
                <a:solidFill>
                  <a:schemeClr val="bg1"/>
                </a:solidFill>
                <a:effectLst>
                  <a:glow rad="76200">
                    <a:srgbClr val="101536">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rgbClr val="9BA5E1"/>
                </a:solidFill>
                <a:effectLst>
                  <a:glow rad="76200">
                    <a:srgbClr val="101536">
                      <a:alpha val="94000"/>
                    </a:srgbClr>
                  </a:glow>
                </a:effectLst>
                <a:latin typeface="Lucida Calligraphy" panose="03010101010101010101" pitchFamily="66" charset="0"/>
              </a:rPr>
              <a:t>Roby</a:t>
            </a:r>
            <a:endParaRPr lang="en-US" sz="2400" b="1" dirty="0" smtClean="0">
              <a:solidFill>
                <a:srgbClr val="9BA5E1"/>
              </a:solidFill>
              <a:effectLst>
                <a:glow rad="76200">
                  <a:srgbClr val="101536">
                    <a:alpha val="94000"/>
                  </a:srgbClr>
                </a:glow>
              </a:effectLst>
              <a:latin typeface="Lucida Calligraphy" panose="03010101010101010101" pitchFamily="66" charset="0"/>
            </a:endParaRPr>
          </a:p>
        </p:txBody>
      </p:sp>
      <p:sp>
        <p:nvSpPr>
          <p:cNvPr id="14" name="CuadroTexto 13"/>
          <p:cNvSpPr txBox="1"/>
          <p:nvPr/>
        </p:nvSpPr>
        <p:spPr>
          <a:xfrm>
            <a:off x="627186" y="1813919"/>
            <a:ext cx="1060938"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Vídeo 6:</a:t>
            </a:r>
            <a:endParaRPr lang="es-PE" sz="2000" b="1" dirty="0">
              <a:solidFill>
                <a:srgbClr val="FF0000"/>
              </a:solidFill>
              <a:effectLst>
                <a:outerShdw blurRad="38100" dist="38100" dir="2700000" algn="tl">
                  <a:srgbClr val="000000">
                    <a:alpha val="43137"/>
                  </a:srgbClr>
                </a:outerShdw>
              </a:effectLst>
            </a:endParaRPr>
          </a:p>
        </p:txBody>
      </p:sp>
      <p:sp>
        <p:nvSpPr>
          <p:cNvPr id="15" name="Rectángulo 14">
            <a:hlinkClick r:id="rId6"/>
          </p:cNvPr>
          <p:cNvSpPr/>
          <p:nvPr/>
        </p:nvSpPr>
        <p:spPr>
          <a:xfrm>
            <a:off x="1575582" y="1809992"/>
            <a:ext cx="7033846" cy="400110"/>
          </a:xfrm>
          <a:prstGeom prst="rect">
            <a:avLst/>
          </a:prstGeom>
        </p:spPr>
        <p:txBody>
          <a:bodyPr wrap="square">
            <a:spAutoFit/>
          </a:bodyPr>
          <a:lstStyle/>
          <a:p>
            <a:r>
              <a:rPr lang="es-PE" sz="2000" b="1" dirty="0">
                <a:solidFill>
                  <a:srgbClr val="FF0000"/>
                </a:solidFill>
                <a:effectLst>
                  <a:outerShdw blurRad="38100" dist="38100" dir="2700000" algn="tl">
                    <a:srgbClr val="000000">
                      <a:alpha val="43137"/>
                    </a:srgbClr>
                  </a:outerShdw>
                </a:effectLst>
              </a:rPr>
              <a:t>https://www.youtube.com/watch?v=f-xJBvRg04A</a:t>
            </a:r>
          </a:p>
        </p:txBody>
      </p:sp>
      <p:sp>
        <p:nvSpPr>
          <p:cNvPr id="16" name="CuadroTexto 15"/>
          <p:cNvSpPr txBox="1"/>
          <p:nvPr/>
        </p:nvSpPr>
        <p:spPr>
          <a:xfrm>
            <a:off x="1575582" y="2133791"/>
            <a:ext cx="10353851" cy="707886"/>
          </a:xfrm>
          <a:prstGeom prst="rect">
            <a:avLst/>
          </a:prstGeom>
          <a:noFill/>
        </p:spPr>
        <p:txBody>
          <a:bodyPr wrap="square" rtlCol="0">
            <a:spAutoFit/>
          </a:bodyPr>
          <a:lstStyle/>
          <a:p>
            <a:r>
              <a:rPr lang="es-ES" sz="2000" b="1" dirty="0" smtClean="0">
                <a:solidFill>
                  <a:schemeClr val="bg1"/>
                </a:solidFill>
                <a:effectLst>
                  <a:outerShdw blurRad="38100" dist="38100" dir="2700000" algn="tl">
                    <a:srgbClr val="000000">
                      <a:alpha val="43137"/>
                    </a:srgbClr>
                  </a:outerShdw>
                </a:effectLst>
              </a:rPr>
              <a:t>La mujer que soñó con Obama y el papa Francisco, publicado el 23 Agosto 2013, dos años antes de que el Papa fuera a visitar USA (Duración: 7 minutos) </a:t>
            </a:r>
            <a:endParaRPr lang="es-PE" sz="2000" b="1" dirty="0">
              <a:solidFill>
                <a:schemeClr val="bg1"/>
              </a:solidFill>
              <a:effectLst>
                <a:outerShdw blurRad="38100" dist="38100" dir="2700000" algn="tl">
                  <a:srgbClr val="000000">
                    <a:alpha val="43137"/>
                  </a:srgbClr>
                </a:outerShdw>
              </a:effectLst>
            </a:endParaRPr>
          </a:p>
        </p:txBody>
      </p:sp>
      <p:sp>
        <p:nvSpPr>
          <p:cNvPr id="17" name="4 CuadroTexto"/>
          <p:cNvSpPr txBox="1"/>
          <p:nvPr/>
        </p:nvSpPr>
        <p:spPr>
          <a:xfrm>
            <a:off x="4142934" y="5744309"/>
            <a:ext cx="3685735" cy="523220"/>
          </a:xfrm>
          <a:prstGeom prst="rect">
            <a:avLst/>
          </a:prstGeom>
          <a:noFill/>
        </p:spPr>
        <p:txBody>
          <a:bodyPr wrap="square">
            <a:spAutoFit/>
            <a:scene3d>
              <a:camera prst="obliqueBottomLeft"/>
              <a:lightRig rig="threePt" dir="t"/>
            </a:scene3d>
            <a:sp3d extrusionH="177800">
              <a:extrusionClr>
                <a:srgbClr val="101536"/>
              </a:extrusionClr>
            </a:sp3d>
          </a:bodyPr>
          <a:lstStyle/>
          <a:p>
            <a:pPr algn="ctr">
              <a:defRPr/>
            </a:pPr>
            <a:r>
              <a:rPr lang="es-ES" sz="2800" b="1" dirty="0">
                <a:solidFill>
                  <a:srgbClr val="9BA5E1"/>
                </a:solidFill>
                <a:effectLst>
                  <a:glow rad="76200">
                    <a:srgbClr val="101536">
                      <a:alpha val="94000"/>
                    </a:srgbClr>
                  </a:glow>
                  <a:outerShdw blurRad="38100" dist="38100" dir="2700000" algn="tl">
                    <a:srgbClr val="000000">
                      <a:alpha val="43137"/>
                    </a:srgbClr>
                  </a:outerShdw>
                </a:effectLst>
                <a:latin typeface="Arial Black" panose="020B0A04020102020204" pitchFamily="34" charset="0"/>
                <a:cs typeface="Arial" panose="020B0604020202020204" pitchFamily="34" charset="0"/>
              </a:rPr>
              <a:t>Dios le bendiga</a:t>
            </a:r>
          </a:p>
        </p:txBody>
      </p:sp>
    </p:spTree>
    <p:extLst>
      <p:ext uri="{BB962C8B-B14F-4D97-AF65-F5344CB8AC3E}">
        <p14:creationId xmlns:p14="http://schemas.microsoft.com/office/powerpoint/2010/main" val="274054667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285751"/>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872677"/>
            <a:ext cx="11144251" cy="1200329"/>
          </a:xfrm>
          <a:prstGeom prst="rect">
            <a:avLst/>
          </a:prstGeom>
          <a:noFill/>
        </p:spPr>
        <p:txBody>
          <a:bodyPr>
            <a:spAutoFit/>
          </a:bodyPr>
          <a:lstStyle/>
          <a:p>
            <a:pPr algn="ctr">
              <a:defRPr/>
            </a:pP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De Ud.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Click</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en CADA TÍTULO SUBRAYADO  a fin de poder descargar el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power</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point</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deseado,  por lo que para visualizarlo tendrá que salir de esta presentación. </a:t>
            </a:r>
            <a:endParaRPr lang="en-U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endParaRPr>
          </a:p>
        </p:txBody>
      </p:sp>
      <p:sp>
        <p:nvSpPr>
          <p:cNvPr id="5" name="4 CuadroTexto">
            <a:hlinkClick r:id="rId3"/>
          </p:cNvPr>
          <p:cNvSpPr txBox="1"/>
          <p:nvPr/>
        </p:nvSpPr>
        <p:spPr>
          <a:xfrm>
            <a:off x="381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6096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II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p:cNvSpPr txBox="1"/>
          <p:nvPr/>
        </p:nvSpPr>
        <p:spPr>
          <a:xfrm>
            <a:off x="7810500" y="6286501"/>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8" name="7 CuadroTexto">
            <a:hlinkClick r:id="rId5"/>
          </p:cNvPr>
          <p:cNvSpPr txBox="1"/>
          <p:nvPr/>
        </p:nvSpPr>
        <p:spPr>
          <a:xfrm>
            <a:off x="762002" y="2643190"/>
            <a:ext cx="4762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Jesucristo no es Religión, Él es Vida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6"/>
          </p:cNvPr>
          <p:cNvSpPr txBox="1"/>
          <p:nvPr/>
        </p:nvSpPr>
        <p:spPr>
          <a:xfrm>
            <a:off x="6096002" y="2643190"/>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Confronta a Dios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7"/>
          </p:cNvPr>
          <p:cNvSpPr txBox="1"/>
          <p:nvPr/>
        </p:nvSpPr>
        <p:spPr>
          <a:xfrm>
            <a:off x="1238253" y="3214690"/>
            <a:ext cx="35242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¿Celebras </a:t>
            </a:r>
            <a:r>
              <a:rPr lang="es-ES" sz="2400" b="1" u="sng" dirty="0" err="1">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Halloween</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8"/>
          </p:cNvPr>
          <p:cNvSpPr txBox="1"/>
          <p:nvPr/>
        </p:nvSpPr>
        <p:spPr>
          <a:xfrm>
            <a:off x="6667502" y="3241451"/>
            <a:ext cx="4000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Dios, el Taxi y el Instrumento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9"/>
          </p:cNvPr>
          <p:cNvSpPr txBox="1"/>
          <p:nvPr/>
        </p:nvSpPr>
        <p:spPr>
          <a:xfrm>
            <a:off x="381002" y="3857626"/>
            <a:ext cx="5238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Un Mundo Invisible pero Real - PARTE 1</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0"/>
          </p:cNvPr>
          <p:cNvSpPr txBox="1"/>
          <p:nvPr/>
        </p:nvSpPr>
        <p:spPr>
          <a:xfrm>
            <a:off x="6191253" y="3857626"/>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1"/>
          </p:cNvPr>
          <p:cNvSpPr txBox="1"/>
          <p:nvPr/>
        </p:nvSpPr>
        <p:spPr>
          <a:xfrm>
            <a:off x="381002" y="4500565"/>
            <a:ext cx="5619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2"/>
          </p:cNvPr>
          <p:cNvSpPr txBox="1"/>
          <p:nvPr/>
        </p:nvSpPr>
        <p:spPr>
          <a:xfrm>
            <a:off x="6191251" y="4500565"/>
            <a:ext cx="60007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5 CuadroTexto">
            <a:hlinkClick r:id="rId13"/>
          </p:cNvPr>
          <p:cNvSpPr txBox="1"/>
          <p:nvPr/>
        </p:nvSpPr>
        <p:spPr>
          <a:xfrm>
            <a:off x="381002" y="5214939"/>
            <a:ext cx="6000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IV</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6 CuadroTexto">
            <a:hlinkClick r:id="rId14"/>
          </p:cNvPr>
          <p:cNvSpPr txBox="1"/>
          <p:nvPr/>
        </p:nvSpPr>
        <p:spPr>
          <a:xfrm>
            <a:off x="5715000" y="5715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3956900395"/>
      </p:ext>
    </p:extLst>
  </p:cSld>
  <p:clrMapOvr>
    <a:masterClrMapping/>
  </p:clrMapOvr>
  <p:transition spd="slow">
    <p:checker/>
    <p:sndAc>
      <p:end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dministrador\Escritorio\Presentación8.jpg">
            <a:hlinkClick r:id="rId2"/>
          </p:cNvPr>
          <p:cNvPicPr>
            <a:picLocks noChangeAspect="1" noChangeArrowheads="1"/>
          </p:cNvPicPr>
          <p:nvPr/>
        </p:nvPicPr>
        <p:blipFill>
          <a:blip r:embed="rId3"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305515"/>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929573"/>
            <a:ext cx="11144251" cy="1323632"/>
          </a:xfrm>
          <a:prstGeom prst="rect">
            <a:avLst/>
          </a:prstGeom>
          <a:noFill/>
        </p:spPr>
        <p:txBody>
          <a:bodyPr>
            <a:spAutoFit/>
          </a:bodyPr>
          <a:lstStyle/>
          <a:p>
            <a:pPr algn="ctr">
              <a:defRPr/>
            </a:pP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De Ud.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Click</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en CADA TÍTULO SUBRAYADO  a fin de poder descargar el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power</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point</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deseado,  por lo que para visualizarlo tendrá que salir de esta presentación. </a:t>
            </a:r>
            <a:endParaRPr lang="en-U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CuadroTexto"/>
          <p:cNvSpPr txBox="1"/>
          <p:nvPr/>
        </p:nvSpPr>
        <p:spPr>
          <a:xfrm>
            <a:off x="7810500" y="6411949"/>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381000" y="2286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- 2</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a:hlinkClick r:id="rId5"/>
          </p:cNvPr>
          <p:cNvSpPr txBox="1"/>
          <p:nvPr/>
        </p:nvSpPr>
        <p:spPr>
          <a:xfrm>
            <a:off x="7810500" y="2286001"/>
            <a:ext cx="3429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Eclipses de Luna Roja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8" name="7 CuadroTexto">
            <a:hlinkClick r:id="rId6"/>
          </p:cNvPr>
          <p:cNvSpPr txBox="1"/>
          <p:nvPr/>
        </p:nvSpPr>
        <p:spPr>
          <a:xfrm>
            <a:off x="1238253" y="2928939"/>
            <a:ext cx="2762249"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Arrebatamiento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7"/>
          </p:cNvPr>
          <p:cNvSpPr txBox="1"/>
          <p:nvPr/>
        </p:nvSpPr>
        <p:spPr>
          <a:xfrm>
            <a:off x="4667251" y="2928939"/>
            <a:ext cx="2667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Acto de Juzgar</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8"/>
          </p:cNvPr>
          <p:cNvSpPr txBox="1"/>
          <p:nvPr/>
        </p:nvSpPr>
        <p:spPr>
          <a:xfrm>
            <a:off x="7810502" y="2928939"/>
            <a:ext cx="2952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Salvación del Alma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9"/>
          </p:cNvPr>
          <p:cNvSpPr txBox="1"/>
          <p:nvPr/>
        </p:nvSpPr>
        <p:spPr>
          <a:xfrm>
            <a:off x="381000" y="3571875"/>
            <a:ext cx="46672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Misterio de la Divina Trinidad</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10"/>
          </p:cNvPr>
          <p:cNvSpPr txBox="1"/>
          <p:nvPr/>
        </p:nvSpPr>
        <p:spPr>
          <a:xfrm>
            <a:off x="5143502" y="4214814"/>
            <a:ext cx="4762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Radiografía Bíblica del Anticristo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1"/>
          </p:cNvPr>
          <p:cNvSpPr txBox="1"/>
          <p:nvPr/>
        </p:nvSpPr>
        <p:spPr>
          <a:xfrm>
            <a:off x="666753" y="4214814"/>
            <a:ext cx="4000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Misterio del Espíritu Santo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2"/>
          </p:cNvPr>
          <p:cNvSpPr txBox="1"/>
          <p:nvPr/>
        </p:nvSpPr>
        <p:spPr>
          <a:xfrm>
            <a:off x="5619751" y="3571875"/>
            <a:ext cx="5715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¿Existen Varias Maneras de llegar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3"/>
          </p:cNvPr>
          <p:cNvSpPr txBox="1"/>
          <p:nvPr/>
        </p:nvSpPr>
        <p:spPr>
          <a:xfrm>
            <a:off x="1238253" y="4948755"/>
            <a:ext cx="3333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Más allá de la Muerte</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3 CuadroTexto">
            <a:hlinkClick r:id="rId14"/>
          </p:cNvPr>
          <p:cNvSpPr txBox="1"/>
          <p:nvPr/>
        </p:nvSpPr>
        <p:spPr>
          <a:xfrm>
            <a:off x="5114780" y="4929190"/>
            <a:ext cx="5942426" cy="461665"/>
          </a:xfrm>
          <a:prstGeom prst="rect">
            <a:avLst/>
          </a:prstGeom>
          <a:noFill/>
        </p:spPr>
        <p:txBody>
          <a:bodyPr wrap="square">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le Cambia la Gloria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3 CuadroTexto">
            <a:hlinkClick r:id="rId15"/>
          </p:cNvPr>
          <p:cNvSpPr txBox="1"/>
          <p:nvPr/>
        </p:nvSpPr>
        <p:spPr>
          <a:xfrm>
            <a:off x="298062" y="5662762"/>
            <a:ext cx="5942426" cy="461665"/>
          </a:xfrm>
          <a:prstGeom prst="rect">
            <a:avLst/>
          </a:prstGeom>
          <a:noFill/>
        </p:spPr>
        <p:txBody>
          <a:bodyPr wrap="square">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Eventos Cósmicos por Acontecer en el 2015</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8" name="13 CuadroTexto">
            <a:hlinkClick r:id="rId2"/>
          </p:cNvPr>
          <p:cNvSpPr txBox="1"/>
          <p:nvPr/>
        </p:nvSpPr>
        <p:spPr>
          <a:xfrm>
            <a:off x="6096000" y="5495032"/>
            <a:ext cx="5942426" cy="830997"/>
          </a:xfrm>
          <a:prstGeom prst="rect">
            <a:avLst/>
          </a:prstGeom>
          <a:noFill/>
        </p:spPr>
        <p:txBody>
          <a:bodyPr wrap="square">
            <a:spAutoFit/>
          </a:bodyPr>
          <a:lstStyle/>
          <a:p>
            <a:pPr algn="ctr">
              <a:defRPr/>
            </a:pP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 puede señalar Fechas Exactas para </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a:t>
            </a: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ventos </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A</a:t>
            </a: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pocalípticos?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1342928016"/>
      </p:ext>
    </p:extLst>
  </p:cSld>
  <p:clrMapOvr>
    <a:masterClrMapping/>
  </p:clrMapOvr>
  <p:transition spd="slow">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285751"/>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872677"/>
            <a:ext cx="11144251" cy="1200329"/>
          </a:xfrm>
          <a:prstGeom prst="rect">
            <a:avLst/>
          </a:prstGeom>
          <a:noFill/>
        </p:spPr>
        <p:txBody>
          <a:bodyPr>
            <a:spAutoFit/>
          </a:bodyPr>
          <a:lstStyle/>
          <a:p>
            <a:pPr algn="ctr">
              <a:defRPr/>
            </a:pP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De Ud.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Click</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en CADA TÍTULO SUBRAYADO  a fin de poder descargar el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power</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point</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deseado,  por lo que para visualizarlo tendrá que salir de esta presentación. </a:t>
            </a:r>
            <a:endParaRPr lang="en-U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endParaRPr>
          </a:p>
        </p:txBody>
      </p:sp>
      <p:sp>
        <p:nvSpPr>
          <p:cNvPr id="7" name="6 CuadroTexto"/>
          <p:cNvSpPr txBox="1"/>
          <p:nvPr/>
        </p:nvSpPr>
        <p:spPr>
          <a:xfrm>
            <a:off x="7810500" y="6286501"/>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18" name="13 CuadroTexto">
            <a:hlinkClick r:id="rId3"/>
          </p:cNvPr>
          <p:cNvSpPr txBox="1"/>
          <p:nvPr/>
        </p:nvSpPr>
        <p:spPr>
          <a:xfrm>
            <a:off x="445039" y="2198267"/>
            <a:ext cx="5942426" cy="461665"/>
          </a:xfrm>
          <a:prstGeom prst="rect">
            <a:avLst/>
          </a:prstGeom>
          <a:noFill/>
        </p:spPr>
        <p:txBody>
          <a:bodyPr wrap="square">
            <a:spAutoFit/>
          </a:bodyPr>
          <a:lstStyle/>
          <a:p>
            <a:pPr algn="ctr">
              <a:defRPr/>
            </a:pP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Positivismo Bíblico vs. Positivismo Humanista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751365282"/>
      </p:ext>
    </p:extLst>
  </p:cSld>
  <p:clrMapOvr>
    <a:masterClrMapping/>
  </p:clrMapOvr>
  <p:transition spd="slow">
    <p:checker/>
    <p:sndAc>
      <p:end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PE">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PE" altLang="es-PE">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PE" sz="6000" b="1">
                <a:solidFill>
                  <a:srgbClr val="000000"/>
                </a:solidFill>
                <a:latin typeface="Kristen ITC" panose="03050502040202030202" pitchFamily="66" charset="0"/>
              </a:rPr>
              <a:t>¿Te ha gustado?</a:t>
            </a:r>
            <a:r>
              <a:rPr lang="es-ES" altLang="es-PE" sz="4800">
                <a:solidFill>
                  <a:srgbClr val="000000"/>
                </a:solidFill>
                <a:latin typeface="Kristen ITC" panose="03050502040202030202" pitchFamily="66" charset="0"/>
              </a:rPr>
              <a:t> </a:t>
            </a:r>
            <a:br>
              <a:rPr lang="es-ES" altLang="es-PE" sz="4800">
                <a:solidFill>
                  <a:srgbClr val="000000"/>
                </a:solidFill>
                <a:latin typeface="Kristen ITC" panose="03050502040202030202" pitchFamily="66" charset="0"/>
              </a:rPr>
            </a:br>
            <a:r>
              <a:rPr lang="es-ES" altLang="es-PE" sz="4400">
                <a:solidFill>
                  <a:srgbClr val="000000"/>
                </a:solidFill>
                <a:latin typeface="Kristen ITC" panose="03050502040202030202" pitchFamily="66" charset="0"/>
              </a:rPr>
              <a:t>Puedes ver más entrando </a:t>
            </a:r>
            <a:br>
              <a:rPr lang="es-ES" altLang="es-PE" sz="4400">
                <a:solidFill>
                  <a:srgbClr val="000000"/>
                </a:solidFill>
                <a:latin typeface="Kristen ITC" panose="03050502040202030202" pitchFamily="66" charset="0"/>
              </a:rPr>
            </a:br>
            <a:r>
              <a:rPr lang="es-ES" altLang="es-PE" sz="4400" b="1">
                <a:solidFill>
                  <a:srgbClr val="40F903"/>
                </a:solidFill>
                <a:latin typeface="Kristen ITC" panose="03050502040202030202" pitchFamily="66" charset="0"/>
                <a:hlinkClick r:id="rId2"/>
              </a:rPr>
              <a:t>Aquí</a:t>
            </a:r>
            <a:endParaRPr lang="es-ES" altLang="es-PE"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PE" b="1">
                <a:solidFill>
                  <a:srgbClr val="000000"/>
                </a:solidFill>
                <a:latin typeface="Kristen ITC" panose="03050502040202030202" pitchFamily="66" charset="0"/>
              </a:rPr>
              <a:t>Además puedes recibir powerpoints en tu correo electrónico suscribiéndote aquí:</a:t>
            </a:r>
            <a:r>
              <a:rPr lang="es-ES_tradnl" altLang="es-PE" b="1">
                <a:solidFill>
                  <a:srgbClr val="0066FF"/>
                </a:solidFill>
              </a:rPr>
              <a:t> </a:t>
            </a:r>
          </a:p>
          <a:p>
            <a:pPr fontAlgn="base">
              <a:spcBef>
                <a:spcPct val="50000"/>
              </a:spcBef>
              <a:spcAft>
                <a:spcPct val="0"/>
              </a:spcAft>
            </a:pPr>
            <a:endParaRPr lang="es-ES" altLang="es-PE"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1178</TotalTime>
  <Words>3186</Words>
  <Application>Microsoft Office PowerPoint</Application>
  <PresentationFormat>Panorámica</PresentationFormat>
  <Paragraphs>139</Paragraphs>
  <Slides>54</Slides>
  <Notes>0</Notes>
  <HiddenSlides>0</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54</vt:i4>
      </vt:variant>
    </vt:vector>
  </HeadingPairs>
  <TitlesOfParts>
    <vt:vector size="64" baseType="lpstr">
      <vt:lpstr>Arial</vt:lpstr>
      <vt:lpstr>Arial Black</vt:lpstr>
      <vt:lpstr>Calibri</vt:lpstr>
      <vt:lpstr>Calibri Light</vt:lpstr>
      <vt:lpstr>Kristen ITC</vt:lpstr>
      <vt:lpstr>Lucida Calligraphy</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Roberto</dc:creator>
  <cp:lastModifiedBy>Roberto</cp:lastModifiedBy>
  <cp:revision>84</cp:revision>
  <dcterms:created xsi:type="dcterms:W3CDTF">2015-10-02T07:44:07Z</dcterms:created>
  <dcterms:modified xsi:type="dcterms:W3CDTF">2015-10-03T16:01:54Z</dcterms:modified>
</cp:coreProperties>
</file>