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59" r:id="rId3"/>
    <p:sldId id="256" r:id="rId4"/>
  </p:sldIdLst>
  <p:sldSz cx="12192000" cy="6858000"/>
  <p:notesSz cx="6858000" cy="9144000"/>
  <p:embeddedFontLst>
    <p:embeddedFont>
      <p:font typeface="Batang" panose="02030600000101010101" pitchFamily="18" charset="-127"/>
      <p:regular r:id="rId5"/>
    </p:embeddedFont>
    <p:embeddedFont>
      <p:font typeface="Afterschool Festival" pitchFamily="2" charset="0"/>
      <p:regular r:id="rId6"/>
    </p:embeddedFont>
    <p:embeddedFont>
      <p:font typeface="Cambria" panose="02040503050406030204" pitchFamily="18" charset="0"/>
      <p:regular r:id="rId7"/>
      <p:bold r:id="rId8"/>
      <p:italic r:id="rId9"/>
      <p:boldItalic r:id="rId10"/>
    </p:embeddedFont>
    <p:embeddedFont>
      <p:font typeface="Kristen ITC" panose="03050502040202030202" pitchFamily="66" charset="0"/>
      <p:regular r:id="rId11"/>
    </p:embeddedFont>
    <p:embeddedFont>
      <p:font typeface="Trebuchet MS" panose="020B0603020202020204" pitchFamily="34" charset="0"/>
      <p:regular r:id="rId12"/>
      <p:bold r:id="rId13"/>
      <p:italic r:id="rId14"/>
      <p:boldItalic r:id="rId15"/>
    </p:embeddedFont>
    <p:embeddedFont>
      <p:font typeface="Wingdings 3" panose="05040102010807070707" pitchFamily="18" charset="2"/>
      <p:regular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dSdOXF8K/rfX6nylRQPfg==" hashData="IjALfIhKHYFsCRGF2fmwe8VQyAtrVAdIpZM/2HW5okoUFEVIyTUjTY34GszoRMbYSYdt67bzBMlg+k+AbjleCw=="/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ES GARET" initials="IG" lastIdx="1" clrIdx="0">
    <p:extLst>
      <p:ext uri="{19B8F6BF-5375-455C-9EA6-DF929625EA0E}">
        <p15:presenceInfo xmlns:p15="http://schemas.microsoft.com/office/powerpoint/2012/main" userId="INES GARE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DFD2"/>
    <a:srgbClr val="B7B9A5"/>
    <a:srgbClr val="B19576"/>
    <a:srgbClr val="E1CBB6"/>
    <a:srgbClr val="E3CF6A"/>
    <a:srgbClr val="EEEDE2"/>
    <a:srgbClr val="FFE6B6"/>
    <a:srgbClr val="825204"/>
    <a:srgbClr val="E0B29E"/>
    <a:srgbClr val="0D0E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0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530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4046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9055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5947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0041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4714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890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8977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7687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5156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184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4009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51082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39791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5468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0681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2C011-821B-4EF1-80E8-4BD786FF0535}" type="datetimeFigureOut">
              <a:rPr lang="en-CA" smtClean="0"/>
              <a:t>2020-09-13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28BA7FB-CF2E-48EB-9B6D-DDB66372FAA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547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056EC84-1F34-457C-AD77-09862CF14849}"/>
              </a:ext>
            </a:extLst>
          </p:cNvPr>
          <p:cNvSpPr txBox="1"/>
          <p:nvPr/>
        </p:nvSpPr>
        <p:spPr>
          <a:xfrm>
            <a:off x="3387382" y="4586322"/>
            <a:ext cx="435247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fontAlgn="base"/>
            <a:r>
              <a:rPr lang="en-CA" sz="3200" b="1" i="1" dirty="0">
                <a:ln>
                  <a:solidFill>
                    <a:srgbClr val="B7B9A5"/>
                  </a:solidFill>
                </a:ln>
                <a:solidFill>
                  <a:schemeClr val="accent3"/>
                </a:solidFill>
              </a:rPr>
              <a:t>Juan Ramón Jiménez 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AF16007-3B18-4A6C-8E2D-2FF8950ECBD4}"/>
              </a:ext>
            </a:extLst>
          </p:cNvPr>
          <p:cNvSpPr/>
          <p:nvPr/>
        </p:nvSpPr>
        <p:spPr>
          <a:xfrm>
            <a:off x="4025865" y="2903716"/>
            <a:ext cx="3060453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CA" sz="8000" b="1" dirty="0">
                <a:ln>
                  <a:solidFill>
                    <a:srgbClr val="B19576"/>
                  </a:solidFill>
                </a:ln>
                <a:solidFill>
                  <a:schemeClr val="accent3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Otoño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AC28F4BA-05EA-42ED-81C4-4009570E1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8807" y="5279922"/>
            <a:ext cx="2513271" cy="1297857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BD13211F-193A-4E7B-98D2-B7528FE93599}"/>
              </a:ext>
            </a:extLst>
          </p:cNvPr>
          <p:cNvSpPr/>
          <p:nvPr/>
        </p:nvSpPr>
        <p:spPr>
          <a:xfrm>
            <a:off x="-491613" y="-93405"/>
            <a:ext cx="12781936" cy="6951405"/>
          </a:xfrm>
          <a:prstGeom prst="rect">
            <a:avLst/>
          </a:prstGeom>
          <a:solidFill>
            <a:srgbClr val="E1CB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2881477"/>
      </p:ext>
    </p:extLst>
  </p:cSld>
  <p:clrMapOvr>
    <a:masterClrMapping/>
  </p:clrMapOvr>
  <p:transition spd="med" advClick="0" advTm="7000">
    <p:sndAc>
      <p:stSnd>
        <p:snd r:embed="rId2" name="04 - Ernesto Cortazar - Let's Take A Wal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4500">
              <a:srgbClr val="D9BEA4"/>
            </a:gs>
            <a:gs pos="26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011B597-072F-4AF3-AB1A-CE5036D10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32857"/>
            <a:ext cx="3731079" cy="522514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2299C1E-53CD-40D3-8B9F-4E1049185CCB}"/>
              </a:ext>
            </a:extLst>
          </p:cNvPr>
          <p:cNvSpPr txBox="1"/>
          <p:nvPr/>
        </p:nvSpPr>
        <p:spPr>
          <a:xfrm>
            <a:off x="2990850" y="4524375"/>
            <a:ext cx="6381875" cy="16312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500" b="1" i="1" spc="50" dirty="0">
                <a:ln w="0"/>
                <a:solidFill>
                  <a:srgbClr val="6666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tang" panose="02030600000101010101" pitchFamily="18" charset="-127"/>
              </a:rPr>
              <a:t>Esparce octubre, al blando movimiento </a:t>
            </a:r>
          </a:p>
          <a:p>
            <a:r>
              <a:rPr lang="es-ES" sz="2500" b="1" i="1" spc="50" dirty="0">
                <a:ln w="0"/>
                <a:solidFill>
                  <a:srgbClr val="6666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tang" panose="02030600000101010101" pitchFamily="18" charset="-127"/>
              </a:rPr>
              <a:t>del sur, las hojas áureas y las rojas,</a:t>
            </a:r>
          </a:p>
          <a:p>
            <a:r>
              <a:rPr lang="es-ES" sz="2500" b="1" i="1" spc="50" dirty="0">
                <a:ln w="0"/>
                <a:solidFill>
                  <a:srgbClr val="6666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tang" panose="02030600000101010101" pitchFamily="18" charset="-127"/>
              </a:rPr>
              <a:t>y en la caída clara de sus hojas,</a:t>
            </a:r>
            <a:br>
              <a:rPr lang="es-ES" sz="2500" b="1" i="1" spc="50" dirty="0">
                <a:ln w="0"/>
                <a:solidFill>
                  <a:srgbClr val="6666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tang" panose="02030600000101010101" pitchFamily="18" charset="-127"/>
              </a:rPr>
            </a:br>
            <a:r>
              <a:rPr lang="es-ES" sz="2500" b="1" i="1" spc="50" dirty="0">
                <a:ln w="0"/>
                <a:solidFill>
                  <a:srgbClr val="6666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tang" panose="02030600000101010101" pitchFamily="18" charset="-127"/>
              </a:rPr>
              <a:t>se lleva al infinito el pensamiento.</a:t>
            </a:r>
            <a:endParaRPr lang="en-CA" sz="2500" b="1" i="1" spc="50" dirty="0">
              <a:ln w="0"/>
              <a:solidFill>
                <a:srgbClr val="666633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atang" panose="02030600000101010101" pitchFamily="18" charset="-127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7612E77-B122-4CA9-98AB-5D409F3EA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824" y="513830"/>
            <a:ext cx="5984533" cy="392482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96CDEB4-DE42-4221-8F0D-013C8FD3CA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459"/>
          <a:stretch/>
        </p:blipFill>
        <p:spPr>
          <a:xfrm>
            <a:off x="3192312" y="523253"/>
            <a:ext cx="5964046" cy="3924056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8F285BC-E441-4D18-AA90-6371DB8261FC}"/>
              </a:ext>
            </a:extLst>
          </p:cNvPr>
          <p:cNvSpPr txBox="1"/>
          <p:nvPr/>
        </p:nvSpPr>
        <p:spPr>
          <a:xfrm>
            <a:off x="2996294" y="4531178"/>
            <a:ext cx="5783956" cy="201593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Qué noble paz en este alejamiento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de todo; oh prado bello que deshojas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tus flores; oh agua fría ya, que mojas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con tu cristal estremecido el viento!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endParaRPr lang="en-CA" sz="2500" b="1" i="1" dirty="0">
              <a:solidFill>
                <a:srgbClr val="666633"/>
              </a:solidFill>
              <a:latin typeface="Batang" panose="02030600000101010101" pitchFamily="18" charset="-127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10BC70C5-5B7A-48AF-94D6-0D4C084B37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821" y="486943"/>
            <a:ext cx="5980536" cy="397690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6E8E11D-E5D7-4044-A477-5996131A188C}"/>
              </a:ext>
            </a:extLst>
          </p:cNvPr>
          <p:cNvSpPr txBox="1"/>
          <p:nvPr/>
        </p:nvSpPr>
        <p:spPr>
          <a:xfrm>
            <a:off x="2910349" y="4778477"/>
            <a:ext cx="6835526" cy="16312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¡Encantamiento de oro! Cárcel pura,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en que el cuerpo, hecho alma, se enternece,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echado en el verdor de una colina!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endParaRPr lang="en-CA" sz="2500" b="1" i="1" dirty="0">
              <a:solidFill>
                <a:srgbClr val="666633"/>
              </a:solidFill>
              <a:latin typeface="Batang" panose="02030600000101010101" pitchFamily="18" charset="-127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7977A7C-7676-4A49-BABE-CB66C8AC4A97}"/>
              </a:ext>
            </a:extLst>
          </p:cNvPr>
          <p:cNvSpPr txBox="1"/>
          <p:nvPr/>
        </p:nvSpPr>
        <p:spPr>
          <a:xfrm>
            <a:off x="3087329" y="4778477"/>
            <a:ext cx="5262979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En una decadencia de hermosura,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la vida se desnuda, y resplandece</a:t>
            </a:r>
            <a:b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</a:br>
            <a:r>
              <a:rPr lang="es-ES" sz="2500" b="1" i="1" dirty="0">
                <a:solidFill>
                  <a:srgbClr val="666633"/>
                </a:solidFill>
                <a:latin typeface="Batang" panose="02030600000101010101" pitchFamily="18" charset="-127"/>
              </a:rPr>
              <a:t>la excelsitud de su verdad divina.</a:t>
            </a:r>
            <a:endParaRPr lang="en-CA" sz="2500" b="1" i="1" dirty="0">
              <a:solidFill>
                <a:srgbClr val="666633"/>
              </a:solidFill>
              <a:latin typeface="Batang" panose="02030600000101010101" pitchFamily="18" charset="-127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143D448-D10B-48BF-A7BD-CB8810D4EB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686" y="469556"/>
            <a:ext cx="6005383" cy="4003589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E9F9235A-7C6F-484A-AE72-0C6DC4A545AF}"/>
              </a:ext>
            </a:extLst>
          </p:cNvPr>
          <p:cNvSpPr/>
          <p:nvPr/>
        </p:nvSpPr>
        <p:spPr>
          <a:xfrm>
            <a:off x="3002693" y="321276"/>
            <a:ext cx="6339015" cy="4349578"/>
          </a:xfrm>
          <a:prstGeom prst="rect">
            <a:avLst/>
          </a:prstGeom>
          <a:solidFill>
            <a:srgbClr val="ECDFD2"/>
          </a:solidFill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21EB433-5B2F-406A-9EA0-FE945B273ECD}"/>
              </a:ext>
            </a:extLst>
          </p:cNvPr>
          <p:cNvSpPr txBox="1"/>
          <p:nvPr/>
        </p:nvSpPr>
        <p:spPr>
          <a:xfrm>
            <a:off x="5412259" y="420130"/>
            <a:ext cx="795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>
                <a:solidFill>
                  <a:srgbClr val="666633"/>
                </a:solidFill>
                <a:latin typeface="Afterschool Festival" pitchFamily="2" charset="0"/>
              </a:rPr>
              <a:t>Otoño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9A0DB32-3691-4A5F-9C1E-8CF0595F60EE}"/>
              </a:ext>
            </a:extLst>
          </p:cNvPr>
          <p:cNvSpPr txBox="1"/>
          <p:nvPr/>
        </p:nvSpPr>
        <p:spPr>
          <a:xfrm>
            <a:off x="4497860" y="902043"/>
            <a:ext cx="379694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Esparce octubre, al blando movimiento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del sur, las hojas áureas y las rojas,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y, en la caída clara de sus hojas,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se lleva al infinito el pensamiento.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Qué noble paz en este alejamiento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de todo; oh prado bello que deshojas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tus flores; oh agua fría ya, que mojas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con tu cristal estremecido el viento!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¡Encantamiento de oro! Cárcel pura,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en que el cuerpo, hecho alma, se enternece,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echado en el verdor de una colina!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En una decadencia de hermosura,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la vida se desnuda, y resplandece</a:t>
            </a:r>
            <a:b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</a:br>
            <a:r>
              <a:rPr lang="es-ES" sz="1500" i="1" dirty="0">
                <a:solidFill>
                  <a:srgbClr val="666633"/>
                </a:solidFill>
                <a:latin typeface="Cambria" panose="02040503050406030204" pitchFamily="18" charset="0"/>
              </a:rPr>
              <a:t>la excelsitud de su verdad divina.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EF37A63-3494-48C0-8178-4D9D610DEF5A}"/>
              </a:ext>
            </a:extLst>
          </p:cNvPr>
          <p:cNvSpPr txBox="1"/>
          <p:nvPr/>
        </p:nvSpPr>
        <p:spPr>
          <a:xfrm>
            <a:off x="5034116" y="4188542"/>
            <a:ext cx="1783180" cy="3108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20" i="1" dirty="0">
                <a:solidFill>
                  <a:srgbClr val="666633"/>
                </a:solidFill>
                <a:latin typeface="Cambria" panose="02040503050406030204" pitchFamily="18" charset="0"/>
              </a:rPr>
              <a:t>Juan Ramón Jiménez 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2ABF97F-C36F-4DD4-9E8D-0EFC1E3DB3FA}"/>
              </a:ext>
            </a:extLst>
          </p:cNvPr>
          <p:cNvSpPr txBox="1"/>
          <p:nvPr/>
        </p:nvSpPr>
        <p:spPr>
          <a:xfrm>
            <a:off x="3805084" y="5049666"/>
            <a:ext cx="4164153" cy="6186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420" i="1" dirty="0">
                <a:solidFill>
                  <a:srgbClr val="666633"/>
                </a:solidFill>
                <a:latin typeface="Cambria" panose="02040503050406030204" pitchFamily="18" charset="0"/>
              </a:rPr>
              <a:t>inesgaret@gmail.com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2E2622D-61D1-49AA-A69C-C9CC295A963A}"/>
              </a:ext>
            </a:extLst>
          </p:cNvPr>
          <p:cNvSpPr txBox="1"/>
          <p:nvPr/>
        </p:nvSpPr>
        <p:spPr>
          <a:xfrm>
            <a:off x="3039763" y="6450228"/>
            <a:ext cx="5978175" cy="304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80" i="1" dirty="0">
                <a:solidFill>
                  <a:srgbClr val="666633"/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sz="1380" dirty="0">
              <a:solidFill>
                <a:srgbClr val="666633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79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600"/>
                            </p:stCondLst>
                            <p:childTnLst>
                              <p:par>
                                <p:cTn id="14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600"/>
                            </p:stCondLst>
                            <p:childTnLst>
                              <p:par>
                                <p:cTn id="20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700"/>
                            </p:stCondLst>
                            <p:childTnLst>
                              <p:par>
                                <p:cTn id="29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70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3120"/>
                            </p:stCondLst>
                            <p:childTnLst>
                              <p:par>
                                <p:cTn id="44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12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7560"/>
                            </p:stCondLst>
                            <p:childTnLst>
                              <p:par>
                                <p:cTn id="59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1560"/>
                            </p:stCondLst>
                            <p:childTnLst>
                              <p:par>
                                <p:cTn id="6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406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656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856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1560"/>
                            </p:stCondLst>
                            <p:childTnLst>
                              <p:par>
                                <p:cTn id="85" presetID="26" presetClass="entr" presetSubtype="0" fill="hold" grpId="0" nodeType="after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716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/>
      <p:bldP spid="2" grpId="1"/>
      <p:bldP spid="7" grpId="0"/>
      <p:bldP spid="7" grpId="1"/>
      <p:bldP spid="8" grpId="0"/>
      <p:bldP spid="8" grpId="1"/>
      <p:bldP spid="9" grpId="0" animBg="1"/>
      <p:bldP spid="10" grpId="0"/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BC51549-9170-448B-B330-3E13C56BF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868F10F-3A6F-4D02-9BEC-B6A459D27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76DBA8F-7F7A-47FD-A139-4BD6DD755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B7C20DE-954A-413F-AB35-86CC38170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B60DAE8-B48F-49AD-84F2-BFF110E43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EC1D4EB-1E33-44AC-8D29-90AB16C07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BE00A91-91F7-4800-862E-C25367670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79131BF-70F3-496A-A6A5-E227E5009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05938577-3110-4B6B-B054-88D4B1531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ABB6C75-FC63-4D38-A549-DE43DD647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9452E4E-6B2C-417F-AF21-FC53F04D1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468886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Faceta">
  <a:themeElements>
    <a:clrScheme name="Rojo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757</TotalTime>
  <Words>293</Words>
  <Application>Microsoft Office PowerPoint</Application>
  <PresentationFormat>Panorámica</PresentationFormat>
  <Paragraphs>15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1" baseType="lpstr">
      <vt:lpstr>Afterschool Festival</vt:lpstr>
      <vt:lpstr>Kristen ITC</vt:lpstr>
      <vt:lpstr>Arial</vt:lpstr>
      <vt:lpstr>Wingdings 3</vt:lpstr>
      <vt:lpstr>Trebuchet MS</vt:lpstr>
      <vt:lpstr>Cambria</vt:lpstr>
      <vt:lpstr>Batang</vt:lpstr>
      <vt:lpstr>Faceta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48</cp:revision>
  <dcterms:created xsi:type="dcterms:W3CDTF">2020-09-07T14:37:21Z</dcterms:created>
  <dcterms:modified xsi:type="dcterms:W3CDTF">2020-09-13T20:22:53Z</dcterms:modified>
</cp:coreProperties>
</file>