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3" r:id="rId2"/>
  </p:sldMasterIdLst>
  <p:sldIdLst>
    <p:sldId id="291" r:id="rId3"/>
    <p:sldId id="262" r:id="rId4"/>
    <p:sldId id="293" r:id="rId5"/>
    <p:sldId id="278" r:id="rId6"/>
    <p:sldId id="308" r:id="rId7"/>
    <p:sldId id="333" r:id="rId8"/>
    <p:sldId id="306" r:id="rId9"/>
    <p:sldId id="304" r:id="rId10"/>
    <p:sldId id="307" r:id="rId11"/>
    <p:sldId id="301" r:id="rId12"/>
    <p:sldId id="302" r:id="rId13"/>
    <p:sldId id="289" r:id="rId14"/>
    <p:sldId id="277" r:id="rId15"/>
    <p:sldId id="265" r:id="rId16"/>
    <p:sldId id="264" r:id="rId17"/>
    <p:sldId id="321" r:id="rId18"/>
    <p:sldId id="322" r:id="rId19"/>
    <p:sldId id="323" r:id="rId20"/>
    <p:sldId id="325" r:id="rId21"/>
    <p:sldId id="326" r:id="rId22"/>
    <p:sldId id="327" r:id="rId23"/>
    <p:sldId id="328" r:id="rId24"/>
    <p:sldId id="329" r:id="rId25"/>
    <p:sldId id="331" r:id="rId26"/>
    <p:sldId id="332" r:id="rId27"/>
    <p:sldId id="276" r:id="rId28"/>
    <p:sldId id="270" r:id="rId29"/>
    <p:sldId id="257" r:id="rId30"/>
    <p:sldId id="295" r:id="rId31"/>
    <p:sldId id="284" r:id="rId32"/>
    <p:sldId id="288" r:id="rId33"/>
    <p:sldId id="260" r:id="rId34"/>
    <p:sldId id="263" r:id="rId35"/>
    <p:sldId id="267" r:id="rId36"/>
    <p:sldId id="269" r:id="rId37"/>
    <p:sldId id="271" r:id="rId38"/>
    <p:sldId id="275" r:id="rId39"/>
    <p:sldId id="280" r:id="rId40"/>
    <p:sldId id="279" r:id="rId41"/>
    <p:sldId id="258" r:id="rId42"/>
    <p:sldId id="287" r:id="rId43"/>
    <p:sldId id="300" r:id="rId44"/>
    <p:sldId id="309" r:id="rId45"/>
    <p:sldId id="310" r:id="rId46"/>
    <p:sldId id="303" r:id="rId47"/>
    <p:sldId id="313" r:id="rId48"/>
    <p:sldId id="305" r:id="rId49"/>
    <p:sldId id="320" r:id="rId50"/>
    <p:sldId id="299" r:id="rId51"/>
    <p:sldId id="319" r:id="rId52"/>
    <p:sldId id="314" r:id="rId53"/>
    <p:sldId id="292" r:id="rId54"/>
    <p:sldId id="334" r:id="rId55"/>
  </p:sldIdLst>
  <p:sldSz cx="9144000" cy="5143500" type="screen16x9"/>
  <p:notesSz cx="6858000" cy="9144000"/>
  <p:defaultTextStyle>
    <a:defPPr>
      <a:defRPr lang="es-ES"/>
    </a:defPPr>
    <a:lvl1pPr algn="l" defTabSz="912813" rtl="0" fontAlgn="base">
      <a:spcBef>
        <a:spcPct val="0"/>
      </a:spcBef>
      <a:spcAft>
        <a:spcPct val="0"/>
      </a:spcAft>
      <a:defRPr kern="1200">
        <a:solidFill>
          <a:schemeClr val="tx1"/>
        </a:solidFill>
        <a:latin typeface="Arial" charset="0"/>
        <a:ea typeface="+mn-ea"/>
        <a:cs typeface="Arial" charset="0"/>
      </a:defRPr>
    </a:lvl1pPr>
    <a:lvl2pPr marL="455613" indent="1588" algn="l" defTabSz="912813" rtl="0" fontAlgn="base">
      <a:spcBef>
        <a:spcPct val="0"/>
      </a:spcBef>
      <a:spcAft>
        <a:spcPct val="0"/>
      </a:spcAft>
      <a:defRPr kern="1200">
        <a:solidFill>
          <a:schemeClr val="tx1"/>
        </a:solidFill>
        <a:latin typeface="Arial" charset="0"/>
        <a:ea typeface="+mn-ea"/>
        <a:cs typeface="Arial" charset="0"/>
      </a:defRPr>
    </a:lvl2pPr>
    <a:lvl3pPr marL="912813" indent="1588" algn="l" defTabSz="912813" rtl="0" fontAlgn="base">
      <a:spcBef>
        <a:spcPct val="0"/>
      </a:spcBef>
      <a:spcAft>
        <a:spcPct val="0"/>
      </a:spcAft>
      <a:defRPr kern="1200">
        <a:solidFill>
          <a:schemeClr val="tx1"/>
        </a:solidFill>
        <a:latin typeface="Arial" charset="0"/>
        <a:ea typeface="+mn-ea"/>
        <a:cs typeface="Arial" charset="0"/>
      </a:defRPr>
    </a:lvl3pPr>
    <a:lvl4pPr marL="1370013" indent="1588" algn="l" defTabSz="912813" rtl="0" fontAlgn="base">
      <a:spcBef>
        <a:spcPct val="0"/>
      </a:spcBef>
      <a:spcAft>
        <a:spcPct val="0"/>
      </a:spcAft>
      <a:defRPr kern="1200">
        <a:solidFill>
          <a:schemeClr val="tx1"/>
        </a:solidFill>
        <a:latin typeface="Arial" charset="0"/>
        <a:ea typeface="+mn-ea"/>
        <a:cs typeface="Arial" charset="0"/>
      </a:defRPr>
    </a:lvl4pPr>
    <a:lvl5pPr marL="1827213" indent="1588" algn="l" defTabSz="912813"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F6IhOzB/f8L18IlZUFaozg==" hashData="f84SHz28ePNGFeqYIhRirF/gJo/WuUbPnPcW1T88Uaffr/tl8APgOQppqKzlLtwaZOnU3u26uhs4D53L9M+2RQ=="/>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931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27" autoAdjust="0"/>
    <p:restoredTop sz="94660"/>
  </p:normalViewPr>
  <p:slideViewPr>
    <p:cSldViewPr>
      <p:cViewPr>
        <p:scale>
          <a:sx n="60" d="100"/>
          <a:sy n="60" d="100"/>
        </p:scale>
        <p:origin x="576" y="50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89230811-F4F5-4A94-B0DF-C31AD824A89B}" type="datetimeFigureOut">
              <a:rPr lang="es-ES"/>
              <a:pPr>
                <a:defRPr/>
              </a:pPr>
              <a:t>20/11/2024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F8D481-0E0A-4778-ACF2-EE7330C53B7E}" type="slidenum">
              <a:rPr lang="es-ES"/>
              <a:pPr>
                <a:defRPr/>
              </a:pPr>
              <a:t>‹Nº›</a:t>
            </a:fld>
            <a:endParaRPr lang="es-ES"/>
          </a:p>
        </p:txBody>
      </p:sp>
    </p:spTree>
  </p:cSld>
  <p:clrMapOvr>
    <a:masterClrMapping/>
  </p:clrMapOvr>
  <p:transition spd="slow"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1814806-6416-4BF3-9219-78B649FB9778}" type="datetimeFigureOut">
              <a:rPr lang="es-ES"/>
              <a:pPr>
                <a:defRPr/>
              </a:pPr>
              <a:t>20/11/2024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66EF3FC-045E-41FD-A40F-9DD70390E664}" type="slidenum">
              <a:rPr lang="es-ES"/>
              <a:pPr>
                <a:defRPr/>
              </a:pPr>
              <a:t>‹Nº›</a:t>
            </a:fld>
            <a:endParaRPr lang="es-ES"/>
          </a:p>
        </p:txBody>
      </p:sp>
    </p:spTree>
  </p:cSld>
  <p:clrMapOvr>
    <a:masterClrMapping/>
  </p:clrMapOvr>
  <p:transition spd="slow"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8"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2"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2C31B492-1143-4830-9A1C-F483D615F7FF}" type="datetimeFigureOut">
              <a:rPr lang="es-ES"/>
              <a:pPr>
                <a:defRPr/>
              </a:pPr>
              <a:t>20/11/2024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DE7892B-945D-4EDD-A0DD-02820482FA49}" type="slidenum">
              <a:rPr lang="es-ES"/>
              <a:pPr>
                <a:defRPr/>
              </a:pPr>
              <a:t>‹Nº›</a:t>
            </a:fld>
            <a:endParaRPr lang="es-ES"/>
          </a:p>
        </p:txBody>
      </p:sp>
    </p:spTree>
  </p:cSld>
  <p:clrMapOvr>
    <a:masterClrMapping/>
  </p:clrMapOvr>
  <p:transition spd="slow"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6A473E7C-3CC7-4687-8BF3-ED95F30C62AB}" type="datetimeFigureOut">
              <a:rPr lang="es-ES"/>
              <a:pPr>
                <a:defRPr/>
              </a:pPr>
              <a:t>20/11/2024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1A9378-3907-43AE-AA6A-60757F8F0C28}" type="slidenum">
              <a:rPr lang="es-ES"/>
              <a:pPr>
                <a:defRPr/>
              </a:pPr>
              <a:t>‹Nº›</a:t>
            </a:fld>
            <a:endParaRPr lang="es-ES"/>
          </a:p>
        </p:txBody>
      </p:sp>
    </p:spTree>
  </p:cSld>
  <p:clrMapOvr>
    <a:masterClrMapping/>
  </p:clrMapOvr>
  <p:transition spd="slow"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89B85B66-1895-499B-AB9B-5572E78C2B09}" type="datetimeFigureOut">
              <a:rPr lang="es-ES"/>
              <a:pPr>
                <a:defRPr/>
              </a:pPr>
              <a:t>20/11/2024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11B11A84-BEE7-4A8B-AD0B-66B02F178D6E}" type="slidenum">
              <a:rPr lang="es-ES"/>
              <a:pPr>
                <a:defRPr/>
              </a:pPr>
              <a:t>‹Nº›</a:t>
            </a:fld>
            <a:endParaRPr lang="es-ES"/>
          </a:p>
        </p:txBody>
      </p:sp>
    </p:spTree>
  </p:cSld>
  <p:clrMapOvr>
    <a:masterClrMapping/>
  </p:clrMapOvr>
  <p:transition spd="slow"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614B7022-F3AC-4FD4-B1FA-924872C7B695}" type="datetimeFigureOut">
              <a:rPr lang="es-ES"/>
              <a:pPr>
                <a:defRPr/>
              </a:pPr>
              <a:t>20/11/2024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62A3D978-49D2-416D-8320-AE04D1504E27}" type="slidenum">
              <a:rPr lang="es-ES"/>
              <a:pPr>
                <a:defRPr/>
              </a:pPr>
              <a:t>‹Nº›</a:t>
            </a:fld>
            <a:endParaRPr lang="es-ES"/>
          </a:p>
        </p:txBody>
      </p:sp>
    </p:spTree>
  </p:cSld>
  <p:clrMapOvr>
    <a:masterClrMapping/>
  </p:clrMapOvr>
  <p:transition spd="slow"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4C1A3A70-CE80-40D0-8DB8-DFD21335813D}" type="datetimeFigureOut">
              <a:rPr lang="es-ES"/>
              <a:pPr>
                <a:defRPr/>
              </a:pPr>
              <a:t>20/11/2024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718A50F-1BFE-4487-B425-D8BEB2F22A9D}" type="slidenum">
              <a:rPr lang="es-ES"/>
              <a:pPr>
                <a:defRPr/>
              </a:pPr>
              <a:t>‹Nº›</a:t>
            </a:fld>
            <a:endParaRPr lang="es-ES"/>
          </a:p>
        </p:txBody>
      </p:sp>
    </p:spTree>
  </p:cSld>
  <p:clrMapOvr>
    <a:masterClrMapping/>
  </p:clrMapOvr>
  <p:transition spd="slow"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076327"/>
            <a:ext cx="3008313" cy="351829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0C03722-AB7D-4022-A8B3-FA4B0B1873DD}" type="datetimeFigureOut">
              <a:rPr lang="es-ES"/>
              <a:pPr>
                <a:defRPr/>
              </a:pPr>
              <a:t>20/11/2024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51AB282-E853-4F13-A3ED-B93F2E4CEC04}" type="slidenum">
              <a:rPr lang="es-ES"/>
              <a:pPr>
                <a:defRPr/>
              </a:pPr>
              <a:t>‹Nº›</a:t>
            </a:fld>
            <a:endParaRPr lang="es-ES"/>
          </a:p>
        </p:txBody>
      </p:sp>
    </p:spTree>
  </p:cSld>
  <p:clrMapOvr>
    <a:masterClrMapping/>
  </p:clrMapOvr>
  <p:transition spd="slow"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1"/>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pPr lvl="0"/>
            <a:endParaRPr lang="es-ES" noProof="0"/>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C75E26D-7DA9-4778-8F63-6ACA6555493E}" type="datetimeFigureOut">
              <a:rPr lang="es-ES"/>
              <a:pPr>
                <a:defRPr/>
              </a:pPr>
              <a:t>20/11/2024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BFAD60A-C814-41AB-AF99-1E18D55B6F3B}" type="slidenum">
              <a:rPr lang="es-ES"/>
              <a:pPr>
                <a:defRPr/>
              </a:pPr>
              <a:t>‹Nº›</a:t>
            </a:fld>
            <a:endParaRPr lang="es-ES"/>
          </a:p>
        </p:txBody>
      </p:sp>
    </p:spTree>
  </p:cSld>
  <p:clrMapOvr>
    <a:masterClrMapping/>
  </p:clrMapOvr>
  <p:transition spd="slow"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E3437B4-84FC-48B6-A2B2-566E154619DB}" type="datetimeFigureOut">
              <a:rPr lang="es-ES"/>
              <a:pPr>
                <a:defRPr/>
              </a:pPr>
              <a:t>20/11/2024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DA6B57A-C1AD-4ADA-B526-D29D7A6464A9}" type="slidenum">
              <a:rPr lang="es-ES"/>
              <a:pPr>
                <a:defRPr/>
              </a:pPr>
              <a:t>‹Nº›</a:t>
            </a:fld>
            <a:endParaRPr lang="es-ES"/>
          </a:p>
        </p:txBody>
      </p:sp>
    </p:spTree>
  </p:cSld>
  <p:clrMapOvr>
    <a:masterClrMapping/>
  </p:clrMapOvr>
  <p:transition spd="slow"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2"/>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2"/>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867798E-868A-4867-96E8-34662BEB654A}" type="datetimeFigureOut">
              <a:rPr lang="es-ES"/>
              <a:pPr>
                <a:defRPr/>
              </a:pPr>
              <a:t>20/11/2024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D4342E6-FA18-4E32-9B21-CAAC48915873}" type="slidenum">
              <a:rPr lang="es-ES"/>
              <a:pPr>
                <a:defRPr/>
              </a:pPr>
              <a:t>‹Nº›</a:t>
            </a:fld>
            <a:endParaRPr lang="es-ES"/>
          </a:p>
        </p:txBody>
      </p:sp>
    </p:spTree>
  </p:cSld>
  <p:clrMapOvr>
    <a:masterClrMapping/>
  </p:clrMapOvr>
  <p:transition spd="slow"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endParaRPr lang="es-ES">
              <a:solidFill>
                <a:srgbClr val="000000"/>
              </a:solidFill>
            </a:endParaRPr>
          </a:p>
        </p:txBody>
      </p:sp>
    </p:spTree>
    <p:extLst>
      <p:ext uri="{BB962C8B-B14F-4D97-AF65-F5344CB8AC3E}">
        <p14:creationId xmlns:p14="http://schemas.microsoft.com/office/powerpoint/2010/main" val="3795340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lum/>
          </a:blip>
          <a:srcRect/>
          <a:stretch>
            <a:fillRect t="-23000" b="-23000"/>
          </a:stretch>
        </a:blip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38" tIns="45719" rIns="91438" bIns="45719"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38" tIns="45719" rIns="91438" bIns="45719"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lIns="91438" tIns="45719" rIns="91438" bIns="45719" rtlCol="0" anchor="ctr"/>
          <a:lstStyle>
            <a:lvl1pPr algn="l" defTabSz="914378" fontAlgn="auto">
              <a:spcBef>
                <a:spcPts val="0"/>
              </a:spcBef>
              <a:spcAft>
                <a:spcPts val="0"/>
              </a:spcAft>
              <a:defRPr sz="1200" smtClean="0">
                <a:solidFill>
                  <a:schemeClr val="tx1">
                    <a:tint val="75000"/>
                  </a:schemeClr>
                </a:solidFill>
                <a:latin typeface="+mn-lt"/>
                <a:cs typeface="+mn-cs"/>
              </a:defRPr>
            </a:lvl1pPr>
          </a:lstStyle>
          <a:p>
            <a:pPr>
              <a:defRPr/>
            </a:pPr>
            <a:fld id="{2714C1B2-BE8B-4B78-BC45-A361E2EAC43D}" type="datetimeFigureOut">
              <a:rPr lang="es-ES"/>
              <a:pPr>
                <a:defRPr/>
              </a:pPr>
              <a:t>20/11/2024</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38" tIns="45719" rIns="91438" bIns="45719" rtlCol="0" anchor="ctr"/>
          <a:lstStyle>
            <a:lvl1pPr algn="ctr" defTabSz="914378"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38" tIns="45719" rIns="91438" bIns="45719" rtlCol="0" anchor="ctr"/>
          <a:lstStyle>
            <a:lvl1pPr algn="r" defTabSz="914378" fontAlgn="auto">
              <a:spcBef>
                <a:spcPts val="0"/>
              </a:spcBef>
              <a:spcAft>
                <a:spcPts val="0"/>
              </a:spcAft>
              <a:defRPr sz="1200" smtClean="0">
                <a:solidFill>
                  <a:schemeClr val="tx1">
                    <a:tint val="75000"/>
                  </a:schemeClr>
                </a:solidFill>
                <a:latin typeface="+mn-lt"/>
                <a:cs typeface="+mn-cs"/>
              </a:defRPr>
            </a:lvl1pPr>
          </a:lstStyle>
          <a:p>
            <a:pPr>
              <a:defRPr/>
            </a:pPr>
            <a:fld id="{82DF53FC-53BC-4B69-893A-22A7BD638CEA}"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72" r:id="rId1"/>
    <p:sldLayoutId id="2147483671" r:id="rId2"/>
    <p:sldLayoutId id="2147483670" r:id="rId3"/>
    <p:sldLayoutId id="2147483669" r:id="rId4"/>
    <p:sldLayoutId id="2147483668" r:id="rId5"/>
    <p:sldLayoutId id="2147483667" r:id="rId6"/>
    <p:sldLayoutId id="2147483666" r:id="rId7"/>
    <p:sldLayoutId id="2147483665" r:id="rId8"/>
    <p:sldLayoutId id="2147483664" r:id="rId9"/>
    <p:sldLayoutId id="2147483663" r:id="rId10"/>
    <p:sldLayoutId id="2147483662" r:id="rId11"/>
  </p:sldLayoutIdLst>
  <p:transition spd="slow" advTm="8000">
    <p:split orient="vert"/>
  </p:transition>
  <p:txStyles>
    <p:titleStyle>
      <a:lvl1pPr algn="ctr" defTabSz="912813" rtl="0" fontAlgn="base">
        <a:spcBef>
          <a:spcPct val="0"/>
        </a:spcBef>
        <a:spcAft>
          <a:spcPct val="0"/>
        </a:spcAft>
        <a:defRPr sz="4400" kern="1200">
          <a:solidFill>
            <a:schemeClr val="tx1"/>
          </a:solidFill>
          <a:latin typeface="+mj-lt"/>
          <a:ea typeface="+mj-ea"/>
          <a:cs typeface="+mj-cs"/>
        </a:defRPr>
      </a:lvl1pPr>
      <a:lvl2pPr algn="ctr" defTabSz="912813" rtl="0" fontAlgn="base">
        <a:spcBef>
          <a:spcPct val="0"/>
        </a:spcBef>
        <a:spcAft>
          <a:spcPct val="0"/>
        </a:spcAft>
        <a:defRPr sz="4400">
          <a:solidFill>
            <a:schemeClr val="tx1"/>
          </a:solidFill>
          <a:latin typeface="Calibri" pitchFamily="34" charset="0"/>
        </a:defRPr>
      </a:lvl2pPr>
      <a:lvl3pPr algn="ctr" defTabSz="912813" rtl="0" fontAlgn="base">
        <a:spcBef>
          <a:spcPct val="0"/>
        </a:spcBef>
        <a:spcAft>
          <a:spcPct val="0"/>
        </a:spcAft>
        <a:defRPr sz="4400">
          <a:solidFill>
            <a:schemeClr val="tx1"/>
          </a:solidFill>
          <a:latin typeface="Calibri" pitchFamily="34" charset="0"/>
        </a:defRPr>
      </a:lvl3pPr>
      <a:lvl4pPr algn="ctr" defTabSz="912813" rtl="0" fontAlgn="base">
        <a:spcBef>
          <a:spcPct val="0"/>
        </a:spcBef>
        <a:spcAft>
          <a:spcPct val="0"/>
        </a:spcAft>
        <a:defRPr sz="4400">
          <a:solidFill>
            <a:schemeClr val="tx1"/>
          </a:solidFill>
          <a:latin typeface="Calibri" pitchFamily="34" charset="0"/>
        </a:defRPr>
      </a:lvl4pPr>
      <a:lvl5pPr algn="ctr" defTabSz="912813" rtl="0" fontAlgn="base">
        <a:spcBef>
          <a:spcPct val="0"/>
        </a:spcBef>
        <a:spcAft>
          <a:spcPct val="0"/>
        </a:spcAft>
        <a:defRPr sz="4400">
          <a:solidFill>
            <a:schemeClr val="tx1"/>
          </a:solidFill>
          <a:latin typeface="Calibri" pitchFamily="34" charset="0"/>
        </a:defRPr>
      </a:lvl5pPr>
      <a:lvl6pPr marL="457200" algn="ctr" defTabSz="912813" rtl="0" fontAlgn="base">
        <a:spcBef>
          <a:spcPct val="0"/>
        </a:spcBef>
        <a:spcAft>
          <a:spcPct val="0"/>
        </a:spcAft>
        <a:defRPr sz="4400">
          <a:solidFill>
            <a:schemeClr val="tx1"/>
          </a:solidFill>
          <a:latin typeface="Calibri" pitchFamily="34" charset="0"/>
        </a:defRPr>
      </a:lvl6pPr>
      <a:lvl7pPr marL="914400" algn="ctr" defTabSz="912813" rtl="0" fontAlgn="base">
        <a:spcBef>
          <a:spcPct val="0"/>
        </a:spcBef>
        <a:spcAft>
          <a:spcPct val="0"/>
        </a:spcAft>
        <a:defRPr sz="4400">
          <a:solidFill>
            <a:schemeClr val="tx1"/>
          </a:solidFill>
          <a:latin typeface="Calibri" pitchFamily="34" charset="0"/>
        </a:defRPr>
      </a:lvl7pPr>
      <a:lvl8pPr marL="1371600" algn="ctr" defTabSz="912813" rtl="0" fontAlgn="base">
        <a:spcBef>
          <a:spcPct val="0"/>
        </a:spcBef>
        <a:spcAft>
          <a:spcPct val="0"/>
        </a:spcAft>
        <a:defRPr sz="4400">
          <a:solidFill>
            <a:schemeClr val="tx1"/>
          </a:solidFill>
          <a:latin typeface="Calibri" pitchFamily="34" charset="0"/>
        </a:defRPr>
      </a:lvl8pPr>
      <a:lvl9pPr marL="1828800" algn="ctr" defTabSz="912813" rtl="0" fontAlgn="base">
        <a:spcBef>
          <a:spcPct val="0"/>
        </a:spcBef>
        <a:spcAft>
          <a:spcPct val="0"/>
        </a:spcAft>
        <a:defRPr sz="4400">
          <a:solidFill>
            <a:schemeClr val="tx1"/>
          </a:solidFill>
          <a:latin typeface="Calibri" pitchFamily="34" charset="0"/>
        </a:defRPr>
      </a:lvl9pPr>
    </p:titleStyle>
    <p:bodyStyle>
      <a:lvl1pPr marL="341313" indent="-341313" algn="l" defTabSz="912813" rtl="0" fontAlgn="base">
        <a:spcBef>
          <a:spcPct val="20000"/>
        </a:spcBef>
        <a:spcAft>
          <a:spcPct val="0"/>
        </a:spcAft>
        <a:buFont typeface="Arial" charset="0"/>
        <a:buChar char="•"/>
        <a:defRPr sz="3200" kern="1200">
          <a:solidFill>
            <a:schemeClr val="tx1"/>
          </a:solidFill>
          <a:latin typeface="+mn-lt"/>
          <a:ea typeface="+mn-ea"/>
          <a:cs typeface="+mn-cs"/>
        </a:defRPr>
      </a:lvl1pPr>
      <a:lvl2pPr marL="741363" indent="-284163" algn="l" defTabSz="912813" rtl="0" fontAlgn="base">
        <a:spcBef>
          <a:spcPct val="20000"/>
        </a:spcBef>
        <a:spcAft>
          <a:spcPct val="0"/>
        </a:spcAft>
        <a:buFont typeface="Arial" charset="0"/>
        <a:buChar char="–"/>
        <a:defRPr sz="2800" kern="1200">
          <a:solidFill>
            <a:schemeClr val="tx1"/>
          </a:solidFill>
          <a:latin typeface="+mn-lt"/>
          <a:ea typeface="+mn-ea"/>
          <a:cs typeface="+mn-cs"/>
        </a:defRPr>
      </a:lvl2pPr>
      <a:lvl3pPr marL="1141413" indent="-227013" algn="l" defTabSz="912813" rtl="0" fontAlgn="base">
        <a:spcBef>
          <a:spcPct val="20000"/>
        </a:spcBef>
        <a:spcAft>
          <a:spcPct val="0"/>
        </a:spcAft>
        <a:buFont typeface="Arial" charset="0"/>
        <a:buChar char="•"/>
        <a:defRPr sz="2400" kern="1200">
          <a:solidFill>
            <a:schemeClr val="tx1"/>
          </a:solidFill>
          <a:latin typeface="+mn-lt"/>
          <a:ea typeface="+mn-ea"/>
          <a:cs typeface="+mn-cs"/>
        </a:defRPr>
      </a:lvl3pPr>
      <a:lvl4pPr marL="1598613" indent="-227013" algn="l" defTabSz="912813" rtl="0" fontAlgn="base">
        <a:spcBef>
          <a:spcPct val="20000"/>
        </a:spcBef>
        <a:spcAft>
          <a:spcPct val="0"/>
        </a:spcAft>
        <a:buFont typeface="Arial" charset="0"/>
        <a:buChar char="–"/>
        <a:defRPr sz="2000" kern="1200">
          <a:solidFill>
            <a:schemeClr val="tx1"/>
          </a:solidFill>
          <a:latin typeface="+mn-lt"/>
          <a:ea typeface="+mn-ea"/>
          <a:cs typeface="+mn-cs"/>
        </a:defRPr>
      </a:lvl4pPr>
      <a:lvl5pPr marL="2055813" indent="-227013" algn="l" defTabSz="912813" rtl="0" fontAlgn="base">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26"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915"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103"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378" rtl="0" eaLnBrk="1" latinLnBrk="0" hangingPunct="1">
        <a:defRPr sz="1800" kern="1200">
          <a:solidFill>
            <a:schemeClr val="tx1"/>
          </a:solidFill>
          <a:latin typeface="+mn-lt"/>
          <a:ea typeface="+mn-ea"/>
          <a:cs typeface="+mn-cs"/>
        </a:defRPr>
      </a:lvl1pPr>
      <a:lvl2pPr marL="457189" algn="l" defTabSz="914378" rtl="0" eaLnBrk="1" latinLnBrk="0" hangingPunct="1">
        <a:defRPr sz="1800" kern="1200">
          <a:solidFill>
            <a:schemeClr val="tx1"/>
          </a:solidFill>
          <a:latin typeface="+mn-lt"/>
          <a:ea typeface="+mn-ea"/>
          <a:cs typeface="+mn-cs"/>
        </a:defRPr>
      </a:lvl2pPr>
      <a:lvl3pPr marL="914378" algn="l" defTabSz="914378" rtl="0" eaLnBrk="1" latinLnBrk="0" hangingPunct="1">
        <a:defRPr sz="1800" kern="1200">
          <a:solidFill>
            <a:schemeClr val="tx1"/>
          </a:solidFill>
          <a:latin typeface="+mn-lt"/>
          <a:ea typeface="+mn-ea"/>
          <a:cs typeface="+mn-cs"/>
        </a:defRPr>
      </a:lvl3pPr>
      <a:lvl4pPr marL="1371566" algn="l" defTabSz="914378" rtl="0" eaLnBrk="1" latinLnBrk="0" hangingPunct="1">
        <a:defRPr sz="1800" kern="1200">
          <a:solidFill>
            <a:schemeClr val="tx1"/>
          </a:solidFill>
          <a:latin typeface="+mn-lt"/>
          <a:ea typeface="+mn-ea"/>
          <a:cs typeface="+mn-cs"/>
        </a:defRPr>
      </a:lvl4pPr>
      <a:lvl5pPr marL="1828754" algn="l" defTabSz="914378" rtl="0" eaLnBrk="1" latinLnBrk="0" hangingPunct="1">
        <a:defRPr sz="1800" kern="1200">
          <a:solidFill>
            <a:schemeClr val="tx1"/>
          </a:solidFill>
          <a:latin typeface="+mn-lt"/>
          <a:ea typeface="+mn-ea"/>
          <a:cs typeface="+mn-cs"/>
        </a:defRPr>
      </a:lvl5pPr>
      <a:lvl6pPr marL="2285943" algn="l" defTabSz="914378" rtl="0" eaLnBrk="1" latinLnBrk="0" hangingPunct="1">
        <a:defRPr sz="1800" kern="1200">
          <a:solidFill>
            <a:schemeClr val="tx1"/>
          </a:solidFill>
          <a:latin typeface="+mn-lt"/>
          <a:ea typeface="+mn-ea"/>
          <a:cs typeface="+mn-cs"/>
        </a:defRPr>
      </a:lvl6pPr>
      <a:lvl7pPr marL="2743132" algn="l" defTabSz="914378" rtl="0" eaLnBrk="1" latinLnBrk="0" hangingPunct="1">
        <a:defRPr sz="1800" kern="1200">
          <a:solidFill>
            <a:schemeClr val="tx1"/>
          </a:solidFill>
          <a:latin typeface="+mn-lt"/>
          <a:ea typeface="+mn-ea"/>
          <a:cs typeface="+mn-cs"/>
        </a:defRPr>
      </a:lvl7pPr>
      <a:lvl8pPr marL="3200320" algn="l" defTabSz="914378" rtl="0" eaLnBrk="1" latinLnBrk="0" hangingPunct="1">
        <a:defRPr sz="1800" kern="1200">
          <a:solidFill>
            <a:schemeClr val="tx1"/>
          </a:solidFill>
          <a:latin typeface="+mn-lt"/>
          <a:ea typeface="+mn-ea"/>
          <a:cs typeface="+mn-cs"/>
        </a:defRPr>
      </a:lvl8pPr>
      <a:lvl9pPr marL="3657509" algn="l" defTabSz="914378"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vl1pPr>
          </a:lstStyle>
          <a:p>
            <a:endParaRPr lang="es-ES"/>
          </a:p>
        </p:txBody>
      </p:sp>
    </p:spTree>
    <p:extLst>
      <p:ext uri="{BB962C8B-B14F-4D97-AF65-F5344CB8AC3E}">
        <p14:creationId xmlns:p14="http://schemas.microsoft.com/office/powerpoint/2010/main" val="1918660139"/>
      </p:ext>
    </p:extLst>
  </p:cSld>
  <p:clrMap bg1="lt1" tx1="dk1" bg2="lt2" tx2="dk2" accent1="accent1" accent2="accent2" accent3="accent3" accent4="accent4" accent5="accent5" accent6="accent6" hlink="hlink" folHlink="folHlink"/>
  <p:sldLayoutIdLst>
    <p:sldLayoutId id="2147483674"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hyperlink" Target="https://vk.com/mispps" TargetMode="External"/><Relationship Id="rId3" Type="http://schemas.openxmlformats.org/officeDocument/2006/relationships/image" Target="../media/image51.png"/><Relationship Id="rId7" Type="http://schemas.openxmlformats.org/officeDocument/2006/relationships/hyperlink" Target="https://www.facebook.com/mispps" TargetMode="External"/><Relationship Id="rId12" Type="http://schemas.openxmlformats.org/officeDocument/2006/relationships/image" Target="../media/image5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hyperlink" Target="https://plus.google.com/+Mispps/" TargetMode="External"/><Relationship Id="rId5" Type="http://schemas.openxmlformats.org/officeDocument/2006/relationships/image" Target="../media/image52.png"/><Relationship Id="rId10" Type="http://schemas.openxmlformats.org/officeDocument/2006/relationships/image" Target="../media/image5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27584" y="0"/>
            <a:ext cx="7345362" cy="1115566"/>
          </a:xfrm>
          <a:prstGeom prst="rect">
            <a:avLst/>
          </a:prstGeom>
        </p:spPr>
        <p:txBody>
          <a:bodyPr wrap="none" fromWordArt="1">
            <a:prstTxWarp prst="textTriangle">
              <a:avLst>
                <a:gd name="adj" fmla="val 40231"/>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Origen de Frases y Palabras</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16388" name="WordArt 4"/>
          <p:cNvSpPr>
            <a:spLocks noChangeArrowheads="1" noChangeShapeType="1" noTextEdit="1"/>
          </p:cNvSpPr>
          <p:nvPr/>
        </p:nvSpPr>
        <p:spPr bwMode="auto">
          <a:xfrm>
            <a:off x="755576" y="1131590"/>
            <a:ext cx="7345362" cy="880671"/>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de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Internet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683568" y="2211710"/>
            <a:ext cx="7704138" cy="79181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043608" y="3291830"/>
            <a:ext cx="5831855" cy="67552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p>
        </p:txBody>
      </p:sp>
      <p:sp>
        <p:nvSpPr>
          <p:cNvPr id="16391" name="WordArt 7"/>
          <p:cNvSpPr>
            <a:spLocks noChangeArrowheads="1" noChangeShapeType="1" noTextEdit="1"/>
          </p:cNvSpPr>
          <p:nvPr/>
        </p:nvSpPr>
        <p:spPr bwMode="auto">
          <a:xfrm>
            <a:off x="2843808" y="4227934"/>
            <a:ext cx="3240087" cy="55406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259632" y="0"/>
            <a:ext cx="5904656" cy="646331"/>
          </a:xfrm>
          <a:prstGeom prst="rect">
            <a:avLst/>
          </a:prstGeom>
          <a:noFill/>
        </p:spPr>
        <p:txBody>
          <a:bodyPr wrap="none" lIns="91440" tIns="45720" rIns="91440" bIns="45720">
            <a:prstTxWarp prst="textDeflateTop">
              <a:avLst>
                <a:gd name="adj" fmla="val 28510"/>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3600" b="1" dirty="0" smtClean="0">
                <a:ln w="11430"/>
                <a:solidFill>
                  <a:srgbClr val="FFC000"/>
                </a:solidFill>
                <a:effectLst>
                  <a:outerShdw blurRad="50800" dist="39000" dir="5460000" algn="tl">
                    <a:srgbClr val="000000">
                      <a:alpha val="38000"/>
                    </a:srgbClr>
                  </a:outerShdw>
                  <a:reflection blurRad="6350" stA="60000" endA="900" endPos="58000" dir="5400000" sy="-100000" algn="bl" rotWithShape="0"/>
                </a:effectLst>
              </a:rPr>
              <a:t>Origen de las Frases</a:t>
            </a:r>
            <a:r>
              <a:rPr lang="es-ES" sz="3600" b="1" cap="none" spc="0" dirty="0" smtClean="0">
                <a:ln w="11430"/>
                <a:solidFill>
                  <a:srgbClr val="FFC000"/>
                </a:solidFill>
                <a:effectLst>
                  <a:outerShdw blurRad="50800" dist="39000" dir="5460000" algn="tl">
                    <a:srgbClr val="000000">
                      <a:alpha val="38000"/>
                    </a:srgbClr>
                  </a:outerShdw>
                  <a:reflection blurRad="6350" stA="60000" endA="900" endPos="58000" dir="5400000" sy="-100000" algn="bl" rotWithShape="0"/>
                </a:effectLst>
              </a:rPr>
              <a:t> </a:t>
            </a:r>
            <a:endParaRPr lang="es-ES" sz="3600" b="1" cap="none" spc="0" dirty="0">
              <a:ln w="11430"/>
              <a:solidFill>
                <a:srgbClr val="FFC000"/>
              </a:solidFill>
              <a:effectLst>
                <a:outerShdw blurRad="50800" dist="39000" dir="5460000" algn="tl">
                  <a:srgbClr val="000000">
                    <a:alpha val="38000"/>
                  </a:srgbClr>
                </a:outerShdw>
                <a:reflection blurRad="6350" stA="60000" endA="900" endPos="58000" dir="5400000" sy="-100000" algn="bl" rotWithShape="0"/>
              </a:effectLst>
            </a:endParaRPr>
          </a:p>
        </p:txBody>
      </p:sp>
      <p:sp>
        <p:nvSpPr>
          <p:cNvPr id="3" name="2 CuadroTexto"/>
          <p:cNvSpPr txBox="1"/>
          <p:nvPr/>
        </p:nvSpPr>
        <p:spPr>
          <a:xfrm>
            <a:off x="467544" y="843558"/>
            <a:ext cx="8280920" cy="1708160"/>
          </a:xfrm>
          <a:prstGeom prst="rect">
            <a:avLst/>
          </a:prstGeom>
          <a:noFill/>
          <a:scene3d>
            <a:camera prst="orthographicFront"/>
            <a:lightRig rig="threePt" dir="t"/>
          </a:scene3d>
          <a:sp3d>
            <a:bevelT w="165100" prst="coolSlant"/>
          </a:sp3d>
        </p:spPr>
        <p:txBody>
          <a:bodyPr wrap="square" rtlCol="0">
            <a:spAutoFit/>
            <a:sp3d extrusionH="57150">
              <a:bevelT w="82550" h="38100" prst="coolSlant"/>
            </a:sp3d>
          </a:bodyPr>
          <a:lstStyle/>
          <a:p>
            <a:r>
              <a:rPr lang="es-ES" sz="2100" i="1" dirty="0" smtClean="0">
                <a:solidFill>
                  <a:srgbClr val="FFC000"/>
                </a:solidFill>
                <a:effectLst>
                  <a:outerShdw blurRad="38100" dist="38100" dir="2700000" algn="tl">
                    <a:srgbClr val="000000">
                      <a:alpha val="43137"/>
                    </a:srgbClr>
                  </a:outerShdw>
                </a:effectLst>
                <a:latin typeface="Lucida Bright" pitchFamily="18" charset="0"/>
              </a:rPr>
              <a:t>¿No te has preguntado nunca qué hay detrás de ciertas frases que usamos todos los días? ¿Te gustaría saber a quién se le ocurrió utilizar por primera vez esa palabra? Aquí veremos los orígenes e historias de algunas de las frases y palabras que utilizamos a diario. </a:t>
            </a:r>
            <a:endParaRPr lang="es-ES" sz="2100" i="1" dirty="0">
              <a:solidFill>
                <a:srgbClr val="FFC000"/>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67544" y="2789009"/>
            <a:ext cx="8424936" cy="2031325"/>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100" i="1" dirty="0" smtClean="0">
                <a:solidFill>
                  <a:srgbClr val="FFC000"/>
                </a:solidFill>
                <a:effectLst>
                  <a:outerShdw blurRad="38100" dist="38100" dir="2700000" algn="tl">
                    <a:srgbClr val="000000">
                      <a:alpha val="43137"/>
                    </a:srgbClr>
                  </a:outerShdw>
                </a:effectLst>
                <a:latin typeface="Lucida Bright" pitchFamily="18" charset="0"/>
              </a:rPr>
              <a:t>Es bien sabido que la lengua española posee una riqueza indiscutible. Muestra de ello es la multitud de expresiones populares y refranes que existen en nuestro idioma. Expresiones, frases hechas y dichos que utilizamos de forma habitual en nuestra vida cotidiana, aunque casi siempre desconozcamos su origen.</a:t>
            </a:r>
            <a:endParaRPr lang="es-ES" sz="2100" i="1" dirty="0">
              <a:solidFill>
                <a:srgbClr val="FFC000"/>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56000">
        <p14:flythrough/>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253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Resultado de imagen de La condesa húngara Erzsébet Báthory"/>
          <p:cNvPicPr>
            <a:picLocks noChangeAspect="1" noChangeArrowheads="1"/>
          </p:cNvPicPr>
          <p:nvPr/>
        </p:nvPicPr>
        <p:blipFill>
          <a:blip r:embed="rId3" cstate="print"/>
          <a:stretch>
            <a:fillRect/>
          </a:stretch>
        </p:blipFill>
        <p:spPr bwMode="auto">
          <a:xfrm>
            <a:off x="932287" y="267494"/>
            <a:ext cx="4466682" cy="4466682"/>
          </a:xfrm>
          <a:prstGeom prst="rect">
            <a:avLst/>
          </a:prstGeom>
          <a:noFill/>
          <a:effectLst>
            <a:outerShdw blurRad="50800" dist="38100" dir="5400000" algn="t" rotWithShape="0">
              <a:prstClr val="black">
                <a:alpha val="40000"/>
              </a:prstClr>
            </a:outerShdw>
            <a:softEdge rad="127000"/>
          </a:effectLst>
          <a:extLst/>
        </p:spPr>
      </p:pic>
      <p:pic>
        <p:nvPicPr>
          <p:cNvPr id="5" name="Picture 4" descr="Resultado de imagen de La condesa húngara Erzsébet Báthory"/>
          <p:cNvPicPr>
            <a:picLocks noChangeAspect="1" noChangeArrowheads="1"/>
          </p:cNvPicPr>
          <p:nvPr/>
        </p:nvPicPr>
        <p:blipFill>
          <a:blip r:embed="rId3" cstate="print"/>
          <a:stretch>
            <a:fillRect/>
          </a:stretch>
        </p:blipFill>
        <p:spPr bwMode="auto">
          <a:xfrm>
            <a:off x="971600" y="411510"/>
            <a:ext cx="4392488" cy="4392488"/>
          </a:xfrm>
          <a:prstGeom prst="rect">
            <a:avLst/>
          </a:prstGeom>
          <a:noFill/>
          <a:effectLst>
            <a:outerShdw blurRad="50800" dist="38100" dir="5400000" algn="t" rotWithShape="0">
              <a:prstClr val="black">
                <a:alpha val="40000"/>
              </a:prstClr>
            </a:outerShdw>
            <a:softEdge rad="127000"/>
          </a:effectLst>
          <a:extLst/>
        </p:spPr>
      </p:pic>
      <p:pic>
        <p:nvPicPr>
          <p:cNvPr id="6" name="Picture 4" descr="Resultado de imagen de La condesa húngara Erzsébet Báthory"/>
          <p:cNvPicPr>
            <a:picLocks noChangeAspect="1" noChangeArrowheads="1"/>
          </p:cNvPicPr>
          <p:nvPr/>
        </p:nvPicPr>
        <p:blipFill>
          <a:blip r:embed="rId3" cstate="print"/>
          <a:stretch>
            <a:fillRect/>
          </a:stretch>
        </p:blipFill>
        <p:spPr bwMode="auto">
          <a:xfrm>
            <a:off x="1043608" y="411510"/>
            <a:ext cx="4248472" cy="432048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436096" y="1131590"/>
            <a:ext cx="3528392" cy="3477875"/>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Hasta hace algún tiempo se creía que habían sido los egipcios quienes habían domesticado a los gatos, aunque una excavación arqueológica de Chipre de 9.500 años de antigüedad, y descubierta en 2004, halló los restos de un felino que ya entonces convivía con personas.</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flythrough/>
        <p:sndAc>
          <p:stSnd loop="1">
            <p:snd r:embed="rId2" name="Variadas.wav"/>
          </p:stSnd>
        </p:sndAc>
      </p:transition>
    </mc:Choice>
    <mc:Fallback>
      <p:transition spd="slow" advTm="31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blinds(vertical)">
                                      <p:cBhvr>
                                        <p:cTn id="13" dur="4000"/>
                                        <p:tgtEl>
                                          <p:spTgt spid="6148"/>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Horace Wells"/>
          <p:cNvPicPr>
            <a:picLocks noChangeAspect="1" noChangeArrowheads="1"/>
          </p:cNvPicPr>
          <p:nvPr/>
        </p:nvPicPr>
        <p:blipFill>
          <a:blip r:embed="rId2" cstate="print"/>
          <a:stretch>
            <a:fillRect/>
          </a:stretch>
        </p:blipFill>
        <p:spPr bwMode="auto">
          <a:xfrm>
            <a:off x="296702" y="481934"/>
            <a:ext cx="5366113" cy="3068475"/>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6" name="Picture 2" descr="Resultado de imagen de Horace Wells"/>
          <p:cNvPicPr>
            <a:picLocks noChangeAspect="1" noChangeArrowheads="1"/>
          </p:cNvPicPr>
          <p:nvPr/>
        </p:nvPicPr>
        <p:blipFill>
          <a:blip r:embed="rId2" cstate="print"/>
          <a:stretch>
            <a:fillRect/>
          </a:stretch>
        </p:blipFill>
        <p:spPr bwMode="auto">
          <a:xfrm>
            <a:off x="323528" y="483518"/>
            <a:ext cx="5328592" cy="3047020"/>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7" name="Picture 2" descr="Resultado de imagen de Horace Wells"/>
          <p:cNvPicPr>
            <a:picLocks noChangeAspect="1" noChangeArrowheads="1"/>
          </p:cNvPicPr>
          <p:nvPr/>
        </p:nvPicPr>
        <p:blipFill>
          <a:blip r:embed="rId2" cstate="print"/>
          <a:stretch>
            <a:fillRect/>
          </a:stretch>
        </p:blipFill>
        <p:spPr bwMode="auto">
          <a:xfrm>
            <a:off x="323528" y="483518"/>
            <a:ext cx="5328592" cy="3047020"/>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5" name="4 CuadroTexto"/>
          <p:cNvSpPr txBox="1"/>
          <p:nvPr/>
        </p:nvSpPr>
        <p:spPr>
          <a:xfrm>
            <a:off x="6119664" y="1203598"/>
            <a:ext cx="3024336" cy="2554545"/>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Los gatos son animales curiosos y, quienes tienen a uno en la familia, saben que sus comportamientos suelen ser impredecibles y a menudo curiosos. No en vano, los felinos</a:t>
            </a:r>
            <a:endParaRPr lang="es-ES" sz="2000" i="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251520" y="3651870"/>
            <a:ext cx="8892480" cy="707886"/>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domésticos comparten más de un 95% de sus genes con los tigres. “El tiempo que pasas con un gato nunca es tiempo perdido”, dejó dicho Colette. </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prism isContent="1" isInverted="1"/>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3" presetClass="entr" presetSubtype="16"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plus(in)">
                                      <p:cBhvr>
                                        <p:cTn id="13" dur="4000"/>
                                        <p:tgtEl>
                                          <p:spTgt spid="2050"/>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191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p:cNvPicPr>
            <a:picLocks noChangeAspect="1" noChangeArrowheads="1"/>
          </p:cNvPicPr>
          <p:nvPr/>
        </p:nvPicPr>
        <p:blipFill>
          <a:blip r:embed="rId2" cstate="print"/>
          <a:stretch>
            <a:fillRect/>
          </a:stretch>
        </p:blipFill>
        <p:spPr bwMode="auto">
          <a:xfrm>
            <a:off x="251678" y="411387"/>
            <a:ext cx="5618085" cy="3313230"/>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4" name="Picture 2" descr="Resultado de imagen"/>
          <p:cNvPicPr>
            <a:picLocks noChangeAspect="1" noChangeArrowheads="1"/>
          </p:cNvPicPr>
          <p:nvPr/>
        </p:nvPicPr>
        <p:blipFill>
          <a:blip r:embed="rId2" cstate="print"/>
          <a:stretch>
            <a:fillRect/>
          </a:stretch>
        </p:blipFill>
        <p:spPr bwMode="auto">
          <a:xfrm>
            <a:off x="251520" y="411510"/>
            <a:ext cx="5616624" cy="331236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p:cNvPicPr>
            <a:picLocks noChangeAspect="1" noChangeArrowheads="1"/>
          </p:cNvPicPr>
          <p:nvPr/>
        </p:nvPicPr>
        <p:blipFill>
          <a:blip r:embed="rId2" cstate="print"/>
          <a:stretch>
            <a:fillRect/>
          </a:stretch>
        </p:blipFill>
        <p:spPr bwMode="auto">
          <a:xfrm>
            <a:off x="251520" y="411510"/>
            <a:ext cx="5616624" cy="331236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6012160" y="1347614"/>
            <a:ext cx="2880320" cy="2554545"/>
          </a:xfrm>
          <a:prstGeom prst="rect">
            <a:avLst/>
          </a:prstGeom>
          <a:noFill/>
        </p:spPr>
        <p:txBody>
          <a:bodyPr wrap="square" rtlCol="0">
            <a:spAutoFit/>
          </a:bodyPr>
          <a:lstStyle/>
          <a:p>
            <a:r>
              <a:rPr lang="es-ES" sz="2000" dirty="0" smtClean="0">
                <a:solidFill>
                  <a:schemeClr val="bg1"/>
                </a:solidFill>
              </a:rPr>
              <a:t>“De entre todas las criaturas de Dios, tan solo existe una a quien nadie puede hacer esclava de un collar y una correa. Se trata del gato. Si pudiésemos cruzar al hombre con el</a:t>
            </a:r>
            <a:endParaRPr lang="es-ES" sz="2000" dirty="0">
              <a:solidFill>
                <a:schemeClr val="bg1"/>
              </a:solidFill>
            </a:endParaRPr>
          </a:p>
        </p:txBody>
      </p:sp>
      <p:sp>
        <p:nvSpPr>
          <p:cNvPr id="7" name="6 CuadroTexto"/>
          <p:cNvSpPr txBox="1"/>
          <p:nvPr/>
        </p:nvSpPr>
        <p:spPr>
          <a:xfrm>
            <a:off x="179512" y="3795886"/>
            <a:ext cx="8712968" cy="707886"/>
          </a:xfrm>
          <a:prstGeom prst="rect">
            <a:avLst/>
          </a:prstGeom>
          <a:noFill/>
        </p:spPr>
        <p:txBody>
          <a:bodyPr wrap="square" rtlCol="0">
            <a:spAutoFit/>
          </a:bodyPr>
          <a:lstStyle/>
          <a:p>
            <a:r>
              <a:rPr lang="es-ES" sz="2000" dirty="0" smtClean="0">
                <a:solidFill>
                  <a:schemeClr val="bg1"/>
                </a:solidFill>
              </a:rPr>
              <a:t>gato mejoraríamos al hombre, aunque el gato se deterioraría”, afirmaba por su parte Mark </a:t>
            </a:r>
            <a:r>
              <a:rPr lang="es-ES" sz="2000" dirty="0" err="1" smtClean="0">
                <a:solidFill>
                  <a:schemeClr val="bg1"/>
                </a:solidFill>
              </a:rPr>
              <a:t>Twain</a:t>
            </a:r>
            <a:r>
              <a:rPr lang="es-ES" sz="2000" dirty="0" smtClean="0">
                <a:solidFill>
                  <a:schemeClr val="bg1"/>
                </a:solidFill>
              </a:rPr>
              <a:t>. </a:t>
            </a:r>
            <a:endParaRPr lang="es-ES" sz="20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warp dir="i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4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4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6146"/>
                                        </p:tgtEl>
                                        <p:attrNameLst>
                                          <p:attrName>style.visibility</p:attrName>
                                        </p:attrNameLst>
                                      </p:cBhvr>
                                      <p:to>
                                        <p:strVal val="visible"/>
                                      </p:to>
                                    </p:set>
                                    <p:animEffect transition="in" filter="box(out)">
                                      <p:cBhvr>
                                        <p:cTn id="13" dur="4000"/>
                                        <p:tgtEl>
                                          <p:spTgt spid="6146"/>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192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atravesado el corazón con una estaca de madera"/>
          <p:cNvPicPr>
            <a:picLocks noChangeAspect="1" noChangeArrowheads="1"/>
          </p:cNvPicPr>
          <p:nvPr/>
        </p:nvPicPr>
        <p:blipFill>
          <a:blip r:embed="rId2" cstate="print"/>
          <a:stretch>
            <a:fillRect/>
          </a:stretch>
        </p:blipFill>
        <p:spPr bwMode="auto">
          <a:xfrm>
            <a:off x="410141" y="935892"/>
            <a:ext cx="5053970" cy="336463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de atravesado el corazón con una estaca de madera"/>
          <p:cNvPicPr>
            <a:picLocks noChangeAspect="1" noChangeArrowheads="1"/>
          </p:cNvPicPr>
          <p:nvPr/>
        </p:nvPicPr>
        <p:blipFill>
          <a:blip r:embed="rId2" cstate="print"/>
          <a:stretch>
            <a:fillRect/>
          </a:stretch>
        </p:blipFill>
        <p:spPr bwMode="auto">
          <a:xfrm>
            <a:off x="395536" y="915566"/>
            <a:ext cx="5083624" cy="3384376"/>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4" name="3 CuadroTexto"/>
          <p:cNvSpPr txBox="1"/>
          <p:nvPr/>
        </p:nvSpPr>
        <p:spPr>
          <a:xfrm>
            <a:off x="5580112" y="1203598"/>
            <a:ext cx="3384376" cy="3477875"/>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Sea porque realmente son criaturas superiores, como afirma este escritor, sea porque llevan mucho tiempo entre nosotros -más incluso que los perros, lo cierto es que la lengua española está plagada de expresiones que tienen como protagonistas a estos seres peludos y enigmáticos.</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1" presetClass="entr" presetSubtype="3"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wheel(3)">
                                      <p:cBhvr>
                                        <p:cTn id="10" dur="4000"/>
                                        <p:tgtEl>
                                          <p:spTgt spid="307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el jardín de las delicias del bosco"/>
          <p:cNvPicPr>
            <a:picLocks noChangeAspect="1" noChangeArrowheads="1"/>
          </p:cNvPicPr>
          <p:nvPr/>
        </p:nvPicPr>
        <p:blipFill>
          <a:blip r:embed="rId2" cstate="print"/>
          <a:stretch>
            <a:fillRect/>
          </a:stretch>
        </p:blipFill>
        <p:spPr bwMode="auto">
          <a:xfrm>
            <a:off x="184125" y="912023"/>
            <a:ext cx="5313452" cy="3159351"/>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de el jardín de las delicias del bosco"/>
          <p:cNvPicPr>
            <a:picLocks noChangeAspect="1" noChangeArrowheads="1"/>
          </p:cNvPicPr>
          <p:nvPr/>
        </p:nvPicPr>
        <p:blipFill>
          <a:blip r:embed="rId2" cstate="print"/>
          <a:stretch>
            <a:fillRect/>
          </a:stretch>
        </p:blipFill>
        <p:spPr bwMode="auto">
          <a:xfrm>
            <a:off x="179512" y="915565"/>
            <a:ext cx="5328592" cy="3168353"/>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4" name="3 CuadroTexto"/>
          <p:cNvSpPr txBox="1"/>
          <p:nvPr/>
        </p:nvSpPr>
        <p:spPr>
          <a:xfrm>
            <a:off x="5652120" y="1059582"/>
            <a:ext cx="3240360" cy="3170099"/>
          </a:xfrm>
          <a:prstGeom prst="rect">
            <a:avLst/>
          </a:prstGeom>
          <a:noFill/>
        </p:spPr>
        <p:txBody>
          <a:bodyPr wrap="square" rtlCol="0">
            <a:spAutoFit/>
          </a:bodyPr>
          <a:lstStyle/>
          <a:p>
            <a:r>
              <a:rPr lang="es-ES" sz="2000" b="1" i="1" dirty="0" smtClean="0">
                <a:solidFill>
                  <a:schemeClr val="bg1"/>
                </a:solidFill>
                <a:effectLst>
                  <a:outerShdw blurRad="38100" dist="38100" dir="2700000" algn="tl">
                    <a:srgbClr val="000000">
                      <a:alpha val="43137"/>
                    </a:srgbClr>
                  </a:outerShdw>
                </a:effectLst>
              </a:rPr>
              <a:t>Aquí hay gato encerrado.</a:t>
            </a:r>
          </a:p>
          <a:p>
            <a:r>
              <a:rPr lang="es-ES" sz="2000" i="1" dirty="0" smtClean="0">
                <a:solidFill>
                  <a:schemeClr val="bg1"/>
                </a:solidFill>
                <a:effectLst>
                  <a:outerShdw blurRad="38100" dist="38100" dir="2700000" algn="tl">
                    <a:srgbClr val="000000">
                      <a:alpha val="43137"/>
                    </a:srgbClr>
                  </a:outerShdw>
                </a:effectLst>
              </a:rPr>
              <a:t>El gato al que hace referencia la expresión no es el felino, sino un talego de piel (o monedero) en el que siglos atrás se guardaba el dinero; esta es la denominación que tenía en la jerga utilizada por los ladronzuelos.</a:t>
            </a:r>
            <a:endParaRPr lang="es-ES" sz="2000" i="1" dirty="0">
              <a:solidFill>
                <a:schemeClr val="bg1"/>
              </a:solidFill>
              <a:effectLst>
                <a:outerShdw blurRad="38100" dist="38100" dir="2700000" algn="tl">
                  <a:srgbClr val="000000">
                    <a:alpha val="43137"/>
                  </a:srgbClr>
                </a:outerShdw>
              </a:effectLst>
            </a:endParaRPr>
          </a:p>
        </p:txBody>
      </p:sp>
      <p:sp>
        <p:nvSpPr>
          <p:cNvPr id="6" name="5 CuadroTexto"/>
          <p:cNvSpPr txBox="1"/>
          <p:nvPr/>
        </p:nvSpPr>
        <p:spPr>
          <a:xfrm>
            <a:off x="323528" y="4155926"/>
            <a:ext cx="8640960" cy="400110"/>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Era habitual llevar ese tipo de monedero (también conocido como talega).</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vortex/>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ox(out)">
                                      <p:cBhvr>
                                        <p:cTn id="7" dur="4000"/>
                                        <p:tgtEl>
                                          <p:spTgt spid="5122"/>
                                        </p:tgtEl>
                                      </p:cBhvr>
                                    </p:animEffect>
                                  </p:childTnLst>
                                </p:cTn>
                              </p:par>
                              <p:par>
                                <p:cTn id="8" presetID="14"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vertical)">
                                      <p:cBhvr>
                                        <p:cTn id="10" dur="4000"/>
                                        <p:tgtEl>
                                          <p:spTgt spid="5"/>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2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4" name="Picture 6" descr="Resultado de imagen"/>
          <p:cNvPicPr>
            <a:picLocks noChangeAspect="1" noChangeArrowheads="1"/>
          </p:cNvPicPr>
          <p:nvPr/>
        </p:nvPicPr>
        <p:blipFill>
          <a:blip r:embed="rId2" cstate="print"/>
          <a:stretch>
            <a:fillRect/>
          </a:stretch>
        </p:blipFill>
        <p:spPr bwMode="auto">
          <a:xfrm>
            <a:off x="327881" y="417612"/>
            <a:ext cx="5398642" cy="3594096"/>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7" name="Picture 6" descr="Resultado de imagen"/>
          <p:cNvPicPr>
            <a:picLocks noChangeAspect="1" noChangeArrowheads="1"/>
          </p:cNvPicPr>
          <p:nvPr/>
        </p:nvPicPr>
        <p:blipFill>
          <a:blip r:embed="rId2" cstate="print"/>
          <a:stretch>
            <a:fillRect/>
          </a:stretch>
        </p:blipFill>
        <p:spPr bwMode="auto">
          <a:xfrm>
            <a:off x="323528" y="411510"/>
            <a:ext cx="5408111" cy="3600400"/>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4" name="3 CuadroTexto"/>
          <p:cNvSpPr txBox="1"/>
          <p:nvPr/>
        </p:nvSpPr>
        <p:spPr>
          <a:xfrm>
            <a:off x="5796136" y="987574"/>
            <a:ext cx="3024336" cy="3170099"/>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Escondido entre la ropa, y cuando uno de los delincuentes veía a alguien guardárselo indicaba a sus compinches que allí había gato encerrado, para proceder a robárselo sigilosamente. Algunas fuentes indican</a:t>
            </a:r>
          </a:p>
        </p:txBody>
      </p:sp>
      <p:sp>
        <p:nvSpPr>
          <p:cNvPr id="5" name="4 CuadroTexto"/>
          <p:cNvSpPr txBox="1"/>
          <p:nvPr/>
        </p:nvSpPr>
        <p:spPr>
          <a:xfrm>
            <a:off x="251520" y="4083918"/>
            <a:ext cx="8568952" cy="707886"/>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que el apelativo «gato» para esos portamonedas proviene, posiblemente, del hecho de haber sido confeccionados con piel de minino.</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8000">
        <p15:prstTrans prst="peelOff"/>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40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7174"/>
                                        </p:tgtEl>
                                        <p:attrNameLst>
                                          <p:attrName>style.visibility</p:attrName>
                                        </p:attrNameLst>
                                      </p:cBhvr>
                                      <p:to>
                                        <p:strVal val="visible"/>
                                      </p:to>
                                    </p:set>
                                    <p:animEffect transition="in" filter="diamond(out)">
                                      <p:cBhvr>
                                        <p:cTn id="10" dur="4000"/>
                                        <p:tgtEl>
                                          <p:spTgt spid="717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225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Resultado de imagen de La condesa húngara Erzsébet Báthory"/>
          <p:cNvPicPr>
            <a:picLocks noChangeAspect="1" noChangeArrowheads="1"/>
          </p:cNvPicPr>
          <p:nvPr/>
        </p:nvPicPr>
        <p:blipFill>
          <a:blip r:embed="rId2" cstate="print"/>
          <a:stretch>
            <a:fillRect/>
          </a:stretch>
        </p:blipFill>
        <p:spPr bwMode="auto">
          <a:xfrm>
            <a:off x="261959" y="1023808"/>
            <a:ext cx="5131730" cy="3349880"/>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4" descr="Resultado de imagen de La condesa húngara Erzsébet Báthory"/>
          <p:cNvPicPr>
            <a:picLocks noChangeAspect="1" noChangeArrowheads="1"/>
          </p:cNvPicPr>
          <p:nvPr/>
        </p:nvPicPr>
        <p:blipFill>
          <a:blip r:embed="rId2" cstate="print"/>
          <a:stretch>
            <a:fillRect/>
          </a:stretch>
        </p:blipFill>
        <p:spPr bwMode="auto">
          <a:xfrm>
            <a:off x="251519" y="987573"/>
            <a:ext cx="5184575" cy="3384376"/>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6" name="Picture 4" descr="Resultado de imagen de La condesa húngara Erzsébet Báthory"/>
          <p:cNvPicPr>
            <a:picLocks noChangeAspect="1" noChangeArrowheads="1"/>
          </p:cNvPicPr>
          <p:nvPr/>
        </p:nvPicPr>
        <p:blipFill>
          <a:blip r:embed="rId2" cstate="print"/>
          <a:stretch>
            <a:fillRect/>
          </a:stretch>
        </p:blipFill>
        <p:spPr bwMode="auto">
          <a:xfrm>
            <a:off x="251520" y="987574"/>
            <a:ext cx="5184576" cy="3384376"/>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796136" y="987574"/>
            <a:ext cx="3168352" cy="3785652"/>
          </a:xfrm>
          <a:prstGeom prst="rect">
            <a:avLst/>
          </a:prstGeom>
          <a:noFill/>
        </p:spPr>
        <p:txBody>
          <a:bodyPr wrap="square" rtlCol="0">
            <a:spAutoFit/>
          </a:bodyPr>
          <a:lstStyle/>
          <a:p>
            <a:r>
              <a:rPr lang="es-ES" sz="2200" b="1" i="1" dirty="0" smtClean="0">
                <a:solidFill>
                  <a:schemeClr val="bg1"/>
                </a:solidFill>
                <a:effectLst>
                  <a:outerShdw blurRad="38100" dist="38100" dir="2700000" algn="tl">
                    <a:srgbClr val="000000">
                      <a:alpha val="43137"/>
                    </a:srgbClr>
                  </a:outerShdw>
                </a:effectLst>
              </a:rPr>
              <a:t>A Voleo. </a:t>
            </a:r>
            <a:r>
              <a:rPr lang="es-ES" sz="2000" i="1" dirty="0" smtClean="0">
                <a:solidFill>
                  <a:schemeClr val="bg1"/>
                </a:solidFill>
                <a:effectLst>
                  <a:outerShdw blurRad="38100" dist="38100" dir="2700000" algn="tl">
                    <a:srgbClr val="000000">
                      <a:alpha val="43137"/>
                    </a:srgbClr>
                  </a:outerShdw>
                </a:effectLst>
              </a:rPr>
              <a:t>Hacer algo improvisadamente y sin saber cuál será su resultado. Proviene del acto de volear, que consiste en ir lanzando al aire las semillas durante el sembrado de los campos, sin determinar dónde deben caer ni, por tanto, dónde brotará el cereal.</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ferris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blinds(vertical)">
                                      <p:cBhvr>
                                        <p:cTn id="13" dur="4000"/>
                                        <p:tgtEl>
                                          <p:spTgt spid="6148"/>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8" name="Picture 12" descr="Resultado de imagen de la madonna sixtina"/>
          <p:cNvPicPr>
            <a:picLocks noChangeAspect="1" noChangeArrowheads="1"/>
          </p:cNvPicPr>
          <p:nvPr/>
        </p:nvPicPr>
        <p:blipFill>
          <a:blip r:embed="rId2" cstate="print"/>
          <a:stretch>
            <a:fillRect/>
          </a:stretch>
        </p:blipFill>
        <p:spPr bwMode="auto">
          <a:xfrm>
            <a:off x="248002" y="482183"/>
            <a:ext cx="5126126" cy="2743560"/>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11" name="Picture 12" descr="Resultado de imagen de la madonna sixtina"/>
          <p:cNvPicPr>
            <a:picLocks noChangeAspect="1" noChangeArrowheads="1"/>
          </p:cNvPicPr>
          <p:nvPr/>
        </p:nvPicPr>
        <p:blipFill>
          <a:blip r:embed="rId2" cstate="print"/>
          <a:stretch>
            <a:fillRect/>
          </a:stretch>
        </p:blipFill>
        <p:spPr bwMode="auto">
          <a:xfrm>
            <a:off x="251520" y="483518"/>
            <a:ext cx="5112568" cy="273630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12" name="Picture 12" descr="Resultado de imagen de la madonna sixtina"/>
          <p:cNvPicPr>
            <a:picLocks noChangeAspect="1" noChangeArrowheads="1"/>
          </p:cNvPicPr>
          <p:nvPr/>
        </p:nvPicPr>
        <p:blipFill>
          <a:blip r:embed="rId2" cstate="print"/>
          <a:stretch>
            <a:fillRect/>
          </a:stretch>
        </p:blipFill>
        <p:spPr bwMode="auto">
          <a:xfrm>
            <a:off x="251520" y="483518"/>
            <a:ext cx="5112568" cy="273630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5" name="4 CuadroTexto"/>
          <p:cNvSpPr txBox="1"/>
          <p:nvPr/>
        </p:nvSpPr>
        <p:spPr>
          <a:xfrm>
            <a:off x="5508104" y="1419622"/>
            <a:ext cx="3456384" cy="1938992"/>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El hecho de que se lanzaran las semillas para que volaran por el aire fue lo que originó el término a voleo. Dicha expresión no solo se utiliza para advertir que algo</a:t>
            </a:r>
            <a:endParaRPr lang="es-ES" sz="2000" i="1" dirty="0">
              <a:solidFill>
                <a:schemeClr val="bg1"/>
              </a:solidFill>
              <a:effectLst>
                <a:outerShdw blurRad="38100" dist="38100" dir="2700000" algn="tl">
                  <a:srgbClr val="000000">
                    <a:alpha val="43137"/>
                  </a:srgbClr>
                </a:outerShdw>
              </a:effectLst>
            </a:endParaRPr>
          </a:p>
        </p:txBody>
      </p:sp>
      <p:sp>
        <p:nvSpPr>
          <p:cNvPr id="6" name="5 CuadroTexto"/>
          <p:cNvSpPr txBox="1"/>
          <p:nvPr/>
        </p:nvSpPr>
        <p:spPr>
          <a:xfrm>
            <a:off x="179512" y="3291830"/>
            <a:ext cx="8712968" cy="707886"/>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se ha realizado de manera improvisada, también se usa para referirse a aquello que se hace sin organización, criterio o planteamiento alguno.</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ferris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12"/>
                                        </p:tgtEl>
                                      </p:cBhvr>
                                    </p:animEffect>
                                    <p:set>
                                      <p:cBhvr>
                                        <p:cTn id="7" dur="1" fill="hold">
                                          <p:stCondLst>
                                            <p:cond delay="3999"/>
                                          </p:stCondLst>
                                        </p:cTn>
                                        <p:tgtEl>
                                          <p:spTgt spid="12"/>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21" presetClass="entr" presetSubtype="4" fill="hold" nodeType="withEffect">
                                  <p:stCondLst>
                                    <p:cond delay="0"/>
                                  </p:stCondLst>
                                  <p:childTnLst>
                                    <p:set>
                                      <p:cBhvr>
                                        <p:cTn id="12" dur="1" fill="hold">
                                          <p:stCondLst>
                                            <p:cond delay="0"/>
                                          </p:stCondLst>
                                        </p:cTn>
                                        <p:tgtEl>
                                          <p:spTgt spid="4108"/>
                                        </p:tgtEl>
                                        <p:attrNameLst>
                                          <p:attrName>style.visibility</p:attrName>
                                        </p:attrNameLst>
                                      </p:cBhvr>
                                      <p:to>
                                        <p:strVal val="visible"/>
                                      </p:to>
                                    </p:set>
                                    <p:animEffect transition="in" filter="wheel(4)">
                                      <p:cBhvr>
                                        <p:cTn id="13" dur="4000"/>
                                        <p:tgtEl>
                                          <p:spTgt spid="4108"/>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184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Mary Wollstonecraft  Shelley autora de  Frankenstein"/>
          <p:cNvPicPr>
            <a:picLocks noChangeAspect="1" noChangeArrowheads="1"/>
          </p:cNvPicPr>
          <p:nvPr/>
        </p:nvPicPr>
        <p:blipFill>
          <a:blip r:embed="rId2" cstate="print"/>
          <a:stretch>
            <a:fillRect/>
          </a:stretch>
        </p:blipFill>
        <p:spPr bwMode="auto">
          <a:xfrm>
            <a:off x="477395" y="302191"/>
            <a:ext cx="4497726" cy="4497726"/>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6" name="Picture 2" descr="Resultado de imagen de Mary Wollstonecraft  Shelley autora de  Frankenstein"/>
          <p:cNvPicPr>
            <a:picLocks noChangeAspect="1" noChangeArrowheads="1"/>
          </p:cNvPicPr>
          <p:nvPr/>
        </p:nvPicPr>
        <p:blipFill>
          <a:blip r:embed="rId2" cstate="print"/>
          <a:stretch>
            <a:fillRect/>
          </a:stretch>
        </p:blipFill>
        <p:spPr bwMode="auto">
          <a:xfrm>
            <a:off x="467544" y="267494"/>
            <a:ext cx="4536504" cy="453650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7" name="Picture 2" descr="Resultado de imagen de Mary Wollstonecraft  Shelley autora de  Frankenstein"/>
          <p:cNvPicPr>
            <a:picLocks noChangeAspect="1" noChangeArrowheads="1"/>
          </p:cNvPicPr>
          <p:nvPr/>
        </p:nvPicPr>
        <p:blipFill>
          <a:blip r:embed="rId2" cstate="print"/>
          <a:stretch>
            <a:fillRect/>
          </a:stretch>
        </p:blipFill>
        <p:spPr bwMode="auto">
          <a:xfrm>
            <a:off x="467544" y="267494"/>
            <a:ext cx="4536504" cy="453650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5" name="4 CuadroTexto"/>
          <p:cNvSpPr txBox="1"/>
          <p:nvPr/>
        </p:nvSpPr>
        <p:spPr>
          <a:xfrm>
            <a:off x="5148064" y="915566"/>
            <a:ext cx="3816424" cy="4647426"/>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El término proviene del mundo rural, concretamente de la agricultura, en el momento en el que el campesino debe sembrar sus campos y en lugar de ir enterrando las semillas ordenadamente lo que hace es coger los granos a puñados y lanzarlos al aire, para que caigan dispersos sobre la tierra y brote el cereal en aquel lugar, sin tener miramientos sobre dónde ha caído.</a:t>
            </a:r>
          </a:p>
          <a:p>
            <a:r>
              <a:rPr lang="es-ES" dirty="0" smtClean="0"/>
              <a:t/>
            </a:r>
            <a:br>
              <a:rPr lang="es-ES" dirty="0" smtClean="0"/>
            </a:br>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250" advTm="40000">
        <p14:ferris dir="r"/>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8194"/>
                                        </p:tgtEl>
                                        <p:attrNameLst>
                                          <p:attrName>style.visibility</p:attrName>
                                        </p:attrNameLst>
                                      </p:cBhvr>
                                      <p:to>
                                        <p:strVal val="visible"/>
                                      </p:to>
                                    </p:set>
                                    <p:animEffect transition="in" filter="blinds(horizontal)">
                                      <p:cBhvr>
                                        <p:cTn id="13" dur="4000"/>
                                        <p:tgtEl>
                                          <p:spTgt spid="819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Mary Wollstonecraft  Shelley autora de  Frankenstein"/>
          <p:cNvPicPr>
            <a:picLocks noChangeAspect="1" noChangeArrowheads="1"/>
          </p:cNvPicPr>
          <p:nvPr/>
        </p:nvPicPr>
        <p:blipFill>
          <a:blip r:embed="rId2" cstate="print"/>
          <a:stretch>
            <a:fillRect/>
          </a:stretch>
        </p:blipFill>
        <p:spPr bwMode="auto">
          <a:xfrm>
            <a:off x="268098" y="225408"/>
            <a:ext cx="3712407" cy="3712409"/>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6" name="Picture 2" descr="Resultado de imagen de Mary Wollstonecraft  Shelley autora de  Frankenstein"/>
          <p:cNvPicPr>
            <a:picLocks noChangeAspect="1" noChangeArrowheads="1"/>
          </p:cNvPicPr>
          <p:nvPr/>
        </p:nvPicPr>
        <p:blipFill>
          <a:blip r:embed="rId2" cstate="print"/>
          <a:stretch>
            <a:fillRect/>
          </a:stretch>
        </p:blipFill>
        <p:spPr bwMode="auto">
          <a:xfrm>
            <a:off x="251520" y="195486"/>
            <a:ext cx="3744415" cy="3744417"/>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7" name="Picture 2" descr="Resultado de imagen de Mary Wollstonecraft  Shelley autora de  Frankenstein"/>
          <p:cNvPicPr>
            <a:picLocks noChangeAspect="1" noChangeArrowheads="1"/>
          </p:cNvPicPr>
          <p:nvPr/>
        </p:nvPicPr>
        <p:blipFill>
          <a:blip r:embed="rId2" cstate="print"/>
          <a:stretch>
            <a:fillRect/>
          </a:stretch>
        </p:blipFill>
        <p:spPr bwMode="auto">
          <a:xfrm>
            <a:off x="251520" y="195486"/>
            <a:ext cx="3744415" cy="3744417"/>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5" name="4 CuadroTexto"/>
          <p:cNvSpPr txBox="1"/>
          <p:nvPr/>
        </p:nvSpPr>
        <p:spPr>
          <a:xfrm>
            <a:off x="4355976" y="1275606"/>
            <a:ext cx="4464496" cy="2862322"/>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Las ostras no se aburren. O, al menos, no existe estudio científico alguno que así lo confirme. Esta famosa expresión, que hace referencia al momento de máximo tedio que puede tener alguien, en realidad no habla del hastío de un molusco, sino de un castigo que se imponía en tiempos de la antigua</a:t>
            </a:r>
            <a:endParaRPr lang="es-ES" sz="2000" i="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899592" y="4011910"/>
            <a:ext cx="7704856" cy="707886"/>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Grecia que era conocido como ostracismo y que consistía en ser desterrado de una población por un periodo concreto de tiempo.</a:t>
            </a:r>
            <a:endParaRPr lang="es-ES" sz="2000" dirty="0"/>
          </a:p>
        </p:txBody>
      </p:sp>
    </p:spTree>
  </p:cSld>
  <p:clrMapOvr>
    <a:masterClrMapping/>
  </p:clrMapOvr>
  <mc:AlternateContent xmlns:mc="http://schemas.openxmlformats.org/markup-compatibility/2006">
    <mc:Choice xmlns:p14="http://schemas.microsoft.com/office/powerpoint/2010/main" Requires="p14">
      <p:transition spd="slow" p14:dur="2250" advTm="44000">
        <p14:conveyor dir="l"/>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8194"/>
                                        </p:tgtEl>
                                        <p:attrNameLst>
                                          <p:attrName>style.visibility</p:attrName>
                                        </p:attrNameLst>
                                      </p:cBhvr>
                                      <p:to>
                                        <p:strVal val="visible"/>
                                      </p:to>
                                    </p:set>
                                    <p:animEffect transition="in" filter="blinds(horizontal)">
                                      <p:cBhvr>
                                        <p:cTn id="13" dur="4000"/>
                                        <p:tgtEl>
                                          <p:spTgt spid="819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93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en 1889 el sha de Persia"/>
          <p:cNvPicPr>
            <a:picLocks noChangeAspect="1" noChangeArrowheads="1"/>
          </p:cNvPicPr>
          <p:nvPr/>
        </p:nvPicPr>
        <p:blipFill>
          <a:blip r:embed="rId2" cstate="print"/>
          <a:stretch>
            <a:fillRect/>
          </a:stretch>
        </p:blipFill>
        <p:spPr bwMode="auto">
          <a:xfrm>
            <a:off x="323911" y="339499"/>
            <a:ext cx="5184575" cy="3456383"/>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de en 1889 el sha de Persia"/>
          <p:cNvPicPr>
            <a:picLocks noChangeAspect="1" noChangeArrowheads="1"/>
          </p:cNvPicPr>
          <p:nvPr/>
        </p:nvPicPr>
        <p:blipFill>
          <a:blip r:embed="rId2" cstate="print"/>
          <a:stretch>
            <a:fillRect/>
          </a:stretch>
        </p:blipFill>
        <p:spPr bwMode="auto">
          <a:xfrm>
            <a:off x="323526" y="339500"/>
            <a:ext cx="5184575" cy="3456383"/>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6" name="Picture 2" descr="Resultado de imagen de en 1889 el sha de Persia"/>
          <p:cNvPicPr>
            <a:picLocks noChangeAspect="1" noChangeArrowheads="1"/>
          </p:cNvPicPr>
          <p:nvPr/>
        </p:nvPicPr>
        <p:blipFill>
          <a:blip r:embed="rId2" cstate="print"/>
          <a:stretch>
            <a:fillRect/>
          </a:stretch>
        </p:blipFill>
        <p:spPr bwMode="auto">
          <a:xfrm>
            <a:off x="323528" y="339502"/>
            <a:ext cx="5184576" cy="345638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8" name="7 CuadroTexto"/>
          <p:cNvSpPr txBox="1"/>
          <p:nvPr/>
        </p:nvSpPr>
        <p:spPr>
          <a:xfrm>
            <a:off x="5580112" y="1131590"/>
            <a:ext cx="3312368" cy="2862322"/>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El término procede del griego </a:t>
            </a:r>
            <a:r>
              <a:rPr lang="es-ES" sz="2000" i="1" dirty="0" err="1" smtClean="0">
                <a:solidFill>
                  <a:schemeClr val="bg1"/>
                </a:solidFill>
                <a:effectLst>
                  <a:outerShdw blurRad="38100" dist="38100" dir="2700000" algn="tl">
                    <a:srgbClr val="000000">
                      <a:alpha val="43137"/>
                    </a:srgbClr>
                  </a:outerShdw>
                </a:effectLst>
              </a:rPr>
              <a:t>ostrakon</a:t>
            </a:r>
            <a:r>
              <a:rPr lang="es-ES" sz="2000" i="1" dirty="0" smtClean="0">
                <a:solidFill>
                  <a:schemeClr val="bg1"/>
                </a:solidFill>
                <a:effectLst>
                  <a:outerShdw blurRad="38100" dist="38100" dir="2700000" algn="tl">
                    <a:srgbClr val="000000">
                      <a:alpha val="43137"/>
                    </a:srgbClr>
                  </a:outerShdw>
                </a:effectLst>
              </a:rPr>
              <a:t>, que era un tipo de concha de cerámica donde se escribía el nombre de la persona que debía ser desterrada. Se supone que era común que el </a:t>
            </a:r>
            <a:r>
              <a:rPr lang="es-ES" sz="2000" i="1" dirty="0" err="1" smtClean="0">
                <a:solidFill>
                  <a:schemeClr val="bg1"/>
                </a:solidFill>
                <a:effectLst>
                  <a:outerShdw blurRad="38100" dist="38100" dir="2700000" algn="tl">
                    <a:srgbClr val="000000">
                      <a:alpha val="43137"/>
                    </a:srgbClr>
                  </a:outerShdw>
                </a:effectLst>
              </a:rPr>
              <a:t>ostracista</a:t>
            </a:r>
            <a:r>
              <a:rPr lang="es-ES" sz="2000" i="1" dirty="0" smtClean="0">
                <a:solidFill>
                  <a:schemeClr val="bg1"/>
                </a:solidFill>
                <a:effectLst>
                  <a:outerShdw blurRad="38100" dist="38100" dir="2700000" algn="tl">
                    <a:srgbClr val="000000">
                      <a:alpha val="43137"/>
                    </a:srgbClr>
                  </a:outerShdw>
                </a:effectLst>
              </a:rPr>
              <a:t> acabará aburriéndose debido a</a:t>
            </a:r>
            <a:endParaRPr lang="es-ES" sz="2000" i="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899592" y="3867894"/>
            <a:ext cx="8064896" cy="707886"/>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la soledad a la que estaba obligado a vivir. Con el tiempo, el término referido a ese castigo acabó en el apócope «ostra».</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conveyor dir="l"/>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1026"/>
                                        </p:tgtEl>
                                      </p:cBhvr>
                                    </p:animEffect>
                                    <p:set>
                                      <p:cBhvr>
                                        <p:cTn id="7" dur="1" fill="hold">
                                          <p:stCondLst>
                                            <p:cond delay="3999"/>
                                          </p:stCondLst>
                                        </p:cTn>
                                        <p:tgtEl>
                                          <p:spTgt spid="102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out)">
                                      <p:cBhvr>
                                        <p:cTn id="13" dur="4000"/>
                                        <p:tgtEl>
                                          <p:spTgt spid="6"/>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par>
                          <p:cTn id="20" fill="hold">
                            <p:stCondLst>
                              <p:cond delay="229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1"/>
                                          </p:val>
                                        </p:tav>
                                        <p:tav tm="100000">
                                          <p:val>
                                            <p:strVal val="#ppt_x"/>
                                          </p:val>
                                        </p:tav>
                                      </p:tavLst>
                                    </p:anim>
                                    <p:anim calcmode="lin" valueType="num">
                                      <p:cBhvr>
                                        <p:cTn id="2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Resultado de imagen"/>
          <p:cNvPicPr>
            <a:picLocks noChangeAspect="1" noChangeArrowheads="1"/>
          </p:cNvPicPr>
          <p:nvPr/>
        </p:nvPicPr>
        <p:blipFill>
          <a:blip r:embed="rId2" cstate="print"/>
          <a:stretch>
            <a:fillRect/>
          </a:stretch>
        </p:blipFill>
        <p:spPr bwMode="auto">
          <a:xfrm>
            <a:off x="323528" y="1146001"/>
            <a:ext cx="4968552" cy="295232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4" name="Picture 2" descr="Resultado de imagen"/>
          <p:cNvPicPr>
            <a:picLocks noChangeAspect="1" noChangeArrowheads="1"/>
          </p:cNvPicPr>
          <p:nvPr/>
        </p:nvPicPr>
        <p:blipFill>
          <a:blip r:embed="rId2" cstate="print"/>
          <a:stretch>
            <a:fillRect/>
          </a:stretch>
        </p:blipFill>
        <p:spPr bwMode="auto">
          <a:xfrm>
            <a:off x="323528" y="1131590"/>
            <a:ext cx="4968552" cy="295232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p:cNvPicPr>
            <a:picLocks noChangeAspect="1" noChangeArrowheads="1"/>
          </p:cNvPicPr>
          <p:nvPr/>
        </p:nvPicPr>
        <p:blipFill>
          <a:blip r:embed="rId2" cstate="print"/>
          <a:stretch>
            <a:fillRect/>
          </a:stretch>
        </p:blipFill>
        <p:spPr bwMode="auto">
          <a:xfrm>
            <a:off x="323528" y="1131590"/>
            <a:ext cx="4968552" cy="295232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5543600" y="1131590"/>
            <a:ext cx="3276872" cy="3170099"/>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Esta expresión se forjó durante el reinado del delfín de Francia Luis XV. El verano de 1741 era muy caluroso y, tal y como recogían las crónicas de por aquel entonces, era bastante aburrido porque no había demasiadas cosas que hacer.</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conveyor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20" presetClass="entr" presetSubtype="0" fill="hold" nodeType="withEffect">
                                  <p:stCondLst>
                                    <p:cond delay="1500"/>
                                  </p:stCondLst>
                                  <p:childTnLst>
                                    <p:set>
                                      <p:cBhvr>
                                        <p:cTn id="12" dur="1" fill="hold">
                                          <p:stCondLst>
                                            <p:cond delay="0"/>
                                          </p:stCondLst>
                                        </p:cTn>
                                        <p:tgtEl>
                                          <p:spTgt spid="9218"/>
                                        </p:tgtEl>
                                        <p:attrNameLst>
                                          <p:attrName>style.visibility</p:attrName>
                                        </p:attrNameLst>
                                      </p:cBhvr>
                                      <p:to>
                                        <p:strVal val="visible"/>
                                      </p:to>
                                    </p:set>
                                    <p:animEffect transition="in" filter="wedge">
                                      <p:cBhvr>
                                        <p:cTn id="13" dur="4000"/>
                                        <p:tgtEl>
                                          <p:spTgt spid="9218"/>
                                        </p:tgtEl>
                                      </p:cBhvr>
                                    </p:animEffect>
                                  </p:childTnLst>
                                </p:cTn>
                              </p:par>
                              <p:par>
                                <p:cTn id="14" presetID="23" presetClass="entr" presetSubtype="272" fill="hold" nodeType="withEffect">
                                  <p:stCondLst>
                                    <p:cond delay="1500"/>
                                  </p:stCondLst>
                                  <p:childTnLst>
                                    <p:set>
                                      <p:cBhvr>
                                        <p:cTn id="15" dur="1" fill="hold">
                                          <p:stCondLst>
                                            <p:cond delay="0"/>
                                          </p:stCondLst>
                                        </p:cTn>
                                        <p:tgtEl>
                                          <p:spTgt spid="9218"/>
                                        </p:tgtEl>
                                        <p:attrNameLst>
                                          <p:attrName>style.visibility</p:attrName>
                                        </p:attrNameLst>
                                      </p:cBhvr>
                                      <p:to>
                                        <p:strVal val="visible"/>
                                      </p:to>
                                    </p:set>
                                    <p:anim calcmode="lin" valueType="num">
                                      <p:cBhvr>
                                        <p:cTn id="16" dur="4000" fill="hold"/>
                                        <p:tgtEl>
                                          <p:spTgt spid="9218"/>
                                        </p:tgtEl>
                                        <p:attrNameLst>
                                          <p:attrName>ppt_w</p:attrName>
                                        </p:attrNameLst>
                                      </p:cBhvr>
                                      <p:tavLst>
                                        <p:tav tm="0">
                                          <p:val>
                                            <p:strVal val="2/3*#ppt_w"/>
                                          </p:val>
                                        </p:tav>
                                        <p:tav tm="100000">
                                          <p:val>
                                            <p:strVal val="#ppt_w"/>
                                          </p:val>
                                        </p:tav>
                                      </p:tavLst>
                                    </p:anim>
                                    <p:anim calcmode="lin" valueType="num">
                                      <p:cBhvr>
                                        <p:cTn id="17" dur="4000" fill="hold"/>
                                        <p:tgtEl>
                                          <p:spTgt spid="9218"/>
                                        </p:tgtEl>
                                        <p:attrNameLst>
                                          <p:attrName>ppt_h</p:attrName>
                                        </p:attrNameLst>
                                      </p:cBhvr>
                                      <p:tavLst>
                                        <p:tav tm="0">
                                          <p:val>
                                            <p:strVal val="2/3*#ppt_h"/>
                                          </p:val>
                                        </p:tav>
                                        <p:tav tm="100000">
                                          <p:val>
                                            <p:strVal val="#ppt_h"/>
                                          </p:val>
                                        </p:tav>
                                      </p:tavLst>
                                    </p:anim>
                                  </p:childTnLst>
                                </p:cTn>
                              </p:par>
                            </p:childTnLst>
                          </p:cTn>
                        </p:par>
                        <p:par>
                          <p:cTn id="18" fill="hold">
                            <p:stCondLst>
                              <p:cond delay="5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El péndulo de Foucault"/>
          <p:cNvPicPr>
            <a:picLocks noChangeAspect="1" noChangeArrowheads="1"/>
          </p:cNvPicPr>
          <p:nvPr/>
        </p:nvPicPr>
        <p:blipFill>
          <a:blip r:embed="rId2" cstate="print"/>
          <a:stretch>
            <a:fillRect/>
          </a:stretch>
        </p:blipFill>
        <p:spPr bwMode="auto">
          <a:xfrm>
            <a:off x="322537" y="626177"/>
            <a:ext cx="5711222" cy="381805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de El péndulo de Foucault"/>
          <p:cNvPicPr>
            <a:picLocks noChangeAspect="1" noChangeArrowheads="1"/>
          </p:cNvPicPr>
          <p:nvPr/>
        </p:nvPicPr>
        <p:blipFill>
          <a:blip r:embed="rId2" cstate="print"/>
          <a:stretch>
            <a:fillRect/>
          </a:stretch>
        </p:blipFill>
        <p:spPr bwMode="auto">
          <a:xfrm>
            <a:off x="323528" y="627534"/>
            <a:ext cx="5708778" cy="381642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6" name="Picture 2" descr="Resultado de imagen de El péndulo de Foucault"/>
          <p:cNvPicPr>
            <a:picLocks noChangeAspect="1" noChangeArrowheads="1"/>
          </p:cNvPicPr>
          <p:nvPr/>
        </p:nvPicPr>
        <p:blipFill>
          <a:blip r:embed="rId2" cstate="print"/>
          <a:stretch>
            <a:fillRect/>
          </a:stretch>
        </p:blipFill>
        <p:spPr bwMode="auto">
          <a:xfrm>
            <a:off x="323528" y="627534"/>
            <a:ext cx="5708778" cy="381642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6156176" y="1275606"/>
            <a:ext cx="2987824" cy="3139321"/>
          </a:xfrm>
          <a:prstGeom prst="rect">
            <a:avLst/>
          </a:prstGeom>
          <a:noFill/>
        </p:spPr>
        <p:txBody>
          <a:bodyPr wrap="square" rtlCol="0">
            <a:spAutoFit/>
          </a:bodyPr>
          <a:lstStyle/>
          <a:p>
            <a:r>
              <a:rPr lang="es-ES" sz="2200" i="1" dirty="0" smtClean="0">
                <a:solidFill>
                  <a:schemeClr val="bg1"/>
                </a:solidFill>
                <a:effectLst>
                  <a:outerShdw blurRad="38100" dist="38100" dir="2700000" algn="tl">
                    <a:srgbClr val="000000">
                      <a:alpha val="43137"/>
                    </a:srgbClr>
                  </a:outerShdw>
                </a:effectLst>
              </a:rPr>
              <a:t>Fue quizás el exceso de calor la razón por las que no se organizaron esas fiestas al aire libre o esas actividades de asueto y de solaz con las que siempre se acompañaba la corte.</a:t>
            </a:r>
            <a:endParaRPr lang="es-ES" sz="22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3000">
        <p15:prstTrans prst="win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4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4000"/>
                                        <p:tgtEl>
                                          <p:spTgt spid="5"/>
                                        </p:tgtEl>
                                      </p:cBhvr>
                                    </p:animEffect>
                                  </p:childTnLst>
                                </p:cTn>
                              </p:par>
                              <p:par>
                                <p:cTn id="11" presetID="3" presetClass="entr" presetSubtype="10" fill="hold" nodeType="withEffect">
                                  <p:stCondLst>
                                    <p:cond delay="0"/>
                                  </p:stCondLst>
                                  <p:childTnLst>
                                    <p:set>
                                      <p:cBhvr>
                                        <p:cTn id="12" dur="1" fill="hold">
                                          <p:stCondLst>
                                            <p:cond delay="0"/>
                                          </p:stCondLst>
                                        </p:cTn>
                                        <p:tgtEl>
                                          <p:spTgt spid="8194"/>
                                        </p:tgtEl>
                                        <p:attrNameLst>
                                          <p:attrName>style.visibility</p:attrName>
                                        </p:attrNameLst>
                                      </p:cBhvr>
                                      <p:to>
                                        <p:strVal val="visible"/>
                                      </p:to>
                                    </p:set>
                                    <p:animEffect transition="in" filter="blinds(horizontal)">
                                      <p:cBhvr>
                                        <p:cTn id="13" dur="4000"/>
                                        <p:tgtEl>
                                          <p:spTgt spid="819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cNvPicPr>
            <a:picLocks noChangeAspect="1" noChangeArrowheads="1"/>
          </p:cNvPicPr>
          <p:nvPr/>
        </p:nvPicPr>
        <p:blipFill>
          <a:blip r:embed="rId2" cstate="print"/>
          <a:stretch>
            <a:fillRect/>
          </a:stretch>
        </p:blipFill>
        <p:spPr bwMode="auto">
          <a:xfrm>
            <a:off x="323528" y="699680"/>
            <a:ext cx="5040184" cy="3744136"/>
          </a:xfrm>
          <a:prstGeom prst="rect">
            <a:avLst/>
          </a:prstGeom>
          <a:noFill/>
          <a:effectLst>
            <a:outerShdw blurRad="50800" dist="38100" dir="5400000" algn="t" rotWithShape="0">
              <a:prstClr val="black">
                <a:alpha val="40000"/>
              </a:prstClr>
            </a:outerShdw>
            <a:softEdge rad="63500"/>
          </a:effectLst>
          <a:extLst/>
        </p:spPr>
      </p:pic>
      <p:pic>
        <p:nvPicPr>
          <p:cNvPr id="5" name="Picture 2" descr="Resultado de imagen"/>
          <p:cNvPicPr>
            <a:picLocks noChangeAspect="1" noChangeArrowheads="1"/>
          </p:cNvPicPr>
          <p:nvPr/>
        </p:nvPicPr>
        <p:blipFill>
          <a:blip r:embed="rId2" cstate="print"/>
          <a:stretch>
            <a:fillRect/>
          </a:stretch>
        </p:blipFill>
        <p:spPr bwMode="auto">
          <a:xfrm>
            <a:off x="323528" y="699542"/>
            <a:ext cx="5040560" cy="3744416"/>
          </a:xfrm>
          <a:prstGeom prst="rect">
            <a:avLst/>
          </a:prstGeom>
          <a:noFill/>
          <a:effectLst>
            <a:outerShdw blurRad="50800" dist="38100" dir="5400000" algn="t" rotWithShape="0">
              <a:prstClr val="black">
                <a:alpha val="40000"/>
              </a:prstClr>
            </a:outerShdw>
            <a:softEdge rad="63500"/>
          </a:effectLst>
          <a:extLst/>
        </p:spPr>
      </p:pic>
      <p:pic>
        <p:nvPicPr>
          <p:cNvPr id="6" name="Picture 2" descr="Resultado de imagen"/>
          <p:cNvPicPr>
            <a:picLocks noChangeAspect="1" noChangeArrowheads="1"/>
          </p:cNvPicPr>
          <p:nvPr/>
        </p:nvPicPr>
        <p:blipFill>
          <a:blip r:embed="rId2" cstate="print"/>
          <a:stretch>
            <a:fillRect/>
          </a:stretch>
        </p:blipFill>
        <p:spPr bwMode="auto">
          <a:xfrm>
            <a:off x="323528" y="699542"/>
            <a:ext cx="5040560" cy="3744416"/>
          </a:xfrm>
          <a:prstGeom prst="rect">
            <a:avLst/>
          </a:prstGeom>
          <a:noFill/>
          <a:effectLst>
            <a:outerShdw blurRad="50800" dist="38100" dir="5400000" algn="t" rotWithShape="0">
              <a:prstClr val="black">
                <a:alpha val="40000"/>
              </a:prstClr>
            </a:outerShdw>
            <a:softEdge rad="63500"/>
          </a:effectLst>
          <a:extLst/>
        </p:spPr>
      </p:pic>
      <p:sp>
        <p:nvSpPr>
          <p:cNvPr id="7" name="6 CuadroTexto"/>
          <p:cNvSpPr txBox="1"/>
          <p:nvPr/>
        </p:nvSpPr>
        <p:spPr>
          <a:xfrm>
            <a:off x="5508104" y="1203598"/>
            <a:ext cx="3456384" cy="2800767"/>
          </a:xfrm>
          <a:prstGeom prst="rect">
            <a:avLst/>
          </a:prstGeom>
          <a:noFill/>
        </p:spPr>
        <p:txBody>
          <a:bodyPr wrap="square" rtlCol="0">
            <a:spAutoFit/>
          </a:bodyPr>
          <a:lstStyle/>
          <a:p>
            <a:r>
              <a:rPr lang="es-ES" sz="2200" b="1" i="1" dirty="0" smtClean="0">
                <a:solidFill>
                  <a:schemeClr val="bg1"/>
                </a:solidFill>
                <a:effectLst>
                  <a:outerShdw blurRad="38100" dist="38100" dir="2700000" algn="tl">
                    <a:srgbClr val="000000">
                      <a:alpha val="43137"/>
                    </a:srgbClr>
                  </a:outerShdw>
                </a:effectLst>
              </a:rPr>
              <a:t>Arrimar el hombro.</a:t>
            </a:r>
          </a:p>
          <a:p>
            <a:r>
              <a:rPr lang="es-ES" sz="2200" i="1" dirty="0" smtClean="0">
                <a:solidFill>
                  <a:schemeClr val="bg1"/>
                </a:solidFill>
                <a:effectLst>
                  <a:outerShdw blurRad="38100" dist="38100" dir="2700000" algn="tl">
                    <a:srgbClr val="000000">
                      <a:alpha val="43137"/>
                    </a:srgbClr>
                  </a:outerShdw>
                </a:effectLst>
              </a:rPr>
              <a:t>Expresión nacida en los ambientes rurales en los que los jornaleros que trabajaban conjuntamente el campo se ayudaban unos a otros a la hora de sembrar o cosechar.</a:t>
            </a:r>
            <a:endParaRPr lang="es-ES" sz="22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circle(out)">
                                      <p:cBhvr>
                                        <p:cTn id="13" dur="3000"/>
                                        <p:tgtEl>
                                          <p:spTgt spid="2050"/>
                                        </p:tgtEl>
                                      </p:cBhvr>
                                    </p:animEffect>
                                  </p:childTnLst>
                                </p:cTn>
                              </p:par>
                              <p:par>
                                <p:cTn id="14" presetID="23" presetClass="entr" presetSubtype="272"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 calcmode="lin" valueType="num">
                                      <p:cBhvr>
                                        <p:cTn id="16" dur="3000" fill="hold"/>
                                        <p:tgtEl>
                                          <p:spTgt spid="2050"/>
                                        </p:tgtEl>
                                        <p:attrNameLst>
                                          <p:attrName>ppt_w</p:attrName>
                                        </p:attrNameLst>
                                      </p:cBhvr>
                                      <p:tavLst>
                                        <p:tav tm="0">
                                          <p:val>
                                            <p:strVal val="2/3*#ppt_w"/>
                                          </p:val>
                                        </p:tav>
                                        <p:tav tm="100000">
                                          <p:val>
                                            <p:strVal val="#ppt_w"/>
                                          </p:val>
                                        </p:tav>
                                      </p:tavLst>
                                    </p:anim>
                                    <p:anim calcmode="lin" valueType="num">
                                      <p:cBhvr>
                                        <p:cTn id="17" dur="3000" fill="hold"/>
                                        <p:tgtEl>
                                          <p:spTgt spid="2050"/>
                                        </p:tgtEl>
                                        <p:attrNameLst>
                                          <p:attrName>ppt_h</p:attrName>
                                        </p:attrNameLst>
                                      </p:cBhvr>
                                      <p:tavLst>
                                        <p:tav tm="0">
                                          <p:val>
                                            <p:strVal val="2/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p:cNvPicPr>
            <a:picLocks noChangeAspect="1" noChangeArrowheads="1"/>
          </p:cNvPicPr>
          <p:nvPr/>
        </p:nvPicPr>
        <p:blipFill>
          <a:blip r:embed="rId2" cstate="print"/>
          <a:stretch>
            <a:fillRect/>
          </a:stretch>
        </p:blipFill>
        <p:spPr bwMode="auto">
          <a:xfrm>
            <a:off x="251520" y="558699"/>
            <a:ext cx="5256584" cy="2880319"/>
          </a:xfrm>
          <a:prstGeom prst="rect">
            <a:avLst/>
          </a:prstGeom>
          <a:noFill/>
          <a:effectLst>
            <a:outerShdw blurRad="50800" dist="38100" dir="5400000" algn="t" rotWithShape="0">
              <a:prstClr val="black">
                <a:alpha val="40000"/>
              </a:prstClr>
            </a:outerShdw>
            <a:softEdge rad="63500"/>
          </a:effectLst>
          <a:extLst/>
        </p:spPr>
      </p:pic>
      <p:pic>
        <p:nvPicPr>
          <p:cNvPr id="5" name="Picture 2" descr="Resultado de imagen"/>
          <p:cNvPicPr>
            <a:picLocks noChangeAspect="1" noChangeArrowheads="1"/>
          </p:cNvPicPr>
          <p:nvPr/>
        </p:nvPicPr>
        <p:blipFill>
          <a:blip r:embed="rId2" cstate="print"/>
          <a:stretch>
            <a:fillRect/>
          </a:stretch>
        </p:blipFill>
        <p:spPr bwMode="auto">
          <a:xfrm>
            <a:off x="251520" y="555527"/>
            <a:ext cx="5256584" cy="2880319"/>
          </a:xfrm>
          <a:prstGeom prst="rect">
            <a:avLst/>
          </a:prstGeom>
          <a:noFill/>
          <a:effectLst>
            <a:outerShdw blurRad="50800" dist="38100" dir="5400000" algn="t" rotWithShape="0">
              <a:prstClr val="black">
                <a:alpha val="40000"/>
              </a:prstClr>
            </a:outerShdw>
            <a:softEdge rad="63500"/>
          </a:effectLst>
          <a:extLst/>
        </p:spPr>
      </p:pic>
      <p:sp>
        <p:nvSpPr>
          <p:cNvPr id="6" name="5 CuadroTexto"/>
          <p:cNvSpPr txBox="1"/>
          <p:nvPr/>
        </p:nvSpPr>
        <p:spPr>
          <a:xfrm>
            <a:off x="5652120" y="1347614"/>
            <a:ext cx="3491880" cy="2246769"/>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La propia postura, de ir medio encorvado siguiendo las hileras o surcos y unos junto a otros, hacía que los hombros de estos trabajadores estuviesen a menudo tocándose entre sí. </a:t>
            </a:r>
            <a:endParaRPr lang="es-ES" sz="2000" i="1" dirty="0">
              <a:solidFill>
                <a:schemeClr val="bg1"/>
              </a:solidFill>
              <a:effectLst>
                <a:outerShdw blurRad="38100" dist="38100" dir="2700000" algn="tl">
                  <a:srgbClr val="000000">
                    <a:alpha val="43137"/>
                  </a:srgbClr>
                </a:outerShdw>
              </a:effectLst>
            </a:endParaRPr>
          </a:p>
        </p:txBody>
      </p:sp>
      <p:sp>
        <p:nvSpPr>
          <p:cNvPr id="7" name="6 CuadroTexto"/>
          <p:cNvSpPr txBox="1"/>
          <p:nvPr/>
        </p:nvSpPr>
        <p:spPr>
          <a:xfrm>
            <a:off x="251520" y="3507854"/>
            <a:ext cx="8496944" cy="1015663"/>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Este acto de colaboración para facilitar que el trabajo se realizara más rápidamente fue lo que dio origen a expresiones como arrimar el hombro y trabajar codo con codo.</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7000">
        <p14:vortex/>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par>
                          <p:cTn id="17" fill="hold">
                            <p:stCondLst>
                              <p:cond delay="187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cstate="print"/>
          <a:stretch>
            <a:fillRect/>
          </a:stretch>
        </p:blipFill>
        <p:spPr>
          <a:xfrm>
            <a:off x="323850" y="483624"/>
            <a:ext cx="5256222" cy="3456147"/>
          </a:xfrm>
          <a:prstGeom prst="rect">
            <a:avLst/>
          </a:prstGeom>
          <a:effectLst>
            <a:outerShdw blurRad="50800" dist="38100" dir="5400000" algn="t" rotWithShape="0">
              <a:prstClr val="black">
                <a:alpha val="40000"/>
              </a:prstClr>
            </a:outerShdw>
            <a:softEdge rad="63500"/>
          </a:effectLst>
        </p:spPr>
      </p:pic>
      <p:pic>
        <p:nvPicPr>
          <p:cNvPr id="4" name="3 Imagen"/>
          <p:cNvPicPr>
            <a:picLocks noChangeAspect="1"/>
          </p:cNvPicPr>
          <p:nvPr/>
        </p:nvPicPr>
        <p:blipFill>
          <a:blip r:embed="rId2" cstate="print"/>
          <a:stretch>
            <a:fillRect/>
          </a:stretch>
        </p:blipFill>
        <p:spPr>
          <a:xfrm>
            <a:off x="323528" y="483518"/>
            <a:ext cx="5256584" cy="3456384"/>
          </a:xfrm>
          <a:prstGeom prst="rect">
            <a:avLst/>
          </a:prstGeom>
          <a:effectLst>
            <a:outerShdw blurRad="50800" dist="38100" dir="5400000" algn="t" rotWithShape="0">
              <a:prstClr val="black">
                <a:alpha val="40000"/>
              </a:prstClr>
            </a:outerShdw>
            <a:softEdge rad="63500"/>
          </a:effectLst>
        </p:spPr>
      </p:pic>
      <p:pic>
        <p:nvPicPr>
          <p:cNvPr id="5" name="4 Imagen"/>
          <p:cNvPicPr>
            <a:picLocks noChangeAspect="1"/>
          </p:cNvPicPr>
          <p:nvPr/>
        </p:nvPicPr>
        <p:blipFill>
          <a:blip r:embed="rId2" cstate="print"/>
          <a:stretch>
            <a:fillRect/>
          </a:stretch>
        </p:blipFill>
        <p:spPr>
          <a:xfrm>
            <a:off x="323528" y="483518"/>
            <a:ext cx="5256584" cy="3456384"/>
          </a:xfrm>
          <a:prstGeom prst="rect">
            <a:avLst/>
          </a:prstGeom>
          <a:effectLst>
            <a:outerShdw blurRad="50800" dist="38100" dir="5400000" algn="t" rotWithShape="0">
              <a:prstClr val="black">
                <a:alpha val="40000"/>
              </a:prstClr>
            </a:outerShdw>
            <a:softEdge rad="63500"/>
          </a:effectLst>
        </p:spPr>
      </p:pic>
      <p:sp>
        <p:nvSpPr>
          <p:cNvPr id="6" name="5 CuadroTexto"/>
          <p:cNvSpPr txBox="1"/>
          <p:nvPr/>
        </p:nvSpPr>
        <p:spPr>
          <a:xfrm>
            <a:off x="5652120" y="1203598"/>
            <a:ext cx="3312368" cy="2862322"/>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La locución </a:t>
            </a:r>
            <a:r>
              <a:rPr lang="es-ES" sz="2000" b="1" i="1" dirty="0" smtClean="0">
                <a:solidFill>
                  <a:schemeClr val="bg1"/>
                </a:solidFill>
                <a:effectLst>
                  <a:outerShdw blurRad="38100" dist="38100" dir="2700000" algn="tl">
                    <a:srgbClr val="000000">
                      <a:alpha val="43137"/>
                    </a:srgbClr>
                  </a:outerShdw>
                </a:effectLst>
              </a:rPr>
              <a:t>‘arrimar el hombro’</a:t>
            </a:r>
            <a:r>
              <a:rPr lang="es-ES" sz="2000" i="1" dirty="0" smtClean="0">
                <a:solidFill>
                  <a:schemeClr val="bg1"/>
                </a:solidFill>
                <a:effectLst>
                  <a:outerShdw blurRad="38100" dist="38100" dir="2700000" algn="tl">
                    <a:srgbClr val="000000">
                      <a:alpha val="43137"/>
                    </a:srgbClr>
                  </a:outerShdw>
                </a:effectLst>
              </a:rPr>
              <a:t> suele ser utilizada cuando se quiere señalar que alguien presta su ayuda o colaboración a otra persona o grupo para conseguir un fin o para que éste se logre de una manera más fácil y</a:t>
            </a:r>
            <a:endParaRPr lang="es-ES" sz="2000" i="1" dirty="0">
              <a:solidFill>
                <a:schemeClr val="bg1"/>
              </a:solidFill>
              <a:effectLst>
                <a:outerShdw blurRad="38100" dist="38100" dir="2700000" algn="tl">
                  <a:srgbClr val="000000">
                    <a:alpha val="43137"/>
                  </a:srgbClr>
                </a:outerShdw>
              </a:effectLst>
            </a:endParaRPr>
          </a:p>
        </p:txBody>
      </p:sp>
      <p:sp>
        <p:nvSpPr>
          <p:cNvPr id="7" name="6 CuadroTexto"/>
          <p:cNvSpPr txBox="1"/>
          <p:nvPr/>
        </p:nvSpPr>
        <p:spPr>
          <a:xfrm>
            <a:off x="323528" y="3939902"/>
            <a:ext cx="8496944" cy="707886"/>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colectiva: ‘venga, todos a arrimar el hombro para ganar el partido’, ‘si entre todos arrimamos el hombro terminaremos el trabajo mucho antes’…</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ripple/>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3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3000"/>
                                        <p:tgtEl>
                                          <p:spTgt spid="3"/>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21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8" name="Picture 12" descr="Resultado de imagen de la madonna sixtina"/>
          <p:cNvPicPr>
            <a:picLocks noChangeAspect="1" noChangeArrowheads="1"/>
          </p:cNvPicPr>
          <p:nvPr/>
        </p:nvPicPr>
        <p:blipFill>
          <a:blip r:embed="rId2" cstate="print"/>
          <a:stretch>
            <a:fillRect/>
          </a:stretch>
        </p:blipFill>
        <p:spPr bwMode="auto">
          <a:xfrm>
            <a:off x="525017" y="549868"/>
            <a:ext cx="3926109" cy="3966098"/>
          </a:xfrm>
          <a:prstGeom prst="rect">
            <a:avLst/>
          </a:prstGeom>
          <a:noFill/>
          <a:effectLst>
            <a:outerShdw blurRad="50800" dist="38100" dir="5400000" algn="t" rotWithShape="0">
              <a:prstClr val="black">
                <a:alpha val="40000"/>
              </a:prstClr>
            </a:outerShdw>
            <a:softEdge rad="63500"/>
          </a:effectLst>
          <a:extLst/>
        </p:spPr>
      </p:pic>
      <p:pic>
        <p:nvPicPr>
          <p:cNvPr id="11" name="Picture 12" descr="Resultado de imagen de la madonna sixtina"/>
          <p:cNvPicPr>
            <a:picLocks noChangeAspect="1" noChangeArrowheads="1"/>
          </p:cNvPicPr>
          <p:nvPr/>
        </p:nvPicPr>
        <p:blipFill>
          <a:blip r:embed="rId2" cstate="print"/>
          <a:stretch>
            <a:fillRect/>
          </a:stretch>
        </p:blipFill>
        <p:spPr bwMode="auto">
          <a:xfrm>
            <a:off x="539553" y="555526"/>
            <a:ext cx="3897037" cy="3936730"/>
          </a:xfrm>
          <a:prstGeom prst="rect">
            <a:avLst/>
          </a:prstGeom>
          <a:noFill/>
          <a:effectLst>
            <a:outerShdw blurRad="50800" dist="38100" dir="5400000" algn="t" rotWithShape="0">
              <a:prstClr val="black">
                <a:alpha val="40000"/>
              </a:prstClr>
            </a:outerShdw>
            <a:softEdge rad="63500"/>
          </a:effectLst>
          <a:extLst/>
        </p:spPr>
      </p:pic>
      <p:pic>
        <p:nvPicPr>
          <p:cNvPr id="12" name="Picture 12" descr="Resultado de imagen de la madonna sixtina"/>
          <p:cNvPicPr>
            <a:picLocks noChangeAspect="1" noChangeArrowheads="1"/>
          </p:cNvPicPr>
          <p:nvPr/>
        </p:nvPicPr>
        <p:blipFill>
          <a:blip r:embed="rId2" cstate="print"/>
          <a:stretch>
            <a:fillRect/>
          </a:stretch>
        </p:blipFill>
        <p:spPr bwMode="auto">
          <a:xfrm>
            <a:off x="539552" y="555526"/>
            <a:ext cx="3897037" cy="3936730"/>
          </a:xfrm>
          <a:prstGeom prst="rect">
            <a:avLst/>
          </a:prstGeom>
          <a:noFill/>
          <a:effectLst>
            <a:outerShdw blurRad="50800" dist="38100" dir="5400000" algn="t" rotWithShape="0">
              <a:prstClr val="black">
                <a:alpha val="40000"/>
              </a:prstClr>
            </a:outerShdw>
            <a:softEdge rad="63500"/>
          </a:effectLst>
          <a:extLst/>
        </p:spPr>
      </p:pic>
      <p:sp>
        <p:nvSpPr>
          <p:cNvPr id="5" name="4 CuadroTexto"/>
          <p:cNvSpPr txBox="1"/>
          <p:nvPr/>
        </p:nvSpPr>
        <p:spPr>
          <a:xfrm>
            <a:off x="4644008" y="1203598"/>
            <a:ext cx="4320480" cy="2893100"/>
          </a:xfrm>
          <a:prstGeom prst="rect">
            <a:avLst/>
          </a:prstGeom>
          <a:noFill/>
        </p:spPr>
        <p:txBody>
          <a:bodyPr wrap="square" rtlCol="0">
            <a:spAutoFit/>
          </a:bodyPr>
          <a:lstStyle/>
          <a:p>
            <a:r>
              <a:rPr lang="es-ES" sz="2200" b="1" i="1" dirty="0" smtClean="0">
                <a:solidFill>
                  <a:schemeClr val="bg1"/>
                </a:solidFill>
                <a:effectLst>
                  <a:outerShdw blurRad="38100" dist="38100" dir="2700000" algn="tl">
                    <a:srgbClr val="000000">
                      <a:alpha val="43137"/>
                    </a:srgbClr>
                  </a:outerShdw>
                </a:effectLst>
              </a:rPr>
              <a:t>Montar un pollo:</a:t>
            </a:r>
            <a:r>
              <a:rPr lang="es-ES" sz="2000" i="1" dirty="0" smtClean="0">
                <a:solidFill>
                  <a:schemeClr val="bg1"/>
                </a:solidFill>
                <a:effectLst>
                  <a:outerShdw blurRad="38100" dist="38100" dir="2700000" algn="tl">
                    <a:srgbClr val="000000">
                      <a:alpha val="43137"/>
                    </a:srgbClr>
                  </a:outerShdw>
                </a:effectLst>
              </a:rPr>
              <a:t> armar un escándalo, desencadenar una discusión. “Me ha montado un pollo porque llegué tarde”. El origen de la popular locución se encuentra en la palabra “poyo”, el banco de piedra que, arrimado a la pared, acostumbra a colocarse junto a las puertas de las casas de los pueblos.</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ripp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108"/>
                                        </p:tgtEl>
                                        <p:attrNameLst>
                                          <p:attrName>style.visibility</p:attrName>
                                        </p:attrNameLst>
                                      </p:cBhvr>
                                      <p:to>
                                        <p:strVal val="visible"/>
                                      </p:to>
                                    </p:set>
                                    <p:animEffect transition="in" filter="wheel(8)">
                                      <p:cBhvr>
                                        <p:cTn id="13" dur="3000"/>
                                        <p:tgtEl>
                                          <p:spTgt spid="4108"/>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George Orwell"/>
          <p:cNvPicPr>
            <a:picLocks noChangeAspect="1" noChangeArrowheads="1"/>
          </p:cNvPicPr>
          <p:nvPr/>
        </p:nvPicPr>
        <p:blipFill>
          <a:blip r:embed="rId2" cstate="print"/>
          <a:stretch>
            <a:fillRect/>
          </a:stretch>
        </p:blipFill>
        <p:spPr bwMode="auto">
          <a:xfrm>
            <a:off x="311992" y="550895"/>
            <a:ext cx="5341529" cy="3064092"/>
          </a:xfrm>
          <a:prstGeom prst="rect">
            <a:avLst/>
          </a:prstGeom>
          <a:noFill/>
          <a:effectLst>
            <a:outerShdw blurRad="50800" dist="38100" dir="5400000" algn="t" rotWithShape="0">
              <a:prstClr val="black">
                <a:alpha val="40000"/>
              </a:prstClr>
            </a:outerShdw>
            <a:softEdge rad="63500"/>
          </a:effectLst>
          <a:extLst/>
        </p:spPr>
      </p:pic>
      <p:pic>
        <p:nvPicPr>
          <p:cNvPr id="5" name="Picture 2" descr="Resultado de imagen de George Orwell"/>
          <p:cNvPicPr>
            <a:picLocks noChangeAspect="1" noChangeArrowheads="1"/>
          </p:cNvPicPr>
          <p:nvPr/>
        </p:nvPicPr>
        <p:blipFill>
          <a:blip r:embed="rId2" cstate="print"/>
          <a:stretch>
            <a:fillRect/>
          </a:stretch>
        </p:blipFill>
        <p:spPr bwMode="auto">
          <a:xfrm>
            <a:off x="323528" y="555527"/>
            <a:ext cx="5328593" cy="3056672"/>
          </a:xfrm>
          <a:prstGeom prst="rect">
            <a:avLst/>
          </a:prstGeom>
          <a:noFill/>
          <a:effectLst>
            <a:outerShdw blurRad="50800" dist="38100" dir="5400000" algn="t" rotWithShape="0">
              <a:prstClr val="black">
                <a:alpha val="40000"/>
              </a:prstClr>
            </a:outerShdw>
            <a:softEdge rad="63500"/>
          </a:effectLst>
          <a:extLst/>
        </p:spPr>
      </p:pic>
      <p:pic>
        <p:nvPicPr>
          <p:cNvPr id="6" name="Picture 2" descr="Resultado de imagen de George Orwell"/>
          <p:cNvPicPr>
            <a:picLocks noChangeAspect="1" noChangeArrowheads="1"/>
          </p:cNvPicPr>
          <p:nvPr/>
        </p:nvPicPr>
        <p:blipFill>
          <a:blip r:embed="rId2" cstate="print"/>
          <a:stretch>
            <a:fillRect/>
          </a:stretch>
        </p:blipFill>
        <p:spPr bwMode="auto">
          <a:xfrm>
            <a:off x="323528" y="555527"/>
            <a:ext cx="5328592" cy="3056672"/>
          </a:xfrm>
          <a:prstGeom prst="rect">
            <a:avLst/>
          </a:prstGeom>
          <a:noFill/>
          <a:effectLst>
            <a:outerShdw blurRad="50800" dist="38100" dir="5400000" algn="t" rotWithShape="0">
              <a:prstClr val="black">
                <a:alpha val="40000"/>
              </a:prstClr>
            </a:outerShdw>
            <a:softEdge rad="63500"/>
          </a:effectLst>
          <a:extLst/>
        </p:spPr>
      </p:pic>
      <p:sp>
        <p:nvSpPr>
          <p:cNvPr id="7" name="6 CuadroTexto"/>
          <p:cNvSpPr txBox="1"/>
          <p:nvPr/>
        </p:nvSpPr>
        <p:spPr>
          <a:xfrm>
            <a:off x="5724128" y="915566"/>
            <a:ext cx="3240360" cy="2862322"/>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La forma original de la expresión era montar un poyo, aunque el diccionario de la RAE admite desde hace unos años que se escriba la forma montar un pollo debido a la popularización de la locución, a pesar de</a:t>
            </a:r>
            <a:endParaRPr lang="es-ES" sz="2000" i="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323528" y="3651870"/>
            <a:ext cx="8496944" cy="1015663"/>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que no se refiera a la cría de la gallina. El poyo al que hace referencia es un podio o pequeña tribuna portátil en la que se subían los oradores para hablar a los presentes o dar mítines en las plazas públicas.</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43000">
        <p14:shred/>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checkerboard(across)">
                                      <p:cBhvr>
                                        <p:cTn id="21" dur="3000"/>
                                        <p:tgtEl>
                                          <p:spTgt spid="1026"/>
                                        </p:tgtEl>
                                      </p:cBhvr>
                                    </p:animEffect>
                                  </p:childTnLst>
                                </p:cTn>
                              </p:par>
                              <p:par>
                                <p:cTn id="22" presetID="23" presetClass="entr" presetSubtype="272" fill="hold" nodeType="withEffect">
                                  <p:stCondLst>
                                    <p:cond delay="0"/>
                                  </p:stCondLst>
                                  <p:childTnLst>
                                    <p:set>
                                      <p:cBhvr>
                                        <p:cTn id="23" dur="1" fill="hold">
                                          <p:stCondLst>
                                            <p:cond delay="0"/>
                                          </p:stCondLst>
                                        </p:cTn>
                                        <p:tgtEl>
                                          <p:spTgt spid="1026"/>
                                        </p:tgtEl>
                                        <p:attrNameLst>
                                          <p:attrName>style.visibility</p:attrName>
                                        </p:attrNameLst>
                                      </p:cBhvr>
                                      <p:to>
                                        <p:strVal val="visible"/>
                                      </p:to>
                                    </p:set>
                                    <p:anim calcmode="lin" valueType="num">
                                      <p:cBhvr>
                                        <p:cTn id="24" dur="3000" fill="hold"/>
                                        <p:tgtEl>
                                          <p:spTgt spid="1026"/>
                                        </p:tgtEl>
                                        <p:attrNameLst>
                                          <p:attrName>ppt_w</p:attrName>
                                        </p:attrNameLst>
                                      </p:cBhvr>
                                      <p:tavLst>
                                        <p:tav tm="0">
                                          <p:val>
                                            <p:strVal val="2/3*#ppt_w"/>
                                          </p:val>
                                        </p:tav>
                                        <p:tav tm="100000">
                                          <p:val>
                                            <p:strVal val="#ppt_w"/>
                                          </p:val>
                                        </p:tav>
                                      </p:tavLst>
                                    </p:anim>
                                    <p:anim calcmode="lin" valueType="num">
                                      <p:cBhvr>
                                        <p:cTn id="25" dur="3000" fill="hold"/>
                                        <p:tgtEl>
                                          <p:spTgt spid="1026"/>
                                        </p:tgtEl>
                                        <p:attrNameLst>
                                          <p:attrName>ppt_h</p:attrName>
                                        </p:attrNameLst>
                                      </p:cBhvr>
                                      <p:tavLst>
                                        <p:tav tm="0">
                                          <p:val>
                                            <p:strVal val="2/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par>
                          <p:cTn id="32" fill="hold">
                            <p:stCondLst>
                              <p:cond delay="208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1"/>
                                          </p:val>
                                        </p:tav>
                                        <p:tav tm="100000">
                                          <p:val>
                                            <p:strVal val="#ppt_x"/>
                                          </p:val>
                                        </p:tav>
                                      </p:tavLst>
                                    </p:anim>
                                    <p:anim calcmode="lin" valueType="num">
                                      <p:cBhvr>
                                        <p:cTn id="3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tretch>
            <a:fillRect/>
          </a:stretch>
        </p:blipFill>
        <p:spPr bwMode="auto">
          <a:xfrm>
            <a:off x="467543" y="411509"/>
            <a:ext cx="4752529" cy="3384377"/>
          </a:xfrm>
          <a:prstGeom prst="rect">
            <a:avLst/>
          </a:prstGeom>
          <a:noFill/>
          <a:effectLst>
            <a:outerShdw blurRad="50800" dist="38100" dir="5400000" algn="t" rotWithShape="0">
              <a:prstClr val="black">
                <a:alpha val="40000"/>
              </a:prstClr>
            </a:outerShdw>
            <a:softEdge rad="63500"/>
          </a:effectLst>
          <a:extLst/>
        </p:spPr>
      </p:pic>
      <p:pic>
        <p:nvPicPr>
          <p:cNvPr id="5" name="Picture 2"/>
          <p:cNvPicPr>
            <a:picLocks noChangeAspect="1" noChangeArrowheads="1"/>
          </p:cNvPicPr>
          <p:nvPr/>
        </p:nvPicPr>
        <p:blipFill>
          <a:blip r:embed="rId2" cstate="print"/>
          <a:stretch>
            <a:fillRect/>
          </a:stretch>
        </p:blipFill>
        <p:spPr bwMode="auto">
          <a:xfrm>
            <a:off x="467543" y="411509"/>
            <a:ext cx="4752529" cy="3384377"/>
          </a:xfrm>
          <a:prstGeom prst="rect">
            <a:avLst/>
          </a:prstGeom>
          <a:noFill/>
          <a:effectLst>
            <a:outerShdw blurRad="50800" dist="38100" dir="5400000" algn="t" rotWithShape="0">
              <a:prstClr val="black">
                <a:alpha val="40000"/>
              </a:prstClr>
            </a:outerShdw>
            <a:softEdge rad="63500"/>
          </a:effectLst>
          <a:extLst/>
        </p:spPr>
      </p:pic>
      <p:pic>
        <p:nvPicPr>
          <p:cNvPr id="6" name="Picture 2"/>
          <p:cNvPicPr>
            <a:picLocks noChangeAspect="1" noChangeArrowheads="1"/>
          </p:cNvPicPr>
          <p:nvPr/>
        </p:nvPicPr>
        <p:blipFill>
          <a:blip r:embed="rId2" cstate="print"/>
          <a:stretch>
            <a:fillRect/>
          </a:stretch>
        </p:blipFill>
        <p:spPr bwMode="auto">
          <a:xfrm>
            <a:off x="467544" y="411510"/>
            <a:ext cx="4752528" cy="3384376"/>
          </a:xfrm>
          <a:prstGeom prst="rect">
            <a:avLst/>
          </a:prstGeom>
          <a:noFill/>
          <a:effectLst>
            <a:outerShdw blurRad="50800" dist="38100" dir="5400000" algn="t" rotWithShape="0">
              <a:prstClr val="black">
                <a:alpha val="40000"/>
              </a:prstClr>
            </a:outerShdw>
            <a:softEdge rad="63500"/>
          </a:effectLst>
          <a:extLst/>
        </p:spPr>
      </p:pic>
      <p:sp>
        <p:nvSpPr>
          <p:cNvPr id="7" name="6 CuadroTexto"/>
          <p:cNvSpPr txBox="1"/>
          <p:nvPr/>
        </p:nvSpPr>
        <p:spPr>
          <a:xfrm>
            <a:off x="5292080" y="1347614"/>
            <a:ext cx="3528392" cy="2554545"/>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En la mayoría de las ocasiones se trataba de consignas políticas que atacaban alguna ideología o a un líder o miembro del Gobierno, por lo que, a menudo, solía armarse algún que otro altercado entre los</a:t>
            </a:r>
            <a:endParaRPr lang="es-ES" sz="2000" i="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323528" y="3795886"/>
            <a:ext cx="8568952" cy="1015663"/>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asistentes allí congregados y el orador. Dicha tribuna portátil era conocida popularmente como poyo, un término que proviene de la palabra en latín </a:t>
            </a:r>
            <a:r>
              <a:rPr lang="es-ES" sz="2000" i="1" dirty="0" err="1" smtClean="0">
                <a:solidFill>
                  <a:schemeClr val="bg1"/>
                </a:solidFill>
                <a:effectLst>
                  <a:outerShdw blurRad="38100" dist="38100" dir="2700000" algn="tl">
                    <a:srgbClr val="000000">
                      <a:alpha val="43137"/>
                    </a:srgbClr>
                  </a:outerShdw>
                </a:effectLst>
              </a:rPr>
              <a:t>podium</a:t>
            </a:r>
            <a:r>
              <a:rPr lang="es-ES" sz="2000" i="1" dirty="0" smtClean="0">
                <a:solidFill>
                  <a:schemeClr val="bg1"/>
                </a:solidFill>
                <a:effectLst>
                  <a:outerShdw blurRad="38100" dist="38100" dir="2700000" algn="tl">
                    <a:srgbClr val="000000">
                      <a:alpha val="43137"/>
                    </a:srgbClr>
                  </a:outerShdw>
                </a:effectLst>
              </a:rPr>
              <a:t> (‘podio’)</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9000">
        <p14:shred pattern="rectangle"/>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3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2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5122"/>
                                        </p:tgtEl>
                                        <p:attrNameLst>
                                          <p:attrName>style.visibility</p:attrName>
                                        </p:attrNameLst>
                                      </p:cBhvr>
                                      <p:to>
                                        <p:strVal val="visible"/>
                                      </p:to>
                                    </p:set>
                                    <p:animEffect transition="in" filter="diamond(out)">
                                      <p:cBhvr>
                                        <p:cTn id="13" dur="3000"/>
                                        <p:tgtEl>
                                          <p:spTgt spid="5122"/>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par>
                          <p:cTn id="20" fill="hold">
                            <p:stCondLst>
                              <p:cond delay="206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Resultado de imagen de La condesa húngara Erzsébet Báthory"/>
          <p:cNvPicPr>
            <a:picLocks noChangeAspect="1" noChangeArrowheads="1"/>
          </p:cNvPicPr>
          <p:nvPr/>
        </p:nvPicPr>
        <p:blipFill>
          <a:blip r:embed="rId2" cstate="print"/>
          <a:stretch>
            <a:fillRect/>
          </a:stretch>
        </p:blipFill>
        <p:spPr bwMode="auto">
          <a:xfrm>
            <a:off x="259828" y="913466"/>
            <a:ext cx="5094119" cy="3441820"/>
          </a:xfrm>
          <a:prstGeom prst="rect">
            <a:avLst/>
          </a:prstGeom>
          <a:noFill/>
          <a:effectLst>
            <a:outerShdw blurRad="50800" dist="38100" dir="5400000" algn="t" rotWithShape="0">
              <a:prstClr val="black">
                <a:alpha val="40000"/>
              </a:prstClr>
            </a:outerShdw>
            <a:softEdge rad="63500"/>
          </a:effectLst>
          <a:extLst/>
        </p:spPr>
      </p:pic>
      <p:pic>
        <p:nvPicPr>
          <p:cNvPr id="5" name="Picture 4" descr="Resultado de imagen de La condesa húngara Erzsébet Báthory"/>
          <p:cNvPicPr>
            <a:picLocks noChangeAspect="1" noChangeArrowheads="1"/>
          </p:cNvPicPr>
          <p:nvPr/>
        </p:nvPicPr>
        <p:blipFill>
          <a:blip r:embed="rId2" cstate="print"/>
          <a:stretch>
            <a:fillRect/>
          </a:stretch>
        </p:blipFill>
        <p:spPr bwMode="auto">
          <a:xfrm>
            <a:off x="251520" y="915566"/>
            <a:ext cx="5112568" cy="3454283"/>
          </a:xfrm>
          <a:prstGeom prst="rect">
            <a:avLst/>
          </a:prstGeom>
          <a:noFill/>
          <a:effectLst>
            <a:outerShdw blurRad="50800" dist="38100" dir="5400000" algn="t" rotWithShape="0">
              <a:prstClr val="black">
                <a:alpha val="40000"/>
              </a:prstClr>
            </a:outerShdw>
            <a:softEdge rad="63500"/>
          </a:effectLst>
          <a:extLst/>
        </p:spPr>
      </p:pic>
      <p:pic>
        <p:nvPicPr>
          <p:cNvPr id="6" name="Picture 4" descr="Resultado de imagen de La condesa húngara Erzsébet Báthory"/>
          <p:cNvPicPr>
            <a:picLocks noChangeAspect="1" noChangeArrowheads="1"/>
          </p:cNvPicPr>
          <p:nvPr/>
        </p:nvPicPr>
        <p:blipFill>
          <a:blip r:embed="rId2" cstate="print"/>
          <a:stretch>
            <a:fillRect/>
          </a:stretch>
        </p:blipFill>
        <p:spPr bwMode="auto">
          <a:xfrm>
            <a:off x="251520" y="915566"/>
            <a:ext cx="5112568" cy="3454283"/>
          </a:xfrm>
          <a:prstGeom prst="rect">
            <a:avLst/>
          </a:prstGeom>
          <a:noFill/>
          <a:effectLst>
            <a:outerShdw blurRad="50800" dist="38100" dir="5400000" algn="t" rotWithShape="0">
              <a:prstClr val="black">
                <a:alpha val="40000"/>
              </a:prstClr>
            </a:outerShdw>
            <a:softEdge rad="63500"/>
          </a:effectLst>
          <a:extLst/>
        </p:spPr>
      </p:pic>
      <p:sp>
        <p:nvSpPr>
          <p:cNvPr id="7" name="6 CuadroTexto"/>
          <p:cNvSpPr txBox="1"/>
          <p:nvPr/>
        </p:nvSpPr>
        <p:spPr>
          <a:xfrm>
            <a:off x="5436096" y="1059582"/>
            <a:ext cx="3528392" cy="3170099"/>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Derivado del latín </a:t>
            </a:r>
            <a:r>
              <a:rPr lang="es-ES" sz="2000" i="1" dirty="0" err="1" smtClean="0">
                <a:solidFill>
                  <a:schemeClr val="bg1"/>
                </a:solidFill>
                <a:effectLst>
                  <a:outerShdw blurRad="38100" dist="38100" dir="2700000" algn="tl">
                    <a:srgbClr val="000000">
                      <a:alpha val="43137"/>
                    </a:srgbClr>
                  </a:outerShdw>
                </a:effectLst>
              </a:rPr>
              <a:t>podium</a:t>
            </a:r>
            <a:r>
              <a:rPr lang="es-ES" sz="2000" i="1" dirty="0" smtClean="0">
                <a:solidFill>
                  <a:schemeClr val="bg1"/>
                </a:solidFill>
                <a:effectLst>
                  <a:outerShdw blurRad="38100" dist="38100" dir="2700000" algn="tl">
                    <a:srgbClr val="000000">
                      <a:alpha val="43137"/>
                    </a:srgbClr>
                  </a:outerShdw>
                </a:effectLst>
              </a:rPr>
              <a:t>, se denominaba de esta manera en el siglo XIX al podio o pedestal del que se valían algunos oradores en las plazas concurridas para pronunciar discursos que podían terminar en encendidas discusiones y polémicas.</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blinds(horizontal)">
                                      <p:cBhvr>
                                        <p:cTn id="13" dur="3000"/>
                                        <p:tgtEl>
                                          <p:spTgt spid="6148"/>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Horace Wells"/>
          <p:cNvPicPr>
            <a:picLocks noChangeAspect="1" noChangeArrowheads="1"/>
          </p:cNvPicPr>
          <p:nvPr/>
        </p:nvPicPr>
        <p:blipFill>
          <a:blip r:embed="rId2" cstate="print"/>
          <a:stretch>
            <a:fillRect/>
          </a:stretch>
        </p:blipFill>
        <p:spPr bwMode="auto">
          <a:xfrm>
            <a:off x="233362" y="412746"/>
            <a:ext cx="5419516" cy="3468490"/>
          </a:xfrm>
          <a:prstGeom prst="rect">
            <a:avLst/>
          </a:prstGeom>
          <a:noFill/>
          <a:effectLst>
            <a:outerShdw blurRad="50800" dist="38100" dir="5400000" algn="t" rotWithShape="0">
              <a:prstClr val="black">
                <a:alpha val="40000"/>
              </a:prstClr>
            </a:outerShdw>
            <a:softEdge rad="63500"/>
          </a:effectLst>
          <a:extLst/>
        </p:spPr>
      </p:pic>
      <p:pic>
        <p:nvPicPr>
          <p:cNvPr id="6" name="Picture 2" descr="Resultado de imagen de Horace Wells"/>
          <p:cNvPicPr>
            <a:picLocks noChangeAspect="1" noChangeArrowheads="1"/>
          </p:cNvPicPr>
          <p:nvPr/>
        </p:nvPicPr>
        <p:blipFill>
          <a:blip r:embed="rId2" cstate="print"/>
          <a:stretch>
            <a:fillRect/>
          </a:stretch>
        </p:blipFill>
        <p:spPr bwMode="auto">
          <a:xfrm>
            <a:off x="251520" y="411510"/>
            <a:ext cx="5400600" cy="3456383"/>
          </a:xfrm>
          <a:prstGeom prst="rect">
            <a:avLst/>
          </a:prstGeom>
          <a:noFill/>
          <a:effectLst>
            <a:outerShdw blurRad="50800" dist="38100" dir="5400000" algn="t" rotWithShape="0">
              <a:prstClr val="black">
                <a:alpha val="40000"/>
              </a:prstClr>
            </a:outerShdw>
            <a:softEdge rad="63500"/>
          </a:effectLst>
          <a:extLst/>
        </p:spPr>
      </p:pic>
      <p:pic>
        <p:nvPicPr>
          <p:cNvPr id="7" name="Picture 2" descr="Resultado de imagen de Horace Wells"/>
          <p:cNvPicPr>
            <a:picLocks noChangeAspect="1" noChangeArrowheads="1"/>
          </p:cNvPicPr>
          <p:nvPr/>
        </p:nvPicPr>
        <p:blipFill>
          <a:blip r:embed="rId2" cstate="print"/>
          <a:stretch>
            <a:fillRect/>
          </a:stretch>
        </p:blipFill>
        <p:spPr bwMode="auto">
          <a:xfrm>
            <a:off x="251520" y="411510"/>
            <a:ext cx="5400600" cy="3456383"/>
          </a:xfrm>
          <a:prstGeom prst="rect">
            <a:avLst/>
          </a:prstGeom>
          <a:noFill/>
          <a:effectLst>
            <a:outerShdw blurRad="50800" dist="38100" dir="5400000" algn="t" rotWithShape="0">
              <a:prstClr val="black">
                <a:alpha val="40000"/>
              </a:prstClr>
            </a:outerShdw>
            <a:softEdge rad="63500"/>
          </a:effectLst>
          <a:extLst/>
        </p:spPr>
      </p:pic>
      <p:sp>
        <p:nvSpPr>
          <p:cNvPr id="5" name="4 CuadroTexto"/>
          <p:cNvSpPr txBox="1"/>
          <p:nvPr/>
        </p:nvSpPr>
        <p:spPr>
          <a:xfrm>
            <a:off x="5652120" y="1203598"/>
            <a:ext cx="3240360" cy="2800767"/>
          </a:xfrm>
          <a:prstGeom prst="rect">
            <a:avLst/>
          </a:prstGeom>
          <a:noFill/>
        </p:spPr>
        <p:txBody>
          <a:bodyPr wrap="square" rtlCol="0">
            <a:spAutoFit/>
          </a:bodyPr>
          <a:lstStyle/>
          <a:p>
            <a:r>
              <a:rPr lang="es-ES" sz="2200" b="1" i="1" dirty="0" smtClean="0">
                <a:solidFill>
                  <a:schemeClr val="bg1"/>
                </a:solidFill>
                <a:effectLst>
                  <a:outerShdw blurRad="38100" dist="38100" dir="2700000" algn="tl">
                    <a:srgbClr val="000000">
                      <a:alpha val="43137"/>
                    </a:srgbClr>
                  </a:outerShdw>
                </a:effectLst>
              </a:rPr>
              <a:t>Salvarse por los pelos. </a:t>
            </a:r>
            <a:r>
              <a:rPr lang="es-ES" sz="2200" i="1" dirty="0" smtClean="0">
                <a:solidFill>
                  <a:schemeClr val="bg1"/>
                </a:solidFill>
                <a:effectLst>
                  <a:outerShdw blurRad="38100" dist="38100" dir="2700000" algn="tl">
                    <a:srgbClr val="000000">
                      <a:alpha val="43137"/>
                    </a:srgbClr>
                  </a:outerShdw>
                </a:effectLst>
              </a:rPr>
              <a:t>Este dicho popular es utilizado cuando una persona se libra por poco de una situación peligrosa o difícil. El origen de esta expresión se remonta a</a:t>
            </a:r>
            <a:endParaRPr lang="es-ES" sz="2200" i="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251520" y="3867894"/>
            <a:ext cx="8712968" cy="769441"/>
          </a:xfrm>
          <a:prstGeom prst="rect">
            <a:avLst/>
          </a:prstGeom>
          <a:noFill/>
        </p:spPr>
        <p:txBody>
          <a:bodyPr wrap="square" rtlCol="0">
            <a:spAutoFit/>
          </a:bodyPr>
          <a:lstStyle/>
          <a:p>
            <a:r>
              <a:rPr lang="es-ES" sz="2200" i="1" dirty="0" smtClean="0">
                <a:solidFill>
                  <a:schemeClr val="bg1"/>
                </a:solidFill>
                <a:effectLst>
                  <a:outerShdw blurRad="38100" dist="38100" dir="2700000" algn="tl">
                    <a:srgbClr val="000000">
                      <a:alpha val="43137"/>
                    </a:srgbClr>
                  </a:outerShdw>
                </a:effectLst>
              </a:rPr>
              <a:t>1809 cuando José Bonaparte implanta nuevas leyes, entre ellas la de que los marineros debían cortarse el pelo.</a:t>
            </a:r>
            <a:endParaRPr lang="es-ES" sz="22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prism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3" presetClass="entr" presetSubtype="16"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plus(in)">
                                      <p:cBhvr>
                                        <p:cTn id="13" dur="3000"/>
                                        <p:tgtEl>
                                          <p:spTgt spid="2050"/>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181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Resultado de imagen de El matrimonio de los Tre-ba del tibet"/>
          <p:cNvPicPr>
            <a:picLocks noChangeAspect="1" noChangeArrowheads="1"/>
          </p:cNvPicPr>
          <p:nvPr/>
        </p:nvPicPr>
        <p:blipFill>
          <a:blip r:embed="rId2" cstate="print"/>
          <a:stretch>
            <a:fillRect/>
          </a:stretch>
        </p:blipFill>
        <p:spPr bwMode="auto">
          <a:xfrm>
            <a:off x="397801" y="411510"/>
            <a:ext cx="4354801" cy="4104455"/>
          </a:xfrm>
          <a:prstGeom prst="rect">
            <a:avLst/>
          </a:prstGeom>
          <a:noFill/>
          <a:effectLst>
            <a:outerShdw blurRad="50800" dist="38100" dir="5400000" algn="t" rotWithShape="0">
              <a:prstClr val="black">
                <a:alpha val="40000"/>
              </a:prstClr>
            </a:outerShdw>
            <a:softEdge rad="63500"/>
          </a:effectLst>
          <a:extLst/>
        </p:spPr>
      </p:pic>
      <p:pic>
        <p:nvPicPr>
          <p:cNvPr id="5" name="Picture 4" descr="Resultado de imagen de El matrimonio de los Tre-ba del tibet"/>
          <p:cNvPicPr>
            <a:picLocks noChangeAspect="1" noChangeArrowheads="1"/>
          </p:cNvPicPr>
          <p:nvPr/>
        </p:nvPicPr>
        <p:blipFill>
          <a:blip r:embed="rId2" cstate="print"/>
          <a:stretch>
            <a:fillRect/>
          </a:stretch>
        </p:blipFill>
        <p:spPr bwMode="auto">
          <a:xfrm>
            <a:off x="395536" y="411510"/>
            <a:ext cx="4354802" cy="4104456"/>
          </a:xfrm>
          <a:prstGeom prst="rect">
            <a:avLst/>
          </a:prstGeom>
          <a:noFill/>
          <a:effectLst>
            <a:outerShdw blurRad="50800" dist="38100" dir="5400000" algn="t" rotWithShape="0">
              <a:prstClr val="black">
                <a:alpha val="40000"/>
              </a:prstClr>
            </a:outerShdw>
            <a:softEdge rad="63500"/>
          </a:effectLst>
          <a:extLst/>
        </p:spPr>
      </p:pic>
      <p:pic>
        <p:nvPicPr>
          <p:cNvPr id="6" name="Picture 4" descr="Resultado de imagen de El matrimonio de los Tre-ba del tibet"/>
          <p:cNvPicPr>
            <a:picLocks noChangeAspect="1" noChangeArrowheads="1"/>
          </p:cNvPicPr>
          <p:nvPr/>
        </p:nvPicPr>
        <p:blipFill>
          <a:blip r:embed="rId2" cstate="print"/>
          <a:stretch>
            <a:fillRect/>
          </a:stretch>
        </p:blipFill>
        <p:spPr bwMode="auto">
          <a:xfrm>
            <a:off x="395536" y="411510"/>
            <a:ext cx="4354802" cy="4104456"/>
          </a:xfrm>
          <a:prstGeom prst="rect">
            <a:avLst/>
          </a:prstGeom>
          <a:noFill/>
          <a:effectLst>
            <a:outerShdw blurRad="50800" dist="38100" dir="5400000" algn="t" rotWithShape="0">
              <a:prstClr val="black">
                <a:alpha val="40000"/>
              </a:prstClr>
            </a:outerShdw>
            <a:softEdge rad="63500"/>
          </a:effectLst>
          <a:extLst/>
        </p:spPr>
      </p:pic>
      <p:sp>
        <p:nvSpPr>
          <p:cNvPr id="7" name="6 CuadroTexto"/>
          <p:cNvSpPr txBox="1"/>
          <p:nvPr/>
        </p:nvSpPr>
        <p:spPr>
          <a:xfrm>
            <a:off x="4860032" y="915566"/>
            <a:ext cx="4104456" cy="3785652"/>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Antiguamente uno de los principales medios de locomoción eran los barcos. Estos no solo servían para trasladarse de un puerto a otro (ya fuese entre países o distintos continentes), sino para luchar en la guerra y explorar nuevas tierras, además de trasladar mercancías. Por tal motivo se necesitaba una gran cantidad de personal que trabajase en las embarcaciones.</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38000">
        <p15:prstTrans prst="curtains"/>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2052"/>
                                        </p:tgtEl>
                                      </p:cBhvr>
                                    </p:animEffect>
                                    <p:set>
                                      <p:cBhvr>
                                        <p:cTn id="7" dur="1" fill="hold">
                                          <p:stCondLst>
                                            <p:cond delay="2999"/>
                                          </p:stCondLst>
                                        </p:cTn>
                                        <p:tgtEl>
                                          <p:spTgt spid="2052"/>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out)">
                                      <p:cBhvr>
                                        <p:cTn id="13" dur="3000"/>
                                        <p:tgtEl>
                                          <p:spTgt spid="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felipe ii"/>
          <p:cNvPicPr>
            <a:picLocks noChangeAspect="1" noChangeArrowheads="1"/>
          </p:cNvPicPr>
          <p:nvPr/>
        </p:nvPicPr>
        <p:blipFill>
          <a:blip r:embed="rId2" cstate="print"/>
          <a:stretch>
            <a:fillRect/>
          </a:stretch>
        </p:blipFill>
        <p:spPr bwMode="auto">
          <a:xfrm>
            <a:off x="182461" y="1008584"/>
            <a:ext cx="4703875" cy="3064646"/>
          </a:xfrm>
          <a:prstGeom prst="rect">
            <a:avLst/>
          </a:prstGeom>
          <a:noFill/>
          <a:effectLst>
            <a:outerShdw blurRad="50800" dist="38100" dir="5400000" algn="t" rotWithShape="0">
              <a:prstClr val="black">
                <a:alpha val="40000"/>
              </a:prstClr>
            </a:outerShdw>
            <a:softEdge rad="63500"/>
          </a:effectLst>
          <a:extLst/>
        </p:spPr>
      </p:pic>
      <p:pic>
        <p:nvPicPr>
          <p:cNvPr id="4" name="Picture 2" descr="Resultado de imagen de felipe ii"/>
          <p:cNvPicPr>
            <a:picLocks noChangeAspect="1" noChangeArrowheads="1"/>
          </p:cNvPicPr>
          <p:nvPr/>
        </p:nvPicPr>
        <p:blipFill>
          <a:blip r:embed="rId2" cstate="print"/>
          <a:stretch>
            <a:fillRect/>
          </a:stretch>
        </p:blipFill>
        <p:spPr bwMode="auto">
          <a:xfrm>
            <a:off x="179512" y="987577"/>
            <a:ext cx="4752527" cy="3096342"/>
          </a:xfrm>
          <a:prstGeom prst="rect">
            <a:avLst/>
          </a:prstGeom>
          <a:noFill/>
          <a:effectLst>
            <a:outerShdw blurRad="50800" dist="38100" dir="5400000" algn="t" rotWithShape="0">
              <a:prstClr val="black">
                <a:alpha val="40000"/>
              </a:prstClr>
            </a:outerShdw>
            <a:softEdge rad="63500"/>
          </a:effectLst>
          <a:extLst/>
        </p:spPr>
      </p:pic>
      <p:pic>
        <p:nvPicPr>
          <p:cNvPr id="5" name="Picture 2" descr="Resultado de imagen de felipe ii"/>
          <p:cNvPicPr>
            <a:picLocks noChangeAspect="1" noChangeArrowheads="1"/>
          </p:cNvPicPr>
          <p:nvPr/>
        </p:nvPicPr>
        <p:blipFill>
          <a:blip r:embed="rId2" cstate="print"/>
          <a:stretch>
            <a:fillRect/>
          </a:stretch>
        </p:blipFill>
        <p:spPr bwMode="auto">
          <a:xfrm>
            <a:off x="179513" y="987574"/>
            <a:ext cx="4752528" cy="3096344"/>
          </a:xfrm>
          <a:prstGeom prst="rect">
            <a:avLst/>
          </a:prstGeom>
          <a:noFill/>
          <a:effectLst>
            <a:outerShdw blurRad="50800" dist="38100" dir="5400000" algn="t" rotWithShape="0">
              <a:prstClr val="black">
                <a:alpha val="40000"/>
              </a:prstClr>
            </a:outerShdw>
            <a:softEdge rad="63500"/>
          </a:effectLst>
          <a:extLst/>
        </p:spPr>
      </p:pic>
      <p:sp>
        <p:nvSpPr>
          <p:cNvPr id="6" name="5 CuadroTexto"/>
          <p:cNvSpPr txBox="1"/>
          <p:nvPr/>
        </p:nvSpPr>
        <p:spPr>
          <a:xfrm>
            <a:off x="5004048" y="771550"/>
            <a:ext cx="3960440" cy="3785652"/>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El problema radicaba en que no todos los marinos sabían nadar y, en muchas ocasiones, por un motivo u otro, podían acabar cayendo al agua. Uno de los trucos para ser salvado por los compañeros era que te agarraran por el cabello de la cabeza, por lo cual debían dejarse crecer la melena. Este acto originó la famosa expresión </a:t>
            </a:r>
            <a:r>
              <a:rPr lang="es-ES" sz="2200" b="1" i="1" dirty="0" smtClean="0">
                <a:solidFill>
                  <a:schemeClr val="bg1"/>
                </a:solidFill>
                <a:effectLst>
                  <a:outerShdw blurRad="38100" dist="38100" dir="2700000" algn="tl">
                    <a:srgbClr val="000000">
                      <a:alpha val="43137"/>
                    </a:srgbClr>
                  </a:outerShdw>
                </a:effectLst>
              </a:rPr>
              <a:t>salvarse por los pelos.</a:t>
            </a:r>
            <a:endParaRPr lang="es-ES" sz="2200" b="1"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doors dir="vert"/>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p:cTn id="13" dur="3000" fill="hold"/>
                                        <p:tgtEl>
                                          <p:spTgt spid="3074"/>
                                        </p:tgtEl>
                                        <p:attrNameLst>
                                          <p:attrName>ppt_x</p:attrName>
                                        </p:attrNameLst>
                                      </p:cBhvr>
                                      <p:tavLst>
                                        <p:tav tm="0">
                                          <p:val>
                                            <p:strVal val="#ppt_x"/>
                                          </p:val>
                                        </p:tav>
                                        <p:tav tm="100000">
                                          <p:val>
                                            <p:strVal val="#ppt_x"/>
                                          </p:val>
                                        </p:tav>
                                      </p:tavLst>
                                    </p:anim>
                                    <p:anim calcmode="lin" valueType="num">
                                      <p:cBhvr>
                                        <p:cTn id="14" dur="3000" fill="hold"/>
                                        <p:tgtEl>
                                          <p:spTgt spid="3074"/>
                                        </p:tgtEl>
                                        <p:attrNameLst>
                                          <p:attrName>ppt_y</p:attrName>
                                        </p:attrNameLst>
                                      </p:cBhvr>
                                      <p:tavLst>
                                        <p:tav tm="0">
                                          <p:val>
                                            <p:strVal val="#ppt_y+#ppt_h/2"/>
                                          </p:val>
                                        </p:tav>
                                        <p:tav tm="100000">
                                          <p:val>
                                            <p:strVal val="#ppt_y"/>
                                          </p:val>
                                        </p:tav>
                                      </p:tavLst>
                                    </p:anim>
                                    <p:anim calcmode="lin" valueType="num">
                                      <p:cBhvr>
                                        <p:cTn id="15" dur="3000" fill="hold"/>
                                        <p:tgtEl>
                                          <p:spTgt spid="3074"/>
                                        </p:tgtEl>
                                        <p:attrNameLst>
                                          <p:attrName>ppt_w</p:attrName>
                                        </p:attrNameLst>
                                      </p:cBhvr>
                                      <p:tavLst>
                                        <p:tav tm="0">
                                          <p:val>
                                            <p:strVal val="#ppt_w"/>
                                          </p:val>
                                        </p:tav>
                                        <p:tav tm="100000">
                                          <p:val>
                                            <p:strVal val="#ppt_w"/>
                                          </p:val>
                                        </p:tav>
                                      </p:tavLst>
                                    </p:anim>
                                    <p:anim calcmode="lin" valueType="num">
                                      <p:cBhvr>
                                        <p:cTn id="16" dur="3000" fill="hold"/>
                                        <p:tgtEl>
                                          <p:spTgt spid="3074"/>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diamond(out)">
                                      <p:cBhvr>
                                        <p:cTn id="19" dur="3000"/>
                                        <p:tgtEl>
                                          <p:spTgt spid="3074"/>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Resultado de imagen de El matrimonio de los Tre-ba del tibet"/>
          <p:cNvPicPr>
            <a:picLocks noChangeAspect="1" noChangeArrowheads="1"/>
          </p:cNvPicPr>
          <p:nvPr/>
        </p:nvPicPr>
        <p:blipFill>
          <a:blip r:embed="rId2" cstate="print"/>
          <a:stretch>
            <a:fillRect/>
          </a:stretch>
        </p:blipFill>
        <p:spPr bwMode="auto">
          <a:xfrm>
            <a:off x="181777" y="555525"/>
            <a:ext cx="5184575" cy="2664295"/>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4" descr="Resultado de imagen de El matrimonio de los Tre-ba del tibet"/>
          <p:cNvPicPr>
            <a:picLocks noChangeAspect="1" noChangeArrowheads="1"/>
          </p:cNvPicPr>
          <p:nvPr/>
        </p:nvPicPr>
        <p:blipFill>
          <a:blip r:embed="rId2" cstate="print"/>
          <a:stretch>
            <a:fillRect/>
          </a:stretch>
        </p:blipFill>
        <p:spPr bwMode="auto">
          <a:xfrm>
            <a:off x="179512" y="555526"/>
            <a:ext cx="5184576" cy="2664296"/>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6" name="Picture 4" descr="Resultado de imagen de El matrimonio de los Tre-ba del tibet"/>
          <p:cNvPicPr>
            <a:picLocks noChangeAspect="1" noChangeArrowheads="1"/>
          </p:cNvPicPr>
          <p:nvPr/>
        </p:nvPicPr>
        <p:blipFill>
          <a:blip r:embed="rId2" cstate="print"/>
          <a:stretch>
            <a:fillRect/>
          </a:stretch>
        </p:blipFill>
        <p:spPr bwMode="auto">
          <a:xfrm>
            <a:off x="179512" y="555526"/>
            <a:ext cx="5184576" cy="2664296"/>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508104" y="1491630"/>
            <a:ext cx="3456384" cy="1938992"/>
          </a:xfrm>
          <a:prstGeom prst="rect">
            <a:avLst/>
          </a:prstGeom>
          <a:noFill/>
        </p:spPr>
        <p:txBody>
          <a:bodyPr wrap="square" rtlCol="0">
            <a:spAutoFit/>
          </a:bodyPr>
          <a:lstStyle/>
          <a:p>
            <a:r>
              <a:rPr lang="es-ES" sz="2000" b="1" i="1" dirty="0" smtClean="0">
                <a:solidFill>
                  <a:schemeClr val="bg1"/>
                </a:solidFill>
                <a:effectLst>
                  <a:outerShdw blurRad="38100" dist="38100" dir="2700000" algn="tl">
                    <a:srgbClr val="000000">
                      <a:alpha val="43137"/>
                    </a:srgbClr>
                  </a:outerShdw>
                </a:effectLst>
              </a:rPr>
              <a:t>¿Quién fue CALLEJA y por qué tenía tanto cuento?</a:t>
            </a:r>
          </a:p>
          <a:p>
            <a:r>
              <a:rPr lang="es-ES" sz="2000" i="1" dirty="0" smtClean="0">
                <a:solidFill>
                  <a:schemeClr val="bg1"/>
                </a:solidFill>
                <a:effectLst>
                  <a:outerShdw blurRad="38100" dist="38100" dir="2700000" algn="tl">
                    <a:srgbClr val="000000">
                      <a:alpha val="43137"/>
                    </a:srgbClr>
                  </a:outerShdw>
                </a:effectLst>
              </a:rPr>
              <a:t>Seguro que más de una vez y en relación a alguien demasiado pretencioso hemos exclamado eso de:</a:t>
            </a:r>
            <a:endParaRPr lang="es-ES" sz="2000" i="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179512" y="3291830"/>
            <a:ext cx="8784976" cy="1323439"/>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«Este tiene más cuento que Calleja«. Pues bien, </a:t>
            </a:r>
            <a:r>
              <a:rPr lang="es-ES" sz="2000" b="1" i="1" dirty="0" smtClean="0">
                <a:solidFill>
                  <a:schemeClr val="bg1"/>
                </a:solidFill>
                <a:effectLst>
                  <a:outerShdw blurRad="38100" dist="38100" dir="2700000" algn="tl">
                    <a:srgbClr val="000000">
                      <a:alpha val="43137"/>
                    </a:srgbClr>
                  </a:outerShdw>
                </a:effectLst>
              </a:rPr>
              <a:t>¿se han preguntado alguna vez quién era este buen hombre y por qué tenía tanto cuento?</a:t>
            </a:r>
            <a:r>
              <a:rPr lang="es-ES" sz="2000" i="1" dirty="0" smtClean="0">
                <a:solidFill>
                  <a:schemeClr val="bg1"/>
                </a:solidFill>
                <a:effectLst>
                  <a:outerShdw blurRad="38100" dist="38100" dir="2700000" algn="tl">
                    <a:srgbClr val="000000">
                      <a:alpha val="43137"/>
                    </a:srgbClr>
                  </a:outerShdw>
                </a:effectLst>
              </a:rPr>
              <a:t> Indagando un poco por las redes he podido enterarme de algunas cosas. </a:t>
            </a:r>
            <a:r>
              <a:rPr lang="es-ES" sz="2000" i="1" dirty="0" smtClean="0">
                <a:solidFill>
                  <a:schemeClr val="bg1"/>
                </a:solidFill>
                <a:effectLst>
                  <a:outerShdw blurRad="38100" dist="38100" dir="2700000" algn="tl">
                    <a:srgbClr val="000000">
                      <a:alpha val="43137"/>
                    </a:srgbClr>
                  </a:outerShdw>
                </a:effectLst>
              </a:rPr>
              <a:t>Se </a:t>
            </a:r>
            <a:r>
              <a:rPr lang="es-ES" sz="2000" i="1" dirty="0" smtClean="0">
                <a:solidFill>
                  <a:schemeClr val="bg1"/>
                </a:solidFill>
                <a:effectLst>
                  <a:outerShdw blurRad="38100" dist="38100" dir="2700000" algn="tl">
                    <a:srgbClr val="000000">
                      <a:alpha val="43137"/>
                    </a:srgbClr>
                  </a:outerShdw>
                </a:effectLst>
              </a:rPr>
              <a:t>las cuento, seré breve…</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1000">
        <p14:doors dir="vert"/>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2052"/>
                                        </p:tgtEl>
                                      </p:cBhvr>
                                    </p:animEffect>
                                    <p:set>
                                      <p:cBhvr>
                                        <p:cTn id="7" dur="1" fill="hold">
                                          <p:stCondLst>
                                            <p:cond delay="3999"/>
                                          </p:stCondLst>
                                        </p:cTn>
                                        <p:tgtEl>
                                          <p:spTgt spid="2052"/>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out)">
                                      <p:cBhvr>
                                        <p:cTn id="13" dur="4000"/>
                                        <p:tgtEl>
                                          <p:spTgt spid="6"/>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par>
                          <p:cTn id="20" fill="hold">
                            <p:stCondLst>
                              <p:cond delay="168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felipe ii"/>
          <p:cNvPicPr>
            <a:picLocks noChangeAspect="1" noChangeArrowheads="1"/>
          </p:cNvPicPr>
          <p:nvPr/>
        </p:nvPicPr>
        <p:blipFill>
          <a:blip r:embed="rId2" cstate="print"/>
          <a:stretch>
            <a:fillRect/>
          </a:stretch>
        </p:blipFill>
        <p:spPr bwMode="auto">
          <a:xfrm>
            <a:off x="254467" y="214285"/>
            <a:ext cx="5131501" cy="3278457"/>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4" name="Picture 2" descr="Resultado de imagen de felipe ii"/>
          <p:cNvPicPr>
            <a:picLocks noChangeAspect="1" noChangeArrowheads="1"/>
          </p:cNvPicPr>
          <p:nvPr/>
        </p:nvPicPr>
        <p:blipFill>
          <a:blip r:embed="rId2" cstate="print"/>
          <a:stretch>
            <a:fillRect/>
          </a:stretch>
        </p:blipFill>
        <p:spPr bwMode="auto">
          <a:xfrm>
            <a:off x="251519" y="195486"/>
            <a:ext cx="5184575" cy="3312367"/>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de felipe ii"/>
          <p:cNvPicPr>
            <a:picLocks noChangeAspect="1" noChangeArrowheads="1"/>
          </p:cNvPicPr>
          <p:nvPr/>
        </p:nvPicPr>
        <p:blipFill>
          <a:blip r:embed="rId2" cstate="print"/>
          <a:stretch>
            <a:fillRect/>
          </a:stretch>
        </p:blipFill>
        <p:spPr bwMode="auto">
          <a:xfrm>
            <a:off x="251520" y="195486"/>
            <a:ext cx="5184576" cy="331236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5580112" y="843558"/>
            <a:ext cx="3563888" cy="2862322"/>
          </a:xfrm>
          <a:prstGeom prst="rect">
            <a:avLst/>
          </a:prstGeom>
          <a:noFill/>
        </p:spPr>
        <p:txBody>
          <a:bodyPr wrap="square" rtlCol="0">
            <a:spAutoFit/>
          </a:bodyPr>
          <a:lstStyle/>
          <a:p>
            <a:r>
              <a:rPr lang="es-ES" sz="2000" b="1" i="1" dirty="0" smtClean="0">
                <a:solidFill>
                  <a:schemeClr val="bg1"/>
                </a:solidFill>
                <a:effectLst>
                  <a:outerShdw blurRad="38100" dist="38100" dir="2700000" algn="tl">
                    <a:srgbClr val="000000">
                      <a:alpha val="43137"/>
                    </a:srgbClr>
                  </a:outerShdw>
                </a:effectLst>
              </a:rPr>
              <a:t>Saturnino Calleja </a:t>
            </a:r>
            <a:r>
              <a:rPr lang="es-ES" sz="2000" i="1" dirty="0" smtClean="0">
                <a:solidFill>
                  <a:schemeClr val="bg1"/>
                </a:solidFill>
                <a:effectLst>
                  <a:outerShdw blurRad="38100" dist="38100" dir="2700000" algn="tl">
                    <a:srgbClr val="000000">
                      <a:alpha val="43137"/>
                    </a:srgbClr>
                  </a:outerShdw>
                </a:effectLst>
              </a:rPr>
              <a:t>nace en 1853 y su padre allá por 1876 abre una librería y encuadernación. Por entonces nos topamos con una España donde el analfabetismo superaba el 70% de su población pero aun así y todo </a:t>
            </a:r>
            <a:r>
              <a:rPr lang="es-ES" sz="2000" b="1" i="1" dirty="0" smtClean="0">
                <a:solidFill>
                  <a:schemeClr val="bg1"/>
                </a:solidFill>
                <a:effectLst>
                  <a:outerShdw blurRad="38100" dist="38100" dir="2700000" algn="tl">
                    <a:srgbClr val="000000">
                      <a:alpha val="43137"/>
                    </a:srgbClr>
                  </a:outerShdw>
                </a:effectLst>
              </a:rPr>
              <a:t>Calleja no</a:t>
            </a:r>
            <a:endParaRPr lang="es-ES" sz="2000" i="1" dirty="0">
              <a:solidFill>
                <a:schemeClr val="bg1"/>
              </a:solidFill>
              <a:effectLst>
                <a:outerShdw blurRad="38100" dist="38100" dir="2700000" algn="tl">
                  <a:srgbClr val="000000">
                    <a:alpha val="43137"/>
                  </a:srgbClr>
                </a:outerShdw>
              </a:effectLst>
            </a:endParaRPr>
          </a:p>
        </p:txBody>
      </p:sp>
      <p:sp>
        <p:nvSpPr>
          <p:cNvPr id="7" name="6 CuadroTexto"/>
          <p:cNvSpPr txBox="1"/>
          <p:nvPr/>
        </p:nvSpPr>
        <p:spPr>
          <a:xfrm>
            <a:off x="359024" y="3579862"/>
            <a:ext cx="8784976" cy="1323439"/>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duda en comprar el negocio familiar tres años después para convertirlo con el tiempo en la Editorial Calleja. El camino es largo pero casi dos décadas después Saturnino llega a vender casi tres millones y medio de volúmenes entre España, Hispanoamérica y Filipinas.</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0000">
        <p14:flip dir="r"/>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p:cTn id="13" dur="4000" fill="hold"/>
                                        <p:tgtEl>
                                          <p:spTgt spid="3074"/>
                                        </p:tgtEl>
                                        <p:attrNameLst>
                                          <p:attrName>ppt_x</p:attrName>
                                        </p:attrNameLst>
                                      </p:cBhvr>
                                      <p:tavLst>
                                        <p:tav tm="0">
                                          <p:val>
                                            <p:strVal val="#ppt_x"/>
                                          </p:val>
                                        </p:tav>
                                        <p:tav tm="100000">
                                          <p:val>
                                            <p:strVal val="#ppt_x"/>
                                          </p:val>
                                        </p:tav>
                                      </p:tavLst>
                                    </p:anim>
                                    <p:anim calcmode="lin" valueType="num">
                                      <p:cBhvr>
                                        <p:cTn id="14" dur="4000" fill="hold"/>
                                        <p:tgtEl>
                                          <p:spTgt spid="3074"/>
                                        </p:tgtEl>
                                        <p:attrNameLst>
                                          <p:attrName>ppt_y</p:attrName>
                                        </p:attrNameLst>
                                      </p:cBhvr>
                                      <p:tavLst>
                                        <p:tav tm="0">
                                          <p:val>
                                            <p:strVal val="#ppt_y+#ppt_h/2"/>
                                          </p:val>
                                        </p:tav>
                                        <p:tav tm="100000">
                                          <p:val>
                                            <p:strVal val="#ppt_y"/>
                                          </p:val>
                                        </p:tav>
                                      </p:tavLst>
                                    </p:anim>
                                    <p:anim calcmode="lin" valueType="num">
                                      <p:cBhvr>
                                        <p:cTn id="15" dur="4000" fill="hold"/>
                                        <p:tgtEl>
                                          <p:spTgt spid="3074"/>
                                        </p:tgtEl>
                                        <p:attrNameLst>
                                          <p:attrName>ppt_w</p:attrName>
                                        </p:attrNameLst>
                                      </p:cBhvr>
                                      <p:tavLst>
                                        <p:tav tm="0">
                                          <p:val>
                                            <p:strVal val="#ppt_w"/>
                                          </p:val>
                                        </p:tav>
                                        <p:tav tm="100000">
                                          <p:val>
                                            <p:strVal val="#ppt_w"/>
                                          </p:val>
                                        </p:tav>
                                      </p:tavLst>
                                    </p:anim>
                                    <p:anim calcmode="lin" valueType="num">
                                      <p:cBhvr>
                                        <p:cTn id="16" dur="4000" fill="hold"/>
                                        <p:tgtEl>
                                          <p:spTgt spid="3074"/>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diamond(out)">
                                      <p:cBhvr>
                                        <p:cTn id="19" dur="4000"/>
                                        <p:tgtEl>
                                          <p:spTgt spid="3074"/>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par>
                          <p:cTn id="26" fill="hold">
                            <p:stCondLst>
                              <p:cond delay="228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Resultado de imagen de robert recorde"/>
          <p:cNvPicPr>
            <a:picLocks noChangeAspect="1" noChangeArrowheads="1"/>
          </p:cNvPicPr>
          <p:nvPr/>
        </p:nvPicPr>
        <p:blipFill>
          <a:blip r:embed="rId2" cstate="print"/>
          <a:stretch>
            <a:fillRect/>
          </a:stretch>
        </p:blipFill>
        <p:spPr bwMode="auto">
          <a:xfrm>
            <a:off x="251520" y="195485"/>
            <a:ext cx="4608511" cy="331236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4" name="Picture 4" descr="Resultado de imagen de robert recorde"/>
          <p:cNvPicPr>
            <a:picLocks noChangeAspect="1" noChangeArrowheads="1"/>
          </p:cNvPicPr>
          <p:nvPr/>
        </p:nvPicPr>
        <p:blipFill>
          <a:blip r:embed="rId2" cstate="print"/>
          <a:stretch>
            <a:fillRect/>
          </a:stretch>
        </p:blipFill>
        <p:spPr bwMode="auto">
          <a:xfrm>
            <a:off x="251520" y="195486"/>
            <a:ext cx="4608511" cy="331236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4" descr="Resultado de imagen de robert recorde"/>
          <p:cNvPicPr>
            <a:picLocks noChangeAspect="1" noChangeArrowheads="1"/>
          </p:cNvPicPr>
          <p:nvPr/>
        </p:nvPicPr>
        <p:blipFill>
          <a:blip r:embed="rId2" cstate="print"/>
          <a:stretch>
            <a:fillRect/>
          </a:stretch>
        </p:blipFill>
        <p:spPr bwMode="auto">
          <a:xfrm>
            <a:off x="251520" y="195486"/>
            <a:ext cx="4608511" cy="331236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4932040" y="555526"/>
            <a:ext cx="4032448" cy="3170099"/>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Calleja se apoya principalmente en dos géneros que le darán muchas alegrías: </a:t>
            </a:r>
            <a:r>
              <a:rPr lang="es-ES" sz="2000" b="1" i="1" dirty="0" smtClean="0">
                <a:solidFill>
                  <a:schemeClr val="bg1"/>
                </a:solidFill>
                <a:effectLst>
                  <a:outerShdw blurRad="38100" dist="38100" dir="2700000" algn="tl">
                    <a:srgbClr val="000000">
                      <a:alpha val="43137"/>
                    </a:srgbClr>
                  </a:outerShdw>
                </a:effectLst>
              </a:rPr>
              <a:t>los libros de texto y los cuentos.</a:t>
            </a:r>
            <a:r>
              <a:rPr lang="es-ES" sz="2000" i="1" dirty="0" smtClean="0">
                <a:solidFill>
                  <a:schemeClr val="bg1"/>
                </a:solidFill>
                <a:effectLst>
                  <a:outerShdw blurRad="38100" dist="38100" dir="2700000" algn="tl">
                    <a:srgbClr val="000000">
                      <a:alpha val="43137"/>
                    </a:srgbClr>
                  </a:outerShdw>
                </a:effectLst>
              </a:rPr>
              <a:t> Estos últimos serán los que le darán la fama pero no deberíamos olvidarnos de los primeros. A través de los libros de texto pretende poner al alcance de los niños métodos de lectura, </a:t>
            </a:r>
            <a:endParaRPr lang="es-ES" sz="2000" i="1" dirty="0">
              <a:solidFill>
                <a:schemeClr val="bg1"/>
              </a:solidFill>
              <a:effectLst>
                <a:outerShdw blurRad="38100" dist="38100" dir="2700000" algn="tl">
                  <a:srgbClr val="000000">
                    <a:alpha val="43137"/>
                  </a:srgbClr>
                </a:outerShdw>
              </a:effectLst>
            </a:endParaRPr>
          </a:p>
        </p:txBody>
      </p:sp>
      <p:sp>
        <p:nvSpPr>
          <p:cNvPr id="7" name="6 CuadroTexto"/>
          <p:cNvSpPr txBox="1"/>
          <p:nvPr/>
        </p:nvSpPr>
        <p:spPr>
          <a:xfrm>
            <a:off x="251520" y="3579862"/>
            <a:ext cx="8424936" cy="1015663"/>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geometrías, geografías o historias de España, enciclopedias, y textos de apoyo como los abecedarios iconográficos adaptándolos además a la capacidad compresiva de cada niño.</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9000">
        <p14:flip dir="l"/>
      </p:transition>
    </mc:Choice>
    <mc:Fallback>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 calcmode="lin" valueType="num">
                                      <p:cBhvr>
                                        <p:cTn id="13" dur="4000" fill="hold"/>
                                        <p:tgtEl>
                                          <p:spTgt spid="2052"/>
                                        </p:tgtEl>
                                        <p:attrNameLst>
                                          <p:attrName>ppt_w</p:attrName>
                                        </p:attrNameLst>
                                      </p:cBhvr>
                                      <p:tavLst>
                                        <p:tav tm="0">
                                          <p:val>
                                            <p:fltVal val="0"/>
                                          </p:val>
                                        </p:tav>
                                        <p:tav tm="100000">
                                          <p:val>
                                            <p:strVal val="#ppt_w"/>
                                          </p:val>
                                        </p:tav>
                                      </p:tavLst>
                                    </p:anim>
                                    <p:anim calcmode="lin" valueType="num">
                                      <p:cBhvr>
                                        <p:cTn id="14" dur="4000" fill="hold"/>
                                        <p:tgtEl>
                                          <p:spTgt spid="2052"/>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diamond(out)">
                                      <p:cBhvr>
                                        <p:cTn id="17" dur="4000"/>
                                        <p:tgtEl>
                                          <p:spTgt spid="2052"/>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292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8" name="Picture 12" descr="Resultado de imagen de la madonna sixtina"/>
          <p:cNvPicPr>
            <a:picLocks noChangeAspect="1" noChangeArrowheads="1"/>
          </p:cNvPicPr>
          <p:nvPr/>
        </p:nvPicPr>
        <p:blipFill>
          <a:blip r:embed="rId2" cstate="print"/>
          <a:stretch>
            <a:fillRect/>
          </a:stretch>
        </p:blipFill>
        <p:spPr bwMode="auto">
          <a:xfrm>
            <a:off x="172449" y="770977"/>
            <a:ext cx="4981728" cy="3682147"/>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11" name="Picture 12" descr="Resultado de imagen de la madonna sixtina"/>
          <p:cNvPicPr>
            <a:picLocks noChangeAspect="1" noChangeArrowheads="1"/>
          </p:cNvPicPr>
          <p:nvPr/>
        </p:nvPicPr>
        <p:blipFill>
          <a:blip r:embed="rId2" cstate="print"/>
          <a:stretch>
            <a:fillRect/>
          </a:stretch>
        </p:blipFill>
        <p:spPr bwMode="auto">
          <a:xfrm>
            <a:off x="179513" y="771550"/>
            <a:ext cx="4968552" cy="367240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12" name="Picture 12" descr="Resultado de imagen de la madonna sixtina"/>
          <p:cNvPicPr>
            <a:picLocks noChangeAspect="1" noChangeArrowheads="1"/>
          </p:cNvPicPr>
          <p:nvPr/>
        </p:nvPicPr>
        <p:blipFill>
          <a:blip r:embed="rId2" cstate="print"/>
          <a:stretch>
            <a:fillRect/>
          </a:stretch>
        </p:blipFill>
        <p:spPr bwMode="auto">
          <a:xfrm>
            <a:off x="179513" y="771550"/>
            <a:ext cx="4968552" cy="367240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5" name="4 CuadroTexto"/>
          <p:cNvSpPr txBox="1"/>
          <p:nvPr/>
        </p:nvSpPr>
        <p:spPr>
          <a:xfrm>
            <a:off x="5220072" y="555526"/>
            <a:ext cx="3779912" cy="3970318"/>
          </a:xfrm>
          <a:prstGeom prst="rect">
            <a:avLst/>
          </a:prstGeom>
          <a:noFill/>
        </p:spPr>
        <p:txBody>
          <a:bodyPr wrap="square" rtlCol="0">
            <a:spAutoFit/>
          </a:bodyPr>
          <a:lstStyle/>
          <a:p>
            <a:r>
              <a:rPr lang="es-ES" i="1" dirty="0" smtClean="0">
                <a:solidFill>
                  <a:schemeClr val="bg1"/>
                </a:solidFill>
                <a:effectLst>
                  <a:outerShdw blurRad="38100" dist="38100" dir="2700000" algn="tl">
                    <a:srgbClr val="000000">
                      <a:alpha val="43137"/>
                    </a:srgbClr>
                  </a:outerShdw>
                </a:effectLst>
              </a:rPr>
              <a:t>En 1884 Calleja se dedica a los cuentos publicando una cantidad impresionante a través de diferentes colecciones contando con relatos de autores como </a:t>
            </a:r>
            <a:r>
              <a:rPr lang="es-ES" i="1" dirty="0" err="1" smtClean="0">
                <a:solidFill>
                  <a:schemeClr val="bg1"/>
                </a:solidFill>
                <a:effectLst>
                  <a:outerShdw blurRad="38100" dist="38100" dir="2700000" algn="tl">
                    <a:srgbClr val="000000">
                      <a:alpha val="43137"/>
                    </a:srgbClr>
                  </a:outerShdw>
                </a:effectLst>
              </a:rPr>
              <a:t>Salgari</a:t>
            </a:r>
            <a:r>
              <a:rPr lang="es-ES" i="1" dirty="0" smtClean="0">
                <a:solidFill>
                  <a:schemeClr val="bg1"/>
                </a:solidFill>
                <a:effectLst>
                  <a:outerShdw blurRad="38100" dist="38100" dir="2700000" algn="tl">
                    <a:srgbClr val="000000">
                      <a:alpha val="43137"/>
                    </a:srgbClr>
                  </a:outerShdw>
                </a:effectLst>
              </a:rPr>
              <a:t>, Poe, </a:t>
            </a:r>
            <a:r>
              <a:rPr lang="es-ES" i="1" dirty="0" err="1" smtClean="0">
                <a:solidFill>
                  <a:schemeClr val="bg1"/>
                </a:solidFill>
                <a:effectLst>
                  <a:outerShdw blurRad="38100" dist="38100" dir="2700000" algn="tl">
                    <a:srgbClr val="000000">
                      <a:alpha val="43137"/>
                    </a:srgbClr>
                  </a:outerShdw>
                </a:effectLst>
              </a:rPr>
              <a:t>Rider</a:t>
            </a:r>
            <a:r>
              <a:rPr lang="es-ES" i="1" dirty="0" smtClean="0">
                <a:solidFill>
                  <a:schemeClr val="bg1"/>
                </a:solidFill>
                <a:effectLst>
                  <a:outerShdw blurRad="38100" dist="38100" dir="2700000" algn="tl">
                    <a:srgbClr val="000000">
                      <a:alpha val="43137"/>
                    </a:srgbClr>
                  </a:outerShdw>
                </a:effectLst>
              </a:rPr>
              <a:t> </a:t>
            </a:r>
            <a:r>
              <a:rPr lang="es-ES" i="1" dirty="0" err="1" smtClean="0">
                <a:solidFill>
                  <a:schemeClr val="bg1"/>
                </a:solidFill>
                <a:effectLst>
                  <a:outerShdw blurRad="38100" dist="38100" dir="2700000" algn="tl">
                    <a:srgbClr val="000000">
                      <a:alpha val="43137"/>
                    </a:srgbClr>
                  </a:outerShdw>
                </a:effectLst>
              </a:rPr>
              <a:t>Haggar</a:t>
            </a:r>
            <a:r>
              <a:rPr lang="es-ES" i="1" dirty="0" smtClean="0">
                <a:solidFill>
                  <a:schemeClr val="bg1"/>
                </a:solidFill>
                <a:effectLst>
                  <a:outerShdw blurRad="38100" dist="38100" dir="2700000" algn="tl">
                    <a:srgbClr val="000000">
                      <a:alpha val="43137"/>
                    </a:srgbClr>
                  </a:outerShdw>
                </a:effectLst>
              </a:rPr>
              <a:t>, el Pinocho de </a:t>
            </a:r>
            <a:r>
              <a:rPr lang="es-ES" i="1" dirty="0" err="1" smtClean="0">
                <a:solidFill>
                  <a:schemeClr val="bg1"/>
                </a:solidFill>
                <a:effectLst>
                  <a:outerShdw blurRad="38100" dist="38100" dir="2700000" algn="tl">
                    <a:srgbClr val="000000">
                      <a:alpha val="43137"/>
                    </a:srgbClr>
                  </a:outerShdw>
                </a:effectLst>
              </a:rPr>
              <a:t>Collodi</a:t>
            </a:r>
            <a:r>
              <a:rPr lang="es-ES" i="1" dirty="0" smtClean="0">
                <a:solidFill>
                  <a:schemeClr val="bg1"/>
                </a:solidFill>
                <a:effectLst>
                  <a:outerShdw blurRad="38100" dist="38100" dir="2700000" algn="tl">
                    <a:srgbClr val="000000">
                      <a:alpha val="43137"/>
                    </a:srgbClr>
                  </a:outerShdw>
                </a:effectLst>
              </a:rPr>
              <a:t> o narraciones bíblicas. Pero además, </a:t>
            </a:r>
            <a:r>
              <a:rPr lang="es-ES" b="1" i="1" dirty="0" smtClean="0">
                <a:solidFill>
                  <a:schemeClr val="bg1"/>
                </a:solidFill>
                <a:effectLst>
                  <a:outerShdw blurRad="38100" dist="38100" dir="2700000" algn="tl">
                    <a:srgbClr val="000000">
                      <a:alpha val="43137"/>
                    </a:srgbClr>
                  </a:outerShdw>
                </a:effectLst>
              </a:rPr>
              <a:t>gracias a Saturnino a España llegan títulos tan conocidos hoy como los de «</a:t>
            </a:r>
            <a:r>
              <a:rPr lang="es-ES" b="1" i="1" dirty="0" err="1" smtClean="0">
                <a:solidFill>
                  <a:schemeClr val="bg1"/>
                </a:solidFill>
                <a:effectLst>
                  <a:outerShdw blurRad="38100" dist="38100" dir="2700000" algn="tl">
                    <a:srgbClr val="000000">
                      <a:alpha val="43137"/>
                    </a:srgbClr>
                  </a:outerShdw>
                </a:effectLst>
              </a:rPr>
              <a:t>Gulliver</a:t>
            </a:r>
            <a:r>
              <a:rPr lang="es-ES" b="1" i="1" dirty="0" smtClean="0">
                <a:solidFill>
                  <a:schemeClr val="bg1"/>
                </a:solidFill>
                <a:effectLst>
                  <a:outerShdw blurRad="38100" dist="38100" dir="2700000" algn="tl">
                    <a:srgbClr val="000000">
                      <a:alpha val="43137"/>
                    </a:srgbClr>
                  </a:outerShdw>
                </a:effectLst>
              </a:rPr>
              <a:t>» o «Las mil y una noches» a los que les imponía su peculiar estilo con un fondo moral.</a:t>
            </a:r>
            <a:endParaRPr lang="es-ES"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4000">
        <p14:warp dir="in"/>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12"/>
                                        </p:tgtEl>
                                      </p:cBhvr>
                                    </p:animEffect>
                                    <p:set>
                                      <p:cBhvr>
                                        <p:cTn id="7" dur="1" fill="hold">
                                          <p:stCondLst>
                                            <p:cond delay="3999"/>
                                          </p:stCondLst>
                                        </p:cTn>
                                        <p:tgtEl>
                                          <p:spTgt spid="12"/>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21" presetClass="entr" presetSubtype="4" fill="hold" nodeType="withEffect">
                                  <p:stCondLst>
                                    <p:cond delay="0"/>
                                  </p:stCondLst>
                                  <p:childTnLst>
                                    <p:set>
                                      <p:cBhvr>
                                        <p:cTn id="12" dur="1" fill="hold">
                                          <p:stCondLst>
                                            <p:cond delay="0"/>
                                          </p:stCondLst>
                                        </p:cTn>
                                        <p:tgtEl>
                                          <p:spTgt spid="4108"/>
                                        </p:tgtEl>
                                        <p:attrNameLst>
                                          <p:attrName>style.visibility</p:attrName>
                                        </p:attrNameLst>
                                      </p:cBhvr>
                                      <p:to>
                                        <p:strVal val="visible"/>
                                      </p:to>
                                    </p:set>
                                    <p:animEffect transition="in" filter="wheel(4)">
                                      <p:cBhvr>
                                        <p:cTn id="13" dur="4000"/>
                                        <p:tgtEl>
                                          <p:spTgt spid="4108"/>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atravesado el corazón con una estaca de madera"/>
          <p:cNvPicPr>
            <a:picLocks noChangeAspect="1" noChangeArrowheads="1"/>
          </p:cNvPicPr>
          <p:nvPr/>
        </p:nvPicPr>
        <p:blipFill>
          <a:blip r:embed="rId2" cstate="print"/>
          <a:stretch>
            <a:fillRect/>
          </a:stretch>
        </p:blipFill>
        <p:spPr bwMode="auto">
          <a:xfrm>
            <a:off x="265580" y="217492"/>
            <a:ext cx="4653215" cy="3507809"/>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de atravesado el corazón con una estaca de madera"/>
          <p:cNvPicPr>
            <a:picLocks noChangeAspect="1" noChangeArrowheads="1"/>
          </p:cNvPicPr>
          <p:nvPr/>
        </p:nvPicPr>
        <p:blipFill>
          <a:blip r:embed="rId2" cstate="print"/>
          <a:stretch>
            <a:fillRect/>
          </a:stretch>
        </p:blipFill>
        <p:spPr bwMode="auto">
          <a:xfrm>
            <a:off x="251520" y="195486"/>
            <a:ext cx="4680520" cy="352839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4" name="3 CuadroTexto"/>
          <p:cNvSpPr txBox="1"/>
          <p:nvPr/>
        </p:nvSpPr>
        <p:spPr>
          <a:xfrm>
            <a:off x="5076056" y="339502"/>
            <a:ext cx="3888432" cy="3600986"/>
          </a:xfrm>
          <a:prstGeom prst="rect">
            <a:avLst/>
          </a:prstGeom>
          <a:noFill/>
        </p:spPr>
        <p:txBody>
          <a:bodyPr wrap="square" rtlCol="0">
            <a:spAutoFit/>
          </a:bodyPr>
          <a:lstStyle/>
          <a:p>
            <a:r>
              <a:rPr lang="es-ES" sz="1900" i="1" dirty="0" smtClean="0">
                <a:solidFill>
                  <a:schemeClr val="bg1"/>
                </a:solidFill>
                <a:effectLst>
                  <a:outerShdw blurRad="38100" dist="38100" dir="2700000" algn="tl">
                    <a:srgbClr val="000000">
                      <a:alpha val="43137"/>
                    </a:srgbClr>
                  </a:outerShdw>
                </a:effectLst>
              </a:rPr>
              <a:t>La primera referencia a esta expresión </a:t>
            </a:r>
            <a:r>
              <a:rPr lang="es-ES" sz="1900" b="1" i="1" dirty="0" smtClean="0">
                <a:solidFill>
                  <a:schemeClr val="bg1"/>
                </a:solidFill>
                <a:effectLst>
                  <a:outerShdw blurRad="38100" dist="38100" dir="2700000" algn="tl">
                    <a:srgbClr val="000000">
                      <a:alpha val="43137"/>
                    </a:srgbClr>
                  </a:outerShdw>
                </a:effectLst>
              </a:rPr>
              <a:t>se remonta al siglo XVIII</a:t>
            </a:r>
            <a:r>
              <a:rPr lang="es-ES" sz="1900" i="1" dirty="0" smtClean="0">
                <a:solidFill>
                  <a:schemeClr val="bg1"/>
                </a:solidFill>
                <a:effectLst>
                  <a:outerShdw blurRad="38100" dist="38100" dir="2700000" algn="tl">
                    <a:srgbClr val="000000">
                      <a:alpha val="43137"/>
                    </a:srgbClr>
                  </a:outerShdw>
                </a:effectLst>
              </a:rPr>
              <a:t>, concretamente en el Diccionario de Autoridades de 1729. En sus páginas, la expresión “poner los cuernos” se define como </a:t>
            </a:r>
            <a:r>
              <a:rPr lang="es-ES" sz="1900" b="1" i="1" dirty="0" smtClean="0">
                <a:solidFill>
                  <a:schemeClr val="bg1"/>
                </a:solidFill>
                <a:effectLst>
                  <a:outerShdw blurRad="38100" dist="38100" dir="2700000" algn="tl">
                    <a:srgbClr val="000000">
                      <a:alpha val="43137"/>
                    </a:srgbClr>
                  </a:outerShdw>
                </a:effectLst>
              </a:rPr>
              <a:t>“faltar o hacer faltar a la fe del matrimonio”. </a:t>
            </a:r>
            <a:r>
              <a:rPr lang="es-ES" sz="1900" i="1" dirty="0" smtClean="0">
                <a:solidFill>
                  <a:schemeClr val="bg1"/>
                </a:solidFill>
                <a:effectLst>
                  <a:outerShdw blurRad="38100" dist="38100" dir="2700000" algn="tl">
                    <a:srgbClr val="000000">
                      <a:alpha val="43137"/>
                    </a:srgbClr>
                  </a:outerShdw>
                </a:effectLst>
              </a:rPr>
              <a:t>Sin embargo, la constatación de su uso centenario no ayuda demasiado a esclarecer la </a:t>
            </a:r>
            <a:r>
              <a:rPr lang="es-ES" sz="1900" b="1" i="1" dirty="0" smtClean="0">
                <a:solidFill>
                  <a:schemeClr val="bg1"/>
                </a:solidFill>
                <a:effectLst>
                  <a:outerShdw blurRad="38100" dist="38100" dir="2700000" algn="tl">
                    <a:srgbClr val="000000">
                      <a:alpha val="43137"/>
                    </a:srgbClr>
                  </a:outerShdw>
                </a:effectLst>
              </a:rPr>
              <a:t>relación entre los cuernos y la</a:t>
            </a:r>
            <a:endParaRPr lang="es-ES" sz="1900" i="1" dirty="0">
              <a:solidFill>
                <a:schemeClr val="bg1"/>
              </a:solidFill>
              <a:effectLst>
                <a:outerShdw blurRad="38100" dist="38100" dir="2700000" algn="tl">
                  <a:srgbClr val="000000">
                    <a:alpha val="43137"/>
                  </a:srgbClr>
                </a:outerShdw>
              </a:effectLst>
            </a:endParaRPr>
          </a:p>
        </p:txBody>
      </p:sp>
      <p:sp>
        <p:nvSpPr>
          <p:cNvPr id="6" name="5 CuadroTexto"/>
          <p:cNvSpPr txBox="1"/>
          <p:nvPr/>
        </p:nvSpPr>
        <p:spPr>
          <a:xfrm>
            <a:off x="251520" y="3795886"/>
            <a:ext cx="7992888" cy="1015663"/>
          </a:xfrm>
          <a:prstGeom prst="rect">
            <a:avLst/>
          </a:prstGeom>
          <a:noFill/>
        </p:spPr>
        <p:txBody>
          <a:bodyPr wrap="square" rtlCol="0">
            <a:spAutoFit/>
          </a:bodyPr>
          <a:lstStyle/>
          <a:p>
            <a:r>
              <a:rPr lang="es-ES" sz="2000" b="1" i="1" dirty="0" smtClean="0">
                <a:solidFill>
                  <a:schemeClr val="bg1"/>
                </a:solidFill>
                <a:effectLst>
                  <a:outerShdw blurRad="38100" dist="38100" dir="2700000" algn="tl">
                    <a:srgbClr val="000000">
                      <a:alpha val="43137"/>
                    </a:srgbClr>
                  </a:outerShdw>
                </a:effectLst>
              </a:rPr>
              <a:t>infidelidad</a:t>
            </a:r>
            <a:r>
              <a:rPr lang="es-ES" sz="2000" i="1" dirty="0" smtClean="0">
                <a:solidFill>
                  <a:schemeClr val="bg1"/>
                </a:solidFill>
                <a:effectLst>
                  <a:outerShdw blurRad="38100" dist="38100" dir="2700000" algn="tl">
                    <a:srgbClr val="000000">
                      <a:alpha val="43137"/>
                    </a:srgbClr>
                  </a:outerShdw>
                </a:effectLst>
              </a:rPr>
              <a:t>. Las posibilidades que se barajan no resultan del todo concluyentes, pero son una perfecta excusa para hacer un viaje a un pasado más lejano.</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1000">
        <p14:flythrough/>
      </p:transition>
    </mc:Choice>
    <mc:Fallback>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wheel(8)">
                                      <p:cBhvr>
                                        <p:cTn id="10" dur="4000"/>
                                        <p:tgtEl>
                                          <p:spTgt spid="307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341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4" name="Picture 6" descr="Resultado de imagen"/>
          <p:cNvPicPr>
            <a:picLocks noChangeAspect="1" noChangeArrowheads="1"/>
          </p:cNvPicPr>
          <p:nvPr/>
        </p:nvPicPr>
        <p:blipFill>
          <a:blip r:embed="rId2" cstate="print"/>
          <a:stretch>
            <a:fillRect/>
          </a:stretch>
        </p:blipFill>
        <p:spPr bwMode="auto">
          <a:xfrm>
            <a:off x="183703" y="201651"/>
            <a:ext cx="4959854" cy="330656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7" name="Picture 6" descr="Resultado de imagen"/>
          <p:cNvPicPr>
            <a:picLocks noChangeAspect="1" noChangeArrowheads="1"/>
          </p:cNvPicPr>
          <p:nvPr/>
        </p:nvPicPr>
        <p:blipFill>
          <a:blip r:embed="rId2" cstate="print"/>
          <a:stretch>
            <a:fillRect/>
          </a:stretch>
        </p:blipFill>
        <p:spPr bwMode="auto">
          <a:xfrm>
            <a:off x="179512" y="195486"/>
            <a:ext cx="4968552" cy="331236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4" name="3 CuadroTexto"/>
          <p:cNvSpPr txBox="1"/>
          <p:nvPr/>
        </p:nvSpPr>
        <p:spPr>
          <a:xfrm>
            <a:off x="5220072" y="555526"/>
            <a:ext cx="3672408" cy="3170099"/>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Las primeras hipótesis nos llevan a la Edad Media, cuando </a:t>
            </a:r>
            <a:r>
              <a:rPr lang="es-ES" sz="2000" b="1" i="1" dirty="0" smtClean="0">
                <a:solidFill>
                  <a:schemeClr val="bg1"/>
                </a:solidFill>
                <a:effectLst>
                  <a:outerShdw blurRad="38100" dist="38100" dir="2700000" algn="tl">
                    <a:srgbClr val="000000">
                      <a:alpha val="43137"/>
                    </a:srgbClr>
                  </a:outerShdw>
                </a:effectLst>
              </a:rPr>
              <a:t>el señor feudal</a:t>
            </a:r>
            <a:r>
              <a:rPr lang="es-ES" sz="2000" i="1" dirty="0" smtClean="0">
                <a:solidFill>
                  <a:schemeClr val="bg1"/>
                </a:solidFill>
                <a:effectLst>
                  <a:outerShdw blurRad="38100" dist="38100" dir="2700000" algn="tl">
                    <a:srgbClr val="000000">
                      <a:alpha val="43137"/>
                    </a:srgbClr>
                  </a:outerShdw>
                </a:effectLst>
              </a:rPr>
              <a:t>, acogiéndose al ‘derecho de pernada’, </a:t>
            </a:r>
            <a:r>
              <a:rPr lang="es-ES" sz="2000" b="1" i="1" dirty="0" smtClean="0">
                <a:solidFill>
                  <a:schemeClr val="bg1"/>
                </a:solidFill>
                <a:effectLst>
                  <a:outerShdw blurRad="38100" dist="38100" dir="2700000" algn="tl">
                    <a:srgbClr val="000000">
                      <a:alpha val="43137"/>
                    </a:srgbClr>
                  </a:outerShdw>
                </a:effectLst>
              </a:rPr>
              <a:t>podía mantener relaciones sexuales durante la noche de bodas con las esposas de sus vasallos</a:t>
            </a:r>
            <a:r>
              <a:rPr lang="es-ES" sz="2000" i="1" dirty="0" smtClean="0">
                <a:solidFill>
                  <a:schemeClr val="bg1"/>
                </a:solidFill>
                <a:effectLst>
                  <a:outerShdw blurRad="38100" dist="38100" dir="2700000" algn="tl">
                    <a:srgbClr val="000000">
                      <a:alpha val="43137"/>
                    </a:srgbClr>
                  </a:outerShdw>
                </a:effectLst>
              </a:rPr>
              <a:t>. Para evitar ser interrumpido durante el acto amatorio, el</a:t>
            </a:r>
            <a:endParaRPr lang="es-ES" sz="2000" i="1" dirty="0">
              <a:solidFill>
                <a:schemeClr val="bg1"/>
              </a:solidFill>
              <a:effectLst>
                <a:outerShdw blurRad="38100" dist="38100" dir="2700000" algn="tl">
                  <a:srgbClr val="000000">
                    <a:alpha val="43137"/>
                  </a:srgbClr>
                </a:outerShdw>
              </a:effectLst>
            </a:endParaRPr>
          </a:p>
        </p:txBody>
      </p:sp>
      <p:sp>
        <p:nvSpPr>
          <p:cNvPr id="5" name="4 CuadroTexto"/>
          <p:cNvSpPr txBox="1"/>
          <p:nvPr/>
        </p:nvSpPr>
        <p:spPr>
          <a:xfrm>
            <a:off x="179512" y="3579862"/>
            <a:ext cx="8712968" cy="707886"/>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señor colocaba una cornamenta de ciervo en la puerta, en lo que supondría una versión algo embrionaria del manido “no molestar” de los hoteles.</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3000">
        <p15:prstTrans prst="fallOver"/>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40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7174"/>
                                        </p:tgtEl>
                                        <p:attrNameLst>
                                          <p:attrName>style.visibility</p:attrName>
                                        </p:attrNameLst>
                                      </p:cBhvr>
                                      <p:to>
                                        <p:strVal val="visible"/>
                                      </p:to>
                                    </p:set>
                                    <p:animEffect transition="in" filter="diamond(out)">
                                      <p:cBhvr>
                                        <p:cTn id="10" dur="4000"/>
                                        <p:tgtEl>
                                          <p:spTgt spid="717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271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p:cNvPicPr>
            <a:picLocks noChangeAspect="1" noChangeArrowheads="1"/>
          </p:cNvPicPr>
          <p:nvPr/>
        </p:nvPicPr>
        <p:blipFill>
          <a:blip r:embed="rId2" cstate="print"/>
          <a:stretch>
            <a:fillRect/>
          </a:stretch>
        </p:blipFill>
        <p:spPr bwMode="auto">
          <a:xfrm>
            <a:off x="184162" y="411287"/>
            <a:ext cx="5112568" cy="3096343"/>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7" name="Picture 2" descr="Resultado de imagen"/>
          <p:cNvPicPr>
            <a:picLocks noChangeAspect="1" noChangeArrowheads="1"/>
          </p:cNvPicPr>
          <p:nvPr/>
        </p:nvPicPr>
        <p:blipFill>
          <a:blip r:embed="rId2" cstate="print"/>
          <a:stretch>
            <a:fillRect/>
          </a:stretch>
        </p:blipFill>
        <p:spPr bwMode="auto">
          <a:xfrm>
            <a:off x="179512" y="411510"/>
            <a:ext cx="5112568" cy="3096343"/>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4" name="3 CuadroTexto"/>
          <p:cNvSpPr txBox="1"/>
          <p:nvPr/>
        </p:nvSpPr>
        <p:spPr>
          <a:xfrm>
            <a:off x="5364088" y="843558"/>
            <a:ext cx="3600400" cy="2862322"/>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Otra posibilidad nos llevaría a otro lugar más lejano aunque con una estructura muy similar a la anterior. </a:t>
            </a:r>
            <a:r>
              <a:rPr lang="es-ES" sz="2000" b="1" i="1" dirty="0" smtClean="0">
                <a:solidFill>
                  <a:schemeClr val="bg1"/>
                </a:solidFill>
                <a:effectLst>
                  <a:outerShdw blurRad="38100" dist="38100" dir="2700000" algn="tl">
                    <a:srgbClr val="000000">
                      <a:alpha val="43137"/>
                    </a:srgbClr>
                  </a:outerShdw>
                </a:effectLst>
              </a:rPr>
              <a:t>En las aldeas vikingas, los jefes tenían libertad para acostarse con la mujer que quisieran</a:t>
            </a:r>
            <a:r>
              <a:rPr lang="es-ES" sz="2000" i="1" dirty="0" smtClean="0">
                <a:solidFill>
                  <a:schemeClr val="bg1"/>
                </a:solidFill>
                <a:effectLst>
                  <a:outerShdw blurRad="38100" dist="38100" dir="2700000" algn="tl">
                    <a:srgbClr val="000000">
                      <a:alpha val="43137"/>
                    </a:srgbClr>
                  </a:outerShdw>
                </a:effectLst>
              </a:rPr>
              <a:t>, tanto si estaba casada como si no. Para</a:t>
            </a:r>
            <a:endParaRPr lang="es-ES" sz="2000" i="1" dirty="0">
              <a:solidFill>
                <a:schemeClr val="bg1"/>
              </a:solidFill>
              <a:effectLst>
                <a:outerShdw blurRad="38100" dist="38100" dir="2700000" algn="tl">
                  <a:srgbClr val="000000">
                    <a:alpha val="43137"/>
                  </a:srgbClr>
                </a:outerShdw>
              </a:effectLst>
            </a:endParaRPr>
          </a:p>
        </p:txBody>
      </p:sp>
      <p:sp>
        <p:nvSpPr>
          <p:cNvPr id="5" name="4 CuadroTexto"/>
          <p:cNvSpPr txBox="1"/>
          <p:nvPr/>
        </p:nvSpPr>
        <p:spPr>
          <a:xfrm>
            <a:off x="395536" y="3579862"/>
            <a:ext cx="8568952" cy="1015663"/>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evitar ser molestados, llevaban a cabo un procedimiento muy similar al del señor feudal, colocando en las puertas </a:t>
            </a:r>
            <a:r>
              <a:rPr lang="es-ES" sz="2000" b="1" i="1" dirty="0" smtClean="0">
                <a:solidFill>
                  <a:schemeClr val="bg1"/>
                </a:solidFill>
                <a:effectLst>
                  <a:outerShdw blurRad="38100" dist="38100" dir="2700000" algn="tl">
                    <a:srgbClr val="000000">
                      <a:alpha val="43137"/>
                    </a:srgbClr>
                  </a:outerShdw>
                </a:effectLst>
              </a:rPr>
              <a:t>un casco vikingo con la cornamenta de un animal</a:t>
            </a:r>
            <a:r>
              <a:rPr lang="es-ES" sz="2000" i="1" dirty="0" smtClean="0">
                <a:solidFill>
                  <a:schemeClr val="bg1"/>
                </a:solidFill>
                <a:effectLst>
                  <a:outerShdw blurRad="38100" dist="38100" dir="2700000" algn="tl">
                    <a:srgbClr val="000000">
                      <a:alpha val="43137"/>
                    </a:srgbClr>
                  </a:outerShdw>
                </a:effectLst>
              </a:rPr>
              <a:t>.</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3000">
        <p14:switch dir="r"/>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Horizontal)">
                                      <p:cBhvr>
                                        <p:cTn id="7" dur="40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diamond(out)">
                                      <p:cBhvr>
                                        <p:cTn id="10" dur="4000"/>
                                        <p:tgtEl>
                                          <p:spTgt spid="4098"/>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248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p:cNvPicPr>
            <a:picLocks noChangeAspect="1" noChangeArrowheads="1"/>
          </p:cNvPicPr>
          <p:nvPr/>
        </p:nvPicPr>
        <p:blipFill>
          <a:blip r:embed="rId2" cstate="print"/>
          <a:stretch>
            <a:fillRect/>
          </a:stretch>
        </p:blipFill>
        <p:spPr bwMode="auto">
          <a:xfrm>
            <a:off x="179455" y="267319"/>
            <a:ext cx="5474031" cy="309714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4" name="Picture 2" descr="Resultado de imagen"/>
          <p:cNvPicPr>
            <a:picLocks noChangeAspect="1" noChangeArrowheads="1"/>
          </p:cNvPicPr>
          <p:nvPr/>
        </p:nvPicPr>
        <p:blipFill>
          <a:blip r:embed="rId2" cstate="print"/>
          <a:stretch>
            <a:fillRect/>
          </a:stretch>
        </p:blipFill>
        <p:spPr bwMode="auto">
          <a:xfrm>
            <a:off x="179512" y="267494"/>
            <a:ext cx="5472608" cy="309634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p:cNvPicPr>
            <a:picLocks noChangeAspect="1" noChangeArrowheads="1"/>
          </p:cNvPicPr>
          <p:nvPr/>
        </p:nvPicPr>
        <p:blipFill>
          <a:blip r:embed="rId2" cstate="print"/>
          <a:stretch>
            <a:fillRect/>
          </a:stretch>
        </p:blipFill>
        <p:spPr bwMode="auto">
          <a:xfrm>
            <a:off x="179512" y="267494"/>
            <a:ext cx="5472608" cy="309634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5724128" y="699542"/>
            <a:ext cx="3240360" cy="2862322"/>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La hipótesis más remota se sitúa en la mitología griega, cuando Pasífae, hija de Helios y la ninfa Creta, fue entregada al rey Minos como esposa. Después de consumar el matrimonio, ella le fue infiel con un toro blanco.</a:t>
            </a:r>
            <a:endParaRPr lang="es-ES" sz="2000" i="1" dirty="0">
              <a:solidFill>
                <a:schemeClr val="bg1"/>
              </a:solidFill>
              <a:effectLst>
                <a:outerShdw blurRad="38100" dist="38100" dir="2700000" algn="tl">
                  <a:srgbClr val="000000">
                    <a:alpha val="43137"/>
                  </a:srgbClr>
                </a:outerShdw>
              </a:effectLst>
            </a:endParaRPr>
          </a:p>
        </p:txBody>
      </p:sp>
      <p:sp>
        <p:nvSpPr>
          <p:cNvPr id="7" name="6 CuadroTexto"/>
          <p:cNvSpPr txBox="1"/>
          <p:nvPr/>
        </p:nvSpPr>
        <p:spPr>
          <a:xfrm>
            <a:off x="179512" y="3435846"/>
            <a:ext cx="8712968" cy="1015663"/>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y de esta relación surgió un ser con cabeza de toro y cuerpo de hombre. La figura del </a:t>
            </a:r>
            <a:r>
              <a:rPr lang="es-ES" sz="2000" i="1" dirty="0" err="1" smtClean="0">
                <a:solidFill>
                  <a:schemeClr val="bg1"/>
                </a:solidFill>
                <a:effectLst>
                  <a:outerShdw blurRad="38100" dist="38100" dir="2700000" algn="tl">
                    <a:srgbClr val="000000">
                      <a:alpha val="43137"/>
                    </a:srgbClr>
                  </a:outerShdw>
                </a:effectLst>
              </a:rPr>
              <a:t>minotauro</a:t>
            </a:r>
            <a:r>
              <a:rPr lang="es-ES" sz="2000" i="1" dirty="0" smtClean="0">
                <a:solidFill>
                  <a:schemeClr val="bg1"/>
                </a:solidFill>
                <a:effectLst>
                  <a:outerShdw blurRad="38100" dist="38100" dir="2700000" algn="tl">
                    <a:srgbClr val="000000">
                      <a:alpha val="43137"/>
                    </a:srgbClr>
                  </a:outerShdw>
                </a:effectLst>
              </a:rPr>
              <a:t> representa, pues, el fundamento más remoto que relaciona los cuernos con la infidelidad.</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3000">
        <p14:switch dir="l"/>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4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4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6146"/>
                                        </p:tgtEl>
                                        <p:attrNameLst>
                                          <p:attrName>style.visibility</p:attrName>
                                        </p:attrNameLst>
                                      </p:cBhvr>
                                      <p:to>
                                        <p:strVal val="visible"/>
                                      </p:to>
                                    </p:set>
                                    <p:animEffect transition="in" filter="box(out)">
                                      <p:cBhvr>
                                        <p:cTn id="13" dur="4000"/>
                                        <p:tgtEl>
                                          <p:spTgt spid="6146"/>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2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esultado de imagen de Jonathan Swift"/>
          <p:cNvPicPr>
            <a:picLocks noChangeAspect="1" noChangeArrowheads="1"/>
          </p:cNvPicPr>
          <p:nvPr/>
        </p:nvPicPr>
        <p:blipFill>
          <a:blip r:embed="rId2" cstate="print"/>
          <a:stretch>
            <a:fillRect/>
          </a:stretch>
        </p:blipFill>
        <p:spPr bwMode="auto">
          <a:xfrm>
            <a:off x="181364" y="203043"/>
            <a:ext cx="5234067" cy="315478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de Jonathan Swift"/>
          <p:cNvPicPr>
            <a:picLocks noChangeAspect="1" noChangeArrowheads="1"/>
          </p:cNvPicPr>
          <p:nvPr/>
        </p:nvPicPr>
        <p:blipFill>
          <a:blip r:embed="rId2" cstate="print"/>
          <a:stretch>
            <a:fillRect/>
          </a:stretch>
        </p:blipFill>
        <p:spPr bwMode="auto">
          <a:xfrm>
            <a:off x="179512" y="195484"/>
            <a:ext cx="5256584" cy="316835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6" name="Picture 2" descr="Resultado de imagen de Jonathan Swift"/>
          <p:cNvPicPr>
            <a:picLocks noChangeAspect="1" noChangeArrowheads="1"/>
          </p:cNvPicPr>
          <p:nvPr/>
        </p:nvPicPr>
        <p:blipFill>
          <a:blip r:embed="rId2" cstate="print"/>
          <a:stretch>
            <a:fillRect/>
          </a:stretch>
        </p:blipFill>
        <p:spPr bwMode="auto">
          <a:xfrm>
            <a:off x="179512" y="195486"/>
            <a:ext cx="5256584" cy="316835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580112" y="987574"/>
            <a:ext cx="3384376" cy="2554545"/>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Cabe resaltar que su uso no se limita al entorno matrimonial, sino también a una relación sentimental de enamorados o inclusive, dentro del entorno amical o laboral, aunque en menor cantidad en estos dos</a:t>
            </a:r>
            <a:endParaRPr lang="es-ES" sz="2000" i="1" dirty="0">
              <a:solidFill>
                <a:schemeClr val="bg1"/>
              </a:solidFill>
              <a:effectLst>
                <a:outerShdw blurRad="38100" dist="38100" dir="2700000" algn="tl">
                  <a:srgbClr val="000000">
                    <a:alpha val="43137"/>
                  </a:srgbClr>
                </a:outerShdw>
              </a:effectLst>
            </a:endParaRPr>
          </a:p>
        </p:txBody>
      </p:sp>
      <p:sp>
        <p:nvSpPr>
          <p:cNvPr id="8" name="7 CuadroTexto"/>
          <p:cNvSpPr txBox="1"/>
          <p:nvPr/>
        </p:nvSpPr>
        <p:spPr>
          <a:xfrm>
            <a:off x="179512" y="3435846"/>
            <a:ext cx="8064896" cy="707886"/>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últimos ambientes. Por lo tanto, si decimos que alguien le “</a:t>
            </a:r>
            <a:r>
              <a:rPr lang="es-ES" sz="2000" b="1" i="1" dirty="0" smtClean="0">
                <a:solidFill>
                  <a:schemeClr val="bg1"/>
                </a:solidFill>
                <a:effectLst>
                  <a:outerShdw blurRad="38100" dist="38100" dir="2700000" algn="tl">
                    <a:srgbClr val="000000">
                      <a:alpha val="43137"/>
                    </a:srgbClr>
                  </a:outerShdw>
                </a:effectLst>
              </a:rPr>
              <a:t>puso los cuernos”</a:t>
            </a:r>
            <a:r>
              <a:rPr lang="es-ES" sz="2000" i="1" dirty="0" smtClean="0">
                <a:solidFill>
                  <a:schemeClr val="bg1"/>
                </a:solidFill>
                <a:effectLst>
                  <a:outerShdw blurRad="38100" dist="38100" dir="2700000" algn="tl">
                    <a:srgbClr val="000000">
                      <a:alpha val="43137"/>
                    </a:srgbClr>
                  </a:outerShdw>
                </a:effectLst>
              </a:rPr>
              <a:t> a su pareja, estamos enunciando que la persona fue infiel.</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prism isInverted="1"/>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4000"/>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4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11266"/>
                                        </p:tgtEl>
                                        <p:attrNameLst>
                                          <p:attrName>style.visibility</p:attrName>
                                        </p:attrNameLst>
                                      </p:cBhvr>
                                      <p:to>
                                        <p:strVal val="visible"/>
                                      </p:to>
                                    </p:set>
                                    <p:animEffect transition="in" filter="strips(downRight)">
                                      <p:cBhvr>
                                        <p:cTn id="13" dur="4000"/>
                                        <p:tgtEl>
                                          <p:spTgt spid="11266"/>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par>
                          <p:cTn id="20" fill="hold">
                            <p:stCondLst>
                              <p:cond delay="219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cNvPicPr>
            <a:picLocks noChangeAspect="1" noChangeArrowheads="1"/>
          </p:cNvPicPr>
          <p:nvPr/>
        </p:nvPicPr>
        <p:blipFill>
          <a:blip r:embed="rId2" cstate="print"/>
          <a:stretch>
            <a:fillRect/>
          </a:stretch>
        </p:blipFill>
        <p:spPr bwMode="auto">
          <a:xfrm>
            <a:off x="251450" y="267637"/>
            <a:ext cx="5112185" cy="4608167"/>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p:cNvPicPr>
            <a:picLocks noChangeAspect="1" noChangeArrowheads="1"/>
          </p:cNvPicPr>
          <p:nvPr/>
        </p:nvPicPr>
        <p:blipFill>
          <a:blip r:embed="rId2" cstate="print"/>
          <a:stretch>
            <a:fillRect/>
          </a:stretch>
        </p:blipFill>
        <p:spPr bwMode="auto">
          <a:xfrm>
            <a:off x="251520" y="267494"/>
            <a:ext cx="5112568" cy="460851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6" name="Picture 2" descr="Resultado de imagen"/>
          <p:cNvPicPr>
            <a:picLocks noChangeAspect="1" noChangeArrowheads="1"/>
          </p:cNvPicPr>
          <p:nvPr/>
        </p:nvPicPr>
        <p:blipFill>
          <a:blip r:embed="rId2" cstate="print"/>
          <a:stretch>
            <a:fillRect/>
          </a:stretch>
        </p:blipFill>
        <p:spPr bwMode="auto">
          <a:xfrm>
            <a:off x="251520" y="267494"/>
            <a:ext cx="5112568" cy="460851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508104" y="267494"/>
            <a:ext cx="3456384" cy="4770537"/>
          </a:xfrm>
          <a:prstGeom prst="rect">
            <a:avLst/>
          </a:prstGeom>
          <a:noFill/>
        </p:spPr>
        <p:txBody>
          <a:bodyPr wrap="square" rtlCol="0">
            <a:spAutoFit/>
          </a:bodyPr>
          <a:lstStyle/>
          <a:p>
            <a:r>
              <a:rPr lang="es-ES" sz="2200" b="1" i="1" dirty="0" smtClean="0">
                <a:solidFill>
                  <a:schemeClr val="bg1"/>
                </a:solidFill>
                <a:effectLst>
                  <a:outerShdw blurRad="38100" dist="38100" dir="2700000" algn="tl">
                    <a:srgbClr val="000000">
                      <a:alpha val="43137"/>
                    </a:srgbClr>
                  </a:outerShdw>
                </a:effectLst>
              </a:rPr>
              <a:t>¿Cuál es el significado de esta expresión?</a:t>
            </a:r>
          </a:p>
          <a:p>
            <a:r>
              <a:rPr lang="es-ES" sz="2000" b="1" i="1" dirty="0" smtClean="0">
                <a:solidFill>
                  <a:schemeClr val="bg1"/>
                </a:solidFill>
                <a:effectLst>
                  <a:outerShdw blurRad="38100" dist="38100" dir="2700000" algn="tl">
                    <a:srgbClr val="000000">
                      <a:alpha val="43137"/>
                    </a:srgbClr>
                  </a:outerShdw>
                </a:effectLst>
              </a:rPr>
              <a:t>“Tirar la casa por la ventana”</a:t>
            </a:r>
            <a:r>
              <a:rPr lang="es-ES" sz="2000" i="1" dirty="0" smtClean="0">
                <a:solidFill>
                  <a:schemeClr val="bg1"/>
                </a:solidFill>
                <a:effectLst>
                  <a:outerShdw blurRad="38100" dist="38100" dir="2700000" algn="tl">
                    <a:srgbClr val="000000">
                      <a:alpha val="43137"/>
                    </a:srgbClr>
                  </a:outerShdw>
                </a:effectLst>
              </a:rPr>
              <a:t> significa gastar dinero de manera extravagante, sin escatimar en gastos, generalmente en celebraciones o eventos especiales. Es una forma de decir que alguien está dispuesto a hacer un gran esfuerzo económico para asegurarse de que una ocasión sea memorable y espectacular.</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prism dir="r" isInverted="1"/>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circle(out)">
                                      <p:cBhvr>
                                        <p:cTn id="13" dur="4000"/>
                                        <p:tgtEl>
                                          <p:spTgt spid="2050"/>
                                        </p:tgtEl>
                                      </p:cBhvr>
                                    </p:animEffect>
                                  </p:childTnLst>
                                </p:cTn>
                              </p:par>
                              <p:par>
                                <p:cTn id="14" presetID="23" presetClass="entr" presetSubtype="272"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 calcmode="lin" valueType="num">
                                      <p:cBhvr>
                                        <p:cTn id="16" dur="4000" fill="hold"/>
                                        <p:tgtEl>
                                          <p:spTgt spid="2050"/>
                                        </p:tgtEl>
                                        <p:attrNameLst>
                                          <p:attrName>ppt_w</p:attrName>
                                        </p:attrNameLst>
                                      </p:cBhvr>
                                      <p:tavLst>
                                        <p:tav tm="0">
                                          <p:val>
                                            <p:strVal val="2/3*#ppt_w"/>
                                          </p:val>
                                        </p:tav>
                                        <p:tav tm="100000">
                                          <p:val>
                                            <p:strVal val="#ppt_w"/>
                                          </p:val>
                                        </p:tav>
                                      </p:tavLst>
                                    </p:anim>
                                    <p:anim calcmode="lin" valueType="num">
                                      <p:cBhvr>
                                        <p:cTn id="17" dur="4000" fill="hold"/>
                                        <p:tgtEl>
                                          <p:spTgt spid="2050"/>
                                        </p:tgtEl>
                                        <p:attrNameLst>
                                          <p:attrName>ppt_h</p:attrName>
                                        </p:attrNameLst>
                                      </p:cBhvr>
                                      <p:tavLst>
                                        <p:tav tm="0">
                                          <p:val>
                                            <p:strVal val="2/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p:cNvPicPr>
            <a:picLocks noChangeAspect="1" noChangeArrowheads="1"/>
          </p:cNvPicPr>
          <p:nvPr/>
        </p:nvPicPr>
        <p:blipFill>
          <a:blip r:embed="rId2" cstate="print"/>
          <a:stretch>
            <a:fillRect/>
          </a:stretch>
        </p:blipFill>
        <p:spPr bwMode="auto">
          <a:xfrm>
            <a:off x="176462" y="195445"/>
            <a:ext cx="5337272" cy="346201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p:cNvPicPr>
            <a:picLocks noChangeAspect="1" noChangeArrowheads="1"/>
          </p:cNvPicPr>
          <p:nvPr/>
        </p:nvPicPr>
        <p:blipFill>
          <a:blip r:embed="rId2" cstate="print"/>
          <a:stretch>
            <a:fillRect/>
          </a:stretch>
        </p:blipFill>
        <p:spPr bwMode="auto">
          <a:xfrm>
            <a:off x="179512" y="195486"/>
            <a:ext cx="5328592" cy="345638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5652120" y="339502"/>
            <a:ext cx="3312368" cy="3477875"/>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El origen de esta expresión se remonta al</a:t>
            </a:r>
            <a:r>
              <a:rPr lang="es-ES" sz="2000" b="1" i="1" dirty="0" smtClean="0">
                <a:solidFill>
                  <a:schemeClr val="bg1"/>
                </a:solidFill>
                <a:effectLst>
                  <a:outerShdw blurRad="38100" dist="38100" dir="2700000" algn="tl">
                    <a:srgbClr val="000000">
                      <a:alpha val="43137"/>
                    </a:srgbClr>
                  </a:outerShdw>
                </a:effectLst>
              </a:rPr>
              <a:t> siglo XVIII</a:t>
            </a:r>
            <a:r>
              <a:rPr lang="es-ES" sz="2000" i="1" dirty="0" smtClean="0">
                <a:solidFill>
                  <a:schemeClr val="bg1"/>
                </a:solidFill>
                <a:effectLst>
                  <a:outerShdw blurRad="38100" dist="38100" dir="2700000" algn="tl">
                    <a:srgbClr val="000000">
                      <a:alpha val="43137"/>
                    </a:srgbClr>
                  </a:outerShdw>
                </a:effectLst>
              </a:rPr>
              <a:t>, durante el reinado de </a:t>
            </a:r>
            <a:r>
              <a:rPr lang="es-ES" sz="2000" b="1" i="1" dirty="0" smtClean="0">
                <a:solidFill>
                  <a:schemeClr val="bg1"/>
                </a:solidFill>
                <a:effectLst>
                  <a:outerShdw blurRad="38100" dist="38100" dir="2700000" algn="tl">
                    <a:srgbClr val="000000">
                      <a:alpha val="43137"/>
                    </a:srgbClr>
                  </a:outerShdw>
                </a:effectLst>
              </a:rPr>
              <a:t>Carlos III en España. </a:t>
            </a:r>
            <a:r>
              <a:rPr lang="es-ES" sz="2000" i="1" dirty="0" smtClean="0">
                <a:solidFill>
                  <a:schemeClr val="bg1"/>
                </a:solidFill>
                <a:effectLst>
                  <a:outerShdw blurRad="38100" dist="38100" dir="2700000" algn="tl">
                    <a:srgbClr val="000000">
                      <a:alpha val="43137"/>
                    </a:srgbClr>
                  </a:outerShdw>
                </a:effectLst>
              </a:rPr>
              <a:t>En 1763, se instauró la</a:t>
            </a:r>
            <a:r>
              <a:rPr lang="es-ES" sz="2000" b="1" i="1" dirty="0" smtClean="0">
                <a:solidFill>
                  <a:schemeClr val="bg1"/>
                </a:solidFill>
                <a:effectLst>
                  <a:outerShdw blurRad="38100" dist="38100" dir="2700000" algn="tl">
                    <a:srgbClr val="000000">
                      <a:alpha val="43137"/>
                    </a:srgbClr>
                  </a:outerShdw>
                </a:effectLst>
              </a:rPr>
              <a:t> Lotería Nacional,</a:t>
            </a:r>
            <a:r>
              <a:rPr lang="es-ES" sz="2000" i="1" dirty="0" smtClean="0">
                <a:solidFill>
                  <a:schemeClr val="bg1"/>
                </a:solidFill>
                <a:effectLst>
                  <a:outerShdw blurRad="38100" dist="38100" dir="2700000" algn="tl">
                    <a:srgbClr val="000000">
                      <a:alpha val="43137"/>
                    </a:srgbClr>
                  </a:outerShdw>
                </a:effectLst>
              </a:rPr>
              <a:t> y ganar la lotería era un evento extraordinario. Los afortunados ganadores solían celebrar su buena</a:t>
            </a:r>
            <a:endParaRPr lang="es-ES" sz="2000" i="1" dirty="0">
              <a:solidFill>
                <a:schemeClr val="bg1"/>
              </a:solidFill>
              <a:effectLst>
                <a:outerShdw blurRad="38100" dist="38100" dir="2700000" algn="tl">
                  <a:srgbClr val="000000">
                    <a:alpha val="43137"/>
                  </a:srgbClr>
                </a:outerShdw>
              </a:effectLst>
            </a:endParaRPr>
          </a:p>
        </p:txBody>
      </p:sp>
      <p:sp>
        <p:nvSpPr>
          <p:cNvPr id="7" name="6 CuadroTexto"/>
          <p:cNvSpPr txBox="1"/>
          <p:nvPr/>
        </p:nvSpPr>
        <p:spPr>
          <a:xfrm>
            <a:off x="179512" y="3723878"/>
            <a:ext cx="8712968" cy="1015663"/>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suerte de manera ostentosa, llegando al punto de lanzar muebles y objetos valiosos por las ventanas de sus casas como símbolo de que podían permitirse todo nuevo y mejor.</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3000">
        <p14:prism isContent="1" isInverted="1"/>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4000"/>
                                        <p:tgtEl>
                                          <p:spTgt spid="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par>
                          <p:cTn id="17" fill="hold">
                            <p:stCondLst>
                              <p:cond delay="2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cstate="print"/>
          <a:stretch>
            <a:fillRect/>
          </a:stretch>
        </p:blipFill>
        <p:spPr>
          <a:xfrm>
            <a:off x="251682" y="915564"/>
            <a:ext cx="5272014" cy="3456098"/>
          </a:xfrm>
          <a:prstGeom prst="rect">
            <a:avLst/>
          </a:prstGeom>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p:spPr>
      </p:pic>
      <p:pic>
        <p:nvPicPr>
          <p:cNvPr id="4" name="3 Imagen"/>
          <p:cNvPicPr>
            <a:picLocks noChangeAspect="1"/>
          </p:cNvPicPr>
          <p:nvPr/>
        </p:nvPicPr>
        <p:blipFill>
          <a:blip r:embed="rId2" cstate="print"/>
          <a:stretch>
            <a:fillRect/>
          </a:stretch>
        </p:blipFill>
        <p:spPr>
          <a:xfrm>
            <a:off x="251521" y="915564"/>
            <a:ext cx="5272014" cy="3456098"/>
          </a:xfrm>
          <a:prstGeom prst="rect">
            <a:avLst/>
          </a:prstGeom>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2" cstate="print"/>
          <a:stretch>
            <a:fillRect/>
          </a:stretch>
        </p:blipFill>
        <p:spPr>
          <a:xfrm>
            <a:off x="251520" y="915566"/>
            <a:ext cx="5272015" cy="3456098"/>
          </a:xfrm>
          <a:prstGeom prst="rect">
            <a:avLst/>
          </a:prstGeom>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580112" y="699542"/>
            <a:ext cx="3384376" cy="3785652"/>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La expresión «tirar la casa por la ventana» se utiliza para describir una situación en la que se realiza un gran dispendio o despilfarro. Su origen hay que buscarlo en 1763, cuando el rey Carlos III creó la lotería en España. Los agraciados de entonces tenían por costumbre lanzar los muebles y objetos viejos por la ventana.</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prism dir="r" isContent="1" isInverted="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4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4000"/>
                                        <p:tgtEl>
                                          <p:spTgt spid="3"/>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Resultado de imagen"/>
          <p:cNvPicPr>
            <a:picLocks noChangeAspect="1" noChangeArrowheads="1" noCrop="1"/>
          </p:cNvPicPr>
          <p:nvPr/>
        </p:nvPicPr>
        <p:blipFill>
          <a:blip r:embed="rId2" cstate="print"/>
          <a:stretch>
            <a:fillRect/>
          </a:stretch>
        </p:blipFill>
        <p:spPr bwMode="auto">
          <a:xfrm>
            <a:off x="251229" y="904205"/>
            <a:ext cx="5400891" cy="324053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4" name="Picture 4" descr="Resultado de imagen"/>
          <p:cNvPicPr>
            <a:picLocks noChangeAspect="1" noChangeArrowheads="1" noCrop="1"/>
          </p:cNvPicPr>
          <p:nvPr/>
        </p:nvPicPr>
        <p:blipFill>
          <a:blip r:embed="rId2" cstate="print"/>
          <a:stretch>
            <a:fillRect/>
          </a:stretch>
        </p:blipFill>
        <p:spPr bwMode="auto">
          <a:xfrm>
            <a:off x="251520" y="915566"/>
            <a:ext cx="5400600" cy="3240360"/>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4" descr="Resultado de imagen"/>
          <p:cNvPicPr>
            <a:picLocks noChangeAspect="1" noChangeArrowheads="1" noCrop="1"/>
          </p:cNvPicPr>
          <p:nvPr/>
        </p:nvPicPr>
        <p:blipFill>
          <a:blip r:embed="rId2" cstate="print"/>
          <a:stretch>
            <a:fillRect/>
          </a:stretch>
        </p:blipFill>
        <p:spPr bwMode="auto">
          <a:xfrm>
            <a:off x="251520" y="915566"/>
            <a:ext cx="5400600" cy="3240360"/>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5724128" y="555526"/>
            <a:ext cx="3240360" cy="4401205"/>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Esta tradición se extendió por otros países europeos. En la actualidad se sigue practicando en el sur de Italia, donde llegó de mano de los Borbones. Eso sí, no lo hacen cuando resultan premiados por la lotería sino para celebrar el fin de año. La finalidad es la misma: mostrar su deseo de despojarse de lo viejo para adquirir cosas nuevas.</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6000">
        <p15:prstTrans prst="pageCurlDouble"/>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21" presetClass="entr" presetSubtype="3" fill="hold" nodeType="withEffect">
                                  <p:stCondLst>
                                    <p:cond delay="0"/>
                                  </p:stCondLst>
                                  <p:childTnLst>
                                    <p:set>
                                      <p:cBhvr>
                                        <p:cTn id="12" dur="1" fill="hold">
                                          <p:stCondLst>
                                            <p:cond delay="0"/>
                                          </p:stCondLst>
                                        </p:cTn>
                                        <p:tgtEl>
                                          <p:spTgt spid="3076"/>
                                        </p:tgtEl>
                                        <p:attrNameLst>
                                          <p:attrName>style.visibility</p:attrName>
                                        </p:attrNameLst>
                                      </p:cBhvr>
                                      <p:to>
                                        <p:strVal val="visible"/>
                                      </p:to>
                                    </p:set>
                                    <p:animEffect transition="in" filter="wheel(3)">
                                      <p:cBhvr>
                                        <p:cTn id="13" dur="4000"/>
                                        <p:tgtEl>
                                          <p:spTgt spid="3076"/>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8" name="Picture 12" descr="Resultado de imagen de la madonna sixtina"/>
          <p:cNvPicPr>
            <a:picLocks noChangeAspect="1" noChangeArrowheads="1"/>
          </p:cNvPicPr>
          <p:nvPr/>
        </p:nvPicPr>
        <p:blipFill>
          <a:blip r:embed="rId2" cstate="print"/>
          <a:stretch>
            <a:fillRect/>
          </a:stretch>
        </p:blipFill>
        <p:spPr bwMode="auto">
          <a:xfrm>
            <a:off x="236835" y="190638"/>
            <a:ext cx="5440888" cy="333707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11" name="Picture 12" descr="Resultado de imagen de la madonna sixtina"/>
          <p:cNvPicPr>
            <a:picLocks noChangeAspect="1" noChangeArrowheads="1"/>
          </p:cNvPicPr>
          <p:nvPr/>
        </p:nvPicPr>
        <p:blipFill>
          <a:blip r:embed="rId2" cstate="print"/>
          <a:stretch>
            <a:fillRect/>
          </a:stretch>
        </p:blipFill>
        <p:spPr bwMode="auto">
          <a:xfrm>
            <a:off x="251521" y="195486"/>
            <a:ext cx="5400600" cy="331236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12" name="Picture 12" descr="Resultado de imagen de la madonna sixtina"/>
          <p:cNvPicPr>
            <a:picLocks noChangeAspect="1" noChangeArrowheads="1"/>
          </p:cNvPicPr>
          <p:nvPr/>
        </p:nvPicPr>
        <p:blipFill>
          <a:blip r:embed="rId2" cstate="print"/>
          <a:stretch>
            <a:fillRect/>
          </a:stretch>
        </p:blipFill>
        <p:spPr bwMode="auto">
          <a:xfrm>
            <a:off x="251520" y="195486"/>
            <a:ext cx="5400600" cy="331236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5" name="4 CuadroTexto"/>
          <p:cNvSpPr txBox="1"/>
          <p:nvPr/>
        </p:nvSpPr>
        <p:spPr>
          <a:xfrm>
            <a:off x="5724128" y="843558"/>
            <a:ext cx="3240360" cy="2862322"/>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Este acto de derroche se convirtió en una metáfora para describir cualquier gasto excesivo y celebraciones lujosas.</a:t>
            </a:r>
          </a:p>
          <a:p>
            <a:r>
              <a:rPr lang="es-ES" sz="2000" i="1" dirty="0" smtClean="0">
                <a:solidFill>
                  <a:schemeClr val="bg1"/>
                </a:solidFill>
                <a:effectLst>
                  <a:outerShdw blurRad="38100" dist="38100" dir="2700000" algn="tl">
                    <a:srgbClr val="000000">
                      <a:alpha val="43137"/>
                    </a:srgbClr>
                  </a:outerShdw>
                </a:effectLst>
              </a:rPr>
              <a:t>Otra teoría sugiere que en el siglo XIX, cuando alguien quería renovar su casa por completo, </a:t>
            </a:r>
            <a:endParaRPr lang="es-ES" sz="2000" i="1" dirty="0">
              <a:solidFill>
                <a:schemeClr val="bg1"/>
              </a:solidFill>
              <a:effectLst>
                <a:outerShdw blurRad="38100" dist="38100" dir="2700000" algn="tl">
                  <a:srgbClr val="000000">
                    <a:alpha val="43137"/>
                  </a:srgbClr>
                </a:outerShdw>
              </a:effectLst>
            </a:endParaRPr>
          </a:p>
        </p:txBody>
      </p:sp>
      <p:sp>
        <p:nvSpPr>
          <p:cNvPr id="6" name="5 CuadroTexto"/>
          <p:cNvSpPr txBox="1"/>
          <p:nvPr/>
        </p:nvSpPr>
        <p:spPr>
          <a:xfrm>
            <a:off x="179512" y="3579862"/>
            <a:ext cx="8784976" cy="1015663"/>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literalmente arrojaba los muebles y objetos viejos por la ventana para hacer espacio para lo nuevo. Este acto simbólico de renovación total y gasto desmedido podría haber sido una fuente de inspiración para el dicho.</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5000">
        <p14:ripple/>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12"/>
                                        </p:tgtEl>
                                      </p:cBhvr>
                                    </p:animEffect>
                                    <p:set>
                                      <p:cBhvr>
                                        <p:cTn id="7" dur="1" fill="hold">
                                          <p:stCondLst>
                                            <p:cond delay="3999"/>
                                          </p:stCondLst>
                                        </p:cTn>
                                        <p:tgtEl>
                                          <p:spTgt spid="12"/>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108"/>
                                        </p:tgtEl>
                                        <p:attrNameLst>
                                          <p:attrName>style.visibility</p:attrName>
                                        </p:attrNameLst>
                                      </p:cBhvr>
                                      <p:to>
                                        <p:strVal val="visible"/>
                                      </p:to>
                                    </p:set>
                                    <p:animEffect transition="in" filter="wheel(8)">
                                      <p:cBhvr>
                                        <p:cTn id="13" dur="4000"/>
                                        <p:tgtEl>
                                          <p:spTgt spid="4108"/>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2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Resultado de imagen"/>
          <p:cNvPicPr>
            <a:picLocks noChangeAspect="1" noChangeArrowheads="1"/>
          </p:cNvPicPr>
          <p:nvPr/>
        </p:nvPicPr>
        <p:blipFill>
          <a:blip r:embed="rId2" cstate="print"/>
          <a:stretch>
            <a:fillRect/>
          </a:stretch>
        </p:blipFill>
        <p:spPr bwMode="auto">
          <a:xfrm>
            <a:off x="267690" y="512626"/>
            <a:ext cx="4061993" cy="4204519"/>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1028" name="Picture 4" descr="Resultado de imagen"/>
          <p:cNvPicPr>
            <a:picLocks noChangeAspect="1" noChangeArrowheads="1"/>
          </p:cNvPicPr>
          <p:nvPr/>
        </p:nvPicPr>
        <p:blipFill>
          <a:blip r:embed="rId2" cstate="print"/>
          <a:stretch>
            <a:fillRect/>
          </a:stretch>
        </p:blipFill>
        <p:spPr bwMode="auto">
          <a:xfrm>
            <a:off x="251681" y="483518"/>
            <a:ext cx="4104456" cy="424847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4" descr="Resultado de imagen"/>
          <p:cNvPicPr>
            <a:picLocks noChangeAspect="1" noChangeArrowheads="1"/>
          </p:cNvPicPr>
          <p:nvPr/>
        </p:nvPicPr>
        <p:blipFill>
          <a:blip r:embed="rId2" cstate="print"/>
          <a:stretch>
            <a:fillRect/>
          </a:stretch>
        </p:blipFill>
        <p:spPr bwMode="auto">
          <a:xfrm>
            <a:off x="251520" y="483518"/>
            <a:ext cx="4104456" cy="424847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4572000" y="987574"/>
            <a:ext cx="4320480" cy="3170099"/>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En aquella época, que tocase algún premio solía suponer una buena oportunidad de hacer una reforma o cambiar los </a:t>
            </a:r>
            <a:r>
              <a:rPr lang="es-ES" sz="2000" b="1" i="1" dirty="0" smtClean="0">
                <a:solidFill>
                  <a:schemeClr val="bg1"/>
                </a:solidFill>
                <a:effectLst>
                  <a:outerShdw blurRad="38100" dist="38100" dir="2700000" algn="tl">
                    <a:srgbClr val="000000">
                      <a:alpha val="43137"/>
                    </a:srgbClr>
                  </a:outerShdw>
                </a:effectLst>
              </a:rPr>
              <a:t>muebles</a:t>
            </a:r>
            <a:r>
              <a:rPr lang="es-ES" sz="2000" i="1" dirty="0" smtClean="0">
                <a:solidFill>
                  <a:schemeClr val="bg1"/>
                </a:solidFill>
                <a:effectLst>
                  <a:outerShdw blurRad="38100" dist="38100" dir="2700000" algn="tl">
                    <a:srgbClr val="000000">
                      <a:alpha val="43137"/>
                    </a:srgbClr>
                  </a:outerShdw>
                </a:effectLst>
              </a:rPr>
              <a:t> de la casa. Llevados por la emoción y la alegría que les proporcionaba la recién conocida noticia, era muy común que en algunas viviendas, literalmente, se tirasen los viejos muebles por la ventana.</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ripple dir="ru"/>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1028"/>
                                        </p:tgtEl>
                                      </p:cBhvr>
                                    </p:animEffect>
                                    <p:set>
                                      <p:cBhvr>
                                        <p:cTn id="10" dur="1" fill="hold">
                                          <p:stCondLst>
                                            <p:cond delay="3999"/>
                                          </p:stCondLst>
                                        </p:cTn>
                                        <p:tgtEl>
                                          <p:spTgt spid="1028"/>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Resultado de imagen de La condesa húngara Erzsébet Báthory"/>
          <p:cNvPicPr>
            <a:picLocks noChangeAspect="1" noChangeArrowheads="1"/>
          </p:cNvPicPr>
          <p:nvPr/>
        </p:nvPicPr>
        <p:blipFill>
          <a:blip r:embed="rId2" cstate="print"/>
          <a:stretch>
            <a:fillRect/>
          </a:stretch>
        </p:blipFill>
        <p:spPr bwMode="auto">
          <a:xfrm>
            <a:off x="263328" y="770112"/>
            <a:ext cx="5230341" cy="351077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4" descr="Resultado de imagen de La condesa húngara Erzsébet Báthory"/>
          <p:cNvPicPr>
            <a:picLocks noChangeAspect="1" noChangeArrowheads="1"/>
          </p:cNvPicPr>
          <p:nvPr/>
        </p:nvPicPr>
        <p:blipFill>
          <a:blip r:embed="rId2" cstate="print"/>
          <a:stretch>
            <a:fillRect/>
          </a:stretch>
        </p:blipFill>
        <p:spPr bwMode="auto">
          <a:xfrm>
            <a:off x="251520" y="771550"/>
            <a:ext cx="5256584" cy="352839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6" name="Picture 4" descr="Resultado de imagen de La condesa húngara Erzsébet Báthory"/>
          <p:cNvPicPr>
            <a:picLocks noChangeAspect="1" noChangeArrowheads="1"/>
          </p:cNvPicPr>
          <p:nvPr/>
        </p:nvPicPr>
        <p:blipFill>
          <a:blip r:embed="rId2" cstate="print"/>
          <a:stretch>
            <a:fillRect/>
          </a:stretch>
        </p:blipFill>
        <p:spPr bwMode="auto">
          <a:xfrm>
            <a:off x="251520" y="771550"/>
            <a:ext cx="5256584" cy="352839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724128" y="1131590"/>
            <a:ext cx="3240360" cy="2554545"/>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De esta forma, con el paso de los años se fue extendiendo el uso de la expresión </a:t>
            </a:r>
            <a:r>
              <a:rPr lang="es-ES" sz="2000" b="1" i="1" dirty="0" smtClean="0">
                <a:solidFill>
                  <a:schemeClr val="bg1"/>
                </a:solidFill>
                <a:effectLst>
                  <a:outerShdw blurRad="38100" dist="38100" dir="2700000" algn="tl">
                    <a:srgbClr val="000000">
                      <a:alpha val="43137"/>
                    </a:srgbClr>
                  </a:outerShdw>
                </a:effectLst>
              </a:rPr>
              <a:t>«tirar la casa por la ventana»</a:t>
            </a:r>
            <a:r>
              <a:rPr lang="es-ES" sz="2000" i="1" dirty="0" smtClean="0">
                <a:solidFill>
                  <a:schemeClr val="bg1"/>
                </a:solidFill>
                <a:effectLst>
                  <a:outerShdw blurRad="38100" dist="38100" dir="2700000" algn="tl">
                    <a:srgbClr val="000000">
                      <a:alpha val="43137"/>
                    </a:srgbClr>
                  </a:outerShdw>
                </a:effectLst>
              </a:rPr>
              <a:t>, para referirse a alguien que derrocha o gasta dinero sin control.</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ripple dir="lu"/>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blinds(horizontal)">
                                      <p:cBhvr>
                                        <p:cTn id="13" dur="4000"/>
                                        <p:tgtEl>
                                          <p:spTgt spid="6148"/>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Resultado de imagen de robert recorde"/>
          <p:cNvPicPr>
            <a:picLocks noChangeAspect="1" noChangeArrowheads="1"/>
          </p:cNvPicPr>
          <p:nvPr/>
        </p:nvPicPr>
        <p:blipFill>
          <a:blip r:embed="rId2" cstate="print"/>
          <a:stretch>
            <a:fillRect/>
          </a:stretch>
        </p:blipFill>
        <p:spPr bwMode="auto">
          <a:xfrm>
            <a:off x="179512" y="771550"/>
            <a:ext cx="4608512" cy="367240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4" name="Picture 4" descr="Resultado de imagen de robert recorde"/>
          <p:cNvPicPr>
            <a:picLocks noChangeAspect="1" noChangeArrowheads="1"/>
          </p:cNvPicPr>
          <p:nvPr/>
        </p:nvPicPr>
        <p:blipFill>
          <a:blip r:embed="rId2" cstate="print"/>
          <a:stretch>
            <a:fillRect/>
          </a:stretch>
        </p:blipFill>
        <p:spPr bwMode="auto">
          <a:xfrm>
            <a:off x="179512" y="771550"/>
            <a:ext cx="4608512" cy="367240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4" descr="Resultado de imagen de robert recorde"/>
          <p:cNvPicPr>
            <a:picLocks noChangeAspect="1" noChangeArrowheads="1"/>
          </p:cNvPicPr>
          <p:nvPr/>
        </p:nvPicPr>
        <p:blipFill>
          <a:blip r:embed="rId2" cstate="print"/>
          <a:stretch>
            <a:fillRect/>
          </a:stretch>
        </p:blipFill>
        <p:spPr bwMode="auto">
          <a:xfrm>
            <a:off x="179512" y="771550"/>
            <a:ext cx="4608512" cy="3672408"/>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4932040" y="843558"/>
            <a:ext cx="4032448" cy="3785652"/>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Habría que retroceder hasta finales del siglo XVI, cuando don </a:t>
            </a:r>
            <a:r>
              <a:rPr lang="es-ES" sz="2000" b="1" i="1" dirty="0" smtClean="0">
                <a:solidFill>
                  <a:schemeClr val="bg1"/>
                </a:solidFill>
                <a:effectLst>
                  <a:outerShdw blurRad="38100" dist="38100" dir="2700000" algn="tl">
                    <a:srgbClr val="000000">
                      <a:alpha val="43137"/>
                    </a:srgbClr>
                  </a:outerShdw>
                </a:effectLst>
              </a:rPr>
              <a:t>Baltasar Gil </a:t>
            </a:r>
            <a:r>
              <a:rPr lang="es-ES" sz="2000" b="1" i="1" dirty="0" err="1" smtClean="0">
                <a:solidFill>
                  <a:schemeClr val="bg1"/>
                </a:solidFill>
                <a:effectLst>
                  <a:outerShdw blurRad="38100" dist="38100" dir="2700000" algn="tl">
                    <a:srgbClr val="000000">
                      <a:alpha val="43137"/>
                    </a:srgbClr>
                  </a:outerShdw>
                </a:effectLst>
              </a:rPr>
              <a:t>Imón</a:t>
            </a:r>
            <a:r>
              <a:rPr lang="es-ES" sz="2000" b="1" i="1" dirty="0" smtClean="0">
                <a:solidFill>
                  <a:schemeClr val="bg1"/>
                </a:solidFill>
                <a:effectLst>
                  <a:outerShdw blurRad="38100" dist="38100" dir="2700000" algn="tl">
                    <a:srgbClr val="000000">
                      <a:alpha val="43137"/>
                    </a:srgbClr>
                  </a:outerShdw>
                </a:effectLst>
              </a:rPr>
              <a:t> de la Mota</a:t>
            </a:r>
            <a:r>
              <a:rPr lang="es-ES" sz="2000" i="1" dirty="0" smtClean="0">
                <a:solidFill>
                  <a:schemeClr val="bg1"/>
                </a:solidFill>
                <a:effectLst>
                  <a:outerShdw blurRad="38100" dist="38100" dir="2700000" algn="tl">
                    <a:srgbClr val="000000">
                      <a:alpha val="43137"/>
                    </a:srgbClr>
                  </a:outerShdw>
                </a:effectLst>
              </a:rPr>
              <a:t> ocupaba el cargo de fiscal del Consejo de Hacienda.</a:t>
            </a:r>
          </a:p>
          <a:p>
            <a:r>
              <a:rPr lang="es-ES" sz="2000" i="1" dirty="0" smtClean="0">
                <a:solidFill>
                  <a:schemeClr val="bg1"/>
                </a:solidFill>
                <a:effectLst>
                  <a:outerShdw blurRad="38100" dist="38100" dir="2700000" algn="tl">
                    <a:srgbClr val="000000">
                      <a:alpha val="43137"/>
                    </a:srgbClr>
                  </a:outerShdw>
                </a:effectLst>
              </a:rPr>
              <a:t>Según las crónicas de la época, Gil </a:t>
            </a:r>
            <a:r>
              <a:rPr lang="es-ES" sz="2000" i="1" dirty="0" err="1" smtClean="0">
                <a:solidFill>
                  <a:schemeClr val="bg1"/>
                </a:solidFill>
                <a:effectLst>
                  <a:outerShdw blurRad="38100" dist="38100" dir="2700000" algn="tl">
                    <a:srgbClr val="000000">
                      <a:alpha val="43137"/>
                    </a:srgbClr>
                  </a:outerShdw>
                </a:effectLst>
              </a:rPr>
              <a:t>Imón</a:t>
            </a:r>
            <a:r>
              <a:rPr lang="es-ES" sz="2000" i="1" dirty="0" smtClean="0">
                <a:solidFill>
                  <a:schemeClr val="bg1"/>
                </a:solidFill>
                <a:effectLst>
                  <a:outerShdw blurRad="38100" dist="38100" dir="2700000" algn="tl">
                    <a:srgbClr val="000000">
                      <a:alpha val="43137"/>
                    </a:srgbClr>
                  </a:outerShdw>
                </a:effectLst>
              </a:rPr>
              <a:t> aprovechaba su posición para acudir a</a:t>
            </a:r>
            <a:r>
              <a:rPr lang="es-ES" sz="2000" b="1" i="1" dirty="0" smtClean="0">
                <a:solidFill>
                  <a:schemeClr val="bg1"/>
                </a:solidFill>
                <a:effectLst>
                  <a:outerShdw blurRad="38100" dist="38100" dir="2700000" algn="tl">
                    <a:srgbClr val="000000">
                      <a:alpha val="43137"/>
                    </a:srgbClr>
                  </a:outerShdw>
                </a:effectLst>
              </a:rPr>
              <a:t>compañado de sus dos hijas</a:t>
            </a:r>
            <a:r>
              <a:rPr lang="es-ES" sz="2000" i="1" dirty="0" smtClean="0">
                <a:solidFill>
                  <a:schemeClr val="bg1"/>
                </a:solidFill>
                <a:effectLst>
                  <a:outerShdw blurRad="38100" dist="38100" dir="2700000" algn="tl">
                    <a:srgbClr val="000000">
                      <a:alpha val="43137"/>
                    </a:srgbClr>
                  </a:outerShdw>
                </a:effectLst>
              </a:rPr>
              <a:t> a todos los eventos y fiestas en los que se daba cita lo más granado de la sociedad madrileña. </a:t>
            </a:r>
            <a:endParaRPr lang="es-ES" sz="2000" i="1" dirty="0">
              <a:solidFill>
                <a:schemeClr val="bg1"/>
              </a:solidFill>
              <a:effectLst>
                <a:outerShdw blurRad="38100" dist="38100" dir="2700000" algn="tl">
                  <a:srgbClr val="000000">
                    <a:alpha val="43137"/>
                  </a:srgbClr>
                </a:outerShdw>
              </a:effectLst>
            </a:endParaRPr>
          </a:p>
        </p:txBody>
      </p:sp>
      <p:sp>
        <p:nvSpPr>
          <p:cNvPr id="7" name="6 CuadroTexto"/>
          <p:cNvSpPr txBox="1"/>
          <p:nvPr/>
        </p:nvSpPr>
        <p:spPr>
          <a:xfrm>
            <a:off x="539552" y="267494"/>
            <a:ext cx="8352928" cy="430887"/>
          </a:xfrm>
          <a:prstGeom prst="rect">
            <a:avLst/>
          </a:prstGeom>
          <a:noFill/>
        </p:spPr>
        <p:txBody>
          <a:bodyPr wrap="square" rtlCol="0">
            <a:spAutoFit/>
          </a:bodyPr>
          <a:lstStyle/>
          <a:p>
            <a:r>
              <a:rPr lang="es-ES" sz="2200" b="1" i="1" dirty="0" smtClean="0">
                <a:solidFill>
                  <a:schemeClr val="bg1"/>
                </a:solidFill>
                <a:effectLst>
                  <a:outerShdw blurRad="38100" dist="38100" dir="2700000" algn="tl">
                    <a:srgbClr val="000000">
                      <a:alpha val="43137"/>
                    </a:srgbClr>
                  </a:outerShdw>
                </a:effectLst>
              </a:rPr>
              <a:t>El origen de la palabra "gilipollas": una historia muy castiza.</a:t>
            </a:r>
            <a:endParaRPr lang="es-ES" sz="2200" b="1"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4000">
        <p14:flythrough/>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 calcmode="lin" valueType="num">
                                      <p:cBhvr>
                                        <p:cTn id="13" dur="4000" fill="hold"/>
                                        <p:tgtEl>
                                          <p:spTgt spid="2052"/>
                                        </p:tgtEl>
                                        <p:attrNameLst>
                                          <p:attrName>ppt_w</p:attrName>
                                        </p:attrNameLst>
                                      </p:cBhvr>
                                      <p:tavLst>
                                        <p:tav tm="0">
                                          <p:val>
                                            <p:fltVal val="0"/>
                                          </p:val>
                                        </p:tav>
                                        <p:tav tm="100000">
                                          <p:val>
                                            <p:strVal val="#ppt_w"/>
                                          </p:val>
                                        </p:tav>
                                      </p:tavLst>
                                    </p:anim>
                                    <p:anim calcmode="lin" valueType="num">
                                      <p:cBhvr>
                                        <p:cTn id="14" dur="4000" fill="hold"/>
                                        <p:tgtEl>
                                          <p:spTgt spid="2052"/>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diamond(out)">
                                      <p:cBhvr>
                                        <p:cTn id="17" dur="4000"/>
                                        <p:tgtEl>
                                          <p:spTgt spid="2052"/>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par>
                          <p:cTn id="24" fill="hold">
                            <p:stCondLst>
                              <p:cond delay="10300"/>
                            </p:stCondLst>
                            <p:childTnLst>
                              <p:par>
                                <p:cTn id="25" presetID="40" presetClass="entr" presetSubtype="0" fill="hold" grpId="0" nodeType="afterEffect">
                                  <p:stCondLst>
                                    <p:cond delay="10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El péndulo de Foucault"/>
          <p:cNvPicPr>
            <a:picLocks noChangeAspect="1" noChangeArrowheads="1"/>
          </p:cNvPicPr>
          <p:nvPr/>
        </p:nvPicPr>
        <p:blipFill>
          <a:blip r:embed="rId2" cstate="print"/>
          <a:stretch>
            <a:fillRect/>
          </a:stretch>
        </p:blipFill>
        <p:spPr bwMode="auto">
          <a:xfrm>
            <a:off x="250978" y="842199"/>
            <a:ext cx="4034173" cy="3746020"/>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de El péndulo de Foucault"/>
          <p:cNvPicPr>
            <a:picLocks noChangeAspect="1" noChangeArrowheads="1"/>
          </p:cNvPicPr>
          <p:nvPr/>
        </p:nvPicPr>
        <p:blipFill>
          <a:blip r:embed="rId2" cstate="print"/>
          <a:stretch>
            <a:fillRect/>
          </a:stretch>
        </p:blipFill>
        <p:spPr bwMode="auto">
          <a:xfrm>
            <a:off x="251520" y="843558"/>
            <a:ext cx="4032447" cy="3744416"/>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6" name="Picture 2" descr="Resultado de imagen de El péndulo de Foucault"/>
          <p:cNvPicPr>
            <a:picLocks noChangeAspect="1" noChangeArrowheads="1"/>
          </p:cNvPicPr>
          <p:nvPr/>
        </p:nvPicPr>
        <p:blipFill>
          <a:blip r:embed="rId2" cstate="print"/>
          <a:stretch>
            <a:fillRect/>
          </a:stretch>
        </p:blipFill>
        <p:spPr bwMode="auto">
          <a:xfrm>
            <a:off x="251520" y="843558"/>
            <a:ext cx="4032447" cy="3744416"/>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4355976" y="915566"/>
            <a:ext cx="4536504" cy="3477875"/>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Probablemente no tengas ni idea de dónde procede a pesar de ser una palabra de lo más arraigada en tu vocabulario diario. Según el Diccionario de la Real Academia Española, esta palabra es una</a:t>
            </a:r>
            <a:r>
              <a:rPr lang="es-ES" sz="2000" b="1" i="1" dirty="0" smtClean="0">
                <a:solidFill>
                  <a:schemeClr val="bg1"/>
                </a:solidFill>
                <a:effectLst>
                  <a:outerShdw blurRad="38100" dist="38100" dir="2700000" algn="tl">
                    <a:srgbClr val="000000">
                      <a:alpha val="43137"/>
                    </a:srgbClr>
                  </a:outerShdw>
                </a:effectLst>
              </a:rPr>
              <a:t> vulgarización del adjetivo «gilí»</a:t>
            </a:r>
            <a:r>
              <a:rPr lang="es-ES" sz="2000" i="1" dirty="0" smtClean="0">
                <a:solidFill>
                  <a:schemeClr val="bg1"/>
                </a:solidFill>
                <a:effectLst>
                  <a:outerShdw blurRad="38100" dist="38100" dir="2700000" algn="tl">
                    <a:srgbClr val="000000">
                      <a:alpha val="43137"/>
                    </a:srgbClr>
                  </a:outerShdw>
                </a:effectLst>
              </a:rPr>
              <a:t>, término que designa a una</a:t>
            </a:r>
            <a:r>
              <a:rPr lang="es-ES" sz="2000" b="1" i="1" dirty="0" smtClean="0">
                <a:solidFill>
                  <a:schemeClr val="bg1"/>
                </a:solidFill>
                <a:effectLst>
                  <a:outerShdw blurRad="38100" dist="38100" dir="2700000" algn="tl">
                    <a:srgbClr val="000000">
                      <a:alpha val="43137"/>
                    </a:srgbClr>
                  </a:outerShdw>
                </a:effectLst>
              </a:rPr>
              <a:t> persona tonta o lela</a:t>
            </a:r>
            <a:r>
              <a:rPr lang="es-ES" sz="2000" i="1" dirty="0" smtClean="0">
                <a:solidFill>
                  <a:schemeClr val="bg1"/>
                </a:solidFill>
                <a:effectLst>
                  <a:outerShdw blurRad="38100" dist="38100" dir="2700000" algn="tl">
                    <a:srgbClr val="000000">
                      <a:alpha val="43137"/>
                    </a:srgbClr>
                  </a:outerShdw>
                </a:effectLst>
              </a:rPr>
              <a:t> y que procede del </a:t>
            </a:r>
            <a:r>
              <a:rPr lang="es-ES" sz="2000" b="1" i="1" dirty="0" smtClean="0">
                <a:solidFill>
                  <a:schemeClr val="bg1"/>
                </a:solidFill>
                <a:effectLst>
                  <a:outerShdw blurRad="38100" dist="38100" dir="2700000" algn="tl">
                    <a:srgbClr val="000000">
                      <a:alpha val="43137"/>
                    </a:srgbClr>
                  </a:outerShdw>
                </a:effectLst>
              </a:rPr>
              <a:t>vocablo caló «</a:t>
            </a:r>
            <a:r>
              <a:rPr lang="es-ES" sz="2000" b="1" i="1" dirty="0" err="1" smtClean="0">
                <a:solidFill>
                  <a:schemeClr val="bg1"/>
                </a:solidFill>
                <a:effectLst>
                  <a:outerShdw blurRad="38100" dist="38100" dir="2700000" algn="tl">
                    <a:srgbClr val="000000">
                      <a:alpha val="43137"/>
                    </a:srgbClr>
                  </a:outerShdw>
                </a:effectLst>
              </a:rPr>
              <a:t>jilí</a:t>
            </a:r>
            <a:r>
              <a:rPr lang="es-ES" sz="2000" b="1" i="1" dirty="0" smtClean="0">
                <a:solidFill>
                  <a:schemeClr val="bg1"/>
                </a:solidFill>
                <a:effectLst>
                  <a:outerShdw blurRad="38100" dist="38100" dir="2700000" algn="tl">
                    <a:srgbClr val="000000">
                      <a:alpha val="43137"/>
                    </a:srgbClr>
                  </a:outerShdw>
                </a:effectLst>
              </a:rPr>
              <a:t>»</a:t>
            </a:r>
            <a:r>
              <a:rPr lang="es-ES" sz="2000" i="1" dirty="0" smtClean="0">
                <a:solidFill>
                  <a:schemeClr val="bg1"/>
                </a:solidFill>
                <a:effectLst>
                  <a:outerShdw blurRad="38100" dist="38100" dir="2700000" algn="tl">
                    <a:srgbClr val="000000">
                      <a:alpha val="43137"/>
                    </a:srgbClr>
                  </a:outerShdw>
                </a:effectLst>
              </a:rPr>
              <a:t>, cuyo significado es "inocente o cándido".</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14:flythrough/>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4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4000"/>
                                        <p:tgtEl>
                                          <p:spTgt spid="5"/>
                                        </p:tgtEl>
                                      </p:cBhvr>
                                    </p:animEffect>
                                  </p:childTnLst>
                                </p:cTn>
                              </p:par>
                              <p:par>
                                <p:cTn id="11" presetID="3" presetClass="entr" presetSubtype="10" fill="hold" nodeType="withEffect">
                                  <p:stCondLst>
                                    <p:cond delay="0"/>
                                  </p:stCondLst>
                                  <p:childTnLst>
                                    <p:set>
                                      <p:cBhvr>
                                        <p:cTn id="12" dur="1" fill="hold">
                                          <p:stCondLst>
                                            <p:cond delay="0"/>
                                          </p:stCondLst>
                                        </p:cTn>
                                        <p:tgtEl>
                                          <p:spTgt spid="8194"/>
                                        </p:tgtEl>
                                        <p:attrNameLst>
                                          <p:attrName>style.visibility</p:attrName>
                                        </p:attrNameLst>
                                      </p:cBhvr>
                                      <p:to>
                                        <p:strVal val="visible"/>
                                      </p:to>
                                    </p:set>
                                    <p:animEffect transition="in" filter="blinds(horizontal)">
                                      <p:cBhvr>
                                        <p:cTn id="13" dur="4000"/>
                                        <p:tgtEl>
                                          <p:spTgt spid="819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esultado de imagen de Jonathan Swift"/>
          <p:cNvPicPr>
            <a:picLocks noChangeAspect="1" noChangeArrowheads="1"/>
          </p:cNvPicPr>
          <p:nvPr/>
        </p:nvPicPr>
        <p:blipFill>
          <a:blip r:embed="rId2" cstate="print"/>
          <a:stretch>
            <a:fillRect/>
          </a:stretch>
        </p:blipFill>
        <p:spPr bwMode="auto">
          <a:xfrm>
            <a:off x="178743" y="852061"/>
            <a:ext cx="4803870" cy="3441579"/>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de Jonathan Swift"/>
          <p:cNvPicPr>
            <a:picLocks noChangeAspect="1" noChangeArrowheads="1"/>
          </p:cNvPicPr>
          <p:nvPr/>
        </p:nvPicPr>
        <p:blipFill>
          <a:blip r:embed="rId2" cstate="print"/>
          <a:stretch>
            <a:fillRect/>
          </a:stretch>
        </p:blipFill>
        <p:spPr bwMode="auto">
          <a:xfrm>
            <a:off x="179512" y="843556"/>
            <a:ext cx="4824536" cy="345638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6" name="Picture 2" descr="Resultado de imagen de Jonathan Swift"/>
          <p:cNvPicPr>
            <a:picLocks noChangeAspect="1" noChangeArrowheads="1"/>
          </p:cNvPicPr>
          <p:nvPr/>
        </p:nvPicPr>
        <p:blipFill>
          <a:blip r:embed="rId2" cstate="print"/>
          <a:stretch>
            <a:fillRect/>
          </a:stretch>
        </p:blipFill>
        <p:spPr bwMode="auto">
          <a:xfrm>
            <a:off x="179512" y="843558"/>
            <a:ext cx="4824536" cy="345638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220072" y="339502"/>
            <a:ext cx="3672408" cy="4524315"/>
          </a:xfrm>
          <a:prstGeom prst="rect">
            <a:avLst/>
          </a:prstGeom>
          <a:noFill/>
        </p:spPr>
        <p:txBody>
          <a:bodyPr wrap="square" rtlCol="0">
            <a:spAutoFit/>
          </a:bodyPr>
          <a:lstStyle/>
          <a:p>
            <a:r>
              <a:rPr lang="es-ES" sz="2400" b="1" i="1" dirty="0" smtClean="0">
                <a:solidFill>
                  <a:schemeClr val="bg1"/>
                </a:solidFill>
                <a:effectLst>
                  <a:outerShdw blurRad="38100" dist="38100" dir="2700000" algn="tl">
                    <a:srgbClr val="000000">
                      <a:alpha val="43137"/>
                    </a:srgbClr>
                  </a:outerShdw>
                </a:effectLst>
              </a:rPr>
              <a:t>¿De dónde viene la palabra ‘gilipollas’?</a:t>
            </a:r>
          </a:p>
          <a:p>
            <a:r>
              <a:rPr lang="es-ES" sz="2000" i="1" dirty="0" smtClean="0">
                <a:solidFill>
                  <a:schemeClr val="bg1"/>
                </a:solidFill>
                <a:effectLst>
                  <a:outerShdw blurRad="38100" dist="38100" dir="2700000" algn="tl">
                    <a:srgbClr val="000000">
                      <a:alpha val="43137"/>
                    </a:srgbClr>
                  </a:outerShdw>
                </a:effectLst>
              </a:rPr>
              <a:t>¿Será por su sonoridad? ¿Será por lo bien que te quedas cuando lo dices? El que podría ser el insulto preferido de los españoles tiene un origen muy peculiar. Al fiscal del Consejo de Hacienda del siglo XVI Baltasar Gil </a:t>
            </a:r>
            <a:r>
              <a:rPr lang="es-ES" sz="2000" i="1" dirty="0" err="1" smtClean="0">
                <a:solidFill>
                  <a:schemeClr val="bg1"/>
                </a:solidFill>
                <a:effectLst>
                  <a:outerShdw blurRad="38100" dist="38100" dir="2700000" algn="tl">
                    <a:srgbClr val="000000">
                      <a:alpha val="43137"/>
                    </a:srgbClr>
                  </a:outerShdw>
                </a:effectLst>
              </a:rPr>
              <a:t>Imón</a:t>
            </a:r>
            <a:r>
              <a:rPr lang="es-ES" sz="2000" i="1" dirty="0" smtClean="0">
                <a:solidFill>
                  <a:schemeClr val="bg1"/>
                </a:solidFill>
                <a:effectLst>
                  <a:outerShdw blurRad="38100" dist="38100" dir="2700000" algn="tl">
                    <a:srgbClr val="000000">
                      <a:alpha val="43137"/>
                    </a:srgbClr>
                  </a:outerShdw>
                </a:effectLst>
              </a:rPr>
              <a:t> de la Mota le gustaba pasearse por las fiestas de la alta sociedad con sus hijas.</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8000">
        <p14:glitter/>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4000"/>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4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11266"/>
                                        </p:tgtEl>
                                        <p:attrNameLst>
                                          <p:attrName>style.visibility</p:attrName>
                                        </p:attrNameLst>
                                      </p:cBhvr>
                                      <p:to>
                                        <p:strVal val="visible"/>
                                      </p:to>
                                    </p:set>
                                    <p:animEffect transition="in" filter="strips(downRight)">
                                      <p:cBhvr>
                                        <p:cTn id="13" dur="4000"/>
                                        <p:tgtEl>
                                          <p:spTgt spid="11266"/>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atravesado el corazón con una estaca de madera"/>
          <p:cNvPicPr>
            <a:picLocks noChangeAspect="1" noChangeArrowheads="1"/>
          </p:cNvPicPr>
          <p:nvPr/>
        </p:nvPicPr>
        <p:blipFill>
          <a:blip r:embed="rId2" cstate="print"/>
          <a:stretch>
            <a:fillRect/>
          </a:stretch>
        </p:blipFill>
        <p:spPr bwMode="auto">
          <a:xfrm>
            <a:off x="266840" y="935892"/>
            <a:ext cx="4724803" cy="300669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de atravesado el corazón con una estaca de madera"/>
          <p:cNvPicPr>
            <a:picLocks noChangeAspect="1" noChangeArrowheads="1"/>
          </p:cNvPicPr>
          <p:nvPr/>
        </p:nvPicPr>
        <p:blipFill>
          <a:blip r:embed="rId2" cstate="print"/>
          <a:stretch>
            <a:fillRect/>
          </a:stretch>
        </p:blipFill>
        <p:spPr bwMode="auto">
          <a:xfrm>
            <a:off x="251520" y="915566"/>
            <a:ext cx="4752528" cy="3024336"/>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4" name="3 CuadroTexto"/>
          <p:cNvSpPr txBox="1"/>
          <p:nvPr/>
        </p:nvSpPr>
        <p:spPr>
          <a:xfrm>
            <a:off x="5148064" y="699542"/>
            <a:ext cx="3744416" cy="3477875"/>
          </a:xfrm>
          <a:prstGeom prst="rect">
            <a:avLst/>
          </a:prstGeom>
          <a:noFill/>
        </p:spPr>
        <p:txBody>
          <a:bodyPr wrap="square" rtlCol="0">
            <a:spAutoFit/>
          </a:bodyPr>
          <a:lstStyle/>
          <a:p>
            <a:r>
              <a:rPr lang="es-ES" sz="2200" i="1" dirty="0" smtClean="0">
                <a:solidFill>
                  <a:schemeClr val="bg1"/>
                </a:solidFill>
                <a:effectLst>
                  <a:outerShdw blurRad="38100" dist="38100" dir="2700000" algn="tl">
                    <a:srgbClr val="000000">
                      <a:alpha val="43137"/>
                    </a:srgbClr>
                  </a:outerShdw>
                </a:effectLst>
              </a:rPr>
              <a:t>Quería encontrarles un marido pudiente, el problema es que las chicas no eran las más guapas ni más listas de Madrid… Cada vez que el trío aparecía en alguna fiesta, entre la multitud se oía algo como: “Aquí viene don Gil con sus pollas”.</a:t>
            </a:r>
            <a:endParaRPr lang="es-ES" sz="22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glitter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wheel(8)">
                                      <p:cBhvr>
                                        <p:cTn id="10" dur="4000"/>
                                        <p:tgtEl>
                                          <p:spTgt spid="307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6" name="Picture 6" descr="Resultado de imagen"/>
          <p:cNvPicPr>
            <a:picLocks noChangeAspect="1" noChangeArrowheads="1"/>
          </p:cNvPicPr>
          <p:nvPr/>
        </p:nvPicPr>
        <p:blipFill>
          <a:blip r:embed="rId2" cstate="print"/>
          <a:stretch>
            <a:fillRect/>
          </a:stretch>
        </p:blipFill>
        <p:spPr bwMode="auto">
          <a:xfrm>
            <a:off x="235320" y="1334597"/>
            <a:ext cx="5094556" cy="291117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7" name="Picture 6" descr="Resultado de imagen"/>
          <p:cNvPicPr>
            <a:picLocks noChangeAspect="1" noChangeArrowheads="1"/>
          </p:cNvPicPr>
          <p:nvPr/>
        </p:nvPicPr>
        <p:blipFill>
          <a:blip r:embed="rId2" cstate="print"/>
          <a:stretch>
            <a:fillRect/>
          </a:stretch>
        </p:blipFill>
        <p:spPr bwMode="auto">
          <a:xfrm>
            <a:off x="251520" y="1347614"/>
            <a:ext cx="5040560" cy="2880320"/>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8" name="Picture 6" descr="Resultado de imagen"/>
          <p:cNvPicPr>
            <a:picLocks noChangeAspect="1" noChangeArrowheads="1"/>
          </p:cNvPicPr>
          <p:nvPr/>
        </p:nvPicPr>
        <p:blipFill>
          <a:blip r:embed="rId2" cstate="print"/>
          <a:stretch>
            <a:fillRect/>
          </a:stretch>
        </p:blipFill>
        <p:spPr bwMode="auto">
          <a:xfrm>
            <a:off x="251520" y="1347614"/>
            <a:ext cx="5040560" cy="2880320"/>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5796136" y="1059582"/>
            <a:ext cx="3096344" cy="3477875"/>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Y es que en aquellos tiempos se utilizaba la palabra pollas para designar a las jóvenes. Con el tiempo, </a:t>
            </a:r>
            <a:r>
              <a:rPr lang="es-ES" sz="2000" b="1" i="1" dirty="0" smtClean="0">
                <a:solidFill>
                  <a:schemeClr val="bg1"/>
                </a:solidFill>
                <a:effectLst>
                  <a:outerShdw blurRad="38100" dist="38100" dir="2700000" algn="tl">
                    <a:srgbClr val="000000">
                      <a:alpha val="43137"/>
                    </a:srgbClr>
                  </a:outerShdw>
                </a:effectLst>
              </a:rPr>
              <a:t>la palabra ‘gilipollas’ se empezó a extender.</a:t>
            </a:r>
            <a:r>
              <a:rPr lang="es-ES" sz="2000" i="1" dirty="0" smtClean="0">
                <a:solidFill>
                  <a:schemeClr val="bg1"/>
                </a:solidFill>
                <a:effectLst>
                  <a:outerShdw blurRad="38100" dist="38100" dir="2700000" algn="tl">
                    <a:srgbClr val="000000">
                      <a:alpha val="43137"/>
                    </a:srgbClr>
                  </a:outerShdw>
                </a:effectLst>
              </a:rPr>
              <a:t> En cualquier caso, el diccionario la relaciona con ‘</a:t>
            </a:r>
            <a:r>
              <a:rPr lang="es-ES" sz="2000" i="1" dirty="0" err="1" smtClean="0">
                <a:solidFill>
                  <a:schemeClr val="bg1"/>
                </a:solidFill>
                <a:effectLst>
                  <a:outerShdw blurRad="38100" dist="38100" dir="2700000" algn="tl">
                    <a:srgbClr val="000000">
                      <a:alpha val="43137"/>
                    </a:srgbClr>
                  </a:outerShdw>
                </a:effectLst>
              </a:rPr>
              <a:t>jili</a:t>
            </a:r>
            <a:r>
              <a:rPr lang="es-ES" sz="2000" i="1" dirty="0" smtClean="0">
                <a:solidFill>
                  <a:schemeClr val="bg1"/>
                </a:solidFill>
                <a:effectLst>
                  <a:outerShdw blurRad="38100" dist="38100" dir="2700000" algn="tl">
                    <a:srgbClr val="000000">
                      <a:alpha val="43137"/>
                    </a:srgbClr>
                  </a:outerShdw>
                </a:effectLst>
              </a:rPr>
              <a:t>’ que viene a significar inocente o cándido.</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checker/>
      </p:transition>
    </mc:Choice>
    <mc:Fallback>
      <p:transition spd="slow" advTm="3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4000"/>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000" fill="hold"/>
                                        <p:tgtEl>
                                          <p:spTgt spid="8"/>
                                        </p:tgtEl>
                                        <p:attrNameLst>
                                          <p:attrName>ppt_w</p:attrName>
                                        </p:attrNameLst>
                                      </p:cBhvr>
                                      <p:tavLst>
                                        <p:tav tm="0">
                                          <p:val>
                                            <p:strVal val="4/3*#ppt_w"/>
                                          </p:val>
                                        </p:tav>
                                        <p:tav tm="100000">
                                          <p:val>
                                            <p:strVal val="#ppt_w"/>
                                          </p:val>
                                        </p:tav>
                                      </p:tavLst>
                                    </p:anim>
                                    <p:anim calcmode="lin" valueType="num">
                                      <p:cBhvr>
                                        <p:cTn id="11" dur="4000" fill="hold"/>
                                        <p:tgtEl>
                                          <p:spTgt spid="8"/>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4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4000" fill="hold"/>
                                        <p:tgtEl>
                                          <p:spTgt spid="7"/>
                                        </p:tgtEl>
                                        <p:attrNameLst>
                                          <p:attrName>ppt_w</p:attrName>
                                        </p:attrNameLst>
                                      </p:cBhvr>
                                      <p:tavLst>
                                        <p:tav tm="0">
                                          <p:val>
                                            <p:strVal val="4/3*#ppt_w"/>
                                          </p:val>
                                        </p:tav>
                                        <p:tav tm="100000">
                                          <p:val>
                                            <p:strVal val="#ppt_w"/>
                                          </p:val>
                                        </p:tav>
                                      </p:tavLst>
                                    </p:anim>
                                    <p:anim calcmode="lin" valueType="num">
                                      <p:cBhvr>
                                        <p:cTn id="18" dur="4000" fill="hold"/>
                                        <p:tgtEl>
                                          <p:spTgt spid="7"/>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10246"/>
                                        </p:tgtEl>
                                        <p:attrNameLst>
                                          <p:attrName>style.visibility</p:attrName>
                                        </p:attrNameLst>
                                      </p:cBhvr>
                                      <p:to>
                                        <p:strVal val="visible"/>
                                      </p:to>
                                    </p:set>
                                    <p:animEffect transition="in" filter="blinds(vertical)">
                                      <p:cBhvr>
                                        <p:cTn id="21" dur="4000"/>
                                        <p:tgtEl>
                                          <p:spTgt spid="10246"/>
                                        </p:tgtEl>
                                      </p:cBhvr>
                                    </p:animEffect>
                                  </p:childTnLst>
                                </p:cTn>
                              </p:par>
                              <p:par>
                                <p:cTn id="22" presetID="23" presetClass="entr" presetSubtype="288" fill="hold" nodeType="withEffect">
                                  <p:stCondLst>
                                    <p:cond delay="0"/>
                                  </p:stCondLst>
                                  <p:childTnLst>
                                    <p:set>
                                      <p:cBhvr>
                                        <p:cTn id="23" dur="1" fill="hold">
                                          <p:stCondLst>
                                            <p:cond delay="0"/>
                                          </p:stCondLst>
                                        </p:cTn>
                                        <p:tgtEl>
                                          <p:spTgt spid="10246"/>
                                        </p:tgtEl>
                                        <p:attrNameLst>
                                          <p:attrName>style.visibility</p:attrName>
                                        </p:attrNameLst>
                                      </p:cBhvr>
                                      <p:to>
                                        <p:strVal val="visible"/>
                                      </p:to>
                                    </p:set>
                                    <p:anim calcmode="lin" valueType="num">
                                      <p:cBhvr>
                                        <p:cTn id="24" dur="4000" fill="hold"/>
                                        <p:tgtEl>
                                          <p:spTgt spid="10246"/>
                                        </p:tgtEl>
                                        <p:attrNameLst>
                                          <p:attrName>ppt_w</p:attrName>
                                        </p:attrNameLst>
                                      </p:cBhvr>
                                      <p:tavLst>
                                        <p:tav tm="0">
                                          <p:val>
                                            <p:strVal val="4/3*#ppt_w"/>
                                          </p:val>
                                        </p:tav>
                                        <p:tav tm="100000">
                                          <p:val>
                                            <p:strVal val="#ppt_w"/>
                                          </p:val>
                                        </p:tav>
                                      </p:tavLst>
                                    </p:anim>
                                    <p:anim calcmode="lin" valueType="num">
                                      <p:cBhvr>
                                        <p:cTn id="25" dur="4000" fill="hold"/>
                                        <p:tgtEl>
                                          <p:spTgt spid="10246"/>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p:cNvPicPr>
            <a:picLocks noChangeAspect="1" noChangeArrowheads="1"/>
          </p:cNvPicPr>
          <p:nvPr/>
        </p:nvPicPr>
        <p:blipFill>
          <a:blip r:embed="rId2" cstate="print"/>
          <a:stretch>
            <a:fillRect/>
          </a:stretch>
        </p:blipFill>
        <p:spPr bwMode="auto">
          <a:xfrm>
            <a:off x="184162" y="195263"/>
            <a:ext cx="5328592" cy="3384376"/>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7" name="Picture 2" descr="Resultado de imagen"/>
          <p:cNvPicPr>
            <a:picLocks noChangeAspect="1" noChangeArrowheads="1"/>
          </p:cNvPicPr>
          <p:nvPr/>
        </p:nvPicPr>
        <p:blipFill>
          <a:blip r:embed="rId2" cstate="print"/>
          <a:stretch>
            <a:fillRect/>
          </a:stretch>
        </p:blipFill>
        <p:spPr bwMode="auto">
          <a:xfrm>
            <a:off x="179512" y="195486"/>
            <a:ext cx="5328592" cy="3384376"/>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5" name="4 CuadroTexto"/>
          <p:cNvSpPr txBox="1"/>
          <p:nvPr/>
        </p:nvSpPr>
        <p:spPr>
          <a:xfrm>
            <a:off x="5580112" y="483518"/>
            <a:ext cx="3563888" cy="3308598"/>
          </a:xfrm>
          <a:prstGeom prst="rect">
            <a:avLst/>
          </a:prstGeom>
          <a:noFill/>
        </p:spPr>
        <p:txBody>
          <a:bodyPr wrap="square" rtlCol="0">
            <a:spAutoFit/>
          </a:bodyPr>
          <a:lstStyle/>
          <a:p>
            <a:r>
              <a:rPr lang="es-ES" sz="1900" i="1" dirty="0" smtClean="0">
                <a:solidFill>
                  <a:schemeClr val="bg1"/>
                </a:solidFill>
                <a:effectLst>
                  <a:outerShdw blurRad="38100" dist="38100" dir="2700000" algn="tl">
                    <a:srgbClr val="000000">
                      <a:alpha val="43137"/>
                    </a:srgbClr>
                  </a:outerShdw>
                </a:effectLst>
              </a:rPr>
              <a:t>Otra de estas historias cuenta que las hijas de Baltasar eran conocidas como las "</a:t>
            </a:r>
            <a:r>
              <a:rPr lang="es-ES" sz="1900" i="1" dirty="0" err="1" smtClean="0">
                <a:solidFill>
                  <a:schemeClr val="bg1"/>
                </a:solidFill>
                <a:effectLst>
                  <a:outerShdw blurRad="38100" dist="38100" dir="2700000" algn="tl">
                    <a:srgbClr val="000000">
                      <a:alpha val="43137"/>
                    </a:srgbClr>
                  </a:outerShdw>
                </a:effectLst>
              </a:rPr>
              <a:t>gilimonas</a:t>
            </a:r>
            <a:r>
              <a:rPr lang="es-ES" sz="1900" i="1" dirty="0" smtClean="0">
                <a:solidFill>
                  <a:schemeClr val="bg1"/>
                </a:solidFill>
                <a:effectLst>
                  <a:outerShdw blurRad="38100" dist="38100" dir="2700000" algn="tl">
                    <a:srgbClr val="000000">
                      <a:alpha val="43137"/>
                    </a:srgbClr>
                  </a:outerShdw>
                </a:effectLst>
              </a:rPr>
              <a:t>" debido a su belleza. Mujeres jóvenes, atractivas e inteligentes que destacaban además por su valentía. A pesar de que la reina Margarita promulgó una Pragmática por la que se prohibía a las mujeres el uso</a:t>
            </a:r>
            <a:endParaRPr lang="es-ES" sz="1900" i="1" dirty="0">
              <a:solidFill>
                <a:schemeClr val="bg1"/>
              </a:solidFill>
              <a:effectLst>
                <a:outerShdw blurRad="38100" dist="38100" dir="2700000" algn="tl">
                  <a:srgbClr val="000000">
                    <a:alpha val="43137"/>
                  </a:srgbClr>
                </a:outerShdw>
              </a:effectLst>
            </a:endParaRPr>
          </a:p>
        </p:txBody>
      </p:sp>
      <p:sp>
        <p:nvSpPr>
          <p:cNvPr id="6" name="5 CuadroTexto"/>
          <p:cNvSpPr txBox="1"/>
          <p:nvPr/>
        </p:nvSpPr>
        <p:spPr>
          <a:xfrm>
            <a:off x="251520" y="3651870"/>
            <a:ext cx="8712968" cy="923330"/>
          </a:xfrm>
          <a:prstGeom prst="rect">
            <a:avLst/>
          </a:prstGeom>
          <a:noFill/>
        </p:spPr>
        <p:txBody>
          <a:bodyPr wrap="square" rtlCol="0">
            <a:spAutoFit/>
          </a:bodyPr>
          <a:lstStyle/>
          <a:p>
            <a:r>
              <a:rPr lang="es-ES" i="1" dirty="0" smtClean="0">
                <a:solidFill>
                  <a:schemeClr val="bg1"/>
                </a:solidFill>
                <a:effectLst>
                  <a:outerShdw blurRad="38100" dist="38100" dir="2700000" algn="tl">
                    <a:srgbClr val="000000">
                      <a:alpha val="43137"/>
                    </a:srgbClr>
                  </a:outerShdw>
                </a:effectLst>
              </a:rPr>
              <a:t>del guardainfante, de verdugos bajo la falda o cualquier jubón descotado que pudiera incitar al pecado, estas decidieron acudir al Salón del Prado con este tipo de prendas provocando así un gran revuelo entre los presentes.</a:t>
            </a:r>
            <a:endParaRPr lang="es-ES"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53000">
        <p:checker/>
      </p:transition>
    </mc:Choice>
    <mc:Fallback>
      <p:transition spd="slow" advTm="53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Horizontal)">
                                      <p:cBhvr>
                                        <p:cTn id="7" dur="40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diamond(out)">
                                      <p:cBhvr>
                                        <p:cTn id="10" dur="4000"/>
                                        <p:tgtEl>
                                          <p:spTgt spid="4098"/>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297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George Orwell"/>
          <p:cNvPicPr>
            <a:picLocks noChangeAspect="1" noChangeArrowheads="1"/>
          </p:cNvPicPr>
          <p:nvPr/>
        </p:nvPicPr>
        <p:blipFill>
          <a:blip r:embed="rId2" cstate="print"/>
          <a:stretch>
            <a:fillRect/>
          </a:stretch>
        </p:blipFill>
        <p:spPr bwMode="auto">
          <a:xfrm>
            <a:off x="173831" y="627533"/>
            <a:ext cx="5184579" cy="3816426"/>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de George Orwell"/>
          <p:cNvPicPr>
            <a:picLocks noChangeAspect="1" noChangeArrowheads="1"/>
          </p:cNvPicPr>
          <p:nvPr/>
        </p:nvPicPr>
        <p:blipFill>
          <a:blip r:embed="rId2" cstate="print"/>
          <a:stretch>
            <a:fillRect/>
          </a:stretch>
        </p:blipFill>
        <p:spPr bwMode="auto">
          <a:xfrm>
            <a:off x="179513" y="627534"/>
            <a:ext cx="5184576" cy="381642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6" name="Picture 2" descr="Resultado de imagen de George Orwell"/>
          <p:cNvPicPr>
            <a:picLocks noChangeAspect="1" noChangeArrowheads="1"/>
          </p:cNvPicPr>
          <p:nvPr/>
        </p:nvPicPr>
        <p:blipFill>
          <a:blip r:embed="rId2" cstate="print"/>
          <a:stretch>
            <a:fillRect/>
          </a:stretch>
        </p:blipFill>
        <p:spPr bwMode="auto">
          <a:xfrm>
            <a:off x="179512" y="627534"/>
            <a:ext cx="5184576" cy="3816424"/>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508104" y="843558"/>
            <a:ext cx="3456384" cy="3170099"/>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La asociación de ideas fue inevitable y los amantes de</a:t>
            </a:r>
            <a:r>
              <a:rPr lang="es-ES" sz="2000" b="1" i="1" dirty="0" smtClean="0">
                <a:solidFill>
                  <a:schemeClr val="bg1"/>
                </a:solidFill>
                <a:effectLst>
                  <a:outerShdw blurRad="38100" dist="38100" dir="2700000" algn="tl">
                    <a:srgbClr val="000000">
                      <a:alpha val="43137"/>
                    </a:srgbClr>
                  </a:outerShdw>
                </a:effectLst>
              </a:rPr>
              <a:t> la sorna y el ingenio </a:t>
            </a:r>
            <a:r>
              <a:rPr lang="es-ES" sz="2000" i="1" dirty="0" smtClean="0">
                <a:solidFill>
                  <a:schemeClr val="bg1"/>
                </a:solidFill>
                <a:effectLst>
                  <a:outerShdw blurRad="38100" dist="38100" dir="2700000" algn="tl">
                    <a:srgbClr val="000000">
                      <a:alpha val="43137"/>
                    </a:srgbClr>
                  </a:outerShdw>
                </a:effectLst>
              </a:rPr>
              <a:t>no tardaron en fundir los conceptos para crear "gilipollas". Así, cuando se quería señalar a alguien corto de entendederas o algo alelado, se aludía a las "pollas" de Gil </a:t>
            </a:r>
            <a:r>
              <a:rPr lang="es-ES" sz="2000" i="1" dirty="0" err="1" smtClean="0">
                <a:solidFill>
                  <a:schemeClr val="bg1"/>
                </a:solidFill>
                <a:effectLst>
                  <a:outerShdw blurRad="38100" dist="38100" dir="2700000" algn="tl">
                    <a:srgbClr val="000000">
                      <a:alpha val="43137"/>
                    </a:srgbClr>
                  </a:outerShdw>
                </a:effectLst>
              </a:rPr>
              <a:t>Imón</a:t>
            </a:r>
            <a:r>
              <a:rPr lang="es-ES" sz="2000" i="1" dirty="0" smtClean="0">
                <a:solidFill>
                  <a:schemeClr val="bg1"/>
                </a:solidFill>
                <a:effectLst>
                  <a:outerShdw blurRad="38100" dist="38100" dir="2700000" algn="tl">
                    <a:srgbClr val="000000">
                      <a:alpha val="43137"/>
                    </a:srgbClr>
                  </a:outerShdw>
                </a:effectLst>
              </a:rPr>
              <a:t>.</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30000">
        <p15:prstTrans prst="origami"/>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4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2/3*#ppt_w"/>
                                          </p:val>
                                        </p:tav>
                                        <p:tav tm="100000">
                                          <p:val>
                                            <p:strVal val="#ppt_w"/>
                                          </p:val>
                                        </p:tav>
                                      </p:tavLst>
                                    </p:anim>
                                    <p:anim calcmode="lin" valueType="num">
                                      <p:cBhvr>
                                        <p:cTn id="11" dur="4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4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2/3*#ppt_w"/>
                                          </p:val>
                                        </p:tav>
                                        <p:tav tm="100000">
                                          <p:val>
                                            <p:strVal val="#ppt_w"/>
                                          </p:val>
                                        </p:tav>
                                      </p:tavLst>
                                    </p:anim>
                                    <p:anim calcmode="lin" valueType="num">
                                      <p:cBhvr>
                                        <p:cTn id="18" dur="4000" fill="hold"/>
                                        <p:tgtEl>
                                          <p:spTgt spid="5"/>
                                        </p:tgtEl>
                                        <p:attrNameLst>
                                          <p:attrName>ppt_h</p:attrName>
                                        </p:attrNameLst>
                                      </p:cBhvr>
                                      <p:tavLst>
                                        <p:tav tm="0">
                                          <p:val>
                                            <p:strVal val="2/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checkerboard(across)">
                                      <p:cBhvr>
                                        <p:cTn id="21" dur="4000"/>
                                        <p:tgtEl>
                                          <p:spTgt spid="1026"/>
                                        </p:tgtEl>
                                      </p:cBhvr>
                                    </p:animEffect>
                                  </p:childTnLst>
                                </p:cTn>
                              </p:par>
                              <p:par>
                                <p:cTn id="22" presetID="23" presetClass="entr" presetSubtype="272" fill="hold" nodeType="withEffect">
                                  <p:stCondLst>
                                    <p:cond delay="0"/>
                                  </p:stCondLst>
                                  <p:childTnLst>
                                    <p:set>
                                      <p:cBhvr>
                                        <p:cTn id="23" dur="1" fill="hold">
                                          <p:stCondLst>
                                            <p:cond delay="0"/>
                                          </p:stCondLst>
                                        </p:cTn>
                                        <p:tgtEl>
                                          <p:spTgt spid="1026"/>
                                        </p:tgtEl>
                                        <p:attrNameLst>
                                          <p:attrName>style.visibility</p:attrName>
                                        </p:attrNameLst>
                                      </p:cBhvr>
                                      <p:to>
                                        <p:strVal val="visible"/>
                                      </p:to>
                                    </p:set>
                                    <p:anim calcmode="lin" valueType="num">
                                      <p:cBhvr>
                                        <p:cTn id="24" dur="4000" fill="hold"/>
                                        <p:tgtEl>
                                          <p:spTgt spid="1026"/>
                                        </p:tgtEl>
                                        <p:attrNameLst>
                                          <p:attrName>ppt_w</p:attrName>
                                        </p:attrNameLst>
                                      </p:cBhvr>
                                      <p:tavLst>
                                        <p:tav tm="0">
                                          <p:val>
                                            <p:strVal val="2/3*#ppt_w"/>
                                          </p:val>
                                        </p:tav>
                                        <p:tav tm="100000">
                                          <p:val>
                                            <p:strVal val="#ppt_w"/>
                                          </p:val>
                                        </p:tav>
                                      </p:tavLst>
                                    </p:anim>
                                    <p:anim calcmode="lin" valueType="num">
                                      <p:cBhvr>
                                        <p:cTn id="25" dur="4000" fill="hold"/>
                                        <p:tgtEl>
                                          <p:spTgt spid="1026"/>
                                        </p:tgtEl>
                                        <p:attrNameLst>
                                          <p:attrName>ppt_h</p:attrName>
                                        </p:attrNameLst>
                                      </p:cBhvr>
                                      <p:tavLst>
                                        <p:tav tm="0">
                                          <p:val>
                                            <p:strVal val="2/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felipe ii"/>
          <p:cNvPicPr>
            <a:picLocks noChangeAspect="1" noChangeArrowheads="1"/>
          </p:cNvPicPr>
          <p:nvPr/>
        </p:nvPicPr>
        <p:blipFill>
          <a:blip r:embed="rId2" cstate="print"/>
          <a:stretch>
            <a:fillRect/>
          </a:stretch>
        </p:blipFill>
        <p:spPr bwMode="auto">
          <a:xfrm>
            <a:off x="180984" y="790347"/>
            <a:ext cx="4846418" cy="3492273"/>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4" name="Picture 2" descr="Resultado de imagen de felipe ii"/>
          <p:cNvPicPr>
            <a:picLocks noChangeAspect="1" noChangeArrowheads="1"/>
          </p:cNvPicPr>
          <p:nvPr/>
        </p:nvPicPr>
        <p:blipFill>
          <a:blip r:embed="rId2" cstate="print"/>
          <a:stretch>
            <a:fillRect/>
          </a:stretch>
        </p:blipFill>
        <p:spPr bwMode="auto">
          <a:xfrm>
            <a:off x="179511" y="771551"/>
            <a:ext cx="4896544" cy="352839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de felipe ii"/>
          <p:cNvPicPr>
            <a:picLocks noChangeAspect="1" noChangeArrowheads="1"/>
          </p:cNvPicPr>
          <p:nvPr/>
        </p:nvPicPr>
        <p:blipFill>
          <a:blip r:embed="rId2" cstate="print"/>
          <a:stretch>
            <a:fillRect/>
          </a:stretch>
        </p:blipFill>
        <p:spPr bwMode="auto">
          <a:xfrm>
            <a:off x="179512" y="771550"/>
            <a:ext cx="4896544" cy="352839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6" name="5 CuadroTexto"/>
          <p:cNvSpPr txBox="1"/>
          <p:nvPr/>
        </p:nvSpPr>
        <p:spPr>
          <a:xfrm>
            <a:off x="5148064" y="915566"/>
            <a:ext cx="3672408" cy="3139321"/>
          </a:xfrm>
          <a:prstGeom prst="rect">
            <a:avLst/>
          </a:prstGeom>
          <a:noFill/>
        </p:spPr>
        <p:txBody>
          <a:bodyPr wrap="square" rtlCol="0">
            <a:spAutoFit/>
          </a:bodyPr>
          <a:lstStyle/>
          <a:p>
            <a:r>
              <a:rPr lang="es-ES" sz="2200" i="1" dirty="0" smtClean="0">
                <a:solidFill>
                  <a:schemeClr val="bg1"/>
                </a:solidFill>
                <a:effectLst>
                  <a:outerShdw blurRad="38100" dist="38100" dir="2700000" algn="tl">
                    <a:srgbClr val="000000">
                      <a:alpha val="43137"/>
                    </a:srgbClr>
                  </a:outerShdw>
                </a:effectLst>
              </a:rPr>
              <a:t>Para los más curiosos,</a:t>
            </a:r>
            <a:r>
              <a:rPr lang="es-ES" sz="2200" b="1" i="1" dirty="0" smtClean="0">
                <a:solidFill>
                  <a:schemeClr val="bg1"/>
                </a:solidFill>
                <a:effectLst>
                  <a:outerShdw blurRad="38100" dist="38100" dir="2700000" algn="tl">
                    <a:srgbClr val="000000">
                      <a:alpha val="43137"/>
                    </a:srgbClr>
                  </a:outerShdw>
                </a:effectLst>
              </a:rPr>
              <a:t> se desconoce</a:t>
            </a:r>
            <a:r>
              <a:rPr lang="es-ES" sz="2200" i="1" dirty="0" smtClean="0">
                <a:solidFill>
                  <a:schemeClr val="bg1"/>
                </a:solidFill>
                <a:effectLst>
                  <a:outerShdw blurRad="38100" dist="38100" dir="2700000" algn="tl">
                    <a:srgbClr val="000000">
                      <a:alpha val="43137"/>
                    </a:srgbClr>
                  </a:outerShdw>
                </a:effectLst>
              </a:rPr>
              <a:t> si Gil </a:t>
            </a:r>
            <a:r>
              <a:rPr lang="es-ES" sz="2200" i="1" dirty="0" err="1" smtClean="0">
                <a:solidFill>
                  <a:schemeClr val="bg1"/>
                </a:solidFill>
                <a:effectLst>
                  <a:outerShdw blurRad="38100" dist="38100" dir="2700000" algn="tl">
                    <a:srgbClr val="000000">
                      <a:alpha val="43137"/>
                    </a:srgbClr>
                  </a:outerShdw>
                </a:effectLst>
              </a:rPr>
              <a:t>Imón</a:t>
            </a:r>
            <a:r>
              <a:rPr lang="es-ES" sz="2200" i="1" dirty="0" smtClean="0">
                <a:solidFill>
                  <a:schemeClr val="bg1"/>
                </a:solidFill>
                <a:effectLst>
                  <a:outerShdw blurRad="38100" dist="38100" dir="2700000" algn="tl">
                    <a:srgbClr val="000000">
                      <a:alpha val="43137"/>
                    </a:srgbClr>
                  </a:outerShdw>
                </a:effectLst>
              </a:rPr>
              <a:t> cumplió su objetivo de casar a </a:t>
            </a:r>
            <a:r>
              <a:rPr lang="es-ES" sz="2200" i="1" dirty="0" err="1" smtClean="0">
                <a:solidFill>
                  <a:schemeClr val="bg1"/>
                </a:solidFill>
                <a:effectLst>
                  <a:outerShdw blurRad="38100" dist="38100" dir="2700000" algn="tl">
                    <a:srgbClr val="000000">
                      <a:alpha val="43137"/>
                    </a:srgbClr>
                  </a:outerShdw>
                </a:effectLst>
              </a:rPr>
              <a:t>Feliciana</a:t>
            </a:r>
            <a:r>
              <a:rPr lang="es-ES" sz="2200" i="1" dirty="0" smtClean="0">
                <a:solidFill>
                  <a:schemeClr val="bg1"/>
                </a:solidFill>
                <a:effectLst>
                  <a:outerShdw blurRad="38100" dist="38100" dir="2700000" algn="tl">
                    <a:srgbClr val="000000">
                      <a:alpha val="43137"/>
                    </a:srgbClr>
                  </a:outerShdw>
                </a:effectLst>
              </a:rPr>
              <a:t> e Isabel. Lo que si consiguió es </a:t>
            </a:r>
            <a:r>
              <a:rPr lang="es-ES" sz="2200" b="1" i="1" dirty="0" smtClean="0">
                <a:solidFill>
                  <a:schemeClr val="bg1"/>
                </a:solidFill>
                <a:effectLst>
                  <a:outerShdw blurRad="38100" dist="38100" dir="2700000" algn="tl">
                    <a:srgbClr val="000000">
                      <a:alpha val="43137"/>
                    </a:srgbClr>
                  </a:outerShdw>
                </a:effectLst>
              </a:rPr>
              <a:t>dar nombre a una calle</a:t>
            </a:r>
            <a:r>
              <a:rPr lang="es-ES" sz="2200" i="1" dirty="0" smtClean="0">
                <a:solidFill>
                  <a:schemeClr val="bg1"/>
                </a:solidFill>
                <a:effectLst>
                  <a:outerShdw blurRad="38100" dist="38100" dir="2700000" algn="tl">
                    <a:srgbClr val="000000">
                      <a:alpha val="43137"/>
                    </a:srgbClr>
                  </a:outerShdw>
                </a:effectLst>
              </a:rPr>
              <a:t>, una pequeña vía cercana a la Basílica de San Francisco el Grande de Madrid.</a:t>
            </a:r>
            <a:endParaRPr lang="es-ES" sz="22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isContent="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p:cTn id="13" dur="4000" fill="hold"/>
                                        <p:tgtEl>
                                          <p:spTgt spid="3074"/>
                                        </p:tgtEl>
                                        <p:attrNameLst>
                                          <p:attrName>ppt_x</p:attrName>
                                        </p:attrNameLst>
                                      </p:cBhvr>
                                      <p:tavLst>
                                        <p:tav tm="0">
                                          <p:val>
                                            <p:strVal val="#ppt_x"/>
                                          </p:val>
                                        </p:tav>
                                        <p:tav tm="100000">
                                          <p:val>
                                            <p:strVal val="#ppt_x"/>
                                          </p:val>
                                        </p:tav>
                                      </p:tavLst>
                                    </p:anim>
                                    <p:anim calcmode="lin" valueType="num">
                                      <p:cBhvr>
                                        <p:cTn id="14" dur="4000" fill="hold"/>
                                        <p:tgtEl>
                                          <p:spTgt spid="3074"/>
                                        </p:tgtEl>
                                        <p:attrNameLst>
                                          <p:attrName>ppt_y</p:attrName>
                                        </p:attrNameLst>
                                      </p:cBhvr>
                                      <p:tavLst>
                                        <p:tav tm="0">
                                          <p:val>
                                            <p:strVal val="#ppt_y+#ppt_h/2"/>
                                          </p:val>
                                        </p:tav>
                                        <p:tav tm="100000">
                                          <p:val>
                                            <p:strVal val="#ppt_y"/>
                                          </p:val>
                                        </p:tav>
                                      </p:tavLst>
                                    </p:anim>
                                    <p:anim calcmode="lin" valueType="num">
                                      <p:cBhvr>
                                        <p:cTn id="15" dur="4000" fill="hold"/>
                                        <p:tgtEl>
                                          <p:spTgt spid="3074"/>
                                        </p:tgtEl>
                                        <p:attrNameLst>
                                          <p:attrName>ppt_w</p:attrName>
                                        </p:attrNameLst>
                                      </p:cBhvr>
                                      <p:tavLst>
                                        <p:tav tm="0">
                                          <p:val>
                                            <p:strVal val="#ppt_w"/>
                                          </p:val>
                                        </p:tav>
                                        <p:tav tm="100000">
                                          <p:val>
                                            <p:strVal val="#ppt_w"/>
                                          </p:val>
                                        </p:tav>
                                      </p:tavLst>
                                    </p:anim>
                                    <p:anim calcmode="lin" valueType="num">
                                      <p:cBhvr>
                                        <p:cTn id="16" dur="4000" fill="hold"/>
                                        <p:tgtEl>
                                          <p:spTgt spid="3074"/>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diamond(out)">
                                      <p:cBhvr>
                                        <p:cTn id="19" dur="4000"/>
                                        <p:tgtEl>
                                          <p:spTgt spid="3074"/>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8" name="Picture 12" descr="Resultado de imagen de la madonna sixtina"/>
          <p:cNvPicPr>
            <a:picLocks noChangeAspect="1" noChangeArrowheads="1"/>
          </p:cNvPicPr>
          <p:nvPr/>
        </p:nvPicPr>
        <p:blipFill>
          <a:blip r:embed="rId2" cstate="print"/>
          <a:stretch>
            <a:fillRect/>
          </a:stretch>
        </p:blipFill>
        <p:spPr bwMode="auto">
          <a:xfrm>
            <a:off x="235365" y="259686"/>
            <a:ext cx="4677539" cy="4642891"/>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11" name="Picture 12" descr="Resultado de imagen de la madonna sixtina"/>
          <p:cNvPicPr>
            <a:picLocks noChangeAspect="1" noChangeArrowheads="1"/>
          </p:cNvPicPr>
          <p:nvPr/>
        </p:nvPicPr>
        <p:blipFill>
          <a:blip r:embed="rId2" cstate="print"/>
          <a:stretch>
            <a:fillRect/>
          </a:stretch>
        </p:blipFill>
        <p:spPr bwMode="auto">
          <a:xfrm>
            <a:off x="251521" y="267494"/>
            <a:ext cx="4642903" cy="460851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12" name="Picture 12" descr="Resultado de imagen de la madonna sixtina"/>
          <p:cNvPicPr>
            <a:picLocks noChangeAspect="1" noChangeArrowheads="1"/>
          </p:cNvPicPr>
          <p:nvPr/>
        </p:nvPicPr>
        <p:blipFill>
          <a:blip r:embed="rId2" cstate="print"/>
          <a:stretch>
            <a:fillRect/>
          </a:stretch>
        </p:blipFill>
        <p:spPr bwMode="auto">
          <a:xfrm>
            <a:off x="251520" y="267494"/>
            <a:ext cx="4642903" cy="460851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5" name="4 CuadroTexto"/>
          <p:cNvSpPr txBox="1"/>
          <p:nvPr/>
        </p:nvSpPr>
        <p:spPr>
          <a:xfrm>
            <a:off x="5076056" y="1203598"/>
            <a:ext cx="3888432" cy="3046988"/>
          </a:xfrm>
          <a:prstGeom prst="rect">
            <a:avLst/>
          </a:prstGeom>
          <a:noFill/>
        </p:spPr>
        <p:txBody>
          <a:bodyPr wrap="square" rtlCol="0">
            <a:spAutoFit/>
          </a:bodyPr>
          <a:lstStyle/>
          <a:p>
            <a:r>
              <a:rPr lang="es-ES" sz="2400" i="1" dirty="0" smtClean="0">
                <a:solidFill>
                  <a:schemeClr val="bg1"/>
                </a:solidFill>
                <a:effectLst>
                  <a:outerShdw blurRad="38100" dist="38100" dir="2700000" algn="tl">
                    <a:srgbClr val="000000">
                      <a:alpha val="43137"/>
                    </a:srgbClr>
                  </a:outerShdw>
                </a:effectLst>
              </a:rPr>
              <a:t>'Tonto o idiota'. Esta palabra vulgar, usada solo en España, así como otras voces de la misma familia, como gilí y gilipollez, y el sustituto eufemístico    gilipuertas, se escriben siempre con g-.</a:t>
            </a:r>
            <a:endParaRPr lang="es-ES" sz="24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isContent="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12"/>
                                        </p:tgtEl>
                                      </p:cBhvr>
                                    </p:animEffect>
                                    <p:set>
                                      <p:cBhvr>
                                        <p:cTn id="7" dur="1" fill="hold">
                                          <p:stCondLst>
                                            <p:cond delay="3999"/>
                                          </p:stCondLst>
                                        </p:cTn>
                                        <p:tgtEl>
                                          <p:spTgt spid="12"/>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108"/>
                                        </p:tgtEl>
                                        <p:attrNameLst>
                                          <p:attrName>style.visibility</p:attrName>
                                        </p:attrNameLst>
                                      </p:cBhvr>
                                      <p:to>
                                        <p:strVal val="visible"/>
                                      </p:to>
                                    </p:set>
                                    <p:animEffect transition="in" filter="wheel(8)">
                                      <p:cBhvr>
                                        <p:cTn id="13" dur="4000"/>
                                        <p:tgtEl>
                                          <p:spTgt spid="4108"/>
                                        </p:tgtEl>
                                      </p:cBhvr>
                                    </p:animEffect>
                                  </p:childTnLst>
                                </p:cTn>
                              </p:par>
                            </p:childTnLst>
                          </p:cTn>
                        </p:par>
                        <p:par>
                          <p:cTn id="14" fill="hold">
                            <p:stCondLst>
                              <p:cond delay="4000"/>
                            </p:stCondLst>
                            <p:childTnLst>
                              <p:par>
                                <p:cTn id="15" presetID="40" presetClass="entr" presetSubtype="0" fill="hold" grpId="0" nodeType="afterEffect">
                                  <p:stCondLst>
                                    <p:cond delay="100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cNvPicPr>
            <a:picLocks noChangeAspect="1" noChangeArrowheads="1"/>
          </p:cNvPicPr>
          <p:nvPr/>
        </p:nvPicPr>
        <p:blipFill>
          <a:blip r:embed="rId2" cstate="print"/>
          <a:stretch>
            <a:fillRect/>
          </a:stretch>
        </p:blipFill>
        <p:spPr bwMode="auto">
          <a:xfrm>
            <a:off x="179498" y="195595"/>
            <a:ext cx="4968180" cy="3168115"/>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5" name="Picture 2" descr="Resultado de imagen"/>
          <p:cNvPicPr>
            <a:picLocks noChangeAspect="1" noChangeArrowheads="1"/>
          </p:cNvPicPr>
          <p:nvPr/>
        </p:nvPicPr>
        <p:blipFill>
          <a:blip r:embed="rId2" cstate="print"/>
          <a:stretch>
            <a:fillRect/>
          </a:stretch>
        </p:blipFill>
        <p:spPr bwMode="auto">
          <a:xfrm>
            <a:off x="179513" y="195486"/>
            <a:ext cx="4968552" cy="316835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pic>
        <p:nvPicPr>
          <p:cNvPr id="6" name="Picture 2" descr="Resultado de imagen"/>
          <p:cNvPicPr>
            <a:picLocks noChangeAspect="1" noChangeArrowheads="1"/>
          </p:cNvPicPr>
          <p:nvPr/>
        </p:nvPicPr>
        <p:blipFill>
          <a:blip r:embed="rId2" cstate="print"/>
          <a:stretch>
            <a:fillRect/>
          </a:stretch>
        </p:blipFill>
        <p:spPr bwMode="auto">
          <a:xfrm>
            <a:off x="179513" y="195486"/>
            <a:ext cx="4968552" cy="3168352"/>
          </a:xfrm>
          <a:prstGeom prst="rect">
            <a:avLst/>
          </a:prstGeom>
          <a:noFill/>
          <a:ln>
            <a:noFill/>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a:extLst/>
        </p:spPr>
      </p:pic>
      <p:sp>
        <p:nvSpPr>
          <p:cNvPr id="8" name="7 CuadroTexto"/>
          <p:cNvSpPr txBox="1"/>
          <p:nvPr/>
        </p:nvSpPr>
        <p:spPr>
          <a:xfrm>
            <a:off x="5292080" y="699542"/>
            <a:ext cx="3672408" cy="2862322"/>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La mayor parte de ocasiones, no obstante, preferiremos dejar a un lado la inventiva en favor de la comprensión –vaya, que el insultado sepa bien claro lo que le estamos llamando–, por lo que recurriremos al ramillete de expresiones que los españoles</a:t>
            </a:r>
            <a:endParaRPr lang="es-ES" sz="2000" i="1" dirty="0">
              <a:solidFill>
                <a:schemeClr val="bg1"/>
              </a:solidFill>
              <a:effectLst>
                <a:outerShdw blurRad="38100" dist="38100" dir="2700000" algn="tl">
                  <a:srgbClr val="000000">
                    <a:alpha val="43137"/>
                  </a:srgbClr>
                </a:outerShdw>
              </a:effectLst>
            </a:endParaRPr>
          </a:p>
        </p:txBody>
      </p:sp>
      <p:sp>
        <p:nvSpPr>
          <p:cNvPr id="9" name="8 CuadroTexto"/>
          <p:cNvSpPr txBox="1"/>
          <p:nvPr/>
        </p:nvSpPr>
        <p:spPr>
          <a:xfrm>
            <a:off x="251520" y="3435846"/>
            <a:ext cx="8712968" cy="1323439"/>
          </a:xfrm>
          <a:prstGeom prst="rect">
            <a:avLst/>
          </a:prstGeom>
          <a:noFill/>
        </p:spPr>
        <p:txBody>
          <a:bodyPr wrap="square" rtlCol="0">
            <a:spAutoFit/>
          </a:bodyPr>
          <a:lstStyle/>
          <a:p>
            <a:r>
              <a:rPr lang="es-ES" sz="2000" i="1" dirty="0" smtClean="0">
                <a:solidFill>
                  <a:schemeClr val="bg1"/>
                </a:solidFill>
                <a:effectLst>
                  <a:outerShdw blurRad="38100" dist="38100" dir="2700000" algn="tl">
                    <a:srgbClr val="000000">
                      <a:alpha val="43137"/>
                    </a:srgbClr>
                  </a:outerShdw>
                </a:effectLst>
              </a:rPr>
              <a:t>utilizamos sin parar, ese póker de ases en el que no puede faltar el sonoro “gilipollas”… Eso siempre y cuando no salgamos de nuestras fronteras y profundicemos en el riquísimo acervo latinoamericano, </a:t>
            </a:r>
            <a:r>
              <a:rPr lang="es-ES" sz="2000" b="1" i="1" dirty="0" smtClean="0">
                <a:solidFill>
                  <a:schemeClr val="bg1"/>
                </a:solidFill>
                <a:effectLst>
                  <a:outerShdw blurRad="38100" dist="38100" dir="2700000" algn="tl">
                    <a:srgbClr val="000000">
                      <a:alpha val="43137"/>
                    </a:srgbClr>
                  </a:outerShdw>
                </a:effectLst>
              </a:rPr>
              <a:t>de “huevón” a “boludo”.</a:t>
            </a:r>
            <a:endParaRPr lang="es-ES" sz="2000" i="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52000">
        <p14:vortex dir="r"/>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circle(out)">
                                      <p:cBhvr>
                                        <p:cTn id="13" dur="4000"/>
                                        <p:tgtEl>
                                          <p:spTgt spid="2050"/>
                                        </p:tgtEl>
                                      </p:cBhvr>
                                    </p:animEffect>
                                  </p:childTnLst>
                                </p:cTn>
                              </p:par>
                              <p:par>
                                <p:cTn id="14" presetID="23" presetClass="entr" presetSubtype="272"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 calcmode="lin" valueType="num">
                                      <p:cBhvr>
                                        <p:cTn id="16" dur="4000" fill="hold"/>
                                        <p:tgtEl>
                                          <p:spTgt spid="2050"/>
                                        </p:tgtEl>
                                        <p:attrNameLst>
                                          <p:attrName>ppt_w</p:attrName>
                                        </p:attrNameLst>
                                      </p:cBhvr>
                                      <p:tavLst>
                                        <p:tav tm="0">
                                          <p:val>
                                            <p:strVal val="2/3*#ppt_w"/>
                                          </p:val>
                                        </p:tav>
                                        <p:tav tm="100000">
                                          <p:val>
                                            <p:strVal val="#ppt_w"/>
                                          </p:val>
                                        </p:tav>
                                      </p:tavLst>
                                    </p:anim>
                                    <p:anim calcmode="lin" valueType="num">
                                      <p:cBhvr>
                                        <p:cTn id="17" dur="4000" fill="hold"/>
                                        <p:tgtEl>
                                          <p:spTgt spid="2050"/>
                                        </p:tgtEl>
                                        <p:attrNameLst>
                                          <p:attrName>ppt_h</p:attrName>
                                        </p:attrNameLst>
                                      </p:cBhvr>
                                      <p:tavLst>
                                        <p:tav tm="0">
                                          <p:val>
                                            <p:strVal val="2/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par>
                          <p:cTn id="24" fill="hold">
                            <p:stCondLst>
                              <p:cond delay="257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979712" y="87154"/>
            <a:ext cx="5544616" cy="828412"/>
          </a:xfrm>
          <a:prstGeom prst="rect">
            <a:avLst/>
          </a:prstGeom>
        </p:spPr>
        <p:txBody>
          <a:bodyPr wrap="none" fromWordArt="1">
            <a:prstTxWarp prst="textCanUp">
              <a:avLst>
                <a:gd name="adj" fmla="val 77845"/>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95736" y="915566"/>
            <a:ext cx="4680520" cy="792088"/>
          </a:xfrm>
          <a:prstGeom prst="rect">
            <a:avLst/>
          </a:prstGeom>
        </p:spPr>
        <p:txBody>
          <a:bodyPr wrap="none" fromWordArt="1">
            <a:prstTxWarp prst="textDeflateBottom">
              <a:avLst>
                <a:gd name="adj" fmla="val 70627"/>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2" name="WordArt 4"/>
          <p:cNvSpPr>
            <a:spLocks noChangeArrowheads="1" noChangeShapeType="1" noTextEdit="1"/>
          </p:cNvSpPr>
          <p:nvPr/>
        </p:nvSpPr>
        <p:spPr bwMode="auto">
          <a:xfrm>
            <a:off x="1331640" y="1923678"/>
            <a:ext cx="6264696" cy="864096"/>
          </a:xfrm>
          <a:prstGeom prst="rect">
            <a:avLst/>
          </a:prstGeom>
        </p:spPr>
        <p:txBody>
          <a:bodyPr wrap="none" fromWordArt="1">
            <a:prstTxWarp prst="textCanDown">
              <a:avLst>
                <a:gd name="adj" fmla="val 9004"/>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b="1"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Toma Vitamina ( La Fiesta )  </a:t>
            </a:r>
            <a:endParaRPr lang="es-ES" sz="3200" b="1"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9094" name="WordArt 6"/>
          <p:cNvSpPr>
            <a:spLocks noChangeArrowheads="1" noChangeShapeType="1" noTextEdit="1"/>
          </p:cNvSpPr>
          <p:nvPr/>
        </p:nvSpPr>
        <p:spPr bwMode="auto">
          <a:xfrm>
            <a:off x="539552" y="3795886"/>
            <a:ext cx="7128792" cy="864677"/>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solidFill>
                    <a:srgbClr val="000099"/>
                  </a:solidFill>
                  <a:round/>
                  <a:headEnd/>
                  <a:tailEnd/>
                </a:ln>
                <a:solidFill>
                  <a:schemeClr val="accent3">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chemeClr val="accent3">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Con  una  mano  en  mi  cintura   ( Sonia y Selena )  </a:t>
            </a:r>
            <a:r>
              <a:rPr lang="es-ES" sz="3600" b="1" kern="10" spc="-360" dirty="0" smtClean="0">
                <a:ln w="12700">
                  <a:solidFill>
                    <a:srgbClr val="000099"/>
                  </a:solidFill>
                  <a:round/>
                  <a:headEnd/>
                  <a:tailEnd/>
                </a:ln>
                <a:solidFill>
                  <a:schemeClr val="tx2"/>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endParaRPr lang="es-ES" sz="3600" b="1" kern="10" spc="-360" dirty="0">
              <a:ln w="12700">
                <a:solidFill>
                  <a:srgbClr val="000099"/>
                </a:solidFill>
                <a:round/>
                <a:headEnd/>
                <a:tailEnd/>
              </a:ln>
              <a:solidFill>
                <a:schemeClr val="tx2"/>
              </a:soli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
        <p:nvSpPr>
          <p:cNvPr id="75787" name="WordArt 11"/>
          <p:cNvSpPr>
            <a:spLocks noChangeArrowheads="1" noChangeShapeType="1" noTextEdit="1"/>
          </p:cNvSpPr>
          <p:nvPr/>
        </p:nvSpPr>
        <p:spPr bwMode="auto">
          <a:xfrm>
            <a:off x="1115616" y="2859782"/>
            <a:ext cx="6408712" cy="86409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b="1" kern="10" dirty="0" smtClean="0">
                <a:ln w="9525">
                  <a:noFill/>
                  <a:round/>
                  <a:headEnd/>
                  <a:tailEnd/>
                </a:ln>
                <a:solidFill>
                  <a:schemeClr val="accent2">
                    <a:lumMod val="40000"/>
                    <a:lumOff val="60000"/>
                  </a:schemeClr>
                </a:solidFill>
                <a:effectLst>
                  <a:prstShdw prst="shdw17" dist="17961" dir="13500000">
                    <a:srgbClr val="385F99"/>
                  </a:prstShdw>
                  <a:reflection blurRad="6350" stA="60000" endA="900" endPos="58000" dir="5400000" sy="-100000" algn="bl" rotWithShape="0"/>
                </a:effectLst>
                <a:latin typeface="High Tower Text"/>
              </a:rPr>
              <a:t>- Rumba </a:t>
            </a:r>
            <a:r>
              <a:rPr lang="es-ES" sz="3600" b="1" kern="10" dirty="0" err="1" smtClean="0">
                <a:ln w="9525">
                  <a:noFill/>
                  <a:round/>
                  <a:headEnd/>
                  <a:tailEnd/>
                </a:ln>
                <a:solidFill>
                  <a:schemeClr val="accent2">
                    <a:lumMod val="40000"/>
                    <a:lumOff val="60000"/>
                  </a:schemeClr>
                </a:solidFill>
                <a:effectLst>
                  <a:prstShdw prst="shdw17" dist="17961" dir="13500000">
                    <a:srgbClr val="385F99"/>
                  </a:prstShdw>
                  <a:reflection blurRad="6350" stA="60000" endA="900" endPos="58000" dir="5400000" sy="-100000" algn="bl" rotWithShape="0"/>
                </a:effectLst>
                <a:latin typeface="High Tower Text"/>
              </a:rPr>
              <a:t>Lambada</a:t>
            </a:r>
            <a:r>
              <a:rPr lang="es-ES" sz="3600" b="1" kern="10" dirty="0" smtClean="0">
                <a:ln w="9525">
                  <a:noFill/>
                  <a:round/>
                  <a:headEnd/>
                  <a:tailEnd/>
                </a:ln>
                <a:solidFill>
                  <a:schemeClr val="accent2">
                    <a:lumMod val="40000"/>
                    <a:lumOff val="60000"/>
                  </a:schemeClr>
                </a:solidFill>
                <a:effectLst>
                  <a:prstShdw prst="shdw17" dist="17961" dir="13500000">
                    <a:srgbClr val="385F99"/>
                  </a:prstShdw>
                  <a:reflection blurRad="6350" stA="60000" endA="900" endPos="58000" dir="5400000" sy="-100000" algn="bl" rotWithShape="0"/>
                </a:effectLst>
                <a:latin typeface="High Tower Text"/>
              </a:rPr>
              <a:t> ( </a:t>
            </a:r>
            <a:r>
              <a:rPr lang="es-ES" sz="3600" b="1" kern="10" dirty="0" err="1" smtClean="0">
                <a:ln w="9525">
                  <a:noFill/>
                  <a:round/>
                  <a:headEnd/>
                  <a:tailEnd/>
                </a:ln>
                <a:solidFill>
                  <a:schemeClr val="accent2">
                    <a:lumMod val="40000"/>
                    <a:lumOff val="60000"/>
                  </a:schemeClr>
                </a:solidFill>
                <a:effectLst>
                  <a:prstShdw prst="shdw17" dist="17961" dir="13500000">
                    <a:srgbClr val="385F99"/>
                  </a:prstShdw>
                  <a:reflection blurRad="6350" stA="60000" endA="900" endPos="58000" dir="5400000" sy="-100000" algn="bl" rotWithShape="0"/>
                </a:effectLst>
                <a:latin typeface="High Tower Text"/>
              </a:rPr>
              <a:t>Natusha</a:t>
            </a:r>
            <a:r>
              <a:rPr lang="es-ES" sz="3600" b="1" kern="10" dirty="0" smtClean="0">
                <a:ln w="9525">
                  <a:noFill/>
                  <a:round/>
                  <a:headEnd/>
                  <a:tailEnd/>
                </a:ln>
                <a:solidFill>
                  <a:schemeClr val="accent2">
                    <a:lumMod val="40000"/>
                    <a:lumOff val="60000"/>
                  </a:schemeClr>
                </a:solidFill>
                <a:effectLst>
                  <a:prstShdw prst="shdw17" dist="17961" dir="13500000">
                    <a:srgbClr val="385F99"/>
                  </a:prstShdw>
                  <a:reflection blurRad="6350" stA="60000" endA="900" endPos="58000" dir="5400000" sy="-100000" algn="bl" rotWithShape="0"/>
                </a:effectLst>
                <a:latin typeface="High Tower Text"/>
              </a:rPr>
              <a:t> )  </a:t>
            </a:r>
            <a:endParaRPr lang="es-ES" sz="3600" b="1" kern="10" dirty="0">
              <a:ln w="9525">
                <a:noFill/>
                <a:round/>
                <a:headEnd/>
                <a:tailEnd/>
              </a:ln>
              <a:solidFill>
                <a:schemeClr val="accent2">
                  <a:lumMod val="40000"/>
                  <a:lumOff val="60000"/>
                </a:schemeClr>
              </a:soli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18000">
        <p14:vortex/>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17" presetClass="entr" presetSubtype="10" fill="hold" nodeType="afterEffect">
                                  <p:stCondLst>
                                    <p:cond delay="500"/>
                                  </p:stCondLst>
                                  <p:childTnLst>
                                    <p:set>
                                      <p:cBhvr>
                                        <p:cTn id="27" dur="1" fill="hold">
                                          <p:stCondLst>
                                            <p:cond delay="0"/>
                                          </p:stCondLst>
                                        </p:cTn>
                                        <p:tgtEl>
                                          <p:spTgt spid="75787"/>
                                        </p:tgtEl>
                                        <p:attrNameLst>
                                          <p:attrName>style.visibility</p:attrName>
                                        </p:attrNameLst>
                                      </p:cBhvr>
                                      <p:to>
                                        <p:strVal val="visible"/>
                                      </p:to>
                                    </p:set>
                                    <p:anim calcmode="lin" valueType="num">
                                      <p:cBhvr>
                                        <p:cTn id="28" dur="2000" fill="hold"/>
                                        <p:tgtEl>
                                          <p:spTgt spid="75787"/>
                                        </p:tgtEl>
                                        <p:attrNameLst>
                                          <p:attrName>ppt_w</p:attrName>
                                        </p:attrNameLst>
                                      </p:cBhvr>
                                      <p:tavLst>
                                        <p:tav tm="0">
                                          <p:val>
                                            <p:fltVal val="0"/>
                                          </p:val>
                                        </p:tav>
                                        <p:tav tm="100000">
                                          <p:val>
                                            <p:strVal val="#ppt_w"/>
                                          </p:val>
                                        </p:tav>
                                      </p:tavLst>
                                    </p:anim>
                                    <p:anim calcmode="lin" valueType="num">
                                      <p:cBhvr>
                                        <p:cTn id="29" dur="2000" fill="hold"/>
                                        <p:tgtEl>
                                          <p:spTgt spid="75787"/>
                                        </p:tgtEl>
                                        <p:attrNameLst>
                                          <p:attrName>ppt_h</p:attrName>
                                        </p:attrNameLst>
                                      </p:cBhvr>
                                      <p:tavLst>
                                        <p:tav tm="0">
                                          <p:val>
                                            <p:strVal val="#ppt_h"/>
                                          </p:val>
                                        </p:tav>
                                        <p:tav tm="100000">
                                          <p:val>
                                            <p:strVal val="#ppt_h"/>
                                          </p:val>
                                        </p:tav>
                                      </p:tavLst>
                                    </p:anim>
                                  </p:childTnLst>
                                </p:cTn>
                              </p:par>
                            </p:childTnLst>
                          </p:cTn>
                        </p:par>
                        <p:par>
                          <p:cTn id="30" fill="hold">
                            <p:stCondLst>
                              <p:cond delay="9500"/>
                            </p:stCondLst>
                            <p:childTnLst>
                              <p:par>
                                <p:cTn id="31" presetID="23" presetClass="entr" presetSubtype="16" fill="hold" nodeType="afterEffect">
                                  <p:stCondLst>
                                    <p:cond delay="500"/>
                                  </p:stCondLst>
                                  <p:childTnLst>
                                    <p:set>
                                      <p:cBhvr>
                                        <p:cTn id="32" dur="1" fill="hold">
                                          <p:stCondLst>
                                            <p:cond delay="0"/>
                                          </p:stCondLst>
                                        </p:cTn>
                                        <p:tgtEl>
                                          <p:spTgt spid="89094"/>
                                        </p:tgtEl>
                                        <p:attrNameLst>
                                          <p:attrName>style.visibility</p:attrName>
                                        </p:attrNameLst>
                                      </p:cBhvr>
                                      <p:to>
                                        <p:strVal val="visible"/>
                                      </p:to>
                                    </p:set>
                                    <p:anim calcmode="lin" valueType="num">
                                      <p:cBhvr>
                                        <p:cTn id="33" dur="2000" fill="hold"/>
                                        <p:tgtEl>
                                          <p:spTgt spid="89094"/>
                                        </p:tgtEl>
                                        <p:attrNameLst>
                                          <p:attrName>ppt_w</p:attrName>
                                        </p:attrNameLst>
                                      </p:cBhvr>
                                      <p:tavLst>
                                        <p:tav tm="0">
                                          <p:val>
                                            <p:fltVal val="0"/>
                                          </p:val>
                                        </p:tav>
                                        <p:tav tm="100000">
                                          <p:val>
                                            <p:strVal val="#ppt_w"/>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p>
            <a:pPr defTabSz="822960"/>
            <a:endParaRPr 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w="9525">
            <a:noFill/>
            <a:miter lim="800000"/>
            <a:headEnd/>
            <a:tailEnd/>
          </a:ln>
        </p:spPr>
        <p:txBody>
          <a:bodyPr wrap="none" anchor="ctr"/>
          <a:lstStyle/>
          <a:p>
            <a:pPr algn="ctr" defTabSz="822960"/>
            <a:endParaRPr lang="es-ES" sz="1620">
              <a:solidFill>
                <a:srgbClr val="000000"/>
              </a:solidFill>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2240280" y="0"/>
            <a:ext cx="4389120" cy="1171575"/>
          </a:xfrm>
          <a:prstGeom prst="rect">
            <a:avLst/>
          </a:prstGeom>
          <a:noFill/>
          <a:ln w="9525">
            <a:noFill/>
            <a:miter lim="800000"/>
            <a:headEnd/>
            <a:tailEnd/>
          </a:ln>
        </p:spPr>
      </p:pic>
      <p:sp>
        <p:nvSpPr>
          <p:cNvPr id="2053" name="Text Box 8"/>
          <p:cNvSpPr txBox="1">
            <a:spLocks noChangeArrowheads="1"/>
          </p:cNvSpPr>
          <p:nvPr/>
        </p:nvSpPr>
        <p:spPr bwMode="auto">
          <a:xfrm>
            <a:off x="457200" y="1428750"/>
            <a:ext cx="8229600" cy="2142125"/>
          </a:xfrm>
          <a:prstGeom prst="rect">
            <a:avLst/>
          </a:prstGeom>
          <a:noFill/>
          <a:ln w="9525">
            <a:noFill/>
            <a:miter lim="800000"/>
            <a:headEnd/>
            <a:tailEnd/>
          </a:ln>
        </p:spPr>
        <p:txBody>
          <a:bodyPr>
            <a:spAutoFit/>
          </a:bodyPr>
          <a:lstStyle/>
          <a:p>
            <a:pPr algn="ctr" defTabSz="822960">
              <a:spcBef>
                <a:spcPct val="50000"/>
              </a:spcBef>
            </a:pPr>
            <a:r>
              <a:rPr lang="es-ES" sz="5400" b="1">
                <a:solidFill>
                  <a:srgbClr val="000000"/>
                </a:solidFill>
                <a:latin typeface="Kristen ITC" pitchFamily="66" charset="0"/>
              </a:rPr>
              <a:t>¿Te ha gustado?</a:t>
            </a:r>
            <a:r>
              <a:rPr lang="es-ES" sz="4320">
                <a:solidFill>
                  <a:srgbClr val="000000"/>
                </a:solidFill>
                <a:latin typeface="Kristen ITC" pitchFamily="66" charset="0"/>
              </a:rPr>
              <a:t> </a:t>
            </a:r>
            <a:br>
              <a:rPr lang="es-ES" sz="4320">
                <a:solidFill>
                  <a:srgbClr val="000000"/>
                </a:solidFill>
                <a:latin typeface="Kristen ITC" pitchFamily="66" charset="0"/>
              </a:rPr>
            </a:br>
            <a:r>
              <a:rPr lang="es-ES" sz="3960">
                <a:solidFill>
                  <a:srgbClr val="000000"/>
                </a:solidFill>
                <a:latin typeface="Kristen ITC" pitchFamily="66" charset="0"/>
              </a:rPr>
              <a:t>Puedes ver más entrando </a:t>
            </a:r>
            <a:br>
              <a:rPr lang="es-ES" sz="3960">
                <a:solidFill>
                  <a:srgbClr val="000000"/>
                </a:solidFill>
                <a:latin typeface="Kristen ITC" pitchFamily="66" charset="0"/>
              </a:rPr>
            </a:br>
            <a:r>
              <a:rPr lang="es-ES" sz="3960" b="1">
                <a:solidFill>
                  <a:srgbClr val="40F903"/>
                </a:solidFill>
                <a:latin typeface="Kristen ITC" pitchFamily="66" charset="0"/>
                <a:hlinkClick r:id="rId2"/>
              </a:rPr>
              <a:t>Aquí</a:t>
            </a:r>
            <a:endParaRPr lang="es-ES" sz="3960" b="1">
              <a:solidFill>
                <a:srgbClr val="40F903"/>
              </a:solidFill>
              <a:latin typeface="Kristen ITC"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w="19050">
            <a:noFill/>
            <a:prstDash val="sysDot"/>
            <a:miter lim="800000"/>
            <a:headEnd/>
            <a:tailEnd/>
          </a:ln>
        </p:spPr>
        <p:txBody>
          <a:bodyPr>
            <a:spAutoFit/>
          </a:bodyPr>
          <a:lstStyle/>
          <a:p>
            <a:pPr algn="ctr" defTabSz="822960">
              <a:spcBef>
                <a:spcPct val="50000"/>
              </a:spcBef>
            </a:pPr>
            <a:r>
              <a:rPr lang="es-ES_tradnl" sz="1620" b="1">
                <a:solidFill>
                  <a:srgbClr val="000000"/>
                </a:solidFill>
                <a:latin typeface="Kristen ITC" pitchFamily="66" charset="0"/>
              </a:rPr>
              <a:t>Además puedes recibir powerpoints en tu correo electrónico suscribiéndote aquí:</a:t>
            </a:r>
            <a:r>
              <a:rPr lang="es-ES_tradnl" sz="1620" b="1">
                <a:solidFill>
                  <a:srgbClr val="0066FF"/>
                </a:solidFill>
              </a:rPr>
              <a:t> </a:t>
            </a:r>
          </a:p>
          <a:p>
            <a:pPr defTabSz="822960">
              <a:spcBef>
                <a:spcPct val="50000"/>
              </a:spcBef>
            </a:pPr>
            <a:endParaRPr lang="es-ES" sz="1620" b="1">
              <a:solidFill>
                <a:srgbClr val="0066FF"/>
              </a:solidFill>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532120" y="3143250"/>
            <a:ext cx="2125980" cy="177165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91940" y="3657600"/>
            <a:ext cx="1097280" cy="74295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457200" y="2228850"/>
            <a:ext cx="480060" cy="40005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457200" y="2628900"/>
            <a:ext cx="480060" cy="40005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457200" y="3028950"/>
            <a:ext cx="480060" cy="40005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457200" y="3429000"/>
            <a:ext cx="480060" cy="400050"/>
          </a:xfrm>
          <a:prstGeom prst="rect">
            <a:avLst/>
          </a:prstGeom>
          <a:noFill/>
          <a:ln w="9525">
            <a:noFill/>
            <a:miter lim="800000"/>
            <a:headEnd/>
            <a:tailEnd/>
          </a:ln>
        </p:spPr>
      </p:pic>
    </p:spTree>
    <p:extLst>
      <p:ext uri="{BB962C8B-B14F-4D97-AF65-F5344CB8AC3E}">
        <p14:creationId xmlns:p14="http://schemas.microsoft.com/office/powerpoint/2010/main" val="382608610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7037</TotalTime>
  <Words>3420</Words>
  <Application>Microsoft Office PowerPoint</Application>
  <PresentationFormat>Presentación en pantalla (16:9)</PresentationFormat>
  <Paragraphs>97</Paragraphs>
  <Slides>53</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53</vt:i4>
      </vt:variant>
    </vt:vector>
  </HeadingPairs>
  <TitlesOfParts>
    <vt:vector size="62"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Vicente García</dc:creator>
  <cp:lastModifiedBy>Vicente Garcia</cp:lastModifiedBy>
  <cp:revision>367</cp:revision>
  <dcterms:created xsi:type="dcterms:W3CDTF">2016-09-27T19:03:06Z</dcterms:created>
  <dcterms:modified xsi:type="dcterms:W3CDTF">2024-11-20T20:08:17Z</dcterms:modified>
</cp:coreProperties>
</file>