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notesMasterIdLst>
    <p:notesMasterId r:id="rId7"/>
  </p:notesMasterIdLst>
  <p:sldIdLst>
    <p:sldId id="263" r:id="rId3"/>
    <p:sldId id="262" r:id="rId4"/>
    <p:sldId id="258" r:id="rId5"/>
    <p:sldId id="264" r:id="rId6"/>
  </p:sldIdLst>
  <p:sldSz cx="9144000" cy="5143500" type="screen16x9"/>
  <p:notesSz cx="6858000" cy="9144000"/>
  <p:embeddedFontLst>
    <p:embeddedFont>
      <p:font typeface="Brush Script MT" pitchFamily="66" charset="0"/>
      <p:italic r:id="rId8"/>
    </p:embeddedFont>
    <p:embeddedFont>
      <p:font typeface="Edwardian Script ITC" pitchFamily="66" charset="0"/>
      <p:regular r:id="rId9"/>
    </p:embeddedFont>
    <p:embeddedFont>
      <p:font typeface="Calibri" pitchFamily="34" charset="0"/>
      <p:regular r:id="rId10"/>
      <p:bold r:id="rId11"/>
      <p:italic r:id="rId12"/>
      <p:boldItalic r:id="rId13"/>
    </p:embeddedFont>
    <p:embeddedFont>
      <p:font typeface="Berlin Sans FB Demi" pitchFamily="34" charset="0"/>
      <p:bold r:id="rId14"/>
    </p:embeddedFont>
  </p:embeddedFontLst>
  <p:defaultTextStyle>
    <a:defPPr>
      <a:defRPr lang="es-A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BeoiSlkiaQPhdfLrbX6o4w" hashData="8u+HSMC2vZ1N5KdJVQu1HguwRt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800080"/>
    <a:srgbClr val="66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719" autoAdjust="0"/>
  </p:normalViewPr>
  <p:slideViewPr>
    <p:cSldViewPr showGuides="1">
      <p:cViewPr>
        <p:scale>
          <a:sx n="80" d="100"/>
          <a:sy n="80" d="100"/>
        </p:scale>
        <p:origin x="-150" y="-31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5.fntdata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font" Target="fonts/font4.fntdata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font" Target="fonts/font3.fntdata"/><Relationship Id="rId4" Type="http://schemas.openxmlformats.org/officeDocument/2006/relationships/slide" Target="slides/slide2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E6218A-875B-443E-ABF8-33C4B887D2D7}" type="datetimeFigureOut">
              <a:rPr lang="es-AR" smtClean="0"/>
              <a:t>18/07/2014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14478E-DB5F-4EE2-9F96-A56AA5FA3AD9}" type="slidenum">
              <a:rPr lang="es-AR" smtClean="0"/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14478E-DB5F-4EE2-9F96-A56AA5FA3AD9}" type="slidenum">
              <a:rPr lang="es-AR" smtClean="0"/>
              <a:t>1</a:t>
            </a:fld>
            <a:endParaRPr lang="es-A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s-A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A872EA-B9E6-42CC-9680-8FFF9E4865F0}" type="datetimeFigureOut">
              <a:rPr lang="es-AR"/>
              <a:pPr>
                <a:defRPr/>
              </a:pPr>
              <a:t>18/07/2014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5F792D-2761-41B8-8DAF-8258278594D8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949B35-829B-4578-B2F5-B827B1023DC9}" type="datetimeFigureOut">
              <a:rPr lang="es-AR"/>
              <a:pPr>
                <a:defRPr/>
              </a:pPr>
              <a:t>18/07/2014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755E52-EEB9-43D0-95D5-17C6CC4A6B6D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C9D62F-05BF-45B1-9CCD-A6BD555B7002}" type="datetimeFigureOut">
              <a:rPr lang="es-AR"/>
              <a:pPr>
                <a:defRPr/>
              </a:pPr>
              <a:t>18/07/2014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6CF0C7-2E43-493E-A9E3-147264FE4774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A11723-E9D0-42A4-BB7A-B4EAEC445594}" type="datetimeFigureOut">
              <a:rPr lang="es-AR"/>
              <a:pPr>
                <a:defRPr/>
              </a:pPr>
              <a:t>18/07/2014</a:t>
            </a:fld>
            <a:endParaRPr lang="es-A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E8879F-CCD5-42F3-942B-0CC373371C88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4CD268-0449-4A49-85B5-751CA623173A}" type="datetimeFigureOut">
              <a:rPr lang="es-AR"/>
              <a:pPr>
                <a:defRPr/>
              </a:pPr>
              <a:t>18/07/2014</a:t>
            </a:fld>
            <a:endParaRPr lang="es-A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D70F2F-56EA-413F-8F43-1C1D05476648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B1F623-43EA-4058-84AD-4ADCC065206F}" type="datetimeFigureOut">
              <a:rPr lang="es-AR"/>
              <a:pPr>
                <a:defRPr/>
              </a:pPr>
              <a:t>18/07/2014</a:t>
            </a:fld>
            <a:endParaRPr lang="es-A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E2FEFA-337C-47B3-820C-A7F310AA61AC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1F0BA4-B2F1-4766-852A-DB60465BF57D}" type="datetimeFigureOut">
              <a:rPr lang="es-AR"/>
              <a:pPr>
                <a:defRPr/>
              </a:pPr>
              <a:t>18/07/2014</a:t>
            </a:fld>
            <a:endParaRPr lang="es-A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785C4C-76F8-4A3E-B691-5380C4F7832B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03CEA5-06AA-493D-8FE8-C7DEEDBC69C1}" type="datetimeFigureOut">
              <a:rPr lang="es-AR"/>
              <a:pPr>
                <a:defRPr/>
              </a:pPr>
              <a:t>18/07/2014</a:t>
            </a:fld>
            <a:endParaRPr lang="es-A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6C7DA5-CB8E-471D-8445-5281C162BCA1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AR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BD4D89-F52F-4441-95DB-46AA9CD32FF0}" type="datetimeFigureOut">
              <a:rPr lang="es-AR"/>
              <a:pPr>
                <a:defRPr/>
              </a:pPr>
              <a:t>18/07/2014</a:t>
            </a:fld>
            <a:endParaRPr lang="es-A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412D1C-9EA4-4E9D-9C4D-7D6F2E471A43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155FA1-1535-492E-97CA-742683747B34}" type="datetimeFigureOut">
              <a:rPr lang="es-AR"/>
              <a:pPr>
                <a:defRPr/>
              </a:pPr>
              <a:t>18/07/2014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7E381B-129C-423D-BB55-9BED3C7514DE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DC4498-CE61-41DF-8896-99F0A061F580}" type="datetimeFigureOut">
              <a:rPr lang="es-AR"/>
              <a:pPr>
                <a:defRPr/>
              </a:pPr>
              <a:t>18/07/2014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48880D-A5A1-46F0-83BD-7B67E73FEC79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EE9D1A-5EF4-4C25-BDBC-3059A34A63A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s-AR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A9372AC-5C51-4398-B02B-D1DA4E3690DC}" type="datetimeFigureOut">
              <a:rPr lang="es-AR"/>
              <a:pPr>
                <a:defRPr/>
              </a:pPr>
              <a:t>18/07/2014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0499AAE-D1FC-44CA-8460-6AF67E894CB7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D13C290-CEBC-40CE-8657-38019E884A7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1" name="Picture 2"/>
          <p:cNvPicPr>
            <a:picLocks noChangeAspect="1" noChangeArrowheads="1"/>
          </p:cNvPicPr>
          <p:nvPr/>
        </p:nvPicPr>
        <p:blipFill>
          <a:blip r:embed="rId3"/>
          <a:srcRect l="24342" r="49342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2214546" y="428610"/>
            <a:ext cx="4956175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AR" sz="8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rush Script MT" pitchFamily="66" charset="0"/>
              </a:rPr>
              <a:t>Oda a la </a:t>
            </a:r>
            <a:r>
              <a:rPr lang="es-AR" sz="8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rush Script MT" pitchFamily="66" charset="0"/>
              </a:rPr>
              <a:t>vida</a:t>
            </a:r>
          </a:p>
          <a:p>
            <a:pPr algn="ctr"/>
            <a:r>
              <a:rPr lang="es-AR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rush Script MT" pitchFamily="66" charset="0"/>
              </a:rPr>
              <a:t>(Muere lentamente…)</a:t>
            </a:r>
          </a:p>
        </p:txBody>
      </p:sp>
      <p:sp>
        <p:nvSpPr>
          <p:cNvPr id="5" name="TextBox 2"/>
          <p:cNvSpPr txBox="1">
            <a:spLocks noChangeArrowheads="1"/>
          </p:cNvSpPr>
          <p:nvPr/>
        </p:nvSpPr>
        <p:spPr bwMode="auto">
          <a:xfrm>
            <a:off x="2143108" y="2714626"/>
            <a:ext cx="4956175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AR" sz="80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rush Script MT" pitchFamily="66" charset="0"/>
              </a:rPr>
              <a:t>Ode</a:t>
            </a:r>
            <a:r>
              <a:rPr lang="es-AR" sz="8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rush Script MT" pitchFamily="66" charset="0"/>
              </a:rPr>
              <a:t> à vida</a:t>
            </a:r>
            <a:endParaRPr lang="es-AR" sz="8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rush Script MT" pitchFamily="66" charset="0"/>
            </a:endParaRPr>
          </a:p>
          <a:p>
            <a:pPr algn="ctr"/>
            <a:r>
              <a:rPr lang="pt-BR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rush Script MT" pitchFamily="66" charset="0"/>
              </a:rPr>
              <a:t>(Morre lentamente...</a:t>
            </a:r>
            <a:r>
              <a:rPr lang="es-AR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rush Script MT" pitchFamily="66" charset="0"/>
              </a:rPr>
              <a:t>)</a:t>
            </a:r>
            <a:endParaRPr lang="es-AR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rush Script MT" pitchFamily="66" charset="0"/>
            </a:endParaRPr>
          </a:p>
        </p:txBody>
      </p:sp>
      <p:pic>
        <p:nvPicPr>
          <p:cNvPr id="3078" name="Picture 6" descr="http://www.gifss.com/banderas/portugal/portugal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29520" y="3857634"/>
            <a:ext cx="857256" cy="552451"/>
          </a:xfrm>
          <a:prstGeom prst="rect">
            <a:avLst/>
          </a:prstGeom>
          <a:noFill/>
        </p:spPr>
      </p:pic>
      <p:pic>
        <p:nvPicPr>
          <p:cNvPr id="3080" name="Picture 8" descr="http://www.banderas-del-mundo.com/Espana/con_escudo/Espagne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5786" y="714362"/>
            <a:ext cx="785818" cy="623881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 rot="19196878">
            <a:off x="8098073" y="4267535"/>
            <a:ext cx="9492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pPr algn="ctr"/>
            <a:r>
              <a:rPr lang="es-AR" dirty="0" smtClean="0">
                <a:solidFill>
                  <a:schemeClr val="bg1"/>
                </a:solidFill>
                <a:latin typeface="Edwardian Script ITC" pitchFamily="66" charset="0"/>
              </a:rPr>
              <a:t>2014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  <p:sp>
        <p:nvSpPr>
          <p:cNvPr id="30" name="4-Point Star 28"/>
          <p:cNvSpPr/>
          <p:nvPr/>
        </p:nvSpPr>
        <p:spPr>
          <a:xfrm rot="890656">
            <a:off x="2251849" y="482921"/>
            <a:ext cx="469894" cy="352421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1" name="4-Point Star 28"/>
          <p:cNvSpPr/>
          <p:nvPr/>
        </p:nvSpPr>
        <p:spPr>
          <a:xfrm rot="890656">
            <a:off x="6466691" y="2983251"/>
            <a:ext cx="469894" cy="352421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2" name="4-Point Star 29"/>
          <p:cNvSpPr/>
          <p:nvPr/>
        </p:nvSpPr>
        <p:spPr>
          <a:xfrm rot="890656">
            <a:off x="2385244" y="3540950"/>
            <a:ext cx="350459" cy="262844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3" name="4-Point Star 29"/>
          <p:cNvSpPr/>
          <p:nvPr/>
        </p:nvSpPr>
        <p:spPr>
          <a:xfrm rot="890656">
            <a:off x="7100151" y="1183496"/>
            <a:ext cx="350459" cy="262844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1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xit" presetSubtype="0" fill="hold" grpId="1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xit" presetSubtype="0" fill="hold" grpId="1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xit" presetSubtype="0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3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xit" presetSubtype="0" fill="hold" grpId="1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60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xit" presetSubtype="0" fill="hold" grpId="1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7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xit" presetSubtype="0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3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5" grpId="0"/>
      <p:bldP spid="5" grpId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5" name="Picture 2"/>
          <p:cNvPicPr>
            <a:picLocks noChangeAspect="1" noChangeArrowheads="1"/>
          </p:cNvPicPr>
          <p:nvPr/>
        </p:nvPicPr>
        <p:blipFill>
          <a:blip r:embed="rId3"/>
          <a:srcRect l="4167"/>
          <a:stretch>
            <a:fillRect/>
          </a:stretch>
        </p:blipFill>
        <p:spPr bwMode="auto">
          <a:xfrm>
            <a:off x="-24155400" y="0"/>
            <a:ext cx="332994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67" name="Rectangle 3"/>
          <p:cNvSpPr>
            <a:spLocks noChangeArrowheads="1"/>
          </p:cNvSpPr>
          <p:nvPr/>
        </p:nvSpPr>
        <p:spPr bwMode="auto">
          <a:xfrm>
            <a:off x="14391" y="-714398"/>
            <a:ext cx="4392613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Morre lentamente quem não troca de idéias, não troca de discurso, evita as próprias contradições.</a:t>
            </a:r>
          </a:p>
          <a:p>
            <a:pPr algn="ctr"/>
            <a:endParaRPr lang="pt-BR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  <a:p>
            <a:pPr algn="ctr"/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Morre lentamente quem vira escravo do hábito, repetindo todos os dias o mesmo trajeto e as mesmas compras no supermercado. Quem não troca de marca, não arrisca vestir uma cor nova, não dá papo para quem não conhece.</a:t>
            </a:r>
          </a:p>
          <a:p>
            <a:pPr algn="ctr"/>
            <a:endParaRPr lang="pt-BR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  <a:p>
            <a:pPr algn="ctr"/>
            <a:endParaRPr lang="pt-BR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  <a:p>
            <a:pPr algn="ctr"/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Morre lentamente quem faz da televisão o seu guru e seu parceiro diário. Muitos não podem comprar um livro ou uma entrada de cinema, mas muitos podem, e ainda assim alienam-se diante de um tubo de imagens que traz informação e entretenimento, mas que não deveria, mesmo com apenas 14 polegadas, ocupar tanto espaço em uma vida.</a:t>
            </a:r>
          </a:p>
          <a:p>
            <a:pPr algn="ctr"/>
            <a:endParaRPr lang="pt-BR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  <a:p>
            <a:pPr algn="ctr"/>
            <a:endParaRPr lang="pt-BR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  <a:p>
            <a:pPr algn="ctr"/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Morre lentamente quem evita uma paixão, quem prefere o preto no branco e os pingos nos is a um turbilhão de emoções indomáveis, justamente as que resgatam brilho nos olhos, sorrisos e soluços, coração aos tropeços, sentimentos</a:t>
            </a:r>
            <a:r>
              <a:rPr lang="pt-BR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.</a:t>
            </a:r>
            <a:endParaRPr lang="pt-BR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2068" name="Rectangle 4"/>
          <p:cNvSpPr>
            <a:spLocks noChangeArrowheads="1"/>
          </p:cNvSpPr>
          <p:nvPr/>
        </p:nvSpPr>
        <p:spPr bwMode="auto">
          <a:xfrm>
            <a:off x="4595562" y="-714398"/>
            <a:ext cx="4356100" cy="5478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Muere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lentamente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quien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no cambia de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ideas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,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ni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cambia de discurso,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quien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evita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las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propias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contradicciones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.</a:t>
            </a:r>
          </a:p>
          <a:p>
            <a:pPr algn="ctr"/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Muere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lentamente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quien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se transforma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en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esclavo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del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hábito,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repitiendo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todos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los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días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los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mismos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trayectos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y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las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mismas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compras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en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el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supermercado.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Quien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no cambia de marca, no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arriesga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vestir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un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color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nuevo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, no da algo a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quien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no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conoce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.</a:t>
            </a:r>
          </a:p>
          <a:p>
            <a:pPr algn="ctr"/>
            <a:endParaRPr lang="pt-BR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  <a:p>
            <a:pPr algn="ctr"/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Muere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lentamente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quien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hace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de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la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televisión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su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gurú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y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su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pareja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diaria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.</a:t>
            </a:r>
          </a:p>
          <a:p>
            <a:pPr algn="ctr"/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Muchos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no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pueden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comprar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un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libro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o una entrada de cine, pero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muchos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pueden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, y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aún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así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se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alienan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delante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de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un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tubo de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imágenes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que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trae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la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información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y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el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entretenimiento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, pero que no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debería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,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pues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con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sólo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14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pulgadas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, ocupar tanto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espacio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en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una vida.</a:t>
            </a:r>
          </a:p>
          <a:p>
            <a:pPr algn="ctr"/>
            <a:endParaRPr lang="pt-BR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  <a:p>
            <a:pPr algn="ctr"/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Muere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lentamente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quien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evita una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pasión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,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quien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prefiere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el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negro sobre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blanco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y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los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puntos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sobre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las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“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íes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” a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un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remolino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de emociones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indomables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, justamente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las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que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rescatan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el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brillo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de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los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ojos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,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sonrisas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e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hipos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,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corazones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a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los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tropiezos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y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sentimientos</a:t>
            </a:r>
            <a:r>
              <a:rPr lang="pt-BR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.</a:t>
            </a:r>
            <a:endParaRPr lang="pt-BR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4728525" y="-714398"/>
            <a:ext cx="4356100" cy="4185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Muere</a:t>
            </a:r>
            <a:r>
              <a:rPr lang="pt-BR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lentamente </a:t>
            </a:r>
            <a:r>
              <a:rPr lang="pt-BR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quien</a:t>
            </a:r>
            <a:r>
              <a:rPr lang="pt-BR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no </a:t>
            </a:r>
            <a:r>
              <a:rPr lang="pt-BR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voltea</a:t>
            </a:r>
            <a:r>
              <a:rPr lang="pt-BR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la</a:t>
            </a:r>
            <a:r>
              <a:rPr lang="pt-BR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mesa </a:t>
            </a:r>
            <a:r>
              <a:rPr lang="pt-BR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cuando</a:t>
            </a:r>
            <a:r>
              <a:rPr lang="pt-BR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está infeliz </a:t>
            </a:r>
            <a:r>
              <a:rPr lang="pt-BR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en</a:t>
            </a:r>
            <a:r>
              <a:rPr lang="pt-BR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el</a:t>
            </a:r>
            <a:r>
              <a:rPr lang="pt-BR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trabajo</a:t>
            </a:r>
            <a:r>
              <a:rPr lang="pt-BR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, </a:t>
            </a:r>
            <a:r>
              <a:rPr lang="pt-BR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quien</a:t>
            </a:r>
            <a:r>
              <a:rPr lang="pt-BR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no </a:t>
            </a:r>
            <a:r>
              <a:rPr lang="pt-BR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arriesga</a:t>
            </a:r>
            <a:r>
              <a:rPr lang="pt-BR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lo</a:t>
            </a:r>
            <a:r>
              <a:rPr lang="pt-BR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cierto</a:t>
            </a:r>
            <a:r>
              <a:rPr lang="pt-BR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por </a:t>
            </a:r>
            <a:r>
              <a:rPr lang="pt-BR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lo</a:t>
            </a:r>
            <a:r>
              <a:rPr lang="pt-BR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incierto</a:t>
            </a:r>
            <a:r>
              <a:rPr lang="pt-BR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para ir detrás de </a:t>
            </a:r>
            <a:r>
              <a:rPr lang="pt-BR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un</a:t>
            </a:r>
            <a:r>
              <a:rPr lang="pt-BR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sueño</a:t>
            </a:r>
            <a:r>
              <a:rPr lang="pt-BR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, </a:t>
            </a:r>
            <a:r>
              <a:rPr lang="pt-BR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quien</a:t>
            </a:r>
            <a:r>
              <a:rPr lang="pt-BR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no se permite por </a:t>
            </a:r>
            <a:r>
              <a:rPr lang="pt-BR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lo</a:t>
            </a:r>
            <a:r>
              <a:rPr lang="pt-BR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menos una vez </a:t>
            </a:r>
            <a:r>
              <a:rPr lang="pt-BR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en</a:t>
            </a:r>
            <a:r>
              <a:rPr lang="pt-BR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la</a:t>
            </a:r>
            <a:r>
              <a:rPr lang="pt-BR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vida, </a:t>
            </a:r>
            <a:r>
              <a:rPr lang="pt-BR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huir</a:t>
            </a:r>
            <a:r>
              <a:rPr lang="pt-BR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de </a:t>
            </a:r>
            <a:r>
              <a:rPr lang="pt-BR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los</a:t>
            </a:r>
            <a:r>
              <a:rPr lang="pt-BR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consejos</a:t>
            </a:r>
            <a:r>
              <a:rPr lang="pt-BR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sensatos.</a:t>
            </a:r>
          </a:p>
          <a:p>
            <a:pPr algn="ctr"/>
            <a:endParaRPr lang="pt-BR" sz="1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  <a:p>
            <a:pPr algn="ctr"/>
            <a:r>
              <a:rPr lang="pt-BR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Muere</a:t>
            </a:r>
            <a:r>
              <a:rPr lang="pt-BR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lentamente </a:t>
            </a:r>
            <a:r>
              <a:rPr lang="pt-BR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quien</a:t>
            </a:r>
            <a:r>
              <a:rPr lang="pt-BR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no viaja, </a:t>
            </a:r>
            <a:r>
              <a:rPr lang="pt-BR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quien</a:t>
            </a:r>
            <a:r>
              <a:rPr lang="pt-BR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no </a:t>
            </a:r>
            <a:r>
              <a:rPr lang="pt-BR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lee</a:t>
            </a:r>
            <a:r>
              <a:rPr lang="pt-BR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, </a:t>
            </a:r>
            <a:r>
              <a:rPr lang="pt-BR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quien</a:t>
            </a:r>
            <a:r>
              <a:rPr lang="pt-BR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no </a:t>
            </a:r>
            <a:r>
              <a:rPr lang="pt-BR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oye</a:t>
            </a:r>
            <a:r>
              <a:rPr lang="pt-BR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música, </a:t>
            </a:r>
            <a:r>
              <a:rPr lang="pt-BR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quien</a:t>
            </a:r>
            <a:r>
              <a:rPr lang="pt-BR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no </a:t>
            </a:r>
            <a:r>
              <a:rPr lang="pt-BR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encuentra</a:t>
            </a:r>
            <a:r>
              <a:rPr lang="pt-BR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gracia</a:t>
            </a:r>
            <a:r>
              <a:rPr lang="pt-BR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en</a:t>
            </a:r>
            <a:r>
              <a:rPr lang="pt-BR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si </a:t>
            </a:r>
            <a:r>
              <a:rPr lang="pt-BR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mismo</a:t>
            </a:r>
            <a:r>
              <a:rPr lang="pt-BR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.</a:t>
            </a:r>
          </a:p>
          <a:p>
            <a:pPr algn="ctr"/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Muere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lentamente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quien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destruye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su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amor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propio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.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Puede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ser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la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depresión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,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esa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enfermedad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es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grave y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requiere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ayuda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profesional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.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Entonces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muere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cada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día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quien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no se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deja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ayudar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.</a:t>
            </a:r>
          </a:p>
          <a:p>
            <a:pPr algn="ctr"/>
            <a:endParaRPr lang="pt-BR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  <a:p>
            <a:pPr algn="ctr"/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Muere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lentamente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quien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no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trabaja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y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quien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no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estudia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, y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la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mayoría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de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las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veces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es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una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opción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y,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sí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, destino: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entonces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un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gobierno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en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silencio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puede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matar lentamente una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buena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parte de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la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población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.</a:t>
            </a:r>
          </a:p>
          <a:p>
            <a:pPr algn="ctr"/>
            <a:endParaRPr lang="pt-BR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4740400" y="-714398"/>
            <a:ext cx="4356100" cy="91409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Muere</a:t>
            </a:r>
            <a:r>
              <a:rPr lang="pt-BR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lentamente,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quien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pasa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los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días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quejándose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de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su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mala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suerte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o de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la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lluvia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incesante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,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desistiendo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de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un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proyecto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antes de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empezarlo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,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el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que no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pregunta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acerca de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un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asunto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que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desconoce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o no responde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cuando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le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indagan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sobre algo que sabe.</a:t>
            </a:r>
          </a:p>
          <a:p>
            <a:pPr algn="ctr"/>
            <a:endParaRPr lang="pt-BR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  <a:p>
            <a:pPr algn="ctr"/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Muchas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personas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mueren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lentamente, y esta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muerte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es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una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muy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ingrata y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traicionera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, porque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cuando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se acerca de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verdad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,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ya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estamos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muy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destrozados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para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caminar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en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el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corto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tiempo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que resta.</a:t>
            </a:r>
          </a:p>
          <a:p>
            <a:pPr algn="ctr"/>
            <a:endParaRPr lang="pt-BR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  <a:p>
            <a:pPr algn="ctr"/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Que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mañana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, por tanto, demore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mucho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para que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sea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nuestro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día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. Dado que no podemos evitar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un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final repentino, por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lo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menos evitar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la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muerte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en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suaves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prestaciones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, recordando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siempre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que estar vivo exige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un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esfuerzo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mucho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mayor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que </a:t>
            </a:r>
            <a:r>
              <a:rPr lang="pt-B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simplemente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respirar.</a:t>
            </a:r>
          </a:p>
          <a:p>
            <a:pPr algn="ctr"/>
            <a:endParaRPr lang="pt-BR" sz="1400" dirty="0" smtClean="0">
              <a:solidFill>
                <a:schemeClr val="bg1"/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  <a:p>
            <a:pPr algn="ctr"/>
            <a:endParaRPr lang="pt-BR" sz="1400" dirty="0">
              <a:solidFill>
                <a:schemeClr val="bg1"/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  <a:p>
            <a:pPr algn="ctr"/>
            <a:endParaRPr lang="pt-BR" sz="1400" dirty="0" smtClean="0">
              <a:solidFill>
                <a:schemeClr val="bg1"/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  <a:p>
            <a:pPr algn="ctr"/>
            <a:endParaRPr lang="pt-BR" sz="1400" dirty="0">
              <a:solidFill>
                <a:schemeClr val="bg1"/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  <a:p>
            <a:pPr algn="ctr"/>
            <a:endParaRPr lang="pt-BR" sz="1400" dirty="0" smtClean="0">
              <a:solidFill>
                <a:schemeClr val="bg1"/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  <a:p>
            <a:pPr algn="ctr"/>
            <a:endParaRPr lang="pt-BR" sz="1400" dirty="0">
              <a:solidFill>
                <a:schemeClr val="bg1"/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  <a:p>
            <a:pPr algn="ctr"/>
            <a:endParaRPr lang="pt-BR" sz="1400" dirty="0" smtClean="0">
              <a:solidFill>
                <a:schemeClr val="bg1"/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  <a:p>
            <a:pPr algn="ctr"/>
            <a:endParaRPr lang="pt-BR" sz="1400" dirty="0">
              <a:solidFill>
                <a:schemeClr val="bg1"/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  <a:p>
            <a:pPr algn="ctr"/>
            <a:endParaRPr lang="pt-BR" sz="1400" dirty="0" smtClean="0">
              <a:solidFill>
                <a:schemeClr val="bg1"/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  <a:p>
            <a:pPr algn="ctr"/>
            <a:endParaRPr lang="pt-BR" sz="1400" dirty="0">
              <a:solidFill>
                <a:schemeClr val="bg1"/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  <a:p>
            <a:pPr algn="ctr"/>
            <a:endParaRPr lang="pt-BR" sz="1400" dirty="0" smtClean="0">
              <a:solidFill>
                <a:schemeClr val="bg1"/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  <a:p>
            <a:pPr algn="ctr"/>
            <a:endParaRPr lang="pt-BR" sz="1400" dirty="0">
              <a:solidFill>
                <a:schemeClr val="bg1"/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  <a:p>
            <a:pPr algn="ctr"/>
            <a:endParaRPr lang="pt-BR" sz="1400" dirty="0" smtClean="0">
              <a:solidFill>
                <a:schemeClr val="bg1"/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  <a:p>
            <a:pPr algn="ctr"/>
            <a:endParaRPr lang="pt-BR" sz="1400" dirty="0">
              <a:solidFill>
                <a:schemeClr val="bg1"/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  <a:p>
            <a:pPr algn="ctr"/>
            <a:endParaRPr lang="pt-BR" sz="1400" dirty="0" smtClean="0">
              <a:solidFill>
                <a:schemeClr val="bg1"/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  <a:p>
            <a:pPr algn="ctr"/>
            <a:endParaRPr lang="pt-BR" sz="1400" dirty="0">
              <a:solidFill>
                <a:schemeClr val="bg1"/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  <a:p>
            <a:pPr algn="ctr"/>
            <a:endParaRPr lang="pt-BR" sz="1400" dirty="0" smtClean="0">
              <a:solidFill>
                <a:schemeClr val="bg1"/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  <a:p>
            <a:pPr algn="ctr"/>
            <a:endParaRPr lang="pt-BR" sz="1400" dirty="0">
              <a:solidFill>
                <a:schemeClr val="bg1"/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  <a:p>
            <a:pPr algn="ctr"/>
            <a:endParaRPr lang="pt-BR" sz="1400" dirty="0" smtClean="0">
              <a:solidFill>
                <a:schemeClr val="bg1"/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  <a:p>
            <a:pPr algn="ctr"/>
            <a:endParaRPr lang="pt-BR" sz="1400" dirty="0">
              <a:solidFill>
                <a:schemeClr val="bg1"/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  <a:p>
            <a:pPr algn="ctr"/>
            <a:endParaRPr lang="pt-BR" sz="1400" dirty="0" smtClean="0">
              <a:solidFill>
                <a:schemeClr val="bg1"/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  <a:p>
            <a:pPr algn="ctr"/>
            <a:endParaRPr lang="pt-BR" sz="1400" dirty="0">
              <a:solidFill>
                <a:schemeClr val="bg1"/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  <a:p>
            <a:pPr algn="ctr"/>
            <a:endParaRPr lang="pt-BR" sz="1400" dirty="0">
              <a:solidFill>
                <a:schemeClr val="bg1"/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20" name="Rectangle 3"/>
          <p:cNvSpPr>
            <a:spLocks noChangeArrowheads="1"/>
          </p:cNvSpPr>
          <p:nvPr/>
        </p:nvSpPr>
        <p:spPr bwMode="auto">
          <a:xfrm>
            <a:off x="14391" y="-714398"/>
            <a:ext cx="4392613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Morre 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lentamente quem não vira a mesa quando está infeliz no trabalho, quem não arrisca o certo pelo incerto atrás de um sonho, quem não se permite, uma vez na vida, fugir dos conselhos sensatos.</a:t>
            </a:r>
          </a:p>
          <a:p>
            <a:pPr algn="ctr"/>
            <a:endParaRPr lang="pt-BR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  <a:p>
            <a:pPr algn="ctr"/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Morre lentamente quem não viaja, quem não lê, quem não ouve música, quem não acha graça de si mesmo.</a:t>
            </a:r>
          </a:p>
          <a:p>
            <a:pPr algn="ctr"/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Morre lentamente quem destrói seu amor-próprio. Pode ser depressão, que é doença séria e requer ajuda profissional. Então fenece a cada dia quem não se deixa ajudar.</a:t>
            </a:r>
          </a:p>
          <a:p>
            <a:pPr algn="ctr"/>
            <a:endParaRPr lang="pt-BR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  <a:p>
            <a:pPr algn="ctr"/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Morre lentamente quem não trabalha e quem não estuda, e na maioria das vezes isso não é opção e, sim, destino: então um governo omisso pode matar lentamente uma boa parcela da população</a:t>
            </a:r>
            <a:r>
              <a:rPr lang="pt-BR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.</a:t>
            </a:r>
            <a:endParaRPr lang="pt-BR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21" name="Rectangle 3"/>
          <p:cNvSpPr>
            <a:spLocks noChangeArrowheads="1"/>
          </p:cNvSpPr>
          <p:nvPr/>
        </p:nvSpPr>
        <p:spPr bwMode="auto">
          <a:xfrm>
            <a:off x="169110" y="-714398"/>
            <a:ext cx="4392613" cy="91409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Morre </a:t>
            </a:r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lentamente quem passa os dias queixando-se da má sorte ou da chuva incessante, desistindo de um projeto antes de iniciá-lo, não perguntando sobre um assunto que desconhece e não respondendo quando lhe indagam o que sabe. </a:t>
            </a:r>
          </a:p>
          <a:p>
            <a:pPr algn="ctr"/>
            <a:endParaRPr lang="pt-BR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  <a:p>
            <a:pPr algn="ctr"/>
            <a:endParaRPr lang="pt-BR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  <a:p>
            <a:pPr algn="ctr"/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Morre muita gente lentamente, e esta é a morte mais ingrata e traiçoeira, pois quando ela se aproxima de verdade, aí já estamos muito destreinados para percorrer o pouco tempo restante.</a:t>
            </a:r>
          </a:p>
          <a:p>
            <a:pPr algn="ctr"/>
            <a:endParaRPr lang="pt-BR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  <a:p>
            <a:pPr algn="ctr"/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Que amanhã, portanto, demore muito para ser o nosso dia. Já que não podemos evitar um final repentino, que ao menos evitemos a morte em suaves prestações, lembrando sempre que estar vivo exige um esforço bem maior do que simplesmente respirar.</a:t>
            </a:r>
          </a:p>
          <a:p>
            <a:pPr algn="ctr"/>
            <a:endParaRPr lang="pt-BR" sz="1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  <a:p>
            <a:pPr algn="ctr"/>
            <a:endParaRPr lang="pt-BR" sz="1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  <a:p>
            <a:pPr algn="ctr"/>
            <a:endParaRPr lang="pt-BR" sz="1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  <a:p>
            <a:pPr algn="ctr"/>
            <a:endParaRPr lang="pt-BR" sz="1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  <a:p>
            <a:pPr algn="ctr"/>
            <a:endParaRPr lang="pt-BR" sz="1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  <a:p>
            <a:pPr algn="ctr"/>
            <a:endParaRPr lang="pt-BR" sz="1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  <a:p>
            <a:pPr algn="ctr"/>
            <a:endParaRPr lang="pt-BR" sz="1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  <a:p>
            <a:pPr algn="ctr"/>
            <a:endParaRPr lang="pt-BR" sz="1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  <a:p>
            <a:pPr algn="ctr"/>
            <a:endParaRPr lang="pt-BR" sz="1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  <a:p>
            <a:pPr algn="ctr"/>
            <a:endParaRPr lang="pt-BR" sz="1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  <a:p>
            <a:pPr algn="ctr"/>
            <a:endParaRPr lang="pt-BR" sz="1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  <a:p>
            <a:pPr algn="ctr"/>
            <a:endParaRPr lang="pt-BR" sz="1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  <a:p>
            <a:pPr algn="ctr"/>
            <a:endParaRPr lang="pt-BR" sz="1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  <a:p>
            <a:pPr algn="ctr"/>
            <a:endParaRPr lang="pt-BR" sz="1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  <a:p>
            <a:pPr algn="ctr"/>
            <a:endParaRPr lang="pt-BR" sz="1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  <a:p>
            <a:pPr algn="ctr"/>
            <a:endParaRPr lang="pt-BR" sz="1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  <a:p>
            <a:pPr algn="ctr"/>
            <a:endParaRPr lang="pt-BR" sz="1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  <a:p>
            <a:pPr algn="ctr"/>
            <a:endParaRPr lang="pt-BR" sz="1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  <a:p>
            <a:pPr algn="ctr"/>
            <a:endParaRPr lang="pt-BR" sz="1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  <a:p>
            <a:pPr algn="ctr"/>
            <a:endParaRPr lang="pt-BR" sz="1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  <a:p>
            <a:pPr algn="ctr"/>
            <a:endParaRPr lang="pt-BR" sz="1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  <a:p>
            <a:pPr algn="ctr"/>
            <a:endParaRPr lang="pt-BR" sz="1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  <a:p>
            <a:pPr algn="ctr"/>
            <a:endParaRPr lang="pt-BR" sz="1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  <a:p>
            <a:pPr algn="ctr"/>
            <a:endParaRPr lang="pt-BR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/>
          <a:srcRect l="4167" t="76389"/>
          <a:stretch>
            <a:fillRect/>
          </a:stretch>
        </p:blipFill>
        <p:spPr bwMode="auto">
          <a:xfrm>
            <a:off x="-24155400" y="3929072"/>
            <a:ext cx="33299400" cy="12144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/>
          <a:srcRect l="4167" b="95833"/>
          <a:stretch>
            <a:fillRect/>
          </a:stretch>
        </p:blipFill>
        <p:spPr bwMode="auto">
          <a:xfrm>
            <a:off x="-24155400" y="-49427"/>
            <a:ext cx="33299400" cy="2637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/>
          <a:srcRect l="4167" b="79167"/>
          <a:stretch>
            <a:fillRect/>
          </a:stretch>
        </p:blipFill>
        <p:spPr bwMode="auto">
          <a:xfrm>
            <a:off x="-24155400" y="0"/>
            <a:ext cx="33299400" cy="10715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/>
          <a:srcRect l="4167" t="95834"/>
          <a:stretch>
            <a:fillRect/>
          </a:stretch>
        </p:blipFill>
        <p:spPr bwMode="auto">
          <a:xfrm>
            <a:off x="-24155400" y="4929204"/>
            <a:ext cx="33299400" cy="21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Box 2"/>
          <p:cNvSpPr txBox="1">
            <a:spLocks noChangeArrowheads="1"/>
          </p:cNvSpPr>
          <p:nvPr/>
        </p:nvSpPr>
        <p:spPr bwMode="auto">
          <a:xfrm>
            <a:off x="2071670" y="1428742"/>
            <a:ext cx="4956175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AR" sz="1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rush Script MT" pitchFamily="66" charset="0"/>
              </a:rPr>
              <a:t>Fin</a:t>
            </a:r>
          </a:p>
        </p:txBody>
      </p:sp>
      <p:sp>
        <p:nvSpPr>
          <p:cNvPr id="16" name="15 CuadroTexto"/>
          <p:cNvSpPr txBox="1"/>
          <p:nvPr/>
        </p:nvSpPr>
        <p:spPr>
          <a:xfrm rot="19196878">
            <a:off x="8098073" y="4267535"/>
            <a:ext cx="9492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pPr algn="ctr"/>
            <a:r>
              <a:rPr lang="es-AR" dirty="0" smtClean="0">
                <a:solidFill>
                  <a:schemeClr val="bg1"/>
                </a:solidFill>
                <a:latin typeface="Edwardian Script ITC" pitchFamily="66" charset="0"/>
              </a:rPr>
              <a:t>2014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  <p:sp>
        <p:nvSpPr>
          <p:cNvPr id="17" name="4-Point Star 28"/>
          <p:cNvSpPr/>
          <p:nvPr/>
        </p:nvSpPr>
        <p:spPr>
          <a:xfrm rot="890656">
            <a:off x="5415919" y="1617771"/>
            <a:ext cx="993946" cy="583049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chemeClr val="bg1"/>
              </a:gs>
              <a:gs pos="63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 spd="med" advTm="283000">
    <p:fade/>
    <p:sndAc>
      <p:stSnd loop="1">
        <p:snd r:embed="rId2" name="ERNESTO CORTAZAR- Lost without yo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59259E-6 L 2.5651 0.00416 " pathEditMode="relative" rAng="0" ptsTypes="AA">
                                      <p:cBhvr>
                                        <p:cTn id="6" dur="280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2" y="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59259E-6 L 2.5651 0.00416 " pathEditMode="relative" rAng="0" ptsTypes="AA">
                                      <p:cBhvr>
                                        <p:cTn id="8" dur="28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2" y="2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59259E-6 L 2.5651 0.00416 " pathEditMode="relative" rAng="0" ptsTypes="AA">
                                      <p:cBhvr>
                                        <p:cTn id="10" dur="28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2" y="2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59259E-6 L 2.5651 0.00416 " pathEditMode="relative" rAng="0" ptsTypes="AA">
                                      <p:cBhvr>
                                        <p:cTn id="12" dur="28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2" y="2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59259E-6 L 2.5651 0.00416 " pathEditMode="relative" rAng="0" ptsTypes="AA">
                                      <p:cBhvr>
                                        <p:cTn id="14" dur="28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2" y="2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8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650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50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8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650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50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8" presetClass="entr" presetSubtype="0" fill="hold" grpId="0" nodeType="withEffect">
                                  <p:stCondLst>
                                    <p:cond delay="9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6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8" presetClass="entr" presetSubtype="0" fill="hold" grpId="0" nodeType="withEffect">
                                  <p:stCondLst>
                                    <p:cond delay="9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6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8" presetClass="entr" presetSubtype="0" fill="hold" grpId="0" nodeType="withEffect">
                                  <p:stCondLst>
                                    <p:cond delay="158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6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8" presetClass="entr" presetSubtype="0" fill="hold" grpId="0" nodeType="withEffect">
                                  <p:stCondLst>
                                    <p:cond delay="158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6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53" presetClass="entr" presetSubtype="0" fill="hold" grpId="0" nodeType="withEffect">
                                  <p:stCondLst>
                                    <p:cond delay="26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1" presetClass="entr" presetSubtype="0" fill="hold" grpId="0" nodeType="withEffect">
                                  <p:stCondLst>
                                    <p:cond delay="270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1" presetClass="exit" presetSubtype="0" fill="hold" grpId="1" nodeType="withEffect">
                                  <p:stCondLst>
                                    <p:cond delay="27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53" presetClass="exit" presetSubtype="0" fill="hold" grpId="1" nodeType="withEffect">
                                  <p:stCondLst>
                                    <p:cond delay="28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7" grpId="0"/>
      <p:bldP spid="2068" grpId="0"/>
      <p:bldP spid="10" grpId="0"/>
      <p:bldP spid="12" grpId="0"/>
      <p:bldP spid="20" grpId="0"/>
      <p:bldP spid="21" grpId="0"/>
      <p:bldP spid="15" grpId="0"/>
      <p:bldP spid="15" grpId="1"/>
      <p:bldP spid="17" grpId="0" animBg="1"/>
      <p:bldP spid="17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 l="24342" r="49342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1000125" y="4286251"/>
            <a:ext cx="371475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dirty="0">
                <a:solidFill>
                  <a:schemeClr val="bg1"/>
                </a:solidFill>
                <a:effectLst>
                  <a:outerShdw blurRad="127000" dist="127000" dir="2700000" algn="tl">
                    <a:schemeClr val="accent4">
                      <a:lumMod val="75000"/>
                      <a:alpha val="90000"/>
                    </a:schemeClr>
                  </a:outerShdw>
                </a:effectLst>
                <a:latin typeface="+mn-lt"/>
                <a:cs typeface="+mn-cs"/>
              </a:rPr>
              <a:t>Música:  “</a:t>
            </a:r>
            <a:r>
              <a:rPr lang="es-AR" dirty="0" err="1">
                <a:solidFill>
                  <a:schemeClr val="bg1"/>
                </a:solidFill>
                <a:effectLst>
                  <a:outerShdw blurRad="127000" dist="127000" dir="2700000" algn="tl">
                    <a:schemeClr val="accent4">
                      <a:lumMod val="75000"/>
                      <a:alpha val="90000"/>
                    </a:schemeClr>
                  </a:outerShdw>
                </a:effectLst>
                <a:latin typeface="+mn-lt"/>
                <a:cs typeface="+mn-cs"/>
              </a:rPr>
              <a:t>Lost</a:t>
            </a:r>
            <a:r>
              <a:rPr lang="es-AR" dirty="0">
                <a:solidFill>
                  <a:schemeClr val="bg1"/>
                </a:solidFill>
                <a:effectLst>
                  <a:outerShdw blurRad="127000" dist="127000" dir="2700000" algn="tl">
                    <a:schemeClr val="accent4">
                      <a:lumMod val="75000"/>
                      <a:alpha val="90000"/>
                    </a:schemeClr>
                  </a:outerShdw>
                </a:effectLst>
                <a:latin typeface="+mn-lt"/>
                <a:cs typeface="+mn-cs"/>
              </a:rPr>
              <a:t> </a:t>
            </a:r>
            <a:r>
              <a:rPr lang="es-AR" dirty="0" err="1">
                <a:solidFill>
                  <a:schemeClr val="bg1"/>
                </a:solidFill>
                <a:effectLst>
                  <a:outerShdw blurRad="127000" dist="127000" dir="2700000" algn="tl">
                    <a:schemeClr val="accent4">
                      <a:lumMod val="75000"/>
                      <a:alpha val="90000"/>
                    </a:schemeClr>
                  </a:outerShdw>
                </a:effectLst>
                <a:latin typeface="+mn-lt"/>
                <a:cs typeface="+mn-cs"/>
              </a:rPr>
              <a:t>without</a:t>
            </a:r>
            <a:r>
              <a:rPr lang="es-AR" dirty="0">
                <a:solidFill>
                  <a:schemeClr val="bg1"/>
                </a:solidFill>
                <a:effectLst>
                  <a:outerShdw blurRad="127000" dist="127000" dir="2700000" algn="tl">
                    <a:schemeClr val="accent4">
                      <a:lumMod val="75000"/>
                      <a:alpha val="90000"/>
                    </a:schemeClr>
                  </a:outerShdw>
                </a:effectLst>
                <a:latin typeface="+mn-lt"/>
                <a:cs typeface="+mn-cs"/>
              </a:rPr>
              <a:t> </a:t>
            </a:r>
            <a:r>
              <a:rPr lang="es-AR" dirty="0" err="1">
                <a:solidFill>
                  <a:schemeClr val="bg1"/>
                </a:solidFill>
                <a:effectLst>
                  <a:outerShdw blurRad="127000" dist="127000" dir="2700000" algn="tl">
                    <a:schemeClr val="accent4">
                      <a:lumMod val="75000"/>
                      <a:alpha val="90000"/>
                    </a:schemeClr>
                  </a:outerShdw>
                </a:effectLst>
                <a:latin typeface="+mn-lt"/>
                <a:cs typeface="+mn-cs"/>
              </a:rPr>
              <a:t>you</a:t>
            </a:r>
            <a:r>
              <a:rPr lang="es-AR" dirty="0">
                <a:solidFill>
                  <a:schemeClr val="bg1"/>
                </a:solidFill>
                <a:effectLst>
                  <a:outerShdw blurRad="127000" dist="127000" dir="2700000" algn="tl">
                    <a:schemeClr val="accent4">
                      <a:lumMod val="75000"/>
                      <a:alpha val="90000"/>
                    </a:schemeClr>
                  </a:outerShdw>
                </a:effectLst>
                <a:latin typeface="+mn-lt"/>
                <a:cs typeface="+mn-cs"/>
              </a:rPr>
              <a:t>”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dirty="0">
                <a:solidFill>
                  <a:schemeClr val="bg1"/>
                </a:solidFill>
                <a:effectLst>
                  <a:outerShdw blurRad="127000" dist="127000" dir="2700000" algn="tl">
                    <a:schemeClr val="accent4">
                      <a:lumMod val="75000"/>
                      <a:alpha val="90000"/>
                    </a:schemeClr>
                  </a:outerShdw>
                </a:effectLst>
                <a:latin typeface="+mn-lt"/>
                <a:cs typeface="+mn-cs"/>
              </a:rPr>
              <a:t>Ernesto </a:t>
            </a:r>
            <a:r>
              <a:rPr lang="es-AR" dirty="0" err="1">
                <a:solidFill>
                  <a:schemeClr val="bg1"/>
                </a:solidFill>
                <a:effectLst>
                  <a:outerShdw blurRad="127000" dist="127000" dir="2700000" algn="tl">
                    <a:schemeClr val="accent4">
                      <a:lumMod val="75000"/>
                      <a:alpha val="90000"/>
                    </a:schemeClr>
                  </a:outerShdw>
                </a:effectLst>
                <a:latin typeface="+mn-lt"/>
                <a:cs typeface="+mn-cs"/>
              </a:rPr>
              <a:t>Cortazar</a:t>
            </a:r>
            <a:endParaRPr lang="es-AR" dirty="0">
              <a:solidFill>
                <a:schemeClr val="bg1"/>
              </a:solidFill>
              <a:effectLst>
                <a:outerShdw blurRad="127000" dist="127000" dir="2700000" algn="tl">
                  <a:schemeClr val="accent4">
                    <a:lumMod val="75000"/>
                    <a:alpha val="90000"/>
                  </a:scheme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5143500" y="4286251"/>
            <a:ext cx="300355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dirty="0">
                <a:solidFill>
                  <a:schemeClr val="bg1"/>
                </a:solidFill>
                <a:effectLst>
                  <a:outerShdw blurRad="127000" dist="127000" dir="2700000" algn="tl">
                    <a:schemeClr val="accent4">
                      <a:lumMod val="75000"/>
                      <a:alpha val="90000"/>
                    </a:schemeClr>
                  </a:outerShdw>
                </a:effectLst>
                <a:latin typeface="+mn-lt"/>
                <a:cs typeface="+mn-cs"/>
              </a:rPr>
              <a:t>Imágenes:  de Internet</a:t>
            </a:r>
          </a:p>
        </p:txBody>
      </p:sp>
      <p:sp>
        <p:nvSpPr>
          <p:cNvPr id="18" name="Rectangle 17"/>
          <p:cNvSpPr/>
          <p:nvPr/>
        </p:nvSpPr>
        <p:spPr>
          <a:xfrm rot="16200000">
            <a:off x="1649013" y="2095502"/>
            <a:ext cx="2035969" cy="923925"/>
          </a:xfrm>
          <a:prstGeom prst="rect">
            <a:avLst/>
          </a:prstGeom>
          <a:effectLst>
            <a:outerShdw blurRad="50800" dist="50800" dir="5400000" algn="ctr" rotWithShape="0">
              <a:schemeClr val="bg1"/>
            </a:outerShdw>
          </a:effectLst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5400" b="1" dirty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rush Script MT" pitchFamily="66" charset="0"/>
                <a:cs typeface="+mn-cs"/>
              </a:rPr>
              <a:t>Martha</a:t>
            </a:r>
          </a:p>
        </p:txBody>
      </p:sp>
      <p:sp>
        <p:nvSpPr>
          <p:cNvPr id="20" name="Rectangle 19"/>
          <p:cNvSpPr/>
          <p:nvPr/>
        </p:nvSpPr>
        <p:spPr>
          <a:xfrm rot="16200000">
            <a:off x="1719421" y="1923868"/>
            <a:ext cx="3017060" cy="1169551"/>
          </a:xfrm>
          <a:prstGeom prst="rect">
            <a:avLst/>
          </a:prstGeom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7000" b="1" dirty="0" err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rush Script MT" pitchFamily="66" charset="0"/>
                <a:cs typeface="+mn-cs"/>
              </a:rPr>
              <a:t>Medeiros</a:t>
            </a:r>
            <a:endParaRPr lang="es-AR" sz="7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Brush Script MT" pitchFamily="66" charset="0"/>
              <a:cs typeface="+mn-cs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5500694" y="2714626"/>
            <a:ext cx="200025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1600" dirty="0">
                <a:solidFill>
                  <a:schemeClr val="bg1"/>
                </a:solidFill>
                <a:effectLst>
                  <a:outerShdw blurRad="127000" dist="127000" dir="2700000" algn="tl">
                    <a:schemeClr val="accent4">
                      <a:lumMod val="75000"/>
                      <a:alpha val="90000"/>
                    </a:schemeClr>
                  </a:outerShdw>
                </a:effectLst>
                <a:latin typeface="+mn-lt"/>
                <a:cs typeface="+mn-cs"/>
              </a:rPr>
              <a:t>20 de agosto de </a:t>
            </a:r>
            <a:r>
              <a:rPr lang="es-AR" sz="1600" dirty="0" smtClean="0">
                <a:solidFill>
                  <a:schemeClr val="bg1"/>
                </a:solidFill>
                <a:effectLst>
                  <a:outerShdw blurRad="127000" dist="127000" dir="2700000" algn="tl">
                    <a:schemeClr val="accent4">
                      <a:lumMod val="75000"/>
                      <a:alpha val="90000"/>
                    </a:schemeClr>
                  </a:outerShdw>
                </a:effectLst>
                <a:latin typeface="+mn-lt"/>
                <a:cs typeface="+mn-cs"/>
              </a:rPr>
              <a:t>1961</a:t>
            </a:r>
            <a:endParaRPr lang="es-AR" sz="1600" dirty="0">
              <a:solidFill>
                <a:schemeClr val="bg1"/>
              </a:solidFill>
              <a:effectLst>
                <a:outerShdw blurRad="127000" dist="127000" dir="2700000" algn="tl">
                  <a:schemeClr val="accent4">
                    <a:lumMod val="75000"/>
                    <a:alpha val="90000"/>
                  </a:schemeClr>
                </a:outerShdw>
              </a:effectLst>
              <a:latin typeface="+mn-lt"/>
              <a:cs typeface="+mn-cs"/>
            </a:endParaRPr>
          </a:p>
        </p:txBody>
      </p:sp>
      <p:grpSp>
        <p:nvGrpSpPr>
          <p:cNvPr id="12" name="Group 23"/>
          <p:cNvGrpSpPr>
            <a:grpSpLocks/>
          </p:cNvGrpSpPr>
          <p:nvPr/>
        </p:nvGrpSpPr>
        <p:grpSpPr bwMode="auto">
          <a:xfrm>
            <a:off x="3643306" y="1000114"/>
            <a:ext cx="1928812" cy="2609850"/>
            <a:chOff x="4071934" y="1785926"/>
            <a:chExt cx="1928812" cy="2609850"/>
          </a:xfrm>
        </p:grpSpPr>
        <p:sp>
          <p:nvSpPr>
            <p:cNvPr id="13" name="Rectangle 22"/>
            <p:cNvSpPr/>
            <p:nvPr/>
          </p:nvSpPr>
          <p:spPr>
            <a:xfrm>
              <a:off x="4857746" y="2357426"/>
              <a:ext cx="500063" cy="121443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AR"/>
            </a:p>
          </p:txBody>
        </p:sp>
        <p:pic>
          <p:nvPicPr>
            <p:cNvPr id="14" name="Picture 36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t="8455"/>
            <a:stretch>
              <a:fillRect/>
            </a:stretch>
          </p:blipFill>
          <p:spPr bwMode="auto">
            <a:xfrm>
              <a:off x="4071934" y="1785926"/>
              <a:ext cx="1928812" cy="2609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6" name="Picture 2" descr="http://www.gifss.com/banderas/brasil/brasil3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43636" y="2143122"/>
            <a:ext cx="800100" cy="542926"/>
          </a:xfrm>
          <a:prstGeom prst="rect">
            <a:avLst/>
          </a:prstGeom>
          <a:noFill/>
        </p:spPr>
      </p:pic>
      <p:sp>
        <p:nvSpPr>
          <p:cNvPr id="19" name="Rectangle 21"/>
          <p:cNvSpPr/>
          <p:nvPr/>
        </p:nvSpPr>
        <p:spPr>
          <a:xfrm>
            <a:off x="5500694" y="3071816"/>
            <a:ext cx="200025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1600" dirty="0" smtClean="0">
                <a:solidFill>
                  <a:schemeClr val="bg1"/>
                </a:solidFill>
                <a:effectLst>
                  <a:outerShdw blurRad="127000" dist="127000" dir="2700000" algn="tl">
                    <a:schemeClr val="accent4">
                      <a:lumMod val="75000"/>
                      <a:alpha val="90000"/>
                    </a:schemeClr>
                  </a:outerShdw>
                </a:effectLst>
                <a:latin typeface="+mn-lt"/>
                <a:cs typeface="+mn-cs"/>
              </a:rPr>
              <a:t>Brasil</a:t>
            </a:r>
            <a:endParaRPr lang="es-AR" sz="1600" dirty="0">
              <a:solidFill>
                <a:schemeClr val="bg1"/>
              </a:solidFill>
              <a:effectLst>
                <a:outerShdw blurRad="127000" dist="127000" dir="2700000" algn="tl">
                  <a:schemeClr val="accent4">
                    <a:lumMod val="75000"/>
                    <a:alpha val="90000"/>
                  </a:scheme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21" name="20 CuadroTexto"/>
          <p:cNvSpPr txBox="1"/>
          <p:nvPr/>
        </p:nvSpPr>
        <p:spPr>
          <a:xfrm rot="19196878">
            <a:off x="8098073" y="4267535"/>
            <a:ext cx="9492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pPr algn="ctr"/>
            <a:r>
              <a:rPr lang="es-AR" dirty="0" smtClean="0">
                <a:solidFill>
                  <a:schemeClr val="bg1"/>
                </a:solidFill>
                <a:latin typeface="Edwardian Script ITC" pitchFamily="66" charset="0"/>
              </a:rPr>
              <a:t>2014</a:t>
            </a:r>
            <a:endParaRPr lang="es-AR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med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000"/>
                            </p:stCondLst>
                            <p:childTnLst>
                              <p:par>
                                <p:cTn id="3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2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000"/>
                            </p:stCondLst>
                            <p:childTnLst>
                              <p:par>
                                <p:cTn id="7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7" grpId="0"/>
      <p:bldP spid="17" grpId="1"/>
      <p:bldP spid="18" grpId="0" autoUpdateAnimBg="0"/>
      <p:bldP spid="18" grpId="1"/>
      <p:bldP spid="20" grpId="0" autoUpdateAnimBg="0"/>
      <p:bldP spid="20" grpId="1"/>
      <p:bldP spid="22" grpId="1"/>
      <p:bldP spid="22" grpId="2"/>
      <p:bldP spid="19" grpId="0"/>
      <p:bldP spid="19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AR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AR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AR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</p:spPr>
        <p:txBody>
          <a:bodyPr/>
          <a:lstStyle/>
          <a:p>
            <a:endParaRPr lang="es-AR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1951</TotalTime>
  <Words>980</Words>
  <Application>Microsoft Office PowerPoint</Application>
  <PresentationFormat>Presentación en pantalla (16:9)</PresentationFormat>
  <Paragraphs>129</Paragraphs>
  <Slides>4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</vt:i4>
      </vt:variant>
    </vt:vector>
  </HeadingPairs>
  <TitlesOfParts>
    <vt:vector size="11" baseType="lpstr">
      <vt:lpstr>Arial</vt:lpstr>
      <vt:lpstr>Brush Script MT</vt:lpstr>
      <vt:lpstr>Edwardian Script ITC</vt:lpstr>
      <vt:lpstr>Calibri</vt:lpstr>
      <vt:lpstr>Berlin Sans FB Demi</vt:lpstr>
      <vt:lpstr>Office Theme</vt:lpstr>
      <vt:lpstr>Diseño predeterminado</vt:lpstr>
      <vt:lpstr>Diapositiva 1</vt:lpstr>
      <vt:lpstr>Diapositiva 2</vt:lpstr>
      <vt:lpstr>Diapositiva 3</vt:lpstr>
      <vt:lpstr>Diapositiva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Oda a la vida (Muere lentamente)</dc:title>
  <dc:creator>Raúl TM</dc:creator>
  <dc:description>Escrito de Martha Medeiros, con música de Ernesto Cortazar, e imagen de Internet.</dc:description>
  <cp:lastModifiedBy>Raúl Tarulla</cp:lastModifiedBy>
  <cp:revision>143</cp:revision>
  <dcterms:created xsi:type="dcterms:W3CDTF">2013-10-03T18:31:47Z</dcterms:created>
  <dcterms:modified xsi:type="dcterms:W3CDTF">2014-07-18T21:49:08Z</dcterms:modified>
  <cp:category>Reflexiones</cp:category>
</cp:coreProperties>
</file>