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7" r:id="rId3"/>
    <p:sldId id="260" r:id="rId4"/>
    <p:sldId id="267" r:id="rId5"/>
    <p:sldId id="269" r:id="rId6"/>
    <p:sldId id="268" r:id="rId7"/>
    <p:sldId id="270" r:id="rId8"/>
    <p:sldId id="266" r:id="rId9"/>
    <p:sldId id="271" r:id="rId10"/>
    <p:sldId id="265" r:id="rId11"/>
    <p:sldId id="272" r:id="rId12"/>
    <p:sldId id="264" r:id="rId13"/>
    <p:sldId id="273" r:id="rId14"/>
    <p:sldId id="263" r:id="rId15"/>
    <p:sldId id="274" r:id="rId16"/>
    <p:sldId id="261" r:id="rId17"/>
    <p:sldId id="275" r:id="rId18"/>
    <p:sldId id="262" r:id="rId19"/>
    <p:sldId id="276" r:id="rId20"/>
    <p:sldId id="277" r:id="rId21"/>
    <p:sldId id="278" r:id="rId22"/>
    <p:sldId id="279" r:id="rId23"/>
    <p:sldId id="280" r:id="rId2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/53jzADBBwLwPGasoBj7Sg" hashData="L5LOPbJcJf5xsteQRW6YIv5MfO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CC"/>
    <a:srgbClr val="666FA6"/>
    <a:srgbClr val="B8BCD6"/>
    <a:srgbClr val="B2B2B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63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DC0B0-5345-4909-8C14-F53E483B6A30}" type="datetimeFigureOut">
              <a:rPr lang="es-ES" smtClean="0"/>
              <a:pPr/>
              <a:t>16/07/2012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930162-78F2-4506-BBB0-0B30D264C7A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DC0B0-5345-4909-8C14-F53E483B6A30}" type="datetimeFigureOut">
              <a:rPr lang="es-ES" smtClean="0"/>
              <a:pPr/>
              <a:t>16/07/2012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930162-78F2-4506-BBB0-0B30D264C7A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DC0B0-5345-4909-8C14-F53E483B6A30}" type="datetimeFigureOut">
              <a:rPr lang="es-ES" smtClean="0"/>
              <a:pPr/>
              <a:t>16/07/2012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930162-78F2-4506-BBB0-0B30D264C7A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DC0B0-5345-4909-8C14-F53E483B6A30}" type="datetimeFigureOut">
              <a:rPr lang="es-ES" smtClean="0"/>
              <a:pPr/>
              <a:t>16/07/2012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930162-78F2-4506-BBB0-0B30D264C7A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DC0B0-5345-4909-8C14-F53E483B6A30}" type="datetimeFigureOut">
              <a:rPr lang="es-ES" smtClean="0"/>
              <a:pPr/>
              <a:t>16/07/2012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930162-78F2-4506-BBB0-0B30D264C7A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DC0B0-5345-4909-8C14-F53E483B6A30}" type="datetimeFigureOut">
              <a:rPr lang="es-ES" smtClean="0"/>
              <a:pPr/>
              <a:t>16/07/2012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930162-78F2-4506-BBB0-0B30D264C7A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DC0B0-5345-4909-8C14-F53E483B6A30}" type="datetimeFigureOut">
              <a:rPr lang="es-ES" smtClean="0"/>
              <a:pPr/>
              <a:t>16/07/2012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930162-78F2-4506-BBB0-0B30D264C7A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DC0B0-5345-4909-8C14-F53E483B6A30}" type="datetimeFigureOut">
              <a:rPr lang="es-ES" smtClean="0"/>
              <a:pPr/>
              <a:t>16/07/2012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930162-78F2-4506-BBB0-0B30D264C7A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DC0B0-5345-4909-8C14-F53E483B6A30}" type="datetimeFigureOut">
              <a:rPr lang="es-ES" smtClean="0"/>
              <a:pPr/>
              <a:t>16/07/2012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930162-78F2-4506-BBB0-0B30D264C7A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DC0B0-5345-4909-8C14-F53E483B6A30}" type="datetimeFigureOut">
              <a:rPr lang="es-ES" smtClean="0"/>
              <a:pPr/>
              <a:t>16/07/2012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930162-78F2-4506-BBB0-0B30D264C7A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DC0B0-5345-4909-8C14-F53E483B6A30}" type="datetimeFigureOut">
              <a:rPr lang="es-ES" smtClean="0"/>
              <a:pPr/>
              <a:t>16/07/2012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930162-78F2-4506-BBB0-0B30D264C7A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6967B5-2DF3-4230-933D-22071DDDC0E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FDC0B0-5345-4909-8C14-F53E483B6A30}" type="datetimeFigureOut">
              <a:rPr lang="es-ES" smtClean="0"/>
              <a:pPr/>
              <a:t>16/07/2012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930162-78F2-4506-BBB0-0B30D264C7A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3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8C4B95E-BF4D-44E3-BC33-57D9375570E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17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18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19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7929586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98_3_DBS-depression-side30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429520" y="8423118"/>
            <a:ext cx="71438" cy="77932"/>
          </a:xfrm>
          <a:prstGeom prst="flowChartPredefinedProcess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1643042" cy="6858000"/>
          </a:xfrm>
          <a:prstGeom prst="rect">
            <a:avLst/>
          </a:prstGeom>
          <a:gradFill flip="none" rotWithShape="1">
            <a:gsLst>
              <a:gs pos="29000">
                <a:schemeClr val="bg1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38100" h="38100" prst="convex"/>
            </a:sp3d>
          </a:bodyPr>
          <a:lstStyle/>
          <a:p>
            <a:pPr algn="ctr"/>
            <a:r>
              <a:rPr lang="es-ES" sz="5400" b="1" dirty="0" smtClean="0">
                <a:ln>
                  <a:solidFill>
                    <a:sysClr val="windowText" lastClr="00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</a:rPr>
              <a:t>O</a:t>
            </a:r>
          </a:p>
          <a:p>
            <a:pPr algn="ctr"/>
            <a:r>
              <a:rPr lang="es-ES" sz="5400" b="1" dirty="0" smtClean="0">
                <a:ln>
                  <a:solidFill>
                    <a:sysClr val="windowText" lastClr="00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</a:rPr>
              <a:t>B</a:t>
            </a:r>
          </a:p>
          <a:p>
            <a:pPr algn="ctr"/>
            <a:r>
              <a:rPr lang="es-ES" sz="5400" b="1" dirty="0">
                <a:ln>
                  <a:solidFill>
                    <a:sysClr val="windowText" lastClr="00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</a:rPr>
              <a:t>E</a:t>
            </a:r>
            <a:endParaRPr lang="es-ES" sz="5400" b="1" dirty="0" smtClean="0">
              <a:ln>
                <a:solidFill>
                  <a:sysClr val="windowText" lastClr="000000"/>
                </a:solidFill>
              </a:ln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oper Black" pitchFamily="18" charset="0"/>
            </a:endParaRPr>
          </a:p>
          <a:p>
            <a:pPr algn="ctr"/>
            <a:r>
              <a:rPr lang="es-ES" sz="5400" b="1" dirty="0" smtClean="0">
                <a:ln>
                  <a:solidFill>
                    <a:sysClr val="windowText" lastClr="00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</a:rPr>
              <a:t>S</a:t>
            </a:r>
          </a:p>
          <a:p>
            <a:pPr algn="ctr"/>
            <a:r>
              <a:rPr lang="es-ES" sz="5400" b="1" dirty="0" smtClean="0">
                <a:ln>
                  <a:solidFill>
                    <a:sysClr val="windowText" lastClr="00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</a:rPr>
              <a:t>I</a:t>
            </a:r>
          </a:p>
          <a:p>
            <a:pPr algn="ctr"/>
            <a:r>
              <a:rPr lang="es-ES" sz="5400" b="1" dirty="0" smtClean="0">
                <a:ln>
                  <a:solidFill>
                    <a:sysClr val="windowText" lastClr="00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</a:rPr>
              <a:t>D</a:t>
            </a:r>
          </a:p>
          <a:p>
            <a:pPr algn="ctr"/>
            <a:r>
              <a:rPr lang="es-ES" sz="5400" b="1" dirty="0" smtClean="0">
                <a:ln>
                  <a:solidFill>
                    <a:sysClr val="windowText" lastClr="00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</a:rPr>
              <a:t>A</a:t>
            </a:r>
          </a:p>
          <a:p>
            <a:pPr algn="ctr"/>
            <a:r>
              <a:rPr lang="es-ES" sz="5400" b="1" dirty="0">
                <a:ln>
                  <a:solidFill>
                    <a:sysClr val="windowText" lastClr="00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</a:rPr>
              <a:t>D</a:t>
            </a:r>
          </a:p>
        </p:txBody>
      </p:sp>
      <p:sp>
        <p:nvSpPr>
          <p:cNvPr id="6" name="5 Rectángulo"/>
          <p:cNvSpPr/>
          <p:nvPr/>
        </p:nvSpPr>
        <p:spPr>
          <a:xfrm>
            <a:off x="7572396" y="0"/>
            <a:ext cx="1571604" cy="6858000"/>
          </a:xfrm>
          <a:prstGeom prst="rect">
            <a:avLst/>
          </a:prstGeom>
          <a:gradFill flip="none" rotWithShape="1">
            <a:gsLst>
              <a:gs pos="29000">
                <a:schemeClr val="bg1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CuadroTexto"/>
          <p:cNvSpPr txBox="1"/>
          <p:nvPr/>
        </p:nvSpPr>
        <p:spPr>
          <a:xfrm>
            <a:off x="8001024" y="642918"/>
            <a:ext cx="797013" cy="590931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r>
              <a:rPr lang="es-ES" sz="5400" b="1" dirty="0" smtClean="0">
                <a:ln>
                  <a:solidFill>
                    <a:sysClr val="windowText" lastClr="00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</a:rPr>
              <a:t>M</a:t>
            </a:r>
          </a:p>
          <a:p>
            <a:r>
              <a:rPr lang="es-ES" sz="5400" b="1" dirty="0" smtClean="0">
                <a:ln>
                  <a:solidFill>
                    <a:sysClr val="windowText" lastClr="00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</a:rPr>
              <a:t>E</a:t>
            </a:r>
          </a:p>
          <a:p>
            <a:r>
              <a:rPr lang="es-ES" sz="5400" b="1" dirty="0">
                <a:ln>
                  <a:solidFill>
                    <a:sysClr val="windowText" lastClr="00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</a:rPr>
              <a:t>N</a:t>
            </a:r>
            <a:endParaRPr lang="es-ES" sz="5400" b="1" dirty="0" smtClean="0">
              <a:ln>
                <a:solidFill>
                  <a:sysClr val="windowText" lastClr="000000"/>
                </a:solidFill>
              </a:ln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oper Black" pitchFamily="18" charset="0"/>
            </a:endParaRPr>
          </a:p>
          <a:p>
            <a:r>
              <a:rPr lang="es-ES" sz="5400" b="1" dirty="0" smtClean="0">
                <a:ln>
                  <a:solidFill>
                    <a:sysClr val="windowText" lastClr="00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</a:rPr>
              <a:t>T</a:t>
            </a:r>
          </a:p>
          <a:p>
            <a:r>
              <a:rPr lang="es-ES" sz="5400" b="1" dirty="0" smtClean="0">
                <a:ln>
                  <a:solidFill>
                    <a:sysClr val="windowText" lastClr="00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</a:rPr>
              <a:t>A</a:t>
            </a:r>
          </a:p>
          <a:p>
            <a:r>
              <a:rPr lang="es-ES" sz="5400" b="1" dirty="0">
                <a:ln>
                  <a:solidFill>
                    <a:sysClr val="windowText" lastClr="000000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itchFamily="18" charset="0"/>
              </a:rPr>
              <a:t>L</a:t>
            </a:r>
            <a:endParaRPr lang="es-ES" sz="5400" b="1" dirty="0" smtClean="0">
              <a:ln>
                <a:solidFill>
                  <a:sysClr val="windowText" lastClr="000000"/>
                </a:solidFill>
              </a:ln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oper Black" pitchFamily="18" charset="0"/>
            </a:endParaRPr>
          </a:p>
          <a:p>
            <a:endParaRPr lang="es-ES" sz="5400" dirty="0">
              <a:latin typeface="Cooper Black" pitchFamily="18" charset="0"/>
            </a:endParaRPr>
          </a:p>
        </p:txBody>
      </p:sp>
      <p:pic>
        <p:nvPicPr>
          <p:cNvPr id="8" name="7 Imagen" descr="398_3_DBS-depression-side300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43042" y="0"/>
            <a:ext cx="5929107" cy="6858000"/>
          </a:xfrm>
          <a:prstGeom prst="rect">
            <a:avLst/>
          </a:prstGeom>
        </p:spPr>
      </p:pic>
      <p:sp>
        <p:nvSpPr>
          <p:cNvPr id="9" name="8 Elipse"/>
          <p:cNvSpPr/>
          <p:nvPr/>
        </p:nvSpPr>
        <p:spPr>
          <a:xfrm>
            <a:off x="1643042" y="0"/>
            <a:ext cx="5857916" cy="685800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2857488" y="1857364"/>
            <a:ext cx="3562376" cy="350046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643042" y="0"/>
            <a:ext cx="5857916" cy="6858000"/>
          </a:xfrm>
          <a:prstGeom prst="rect">
            <a:avLst/>
          </a:prstGeom>
          <a:gradFill>
            <a:gsLst>
              <a:gs pos="49000">
                <a:schemeClr val="tx1">
                  <a:lumMod val="65000"/>
                  <a:alpha val="12000"/>
                </a:schemeClr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path path="circle">
              <a:fillToRect l="50000" t="50000" r="50000" b="50000"/>
            </a:path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>
    <p:sndAc>
      <p:stSnd>
        <p:snd r:embed="rId2" name="capricho_italian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4" name="3 Documento"/>
          <p:cNvSpPr/>
          <p:nvPr/>
        </p:nvSpPr>
        <p:spPr>
          <a:xfrm>
            <a:off x="0" y="0"/>
            <a:ext cx="9144000" cy="6858000"/>
          </a:xfrm>
          <a:prstGeom prst="flowChartDocument">
            <a:avLst/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Documento"/>
          <p:cNvSpPr/>
          <p:nvPr/>
        </p:nvSpPr>
        <p:spPr>
          <a:xfrm>
            <a:off x="357158" y="285728"/>
            <a:ext cx="8429684" cy="6143668"/>
          </a:xfrm>
          <a:prstGeom prst="flowChartDocument">
            <a:avLst/>
          </a:prstGeom>
          <a:solidFill>
            <a:srgbClr val="0033CC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1000100" y="714356"/>
            <a:ext cx="6429420" cy="600164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pt-BR" sz="32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El </a:t>
            </a:r>
            <a:r>
              <a:rPr lang="pt-BR" sz="32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profesor</a:t>
            </a:r>
            <a:r>
              <a:rPr lang="pt-BR" sz="32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 Andrew </a:t>
            </a:r>
            <a:r>
              <a:rPr lang="pt-BR" sz="32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Oitke</a:t>
            </a:r>
            <a:r>
              <a:rPr lang="pt-BR" sz="32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pt-BR" sz="32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publicó</a:t>
            </a:r>
            <a:r>
              <a:rPr lang="pt-BR" sz="32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pt-BR" sz="32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su</a:t>
            </a:r>
            <a:r>
              <a:rPr lang="pt-BR" sz="32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pt-BR" sz="32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polémico</a:t>
            </a:r>
            <a:r>
              <a:rPr lang="pt-BR" sz="32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pt-BR" sz="32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libro</a:t>
            </a:r>
            <a:r>
              <a:rPr lang="pt-BR" sz="32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«Mental </a:t>
            </a:r>
            <a:r>
              <a:rPr lang="pt-BR" sz="32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Obesity</a:t>
            </a:r>
            <a:r>
              <a:rPr lang="pt-BR" sz="32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»,</a:t>
            </a:r>
            <a:br>
              <a:rPr lang="pt-BR" sz="32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</a:br>
            <a:r>
              <a:rPr lang="pt-BR" sz="32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que </a:t>
            </a:r>
            <a:r>
              <a:rPr lang="pt-BR" sz="32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revolucionó</a:t>
            </a:r>
            <a:r>
              <a:rPr lang="pt-BR" sz="32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pt-BR" sz="32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los</a:t>
            </a:r>
            <a:r>
              <a:rPr lang="pt-BR" sz="32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campos de </a:t>
            </a:r>
            <a:r>
              <a:rPr lang="pt-BR" sz="32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</a:t>
            </a:r>
            <a:r>
              <a:rPr lang="pt-BR" sz="32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pt-BR" sz="32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educación</a:t>
            </a:r>
            <a:r>
              <a:rPr lang="pt-BR" sz="32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, periodismo y relaciones </a:t>
            </a:r>
            <a:r>
              <a:rPr lang="pt-BR" sz="32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sociales</a:t>
            </a:r>
            <a:r>
              <a:rPr lang="pt-BR" sz="32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pt-BR" sz="32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en</a:t>
            </a:r>
            <a:r>
              <a:rPr lang="pt-BR" sz="32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general.</a:t>
            </a:r>
          </a:p>
          <a:p>
            <a:r>
              <a:rPr lang="pt-BR" sz="32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En</a:t>
            </a:r>
            <a:r>
              <a:rPr lang="pt-BR" sz="32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pt-BR" sz="32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esa</a:t>
            </a:r>
            <a:r>
              <a:rPr lang="pt-BR" sz="32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obra, </a:t>
            </a:r>
            <a:r>
              <a:rPr lang="pt-BR" sz="32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el</a:t>
            </a:r>
            <a:r>
              <a:rPr lang="pt-BR" sz="32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catedrático de </a:t>
            </a:r>
            <a:r>
              <a:rPr lang="pt-BR" sz="32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Antropología</a:t>
            </a:r>
            <a:r>
              <a:rPr lang="pt-BR" sz="32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pt-BR" sz="32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en</a:t>
            </a:r>
            <a:r>
              <a:rPr lang="pt-BR" sz="32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Harvard </a:t>
            </a:r>
            <a:r>
              <a:rPr lang="pt-BR" sz="32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introdujo</a:t>
            </a:r>
            <a:r>
              <a:rPr lang="pt-BR" sz="32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pt-BR" sz="32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el</a:t>
            </a:r>
            <a:r>
              <a:rPr lang="pt-BR" sz="32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/>
            </a:r>
            <a:br>
              <a:rPr lang="pt-BR" sz="32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</a:br>
            <a:r>
              <a:rPr lang="pt-BR" sz="32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concepto </a:t>
            </a:r>
            <a:r>
              <a:rPr lang="pt-BR" sz="32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del</a:t>
            </a:r>
            <a:r>
              <a:rPr lang="pt-BR" sz="32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epígrafe para </a:t>
            </a:r>
            <a:r>
              <a:rPr lang="pt-BR" sz="32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describir</a:t>
            </a:r>
            <a:r>
              <a:rPr lang="pt-BR" sz="32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pt-BR" sz="32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lo</a:t>
            </a:r>
            <a:r>
              <a:rPr lang="pt-BR" sz="32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que </a:t>
            </a:r>
            <a:r>
              <a:rPr lang="pt-BR" sz="32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consideraba</a:t>
            </a:r>
            <a:r>
              <a:rPr lang="pt-BR" sz="32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pt-BR" sz="32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el</a:t>
            </a:r>
            <a:r>
              <a:rPr lang="pt-BR" sz="32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pt-BR" sz="32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peor</a:t>
            </a:r>
            <a:r>
              <a:rPr lang="pt-BR" sz="32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problema</a:t>
            </a:r>
            <a:br>
              <a:rPr lang="pt-BR" sz="32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</a:br>
            <a:r>
              <a:rPr lang="pt-BR" sz="32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de </a:t>
            </a:r>
            <a:r>
              <a:rPr lang="pt-BR" sz="32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</a:t>
            </a:r>
            <a:r>
              <a:rPr lang="pt-BR" sz="32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pt-BR" sz="32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sociedad</a:t>
            </a:r>
            <a:r>
              <a:rPr lang="pt-BR" sz="32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moderna.</a:t>
            </a:r>
            <a:br>
              <a:rPr lang="pt-BR" sz="32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</a:br>
            <a:endParaRPr lang="pt-BR" sz="3200" b="1" dirty="0" smtClean="0">
              <a:blipFill>
                <a:blip r:embed="rId3"/>
                <a:tile tx="0" ty="0" sx="100000" sy="100000" flip="none" algn="tl"/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endParaRPr lang="es-ES" sz="3200" dirty="0">
              <a:blipFill>
                <a:blip r:embed="rId3"/>
                <a:tile tx="0" ty="0" sx="100000" sy="100000" flip="none" algn="tl"/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ad3556218333c8bbab06452b852f54cbc81cc8613100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08932" y="0"/>
            <a:ext cx="562058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1785918" cy="6858000"/>
          </a:xfrm>
          <a:prstGeom prst="rect">
            <a:avLst/>
          </a:prstGeom>
          <a:gradFill flip="none" rotWithShape="1">
            <a:gsLst>
              <a:gs pos="49000">
                <a:srgbClr val="FFC000">
                  <a:alpha val="93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7358082" y="0"/>
            <a:ext cx="1785918" cy="6858000"/>
          </a:xfrm>
          <a:prstGeom prst="rect">
            <a:avLst/>
          </a:prstGeom>
          <a:gradFill flip="none" rotWithShape="1">
            <a:gsLst>
              <a:gs pos="49000">
                <a:srgbClr val="FFC000">
                  <a:alpha val="93000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785918" y="0"/>
            <a:ext cx="5643602" cy="6858000"/>
          </a:xfrm>
          <a:prstGeom prst="rect">
            <a:avLst/>
          </a:prstGeom>
          <a:solidFill>
            <a:schemeClr val="accent3">
              <a:lumMod val="5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4" name="3 Documento"/>
          <p:cNvSpPr/>
          <p:nvPr/>
        </p:nvSpPr>
        <p:spPr>
          <a:xfrm>
            <a:off x="0" y="0"/>
            <a:ext cx="9144000" cy="6858000"/>
          </a:xfrm>
          <a:prstGeom prst="flowChartDocument">
            <a:avLst/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Documento"/>
          <p:cNvSpPr/>
          <p:nvPr/>
        </p:nvSpPr>
        <p:spPr>
          <a:xfrm>
            <a:off x="214282" y="285728"/>
            <a:ext cx="8429684" cy="6143668"/>
          </a:xfrm>
          <a:prstGeom prst="flowChartDocument">
            <a:avLst/>
          </a:prstGeom>
          <a:solidFill>
            <a:srgbClr val="0033CC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428596" y="571480"/>
            <a:ext cx="7500990" cy="557075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>
              <a:buFontTx/>
              <a:buChar char="-"/>
            </a:pP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«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Hace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apenas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algunas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décadas,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Humanidad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tomó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conciencia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de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los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peligros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del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exceso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de gordura física por una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alimentación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sin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reglas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.</a:t>
            </a:r>
          </a:p>
          <a:p>
            <a:pPr>
              <a:buFontTx/>
              <a:buChar char="-"/>
            </a:pP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Estamos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ahora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en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el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momento de notar que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nuestros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abusos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en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el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campo de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información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y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conocimiento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están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creando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problemas tanto o más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serios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que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esos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.»</a:t>
            </a:r>
            <a:b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</a:b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- 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Según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el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autor, «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nuestra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sociedad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está más abarrotada de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preconceptos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que de proteínas, más intoxicada de lugares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comunes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que de hidratos de carbono.</a:t>
            </a:r>
            <a:r>
              <a:rPr lang="pt-BR" sz="24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/>
            </a:r>
            <a:br>
              <a:rPr lang="pt-BR" sz="24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</a:br>
            <a:endParaRPr lang="pt-BR" sz="2400" b="1" dirty="0" smtClean="0">
              <a:blipFill>
                <a:blip r:embed="rId3"/>
                <a:tile tx="0" ty="0" sx="100000" sy="100000" flip="none" algn="tl"/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pPr>
              <a:buFontTx/>
              <a:buChar char="-"/>
            </a:pPr>
            <a:endParaRPr lang="es-ES" sz="2400" dirty="0">
              <a:blipFill>
                <a:blip r:embed="rId3"/>
                <a:tile tx="0" ty="0" sx="100000" sy="100000" flip="none" algn="tl"/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8-istock-000002250050xsmall-s-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2918"/>
            <a:ext cx="9144000" cy="5572164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42918"/>
          </a:xfrm>
          <a:prstGeom prst="rect">
            <a:avLst/>
          </a:prstGeom>
          <a:gradFill flip="none" rotWithShape="1">
            <a:gsLst>
              <a:gs pos="1200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6215082"/>
            <a:ext cx="9144000" cy="642918"/>
          </a:xfrm>
          <a:prstGeom prst="rect">
            <a:avLst/>
          </a:prstGeom>
          <a:gradFill flip="none" rotWithShape="1">
            <a:gsLst>
              <a:gs pos="1200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1428728" y="714356"/>
            <a:ext cx="5572164" cy="5429288"/>
          </a:xfrm>
          <a:prstGeom prst="ellipse">
            <a:avLst/>
          </a:prstGeom>
          <a:gradFill flip="none" rotWithShape="1">
            <a:gsLst>
              <a:gs pos="63000">
                <a:schemeClr val="bg1">
                  <a:alpha val="66000"/>
                </a:scheme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1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4" name="3 Documento"/>
          <p:cNvSpPr/>
          <p:nvPr/>
        </p:nvSpPr>
        <p:spPr>
          <a:xfrm>
            <a:off x="0" y="0"/>
            <a:ext cx="9144000" cy="6858000"/>
          </a:xfrm>
          <a:prstGeom prst="flowChartDocument">
            <a:avLst/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Documento"/>
          <p:cNvSpPr/>
          <p:nvPr/>
        </p:nvSpPr>
        <p:spPr>
          <a:xfrm>
            <a:off x="357158" y="285728"/>
            <a:ext cx="8429684" cy="6143668"/>
          </a:xfrm>
          <a:prstGeom prst="flowChartDocument">
            <a:avLst/>
          </a:prstGeom>
          <a:solidFill>
            <a:srgbClr val="0033CC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1000100" y="714356"/>
            <a:ext cx="6858048" cy="61247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 gente se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vició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de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estereotipos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,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juicios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apresurados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,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pensamientos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tacaños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, condenas precipitadas.</a:t>
            </a:r>
          </a:p>
          <a:p>
            <a:pPr algn="ctr"/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Todos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opinan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sobre todo, </a:t>
            </a:r>
            <a:b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</a:b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pero no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saben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nada.</a:t>
            </a:r>
          </a:p>
          <a:p>
            <a:pPr algn="ctr"/>
            <a:endParaRPr lang="pt-BR" sz="2800" b="1" dirty="0" smtClean="0">
              <a:blipFill>
                <a:blip r:embed="rId3"/>
                <a:tile tx="0" ty="0" sx="100000" sy="100000" flip="none" algn="tl"/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Los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cocineros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de esta magna "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fast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food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" intelectual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son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los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periodistasy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comentaristas,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los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editores de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información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y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los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filósofos,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los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argumentistas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pt-BR" sz="2800" b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y 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realizadores de cine. </a:t>
            </a:r>
            <a:b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</a:br>
            <a:endParaRPr lang="pt-BR" sz="2800" b="1" dirty="0" smtClean="0">
              <a:blipFill>
                <a:blip r:embed="rId3"/>
                <a:tile tx="0" ty="0" sx="100000" sy="100000" flip="none" algn="tl"/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/>
            </a:r>
            <a:b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</a:br>
            <a:endParaRPr lang="pt-BR" sz="2800" b="1" dirty="0" smtClean="0">
              <a:blipFill>
                <a:blip r:embed="rId3"/>
                <a:tile tx="0" ty="0" sx="100000" sy="100000" flip="none" algn="tl"/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  <a:p>
            <a:endParaRPr lang="es-ES" sz="2800" dirty="0">
              <a:blipFill>
                <a:blip r:embed="rId3"/>
                <a:tile tx="0" ty="0" sx="100000" sy="100000" flip="none" algn="tl"/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8987_157045280988202_155407867818610_434945_812092_n.jpg"/>
          <p:cNvPicPr>
            <a:picLocks noChangeAspect="1"/>
          </p:cNvPicPr>
          <p:nvPr/>
        </p:nvPicPr>
        <p:blipFill>
          <a:blip r:embed="rId2"/>
          <a:srcRect r="2906"/>
          <a:stretch>
            <a:fillRect/>
          </a:stretch>
        </p:blipFill>
        <p:spPr>
          <a:xfrm>
            <a:off x="2143108" y="0"/>
            <a:ext cx="486037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2143108" cy="6858000"/>
          </a:xfrm>
          <a:prstGeom prst="rect">
            <a:avLst/>
          </a:prstGeom>
          <a:gradFill flip="none" rotWithShape="1">
            <a:gsLst>
              <a:gs pos="54000">
                <a:schemeClr val="accent3">
                  <a:lumMod val="50000"/>
                </a:schemeClr>
              </a:gs>
              <a:gs pos="40000">
                <a:srgbClr val="00B05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7000892" y="0"/>
            <a:ext cx="2143108" cy="6858000"/>
          </a:xfrm>
          <a:prstGeom prst="rect">
            <a:avLst/>
          </a:prstGeom>
          <a:gradFill flip="none" rotWithShape="1">
            <a:gsLst>
              <a:gs pos="54000">
                <a:schemeClr val="accent3">
                  <a:lumMod val="50000"/>
                </a:schemeClr>
              </a:gs>
              <a:gs pos="40000">
                <a:srgbClr val="00B05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2143108" y="0"/>
            <a:ext cx="1571636" cy="6858000"/>
          </a:xfrm>
          <a:prstGeom prst="rect">
            <a:avLst/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3714744" y="0"/>
            <a:ext cx="1714512" cy="6858000"/>
          </a:xfrm>
          <a:prstGeom prst="rect">
            <a:avLst/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5429256" y="0"/>
            <a:ext cx="1571636" cy="6858000"/>
          </a:xfrm>
          <a:prstGeom prst="rect">
            <a:avLst/>
          </a:prstGeom>
          <a:solidFill>
            <a:srgbClr val="00B05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4" name="3 Documento"/>
          <p:cNvSpPr/>
          <p:nvPr/>
        </p:nvSpPr>
        <p:spPr>
          <a:xfrm>
            <a:off x="0" y="0"/>
            <a:ext cx="9144000" cy="6858000"/>
          </a:xfrm>
          <a:prstGeom prst="flowChartDocument">
            <a:avLst/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Documento"/>
          <p:cNvSpPr/>
          <p:nvPr/>
        </p:nvSpPr>
        <p:spPr>
          <a:xfrm>
            <a:off x="357158" y="285728"/>
            <a:ext cx="8429684" cy="6143668"/>
          </a:xfrm>
          <a:prstGeom prst="flowChartDocument">
            <a:avLst/>
          </a:prstGeom>
          <a:solidFill>
            <a:srgbClr val="0033CC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642910" y="571480"/>
            <a:ext cx="7429552" cy="59708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Los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noticieros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y telenovelas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son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las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hamburgers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del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espíritu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,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las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revistas y novelas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son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los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donuts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de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imaginación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.»</a:t>
            </a:r>
          </a:p>
          <a:p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El problema central está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en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família y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en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escuela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.</a:t>
            </a:r>
          </a:p>
          <a:p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«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Cualquier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padre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responsable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sabe que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sus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hijos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se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enfermarían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si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comieran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solamente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dulces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y chocolate.</a:t>
            </a:r>
            <a:b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</a:b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No se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entiende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,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entonces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,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cómo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es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que tantos educadores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aceptan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que 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dieta mental de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los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niños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esté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compuesta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por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dibujos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animados,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video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juegos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y telenovelas.</a:t>
            </a:r>
            <a:b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</a:br>
            <a:endParaRPr lang="pt-BR" sz="2800" b="1" dirty="0" smtClean="0">
              <a:blipFill>
                <a:blip r:embed="rId3"/>
                <a:tile tx="0" ty="0" sx="100000" sy="100000" flip="none" algn="tl"/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erebro y comida-basura y drogas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37727"/>
            <a:ext cx="9144000" cy="689572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4" name="3 Documento"/>
          <p:cNvSpPr/>
          <p:nvPr/>
        </p:nvSpPr>
        <p:spPr>
          <a:xfrm>
            <a:off x="0" y="0"/>
            <a:ext cx="9144000" cy="6858000"/>
          </a:xfrm>
          <a:prstGeom prst="flowChartDocument">
            <a:avLst/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Documento"/>
          <p:cNvSpPr/>
          <p:nvPr/>
        </p:nvSpPr>
        <p:spPr>
          <a:xfrm>
            <a:off x="357158" y="285728"/>
            <a:ext cx="8429684" cy="6143668"/>
          </a:xfrm>
          <a:prstGeom prst="flowChartDocument">
            <a:avLst/>
          </a:prstGeom>
          <a:solidFill>
            <a:srgbClr val="0033CC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571472" y="571480"/>
            <a:ext cx="7072362" cy="63401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Con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una «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alimentación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intelectual»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tan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cargada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de adrenalina, romance,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violencia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y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emoción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...</a:t>
            </a:r>
          </a:p>
          <a:p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es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normal que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esos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jóvenes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nunca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consigan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después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una vida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saludable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y equilibrada.»</a:t>
            </a:r>
            <a:b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</a:b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Uno de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los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capítulos más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polémicos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y contundentes de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obra, titulado </a:t>
            </a:r>
          </a:p>
          <a:p>
            <a:pPr>
              <a:spcBef>
                <a:spcPct val="50000"/>
              </a:spcBef>
            </a:pP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“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Los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Buitres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", afirma:</a:t>
            </a:r>
          </a:p>
          <a:p>
            <a:pPr>
              <a:spcBef>
                <a:spcPct val="50000"/>
              </a:spcBef>
            </a:pPr>
            <a:r>
              <a:rPr lang="pt-BR" sz="2800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«El periodista se alimenta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hoy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casi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exclusivamente de cadáveres de</a:t>
            </a:r>
            <a:b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</a:b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reputaciones</a:t>
            </a:r>
            <a:endParaRPr lang="pt-BR" sz="2800" b="1" dirty="0" smtClean="0">
              <a:blipFill>
                <a:blip r:embed="rId3"/>
                <a:tile tx="0" ty="0" sx="100000" sy="100000" flip="none" algn="tl"/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pPr algn="ctr">
              <a:spcBef>
                <a:spcPct val="50000"/>
              </a:spcBef>
            </a:pPr>
            <a:r>
              <a:rPr lang="pt-BR" sz="2800" b="1" dirty="0" smtClean="0">
                <a:solidFill>
                  <a:srgbClr val="7E7B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/>
            </a:r>
            <a:br>
              <a:rPr lang="pt-BR" sz="2800" b="1" dirty="0" smtClean="0">
                <a:solidFill>
                  <a:srgbClr val="7E7B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</a:br>
            <a:endParaRPr lang="pt-BR" sz="2800" b="1" dirty="0" smtClean="0">
              <a:solidFill>
                <a:srgbClr val="7E7B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endParaRPr lang="es-E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3042" y="0"/>
            <a:ext cx="585791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1643042" cy="6858000"/>
          </a:xfrm>
          <a:prstGeom prst="rect">
            <a:avLst/>
          </a:prstGeom>
          <a:gradFill flip="none" rotWithShape="1">
            <a:gsLst>
              <a:gs pos="55000">
                <a:schemeClr val="accent5">
                  <a:lumMod val="50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7500958" y="0"/>
            <a:ext cx="1643042" cy="6858000"/>
          </a:xfrm>
          <a:prstGeom prst="rect">
            <a:avLst/>
          </a:prstGeom>
          <a:gradFill flip="none" rotWithShape="1">
            <a:gsLst>
              <a:gs pos="54000">
                <a:schemeClr val="accent5">
                  <a:lumMod val="50000"/>
                </a:scheme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1714480" y="0"/>
            <a:ext cx="5500726" cy="6858000"/>
          </a:xfrm>
          <a:prstGeom prst="diamond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643042" y="0"/>
            <a:ext cx="5857916" cy="6858000"/>
          </a:xfrm>
          <a:prstGeom prst="rect">
            <a:avLst/>
          </a:prstGeom>
          <a:solidFill>
            <a:schemeClr val="accent5">
              <a:lumMod val="50000"/>
              <a:alpha val="5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4" name="3 Documento"/>
          <p:cNvSpPr/>
          <p:nvPr/>
        </p:nvSpPr>
        <p:spPr>
          <a:xfrm>
            <a:off x="0" y="0"/>
            <a:ext cx="9144000" cy="6858000"/>
          </a:xfrm>
          <a:prstGeom prst="flowChartDocument">
            <a:avLst/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Documento"/>
          <p:cNvSpPr/>
          <p:nvPr/>
        </p:nvSpPr>
        <p:spPr>
          <a:xfrm>
            <a:off x="357158" y="285728"/>
            <a:ext cx="8429684" cy="6143668"/>
          </a:xfrm>
          <a:prstGeom prst="flowChartDocument">
            <a:avLst/>
          </a:prstGeom>
          <a:solidFill>
            <a:srgbClr val="0033CC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857224" y="571480"/>
            <a:ext cx="7858180" cy="575542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de detritos, de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escándalos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, de 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los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restos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mortales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de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las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realizaciones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humanas.</a:t>
            </a:r>
          </a:p>
          <a:p>
            <a:r>
              <a:rPr lang="pt-BR" sz="2800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  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 prensa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dejó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hace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mucho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de informar, para solo 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seducir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, agredir y manipular.»</a:t>
            </a:r>
          </a:p>
          <a:p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El texto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describe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cómo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los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reporteros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se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desinteresan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de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realidad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</a:p>
          <a:p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«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Sólo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parte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muerta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y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podrida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de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realidad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es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que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llega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a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los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periódicos.»</a:t>
            </a:r>
            <a:b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</a:b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para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centrarse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solamente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en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el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lado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polémico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y chocante.</a:t>
            </a:r>
            <a:b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</a:br>
            <a:endParaRPr lang="pt-BR" sz="2800" b="1" dirty="0" smtClean="0">
              <a:blipFill>
                <a:blip r:embed="rId3"/>
                <a:tile tx="0" ty="0" sx="100000" sy="100000" flip="none" algn="tl"/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r>
              <a:rPr lang="pt-BR" sz="20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/>
            </a:r>
            <a:br>
              <a:rPr lang="pt-BR" sz="20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</a:br>
            <a:endParaRPr lang="pt-BR" sz="2000" b="1" dirty="0" smtClean="0">
              <a:blipFill>
                <a:blip r:embed="rId3"/>
                <a:tile tx="0" ty="0" sx="100000" sy="100000" flip="none" algn="tl"/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  <a:p>
            <a:endParaRPr lang="es-ES" sz="2000" dirty="0">
              <a:blipFill>
                <a:blip r:embed="rId3"/>
                <a:tile tx="0" ty="0" sx="100000" sy="100000" flip="none" algn="tl"/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6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icnic_boter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40013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7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7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>
    <p:sndAc>
      <p:stSnd>
        <p:snd r:embed="rId2" name="ernesto cortazar-la malédiction du titanic- musique originale du documentaire-32-sentiments-----370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4" name="3 Documento"/>
          <p:cNvSpPr/>
          <p:nvPr/>
        </p:nvSpPr>
        <p:spPr>
          <a:xfrm>
            <a:off x="0" y="0"/>
            <a:ext cx="9144000" cy="6858000"/>
          </a:xfrm>
          <a:prstGeom prst="flowChartDocument">
            <a:avLst/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Documento"/>
          <p:cNvSpPr/>
          <p:nvPr/>
        </p:nvSpPr>
        <p:spPr>
          <a:xfrm>
            <a:off x="357158" y="285728"/>
            <a:ext cx="8429684" cy="6143668"/>
          </a:xfrm>
          <a:prstGeom prst="flowChartDocument">
            <a:avLst/>
          </a:prstGeom>
          <a:solidFill>
            <a:srgbClr val="0033CC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785786" y="642918"/>
            <a:ext cx="7929618" cy="523220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Otros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casos referidos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crearon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una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conmoción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que perdura.</a:t>
            </a:r>
          </a:p>
          <a:p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«El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conocimiento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de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las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personas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aumentó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, pero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lleno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de banalidades.</a:t>
            </a:r>
            <a:b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</a:b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Todos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saben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que Kennedy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fue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asesinado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, pero no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saben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quién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fue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Kennedy.</a:t>
            </a:r>
          </a:p>
          <a:p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Todos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dicen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que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Capilla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Sixtina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tiene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techo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, pero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nadie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siquiera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sospecha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para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qué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sirve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. </a:t>
            </a:r>
          </a:p>
          <a:p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Todos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creen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que Saddam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es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malo y Mandela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es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bueno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, </a:t>
            </a:r>
            <a:b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</a:b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pero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ni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desconfían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por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qué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.</a:t>
            </a:r>
            <a:r>
              <a:rPr lang="pt-BR" b="1" dirty="0" smtClean="0">
                <a:blipFill>
                  <a:blip r:embed="rId3"/>
                  <a:tile tx="0" ty="0" sx="100000" sy="100000" flip="none" algn="tl"/>
                </a:blipFill>
                <a:latin typeface="Lucida Calligraphy" pitchFamily="66" charset="0"/>
              </a:rPr>
              <a:t/>
            </a:r>
            <a:br>
              <a:rPr lang="pt-BR" b="1" dirty="0" smtClean="0">
                <a:blipFill>
                  <a:blip r:embed="rId3"/>
                  <a:tile tx="0" ty="0" sx="100000" sy="100000" flip="none" algn="tl"/>
                </a:blipFill>
                <a:latin typeface="Lucida Calligraphy" pitchFamily="66" charset="0"/>
              </a:rPr>
            </a:br>
            <a:endParaRPr lang="pt-BR" b="1" dirty="0" smtClean="0">
              <a:blipFill>
                <a:blip r:embed="rId3"/>
                <a:tile tx="0" ty="0" sx="100000" sy="100000" flip="none" algn="tl"/>
              </a:blipFill>
              <a:latin typeface="Lucida Calligraphy" pitchFamily="66" charset="0"/>
            </a:endParaRPr>
          </a:p>
          <a:p>
            <a:r>
              <a:rPr lang="pt-BR" b="1" dirty="0" smtClean="0">
                <a:blipFill>
                  <a:blip r:embed="rId3"/>
                  <a:tile tx="0" ty="0" sx="100000" sy="100000" flip="none" algn="tl"/>
                </a:blipFill>
                <a:latin typeface="Lucida Calligraphy" pitchFamily="66" charset="0"/>
              </a:rPr>
              <a:t/>
            </a:r>
            <a:br>
              <a:rPr lang="pt-BR" b="1" dirty="0" smtClean="0">
                <a:blipFill>
                  <a:blip r:embed="rId3"/>
                  <a:tile tx="0" ty="0" sx="100000" sy="100000" flip="none" algn="tl"/>
                </a:blipFill>
                <a:latin typeface="Lucida Calligraphy" pitchFamily="66" charset="0"/>
              </a:rPr>
            </a:br>
            <a:endParaRPr lang="es-ES" dirty="0">
              <a:blipFill>
                <a:blip r:embed="rId3"/>
                <a:tile tx="0" ty="0" sx="100000" sy="100000" flip="none" algn="tl"/>
              </a:blipFill>
            </a:endParaRPr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hutterstock_347849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7290" y="0"/>
            <a:ext cx="6858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1357290" cy="6858000"/>
          </a:xfrm>
          <a:prstGeom prst="rect">
            <a:avLst/>
          </a:prstGeom>
          <a:gradFill flip="none" rotWithShape="1">
            <a:gsLst>
              <a:gs pos="49000">
                <a:srgbClr val="B2B2B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7786710" y="0"/>
            <a:ext cx="1357290" cy="6858000"/>
          </a:xfrm>
          <a:prstGeom prst="rect">
            <a:avLst/>
          </a:prstGeom>
          <a:gradFill flip="none" rotWithShape="1">
            <a:gsLst>
              <a:gs pos="49000">
                <a:srgbClr val="B2B2B2"/>
              </a:gs>
              <a:gs pos="13000">
                <a:srgbClr val="0047FF"/>
              </a:gs>
              <a:gs pos="28000">
                <a:srgbClr val="000082"/>
              </a:gs>
              <a:gs pos="42999">
                <a:srgbClr val="0047FF"/>
              </a:gs>
              <a:gs pos="58000">
                <a:srgbClr val="000082"/>
              </a:gs>
              <a:gs pos="72000">
                <a:srgbClr val="0047FF"/>
              </a:gs>
              <a:gs pos="87000">
                <a:srgbClr val="000082"/>
              </a:gs>
              <a:gs pos="100000">
                <a:srgbClr val="0047FF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357290" y="0"/>
            <a:ext cx="6429420" cy="6858000"/>
          </a:xfrm>
          <a:prstGeom prst="rect">
            <a:avLst/>
          </a:prstGeom>
          <a:solidFill>
            <a:srgbClr val="0033CC">
              <a:alpha val="5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509690" y="152400"/>
            <a:ext cx="6429420" cy="6858000"/>
          </a:xfrm>
          <a:prstGeom prst="rect">
            <a:avLst/>
          </a:prstGeom>
          <a:solidFill>
            <a:srgbClr val="0033CC">
              <a:alpha val="5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4" name="3 Documento"/>
          <p:cNvSpPr/>
          <p:nvPr/>
        </p:nvSpPr>
        <p:spPr>
          <a:xfrm>
            <a:off x="0" y="0"/>
            <a:ext cx="9144000" cy="6858000"/>
          </a:xfrm>
          <a:prstGeom prst="flowChartDocument">
            <a:avLst/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Documento"/>
          <p:cNvSpPr/>
          <p:nvPr/>
        </p:nvSpPr>
        <p:spPr>
          <a:xfrm>
            <a:off x="357158" y="285728"/>
            <a:ext cx="8429684" cy="6143668"/>
          </a:xfrm>
          <a:prstGeom prst="flowChartDocument">
            <a:avLst/>
          </a:prstGeom>
          <a:solidFill>
            <a:srgbClr val="0033CC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714348" y="500042"/>
            <a:ext cx="7000924" cy="65248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Todos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conocen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que Pitágoras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tiene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un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teorema, pero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ignoran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qué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es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un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cateto».</a:t>
            </a:r>
          </a:p>
          <a:p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Las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conclusiones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del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tratado,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ya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clásico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,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son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arrasadoras.</a:t>
            </a:r>
          </a:p>
          <a:p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«No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sorprende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que,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en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medio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de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prosperidad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y abundancia,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las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grandes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realizaciones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del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espíritu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humano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estén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en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decadencia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.</a:t>
            </a:r>
            <a:b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</a:b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 família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es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discutida,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tradición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olvidada,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religión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abandonada,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cultura se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banalizó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,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el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folklore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entró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en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caída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libre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,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el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arte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es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fútil.. </a:t>
            </a:r>
            <a:b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</a:br>
            <a:endParaRPr lang="pt-BR" sz="2800" b="1" dirty="0" smtClean="0">
              <a:blipFill>
                <a:blip r:embed="rId3"/>
                <a:tile tx="0" ty="0" sx="100000" sy="100000" flip="none" algn="tl"/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r>
              <a:rPr lang="pt-BR" sz="2800" b="1" dirty="0" smtClean="0">
                <a:solidFill>
                  <a:srgbClr val="7E7B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/>
            </a:r>
            <a:br>
              <a:rPr lang="pt-BR" sz="2800" b="1" dirty="0" smtClean="0">
                <a:solidFill>
                  <a:srgbClr val="7E7B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</a:br>
            <a:endParaRPr lang="pt-BR" sz="2800" b="1" dirty="0" smtClean="0">
              <a:solidFill>
                <a:srgbClr val="7E7B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r>
              <a:rPr lang="pt-BR" b="1" dirty="0" smtClean="0">
                <a:solidFill>
                  <a:srgbClr val="7E7B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  <a:t/>
            </a:r>
            <a:br>
              <a:rPr lang="pt-BR" b="1" dirty="0" smtClean="0">
                <a:solidFill>
                  <a:srgbClr val="7E7B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itchFamily="66" charset="0"/>
              </a:rPr>
            </a:br>
            <a:endParaRPr lang="pt-BR" b="1" dirty="0" smtClean="0">
              <a:solidFill>
                <a:srgbClr val="7E7B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itchFamily="66" charset="0"/>
            </a:endParaRPr>
          </a:p>
          <a:p>
            <a:endParaRPr lang="es-E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itual-bod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45435"/>
            <a:ext cx="9144000" cy="536713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785794"/>
          </a:xfrm>
          <a:prstGeom prst="rect">
            <a:avLst/>
          </a:prstGeom>
          <a:gradFill flip="none" rotWithShape="1">
            <a:gsLst>
              <a:gs pos="29000">
                <a:srgbClr val="00B05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6072206"/>
            <a:ext cx="9144000" cy="785794"/>
          </a:xfrm>
          <a:prstGeom prst="rect">
            <a:avLst/>
          </a:prstGeom>
          <a:gradFill flip="none" rotWithShape="1">
            <a:gsLst>
              <a:gs pos="29000">
                <a:srgbClr val="00B05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89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785794"/>
            <a:ext cx="9144000" cy="5286412"/>
          </a:xfrm>
          <a:prstGeom prst="rect">
            <a:avLst/>
          </a:prstGeom>
          <a:solidFill>
            <a:srgbClr val="00B050">
              <a:alpha val="5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4" name="3 Documento"/>
          <p:cNvSpPr/>
          <p:nvPr/>
        </p:nvSpPr>
        <p:spPr>
          <a:xfrm>
            <a:off x="0" y="0"/>
            <a:ext cx="9144000" cy="6858000"/>
          </a:xfrm>
          <a:prstGeom prst="flowChartDocument">
            <a:avLst/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Documento"/>
          <p:cNvSpPr/>
          <p:nvPr/>
        </p:nvSpPr>
        <p:spPr>
          <a:xfrm>
            <a:off x="357158" y="285728"/>
            <a:ext cx="8429684" cy="6143668"/>
          </a:xfrm>
          <a:prstGeom prst="flowChartDocument">
            <a:avLst/>
          </a:prstGeom>
          <a:solidFill>
            <a:srgbClr val="0033CC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1071538" y="428604"/>
            <a:ext cx="6715172" cy="843307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pt-BR" sz="2800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Paradojal</a:t>
            </a:r>
            <a:r>
              <a:rPr lang="pt-BR" sz="2800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o enfermo.</a:t>
            </a:r>
          </a:p>
          <a:p>
            <a:pPr algn="ctr"/>
            <a:r>
              <a:rPr lang="pt-BR" sz="2800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Florece</a:t>
            </a:r>
            <a:r>
              <a:rPr lang="pt-BR" sz="2800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 </a:t>
            </a:r>
            <a:r>
              <a:rPr lang="pt-BR" sz="2800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</a:t>
            </a:r>
            <a:r>
              <a:rPr lang="pt-BR" sz="2800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pt-BR" sz="2800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pornografía</a:t>
            </a:r>
            <a:r>
              <a:rPr lang="pt-BR" sz="2800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, </a:t>
            </a:r>
            <a:r>
              <a:rPr lang="pt-BR" sz="2800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el</a:t>
            </a:r>
            <a:r>
              <a:rPr lang="pt-BR" sz="2800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charlatanismo, </a:t>
            </a:r>
            <a:br>
              <a:rPr lang="pt-BR" sz="2800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</a:br>
            <a:r>
              <a:rPr lang="pt-BR" sz="2800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</a:t>
            </a:r>
            <a:r>
              <a:rPr lang="pt-BR" sz="2800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pt-BR" sz="2800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imitación</a:t>
            </a:r>
            <a:r>
              <a:rPr lang="pt-BR" sz="2800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, </a:t>
            </a:r>
            <a:br>
              <a:rPr lang="pt-BR" sz="2800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</a:br>
            <a:r>
              <a:rPr lang="pt-BR" sz="2800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</a:t>
            </a:r>
            <a:r>
              <a:rPr lang="pt-BR" sz="2800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insipidez, </a:t>
            </a:r>
            <a:br>
              <a:rPr lang="pt-BR" sz="2800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</a:br>
            <a:r>
              <a:rPr lang="pt-BR" sz="2800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el</a:t>
            </a:r>
            <a:r>
              <a:rPr lang="pt-BR" sz="2800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egoísmo.</a:t>
            </a:r>
          </a:p>
          <a:p>
            <a:r>
              <a:rPr lang="pt-BR" sz="2800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No se trata de una </a:t>
            </a:r>
            <a:r>
              <a:rPr lang="pt-BR" sz="2800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decadencia</a:t>
            </a:r>
            <a:r>
              <a:rPr lang="pt-BR" sz="2800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, una «</a:t>
            </a:r>
            <a:r>
              <a:rPr lang="pt-BR" sz="2800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edad</a:t>
            </a:r>
            <a:r>
              <a:rPr lang="pt-BR" sz="2800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de </a:t>
            </a:r>
            <a:r>
              <a:rPr lang="pt-BR" sz="2800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las</a:t>
            </a:r>
            <a:r>
              <a:rPr lang="pt-BR" sz="2800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pt-BR" sz="2800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tinieblas</a:t>
            </a:r>
            <a:r>
              <a:rPr lang="pt-BR" sz="2800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» o </a:t>
            </a:r>
            <a:r>
              <a:rPr lang="pt-BR" sz="2800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el</a:t>
            </a:r>
            <a:r>
              <a:rPr lang="pt-BR" sz="2800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pt-BR" sz="2800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fin</a:t>
            </a:r>
            <a:r>
              <a:rPr lang="pt-BR" sz="2800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de </a:t>
            </a:r>
            <a:r>
              <a:rPr lang="pt-BR" sz="2800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</a:t>
            </a:r>
            <a:r>
              <a:rPr lang="pt-BR" sz="2800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pt-BR" sz="2800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civilización</a:t>
            </a:r>
            <a:r>
              <a:rPr lang="pt-BR" sz="2800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, como tantos </a:t>
            </a:r>
            <a:r>
              <a:rPr lang="pt-BR" sz="2800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pregonan</a:t>
            </a:r>
            <a:r>
              <a:rPr lang="pt-BR" sz="2800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.</a:t>
            </a:r>
          </a:p>
          <a:p>
            <a:r>
              <a:rPr lang="pt-BR" sz="2800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Es</a:t>
            </a:r>
            <a:r>
              <a:rPr lang="pt-BR" sz="2800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solo una </a:t>
            </a:r>
            <a:r>
              <a:rPr lang="pt-BR" sz="2800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cuestión</a:t>
            </a:r>
            <a:r>
              <a:rPr lang="pt-BR" sz="2800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de </a:t>
            </a:r>
            <a:r>
              <a:rPr lang="pt-BR" sz="2800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obesidad</a:t>
            </a:r>
            <a:r>
              <a:rPr lang="pt-BR" sz="2800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</a:p>
          <a:p>
            <a:r>
              <a:rPr lang="pt-BR" sz="2800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El </a:t>
            </a:r>
            <a:r>
              <a:rPr lang="pt-BR" sz="2800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hombre</a:t>
            </a:r>
            <a:r>
              <a:rPr lang="pt-BR" sz="2800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moderno está adiposo </a:t>
            </a:r>
            <a:r>
              <a:rPr lang="pt-BR" sz="2800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en</a:t>
            </a:r>
            <a:r>
              <a:rPr lang="pt-BR" sz="2800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pt-BR" sz="2800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el</a:t>
            </a:r>
            <a:r>
              <a:rPr lang="pt-BR" sz="2800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pt-BR" sz="2800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raciocinio</a:t>
            </a:r>
            <a:r>
              <a:rPr lang="pt-BR" sz="2800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, </a:t>
            </a:r>
            <a:r>
              <a:rPr lang="pt-BR" sz="2800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gustos</a:t>
            </a:r>
            <a:r>
              <a:rPr lang="pt-BR" sz="2800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y </a:t>
            </a:r>
            <a:r>
              <a:rPr lang="pt-BR" sz="2800" dirty="0" err="1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sentimientos</a:t>
            </a:r>
            <a:r>
              <a:rPr lang="pt-BR" sz="2800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. </a:t>
            </a:r>
            <a:br>
              <a:rPr lang="pt-BR" sz="2800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</a:br>
            <a:r>
              <a:rPr lang="pt-BR" sz="2800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/>
            </a:r>
            <a:br>
              <a:rPr lang="pt-BR" sz="2800" dirty="0" smtClean="0">
                <a:blipFill>
                  <a:blip r:embed="rId3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</a:br>
            <a:endParaRPr lang="pt-BR" sz="2800" dirty="0" smtClean="0">
              <a:blipFill>
                <a:blip r:embed="rId3"/>
                <a:tile tx="0" ty="0" sx="100000" sy="100000" flip="none" algn="tl"/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pPr algn="ctr"/>
            <a:r>
              <a:rPr lang="pt-BR" sz="3200" b="1" dirty="0" smtClean="0">
                <a:solidFill>
                  <a:srgbClr val="7E7B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/>
            </a:r>
            <a:br>
              <a:rPr lang="pt-BR" sz="3200" b="1" dirty="0" smtClean="0">
                <a:solidFill>
                  <a:srgbClr val="7E7B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</a:br>
            <a:endParaRPr lang="pt-BR" sz="3200" b="1" dirty="0" smtClean="0">
              <a:solidFill>
                <a:srgbClr val="7E7B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pPr algn="ctr"/>
            <a:endParaRPr lang="pt-BR" sz="3200" b="1" dirty="0" smtClean="0">
              <a:solidFill>
                <a:srgbClr val="7E7B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pPr algn="ctr"/>
            <a:r>
              <a:rPr lang="pt-BR" sz="3200" b="1" dirty="0" smtClean="0">
                <a:solidFill>
                  <a:srgbClr val="7E7B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/>
            </a:r>
            <a:br>
              <a:rPr lang="pt-BR" sz="3200" b="1" dirty="0" smtClean="0">
                <a:solidFill>
                  <a:srgbClr val="7E7B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</a:br>
            <a:endParaRPr lang="pt-BR" sz="3200" b="1" dirty="0" smtClean="0">
              <a:solidFill>
                <a:srgbClr val="7E7B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pPr algn="ctr"/>
            <a:endParaRPr lang="es-E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3061529_640px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065795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285720" y="500042"/>
            <a:ext cx="3071834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latin typeface="Script MT Bold" pitchFamily="66" charset="0"/>
              </a:rPr>
              <a:t>El mundo no precisa de reformas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latin typeface="Script MT Bold" pitchFamily="66" charset="0"/>
              </a:rPr>
              <a:t>desarrollo</a:t>
            </a:r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latin typeface="Script MT Bold" pitchFamily="66" charset="0"/>
              </a:rPr>
              <a:t>  y </a:t>
            </a:r>
          </a:p>
          <a:p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latin typeface="Script MT Bold" pitchFamily="66" charset="0"/>
              </a:rPr>
              <a:t> </a:t>
            </a:r>
            <a:r>
              <a:rPr lang="pt-BR" sz="2800" b="1" dirty="0" err="1" smtClean="0">
                <a:blipFill>
                  <a:blip r:embed="rId3"/>
                  <a:tile tx="0" ty="0" sx="100000" sy="100000" flip="none" algn="tl"/>
                </a:blipFill>
                <a:latin typeface="Script MT Bold" pitchFamily="66" charset="0"/>
              </a:rPr>
              <a:t>progreso</a:t>
            </a:r>
            <a:endParaRPr lang="pt-BR" sz="2800" b="1" dirty="0" smtClean="0">
              <a:blipFill>
                <a:blip r:embed="rId3"/>
                <a:tile tx="0" ty="0" sx="100000" sy="100000" flip="none" algn="tl"/>
              </a:blipFill>
              <a:latin typeface="Script MT Bold" pitchFamily="66" charset="0"/>
            </a:endParaRPr>
          </a:p>
          <a:p>
            <a:endParaRPr lang="es-ES" sz="2800" kern="10" dirty="0" smtClean="0">
              <a:ln w="12700">
                <a:round/>
                <a:headEnd/>
                <a:tailEnd/>
              </a:ln>
              <a:blipFill>
                <a:blip r:embed="rId3"/>
                <a:tile tx="0" ty="0" sx="100000" sy="100000" flip="none" algn="tl"/>
              </a:blipFill>
              <a:latin typeface="Script MT Bold" pitchFamily="66" charset="0"/>
            </a:endParaRPr>
          </a:p>
          <a:p>
            <a:r>
              <a:rPr lang="es-ES" sz="2800" kern="10" dirty="0" smtClean="0">
                <a:ln w="12700">
                  <a:round/>
                  <a:headEnd/>
                  <a:tailEnd/>
                </a:ln>
                <a:blipFill>
                  <a:blip r:embed="rId3"/>
                  <a:tile tx="0" ty="0" sx="100000" sy="100000" flip="none" algn="tl"/>
                </a:blipFill>
                <a:latin typeface="Script MT Bold" pitchFamily="66" charset="0"/>
              </a:rPr>
              <a:t>Precisa sobre todo de…….</a:t>
            </a:r>
          </a:p>
          <a:p>
            <a:r>
              <a:rPr lang="es-ES" sz="2800" kern="10" dirty="0" smtClean="0">
                <a:ln w="9525">
                  <a:round/>
                  <a:headEnd/>
                  <a:tailEnd/>
                </a:ln>
                <a:blipFill>
                  <a:blip r:embed="rId3"/>
                  <a:tile tx="0" ty="0" sx="100000" sy="100000" flip="none" algn="tl"/>
                </a:blipFill>
                <a:latin typeface="Script MT Bold" pitchFamily="66" charset="0"/>
              </a:rPr>
              <a:t>Dieta  Mental</a:t>
            </a:r>
          </a:p>
          <a:p>
            <a:endParaRPr lang="es-ES" sz="2800" kern="10" dirty="0" smtClean="0">
              <a:ln w="9525">
                <a:round/>
                <a:headEnd/>
                <a:tailEnd/>
              </a:ln>
              <a:blipFill>
                <a:blip r:embed="rId3"/>
                <a:tile tx="0" ty="0" sx="100000" sy="100000" flip="none" algn="tl"/>
              </a:blipFill>
              <a:latin typeface="Script MT Bold" pitchFamily="66" charset="0"/>
            </a:endParaRPr>
          </a:p>
          <a:p>
            <a:endParaRPr lang="es-ES" sz="2800" kern="10" dirty="0" smtClean="0">
              <a:ln w="9525">
                <a:round/>
                <a:headEnd/>
                <a:tailEnd/>
              </a:ln>
              <a:blipFill>
                <a:blip r:embed="rId3"/>
                <a:tile tx="0" ty="0" sx="100000" sy="100000" flip="none" algn="tl"/>
              </a:blipFill>
              <a:latin typeface="Script MT Bold" pitchFamily="66" charset="0"/>
            </a:endParaRPr>
          </a:p>
          <a:p>
            <a:r>
              <a:rPr lang="es-ES" sz="2800" kern="10" dirty="0" smtClean="0">
                <a:ln w="9525">
                  <a:round/>
                  <a:headEnd/>
                  <a:tailEnd/>
                </a:ln>
                <a:blipFill>
                  <a:blip r:embed="rId3"/>
                  <a:tile tx="0" ty="0" sx="100000" sy="100000" flip="none" algn="tl"/>
                </a:blipFill>
                <a:latin typeface="Script MT Bold" pitchFamily="66" charset="0"/>
              </a:rPr>
              <a:t>Y  tu  que opinas ?</a:t>
            </a:r>
          </a:p>
          <a:p>
            <a:endParaRPr lang="es-ES" sz="2800" kern="10" dirty="0" smtClean="0">
              <a:ln w="9525">
                <a:round/>
                <a:headEnd/>
                <a:tailEnd/>
              </a:ln>
              <a:blipFill>
                <a:blip r:embed="rId3"/>
                <a:tile tx="0" ty="0" sx="100000" sy="100000" flip="none" algn="tl"/>
              </a:blipFill>
              <a:latin typeface="Script MT Bold" pitchFamily="66" charset="0"/>
            </a:endParaRPr>
          </a:p>
          <a:p>
            <a: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latin typeface="Script MT Bold" pitchFamily="66" charset="0"/>
              </a:rPr>
              <a:t/>
            </a:r>
            <a:br>
              <a:rPr lang="pt-BR" sz="2800" b="1" dirty="0" smtClean="0">
                <a:blipFill>
                  <a:blip r:embed="rId3"/>
                  <a:tile tx="0" ty="0" sx="100000" sy="100000" flip="none" algn="tl"/>
                </a:blipFill>
                <a:latin typeface="Script MT Bold" pitchFamily="66" charset="0"/>
              </a:rPr>
            </a:br>
            <a:endParaRPr lang="pt-BR" sz="2800" b="1" dirty="0" smtClean="0">
              <a:blipFill>
                <a:blip r:embed="rId3"/>
                <a:tile tx="0" ty="0" sx="100000" sy="100000" flip="none" algn="tl"/>
              </a:blipFill>
              <a:latin typeface="Script MT Bold" pitchFamily="66" charset="0"/>
            </a:endParaRPr>
          </a:p>
          <a:p>
            <a:endParaRPr lang="es-ES" sz="2800" dirty="0">
              <a:blipFill>
                <a:blip r:embed="rId3"/>
                <a:tile tx="0" ty="0" sx="100000" sy="100000" flip="none" algn="tl"/>
              </a:blipFill>
              <a:latin typeface="Script MT Bold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33CC">
              <a:alpha val="59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m_200068_2911224_288497.jpg"/>
          <p:cNvPicPr>
            <a:picLocks noGrp="1" noChangeAspect="1"/>
          </p:cNvPicPr>
          <p:nvPr>
            <p:ph idx="1"/>
          </p:nvPr>
        </p:nvPicPr>
        <p:blipFill>
          <a:blip r:embed="rId2">
            <a:lum bright="-20000" contrast="30000"/>
          </a:blip>
          <a:stretch>
            <a:fillRect/>
          </a:stretch>
        </p:blipFill>
        <p:spPr>
          <a:xfrm>
            <a:off x="571472" y="0"/>
            <a:ext cx="8572528" cy="6858000"/>
          </a:xfr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7" name="Rectangle 23"/>
          <p:cNvSpPr>
            <a:spLocks noChangeArrowheads="1"/>
          </p:cNvSpPr>
          <p:nvPr/>
        </p:nvSpPr>
        <p:spPr bwMode="auto">
          <a:xfrm>
            <a:off x="2376487" y="2519340"/>
            <a:ext cx="4537075" cy="3995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5" name="4 Marcador de contenido" descr="552b89e6a41289e52b467eff7496bf2c.gif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285860"/>
            <a:ext cx="9144000" cy="5786454"/>
          </a:xfrm>
        </p:spPr>
      </p:pic>
      <p:pic>
        <p:nvPicPr>
          <p:cNvPr id="6" name="5 Imagen" descr="e4spero_que_tengas_un_buen_dia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11611080" y="500042"/>
            <a:ext cx="227452" cy="45719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3143240" y="6072206"/>
            <a:ext cx="297549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blipFill>
                  <a:blip r:embed="rId4"/>
                  <a:stretch>
                    <a:fillRect/>
                  </a:stretch>
                </a:blipFill>
                <a:latin typeface="Script MT Bold" pitchFamily="66" charset="0"/>
              </a:rPr>
              <a:t>Francisco del Olmo-Jazmín</a:t>
            </a:r>
            <a:endParaRPr lang="es-ES" sz="2000" dirty="0">
              <a:blipFill>
                <a:blip r:embed="rId4"/>
                <a:stretch>
                  <a:fillRect/>
                </a:stretch>
              </a:blipFill>
              <a:latin typeface="Script MT Bold" pitchFamily="66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1142976" y="50004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9" name="8 CuadroTexto"/>
          <p:cNvSpPr txBox="1"/>
          <p:nvPr/>
        </p:nvSpPr>
        <p:spPr>
          <a:xfrm>
            <a:off x="428596" y="285728"/>
            <a:ext cx="7948010" cy="1200329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es-ES" sz="7200" b="1" dirty="0" smtClean="0">
                <a:ln>
                  <a:solidFill>
                    <a:schemeClr val="tx1"/>
                  </a:solidFill>
                </a:ln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0" scaled="1"/>
                  <a:tileRect/>
                </a:gradFill>
                <a:latin typeface="Edwardian Script ITC" pitchFamily="66" charset="0"/>
              </a:rPr>
              <a:t>Que Tengas Un </a:t>
            </a:r>
            <a:r>
              <a:rPr lang="es-ES" sz="7200" b="1" dirty="0" err="1" smtClean="0">
                <a:ln>
                  <a:solidFill>
                    <a:schemeClr val="tx1"/>
                  </a:solidFill>
                </a:ln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0" scaled="1"/>
                  <a:tileRect/>
                </a:gradFill>
                <a:latin typeface="Edwardian Script ITC" pitchFamily="66" charset="0"/>
              </a:rPr>
              <a:t>Felíz</a:t>
            </a:r>
            <a:r>
              <a:rPr lang="es-ES" sz="7200" b="1" dirty="0" smtClean="0">
                <a:ln>
                  <a:solidFill>
                    <a:schemeClr val="tx1"/>
                  </a:solidFill>
                </a:ln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0" scaled="1"/>
                  <a:tileRect/>
                </a:gradFill>
                <a:latin typeface="Edwardian Script ITC" pitchFamily="66" charset="0"/>
              </a:rPr>
              <a:t>  Día</a:t>
            </a:r>
            <a:endParaRPr lang="es-ES" sz="7200" b="1" dirty="0">
              <a:ln>
                <a:solidFill>
                  <a:schemeClr val="tx1"/>
                </a:solidFill>
              </a:ln>
              <a:gradFill flip="none" rotWithShape="1">
                <a:gsLst>
                  <a:gs pos="0">
                    <a:srgbClr val="A603AB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0" scaled="1"/>
                <a:tileRect/>
              </a:gradFill>
              <a:latin typeface="Edwardian Script ITC" pitchFamily="66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besidad-mental-milespowerpoints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obesidad-mental-milespowerpoints.com</Template>
  <TotalTime>0</TotalTime>
  <Words>343</Words>
  <Application>Microsoft Office PowerPoint</Application>
  <PresentationFormat>Presentación en pantalla (4:3)</PresentationFormat>
  <Paragraphs>94</Paragraphs>
  <Slides>22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22</vt:i4>
      </vt:variant>
    </vt:vector>
  </HeadingPairs>
  <TitlesOfParts>
    <vt:vector size="24" baseType="lpstr">
      <vt:lpstr>obesidad-mental-milespowerpoints.com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2012-07-16T15:25:40Z</dcterms:created>
  <dcterms:modified xsi:type="dcterms:W3CDTF">2012-07-16T15:30:41Z</dcterms:modified>
</cp:coreProperties>
</file>