
<file path=[Content_Types].xml><?xml version="1.0" encoding="utf-8"?>
<Types xmlns="http://schemas.openxmlformats.org/package/2006/content-types">
  <Default Extension="png" ContentType="image/png"/>
  <Default Extension="wma" ContentType="audio/x-ms-wma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17"/>
  </p:notesMasterIdLst>
  <p:sldIdLst>
    <p:sldId id="349" r:id="rId3"/>
    <p:sldId id="347" r:id="rId4"/>
    <p:sldId id="346" r:id="rId5"/>
    <p:sldId id="345" r:id="rId6"/>
    <p:sldId id="328" r:id="rId7"/>
    <p:sldId id="329" r:id="rId8"/>
    <p:sldId id="330" r:id="rId9"/>
    <p:sldId id="331" r:id="rId10"/>
    <p:sldId id="332" r:id="rId11"/>
    <p:sldId id="333" r:id="rId12"/>
    <p:sldId id="334" r:id="rId13"/>
    <p:sldId id="335" r:id="rId14"/>
    <p:sldId id="336" r:id="rId15"/>
    <p:sldId id="350" r:id="rId16"/>
  </p:sldIdLst>
  <p:sldSz cx="9144000" cy="5143500" type="screen16x9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K2+yTHSSjjNw9pbpK+Tq0g==" hashData="e70jI8X15gblx4W6Ung8/CGPZFGHyzW7cprb6S4l4WqDF+96vJj3sQmUIvk9+zmqX6xkyzewt6WWwIvIcxryLg=="/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1D58"/>
    <a:srgbClr val="D96709"/>
    <a:srgbClr val="B85808"/>
    <a:srgbClr val="9933FF"/>
    <a:srgbClr val="540054"/>
    <a:srgbClr val="9900FF"/>
    <a:srgbClr val="CC3300"/>
    <a:srgbClr val="A50021"/>
    <a:srgbClr val="663300"/>
    <a:srgbClr val="00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8861" autoAdjust="0"/>
    <p:restoredTop sz="97336" autoAdjust="0"/>
  </p:normalViewPr>
  <p:slideViewPr>
    <p:cSldViewPr>
      <p:cViewPr varScale="1">
        <p:scale>
          <a:sx n="87" d="100"/>
          <a:sy n="87" d="100"/>
        </p:scale>
        <p:origin x="102" y="162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-2424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9DA720C-5803-4554-8703-F7EAC6268AA2}" type="datetimeFigureOut">
              <a:rPr lang="es-ES" smtClean="0"/>
              <a:pPr/>
              <a:t>15/09/2017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C12702E-8D3D-45B1-B3B8-D7EED66CE9F1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0755746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07814-110D-4305-9662-250F6805FAAD}" type="datetimeFigureOut">
              <a:rPr lang="es-ES" smtClean="0"/>
              <a:pPr/>
              <a:t>15/09/2017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920EBC-7203-4266-BABB-2C4D0D53DBB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07814-110D-4305-9662-250F6805FAAD}" type="datetimeFigureOut">
              <a:rPr lang="es-ES" smtClean="0"/>
              <a:pPr/>
              <a:t>15/09/2017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920EBC-7203-4266-BABB-2C4D0D53DBB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07814-110D-4305-9662-250F6805FAAD}" type="datetimeFigureOut">
              <a:rPr lang="es-ES" smtClean="0"/>
              <a:pPr/>
              <a:t>15/09/2017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920EBC-7203-4266-BABB-2C4D0D53DBB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07814-110D-4305-9662-250F6805FAAD}" type="datetimeFigureOut">
              <a:rPr lang="es-ES" smtClean="0"/>
              <a:pPr/>
              <a:t>15/09/2017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920EBC-7203-4266-BABB-2C4D0D53DBB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07814-110D-4305-9662-250F6805FAAD}" type="datetimeFigureOut">
              <a:rPr lang="es-ES" smtClean="0"/>
              <a:pPr/>
              <a:t>15/09/2017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920EBC-7203-4266-BABB-2C4D0D53DBB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07814-110D-4305-9662-250F6805FAAD}" type="datetimeFigureOut">
              <a:rPr lang="es-ES" smtClean="0"/>
              <a:pPr/>
              <a:t>15/09/2017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920EBC-7203-4266-BABB-2C4D0D53DBB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07814-110D-4305-9662-250F6805FAAD}" type="datetimeFigureOut">
              <a:rPr lang="es-ES" smtClean="0"/>
              <a:pPr/>
              <a:t>15/09/2017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920EBC-7203-4266-BABB-2C4D0D53DBB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07814-110D-4305-9662-250F6805FAAD}" type="datetimeFigureOut">
              <a:rPr lang="es-ES" smtClean="0"/>
              <a:pPr/>
              <a:t>15/09/2017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920EBC-7203-4266-BABB-2C4D0D53DBB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07814-110D-4305-9662-250F6805FAAD}" type="datetimeFigureOut">
              <a:rPr lang="es-ES" smtClean="0"/>
              <a:pPr/>
              <a:t>15/09/2017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920EBC-7203-4266-BABB-2C4D0D53DBB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07814-110D-4305-9662-250F6805FAAD}" type="datetimeFigureOut">
              <a:rPr lang="es-ES" smtClean="0"/>
              <a:pPr/>
              <a:t>15/09/2017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920EBC-7203-4266-BABB-2C4D0D53DBB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07814-110D-4305-9662-250F6805FAAD}" type="datetimeFigureOut">
              <a:rPr lang="es-ES" smtClean="0"/>
              <a:pPr/>
              <a:t>15/09/2017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920EBC-7203-4266-BABB-2C4D0D53DBB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  <a:prstGeom prst="rect">
            <a:avLst/>
          </a:prstGeom>
        </p:spPr>
        <p:txBody>
          <a:bodyPr anchor="b"/>
          <a:lstStyle>
            <a:lvl1pPr algn="ctr">
              <a:defRPr sz="45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s-ES" smtClean="0"/>
              <a:t>Haga clic para editar el estilo de subtítulo del patrón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defTabSz="685800" fontAlgn="base">
              <a:spcBef>
                <a:spcPct val="0"/>
              </a:spcBef>
              <a:spcAft>
                <a:spcPct val="0"/>
              </a:spcAft>
            </a:pPr>
            <a:endParaRPr lang="es-ES" altLang="es-ES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0587684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E607814-110D-4305-9662-250F6805FAAD}" type="datetimeFigureOut">
              <a:rPr lang="es-ES" smtClean="0"/>
              <a:pPr/>
              <a:t>15/09/2017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4920EBC-7203-4266-BABB-2C4D0D53DBB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050"/>
            </a:lvl1pPr>
          </a:lstStyle>
          <a:p>
            <a:pPr defTabSz="685800" fontAlgn="base">
              <a:spcBef>
                <a:spcPct val="0"/>
              </a:spcBef>
              <a:spcAft>
                <a:spcPct val="0"/>
              </a:spcAft>
            </a:pPr>
            <a:endParaRPr lang="es-ES" altLang="es-ES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88610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33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342900" algn="ctr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685800" algn="ctr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028700" algn="ctr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371600" algn="ctr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257175" indent="-257175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557213" indent="-214313" algn="l" rtl="0" fontAlgn="base">
        <a:spcBef>
          <a:spcPct val="20000"/>
        </a:spcBef>
        <a:spcAft>
          <a:spcPct val="0"/>
        </a:spcAft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rtl="0" fontAlgn="base">
        <a:spcBef>
          <a:spcPct val="20000"/>
        </a:spcBef>
        <a:spcAft>
          <a:spcPct val="0"/>
        </a:spcAft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rtl="0" fontAlgn="base">
        <a:spcBef>
          <a:spcPct val="20000"/>
        </a:spcBef>
        <a:spcAft>
          <a:spcPct val="0"/>
        </a:spcAft>
        <a:buChar char="–"/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rtl="0" fontAlgn="base">
        <a:spcBef>
          <a:spcPct val="20000"/>
        </a:spcBef>
        <a:spcAft>
          <a:spcPct val="0"/>
        </a:spcAft>
        <a:buChar char="»"/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wma"/><Relationship Id="rId1" Type="http://schemas.microsoft.com/office/2007/relationships/media" Target="../media/media1.wma"/><Relationship Id="rId6" Type="http://schemas.openxmlformats.org/officeDocument/2006/relationships/image" Target="../media/image3.png"/><Relationship Id="rId5" Type="http://schemas.openxmlformats.org/officeDocument/2006/relationships/image" Target="../media/image2.jp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16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21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8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17.png"/><Relationship Id="rId10" Type="http://schemas.openxmlformats.org/officeDocument/2006/relationships/image" Target="../media/image20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2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Bryan Lubeck - On Her Own  wma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4267200" y="2266950"/>
            <a:ext cx="609600" cy="609600"/>
          </a:xfrm>
          <a:prstGeom prst="rect">
            <a:avLst/>
          </a:prstGeom>
        </p:spPr>
      </p:pic>
      <p:pic>
        <p:nvPicPr>
          <p:cNvPr id="7" name="Imagen 6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8" t="1000" r="388" b="808"/>
          <a:stretch/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355" y="1078100"/>
            <a:ext cx="2542252" cy="29872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79454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2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14" repeatCount="indefinite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2" t="1000" r="212" b="1000"/>
          <a:stretch/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Rectángulo 1"/>
          <p:cNvSpPr/>
          <p:nvPr/>
        </p:nvSpPr>
        <p:spPr>
          <a:xfrm>
            <a:off x="138677" y="720324"/>
            <a:ext cx="3456384" cy="36933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b="1" dirty="0">
                <a:solidFill>
                  <a:schemeClr val="bg1"/>
                </a:solidFill>
                <a:latin typeface="+mj-lt"/>
              </a:rPr>
              <a:t>Hace muchísimos años, un joven recién casado estaba sentado en un sofá en un día caluroso y húmedo, bebiendo jugo helado durante una visita a su padre. </a:t>
            </a:r>
          </a:p>
          <a:p>
            <a:pPr algn="ctr"/>
            <a:r>
              <a:rPr lang="es-ES" b="1" dirty="0">
                <a:solidFill>
                  <a:schemeClr val="bg1"/>
                </a:solidFill>
                <a:latin typeface="+mj-lt"/>
              </a:rPr>
              <a:t>Mientras conversaba sobre la vida, el matrimonio, las responsabilidades y las obligaciones de las personas adultas, el padre revolvía pensativamente los cubos de hielo de su vaso y lanzó una mirada clara y sobria hacia su hijo. </a:t>
            </a:r>
          </a:p>
        </p:txBody>
      </p:sp>
    </p:spTree>
    <p:extLst>
      <p:ext uri="{BB962C8B-B14F-4D97-AF65-F5344CB8AC3E}">
        <p14:creationId xmlns:p14="http://schemas.microsoft.com/office/powerpoint/2010/main" val="10216070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randomBar/>
      </p:transition>
    </mc:Choice>
    <mc:Fallback xmlns="">
      <p:transition spd="slow">
        <p:randomBa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3" t="1000" r="212" b="1000"/>
          <a:stretch/>
        </p:blipFill>
        <p:spPr>
          <a:xfrm>
            <a:off x="0" y="0"/>
            <a:ext cx="9143999" cy="5143500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173731" y="1312982"/>
            <a:ext cx="1835696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000" b="1" dirty="0">
                <a:solidFill>
                  <a:schemeClr val="bg1"/>
                </a:solidFill>
                <a:latin typeface="+mj-lt"/>
              </a:rPr>
              <a:t>"Nunca olvides a tus amigos", le aconsejó, "serán más importantes en la medida en que vayas envejeciendo".</a:t>
            </a:r>
          </a:p>
        </p:txBody>
      </p:sp>
    </p:spTree>
    <p:extLst>
      <p:ext uri="{BB962C8B-B14F-4D97-AF65-F5344CB8AC3E}">
        <p14:creationId xmlns:p14="http://schemas.microsoft.com/office/powerpoint/2010/main" val="11992188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randomBar/>
      </p:transition>
    </mc:Choice>
    <mc:Fallback xmlns="">
      <p:transition spd="slow">
        <p:randomBa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4" t="1000" r="304" b="1000"/>
          <a:stretch/>
        </p:blipFill>
        <p:spPr>
          <a:xfrm>
            <a:off x="0" y="0"/>
            <a:ext cx="9143999" cy="5143500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251520" y="564821"/>
            <a:ext cx="2160240" cy="40934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000" b="1" dirty="0">
                <a:solidFill>
                  <a:schemeClr val="bg1"/>
                </a:solidFill>
                <a:latin typeface="+mj-lt"/>
              </a:rPr>
              <a:t>"</a:t>
            </a:r>
            <a:r>
              <a:rPr lang="es-ES" sz="2000" b="1" dirty="0" smtClean="0">
                <a:solidFill>
                  <a:schemeClr val="bg1"/>
                </a:solidFill>
                <a:latin typeface="+mj-lt"/>
              </a:rPr>
              <a:t>Independiente-mente </a:t>
            </a:r>
            <a:r>
              <a:rPr lang="es-ES" sz="2000" b="1" dirty="0">
                <a:solidFill>
                  <a:schemeClr val="bg1"/>
                </a:solidFill>
                <a:latin typeface="+mj-lt"/>
              </a:rPr>
              <a:t>de </a:t>
            </a:r>
            <a:r>
              <a:rPr lang="es-ES" sz="2000" b="1" dirty="0" smtClean="0">
                <a:solidFill>
                  <a:schemeClr val="bg1"/>
                </a:solidFill>
                <a:latin typeface="+mj-lt"/>
              </a:rPr>
              <a:t>cuánto </a:t>
            </a:r>
            <a:r>
              <a:rPr lang="es-ES" sz="2000" b="1" dirty="0">
                <a:solidFill>
                  <a:schemeClr val="bg1"/>
                </a:solidFill>
                <a:latin typeface="+mj-lt"/>
              </a:rPr>
              <a:t>ames a tu familia y los hijos que por ventura vayas a tener, </a:t>
            </a:r>
            <a:r>
              <a:rPr lang="es-ES" sz="2000" b="1" dirty="0" smtClean="0">
                <a:solidFill>
                  <a:schemeClr val="bg1"/>
                </a:solidFill>
                <a:latin typeface="+mj-lt"/>
              </a:rPr>
              <a:t>tú </a:t>
            </a:r>
            <a:r>
              <a:rPr lang="es-ES" sz="2000" b="1" dirty="0">
                <a:solidFill>
                  <a:schemeClr val="bg1"/>
                </a:solidFill>
                <a:latin typeface="+mj-lt"/>
              </a:rPr>
              <a:t>siempre necesitarás de amigos. Recuerda ocasionalmente salir con ellos, realiza actividades con ellos, telefonéalos..."</a:t>
            </a:r>
          </a:p>
        </p:txBody>
      </p:sp>
    </p:spTree>
    <p:extLst>
      <p:ext uri="{BB962C8B-B14F-4D97-AF65-F5344CB8AC3E}">
        <p14:creationId xmlns:p14="http://schemas.microsoft.com/office/powerpoint/2010/main" val="13460253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randomBar/>
      </p:transition>
    </mc:Choice>
    <mc:Fallback xmlns="">
      <p:transition spd="slow">
        <p:randomBa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3" t="1000" r="363" b="1000"/>
          <a:stretch/>
        </p:blipFill>
        <p:spPr>
          <a:xfrm>
            <a:off x="0" y="0"/>
            <a:ext cx="9143999" cy="5143500"/>
          </a:xfrm>
          <a:prstGeom prst="rect">
            <a:avLst/>
          </a:prstGeom>
        </p:spPr>
      </p:pic>
      <p:sp>
        <p:nvSpPr>
          <p:cNvPr id="2" name="Rectángulo 1"/>
          <p:cNvSpPr/>
          <p:nvPr/>
        </p:nvSpPr>
        <p:spPr>
          <a:xfrm>
            <a:off x="228536" y="534744"/>
            <a:ext cx="2160240" cy="40934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000" b="1" dirty="0">
                <a:solidFill>
                  <a:schemeClr val="bg1"/>
                </a:solidFill>
                <a:latin typeface="+mj-lt"/>
              </a:rPr>
              <a:t>"¡Que extraño consejo!", pensó el joven. "Acabo de ingresar al mundo de los casados, soy adulto y con seguridad mi esposa y la familia que iniciaremos serán todo lo que necesito para dar sentido a mi vida".</a:t>
            </a:r>
          </a:p>
        </p:txBody>
      </p:sp>
    </p:spTree>
    <p:extLst>
      <p:ext uri="{BB962C8B-B14F-4D97-AF65-F5344CB8AC3E}">
        <p14:creationId xmlns:p14="http://schemas.microsoft.com/office/powerpoint/2010/main" val="28849348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randomBar/>
      </p:transition>
    </mc:Choice>
    <mc:Fallback xmlns="">
      <p:transition spd="slow">
        <p:randomBa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2" t="1000" r="621" b="1000"/>
          <a:stretch/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Rectángulo 1"/>
          <p:cNvSpPr/>
          <p:nvPr/>
        </p:nvSpPr>
        <p:spPr>
          <a:xfrm>
            <a:off x="198097" y="535111"/>
            <a:ext cx="2232248" cy="40934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000" b="1" dirty="0">
                <a:solidFill>
                  <a:schemeClr val="bg1"/>
                </a:solidFill>
                <a:latin typeface="+mj-lt"/>
              </a:rPr>
              <a:t>Con todo, él obedeció a su papá; mantuvo contacto con sus amigos y anualmente aumentaba el número de ellos. Con el pasar de los años, él fue comprendiendo que su padre sabía de lo que hablaba. </a:t>
            </a:r>
          </a:p>
        </p:txBody>
      </p:sp>
    </p:spTree>
    <p:extLst>
      <p:ext uri="{BB962C8B-B14F-4D97-AF65-F5344CB8AC3E}">
        <p14:creationId xmlns:p14="http://schemas.microsoft.com/office/powerpoint/2010/main" val="32986430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randomBar/>
      </p:transition>
    </mc:Choice>
    <mc:Fallback xmlns="">
      <p:transition spd="slow">
        <p:randomBa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5" t="1000" r="426" b="808"/>
          <a:stretch/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12" name="Rectángulo 11"/>
          <p:cNvSpPr/>
          <p:nvPr/>
        </p:nvSpPr>
        <p:spPr>
          <a:xfrm>
            <a:off x="208855" y="504998"/>
            <a:ext cx="1728192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200" b="1" dirty="0">
                <a:solidFill>
                  <a:schemeClr val="bg1"/>
                </a:solidFill>
                <a:latin typeface="+mj-lt"/>
              </a:rPr>
              <a:t>En la medida en que el tiempo y la naturaleza realizan sus designios y misterios en un hombre, los amigos resultaron baluartes de su vida.</a:t>
            </a:r>
          </a:p>
        </p:txBody>
      </p:sp>
    </p:spTree>
    <p:extLst>
      <p:ext uri="{BB962C8B-B14F-4D97-AF65-F5344CB8AC3E}">
        <p14:creationId xmlns:p14="http://schemas.microsoft.com/office/powerpoint/2010/main" val="19056193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randomBar/>
      </p:transition>
    </mc:Choice>
    <mc:Fallback xmlns="">
      <p:transition spd="slow">
        <p:randomBa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2" t="597" r="429" b="808"/>
          <a:stretch/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12" name="Rectángulo 11"/>
          <p:cNvSpPr/>
          <p:nvPr/>
        </p:nvSpPr>
        <p:spPr>
          <a:xfrm>
            <a:off x="189174" y="534744"/>
            <a:ext cx="3168352" cy="40934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000" b="1" dirty="0">
                <a:solidFill>
                  <a:schemeClr val="bg1"/>
                </a:solidFill>
                <a:latin typeface="+mj-lt"/>
              </a:rPr>
              <a:t>Pasados los 50 años de vida, he aquí lo que aprendió: </a:t>
            </a:r>
          </a:p>
          <a:p>
            <a:pPr algn="ctr"/>
            <a:endParaRPr lang="es-ES" sz="2000" b="1" dirty="0">
              <a:solidFill>
                <a:schemeClr val="bg1"/>
              </a:solidFill>
              <a:latin typeface="+mj-lt"/>
            </a:endParaRPr>
          </a:p>
          <a:p>
            <a:pPr algn="ctr"/>
            <a:r>
              <a:rPr lang="es-ES" sz="2000" b="1" dirty="0">
                <a:solidFill>
                  <a:schemeClr val="bg1"/>
                </a:solidFill>
                <a:latin typeface="+mj-lt"/>
              </a:rPr>
              <a:t>El tiempo pasa. </a:t>
            </a:r>
          </a:p>
          <a:p>
            <a:pPr algn="ctr"/>
            <a:r>
              <a:rPr lang="es-ES" sz="2000" b="1" dirty="0">
                <a:solidFill>
                  <a:schemeClr val="bg1"/>
                </a:solidFill>
                <a:latin typeface="+mj-lt"/>
              </a:rPr>
              <a:t>La vida continúa. </a:t>
            </a:r>
          </a:p>
          <a:p>
            <a:pPr algn="ctr"/>
            <a:r>
              <a:rPr lang="es-ES" sz="2000" b="1" dirty="0">
                <a:solidFill>
                  <a:schemeClr val="bg1"/>
                </a:solidFill>
                <a:latin typeface="+mj-lt"/>
              </a:rPr>
              <a:t>La distancia separa. </a:t>
            </a:r>
          </a:p>
          <a:p>
            <a:pPr algn="ctr"/>
            <a:r>
              <a:rPr lang="es-ES" sz="2000" b="1" dirty="0">
                <a:solidFill>
                  <a:schemeClr val="bg1"/>
                </a:solidFill>
                <a:latin typeface="+mj-lt"/>
              </a:rPr>
              <a:t>Los niños crecen. </a:t>
            </a:r>
          </a:p>
          <a:p>
            <a:pPr algn="ctr"/>
            <a:r>
              <a:rPr lang="es-ES" sz="2000" b="1" dirty="0">
                <a:solidFill>
                  <a:schemeClr val="bg1"/>
                </a:solidFill>
                <a:latin typeface="+mj-lt"/>
              </a:rPr>
              <a:t>Los hijos dejan de ser niños y se independizan. Y a los padres se le parte el corazón, pero los hijos se van separando de los </a:t>
            </a:r>
            <a:r>
              <a:rPr lang="es-ES" sz="2000" b="1" dirty="0" smtClean="0">
                <a:solidFill>
                  <a:schemeClr val="bg1"/>
                </a:solidFill>
                <a:latin typeface="+mj-lt"/>
              </a:rPr>
              <a:t>padres… </a:t>
            </a:r>
            <a:endParaRPr lang="es-ES" sz="2000" b="1" dirty="0">
              <a:solidFill>
                <a:schemeClr val="bg1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353166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randomBar/>
      </p:transition>
    </mc:Choice>
    <mc:Fallback xmlns="">
      <p:transition spd="slow">
        <p:randomBa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8" t="1000" r="397" b="606"/>
          <a:stretch/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12" name="Rectángulo 11"/>
          <p:cNvSpPr/>
          <p:nvPr/>
        </p:nvSpPr>
        <p:spPr>
          <a:xfrm>
            <a:off x="219613" y="545869"/>
            <a:ext cx="2376264" cy="40934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000" b="1" dirty="0">
                <a:solidFill>
                  <a:schemeClr val="bg1"/>
                </a:solidFill>
                <a:latin typeface="+mj-lt"/>
              </a:rPr>
              <a:t>Los empleos van y vienen. </a:t>
            </a:r>
          </a:p>
          <a:p>
            <a:pPr algn="ctr"/>
            <a:r>
              <a:rPr lang="es-ES" sz="2000" b="1" dirty="0">
                <a:solidFill>
                  <a:schemeClr val="bg1"/>
                </a:solidFill>
                <a:latin typeface="+mj-lt"/>
              </a:rPr>
              <a:t>Las ilusiones, los deseos, la atracción, el sexo</a:t>
            </a:r>
            <a:r>
              <a:rPr lang="es-ES" sz="2000" b="1" dirty="0" smtClean="0">
                <a:solidFill>
                  <a:schemeClr val="bg1"/>
                </a:solidFill>
                <a:latin typeface="+mj-lt"/>
              </a:rPr>
              <a:t>... se </a:t>
            </a:r>
            <a:r>
              <a:rPr lang="es-ES" sz="2000" b="1" dirty="0">
                <a:solidFill>
                  <a:schemeClr val="bg1"/>
                </a:solidFill>
                <a:latin typeface="+mj-lt"/>
              </a:rPr>
              <a:t>debilitan. </a:t>
            </a:r>
          </a:p>
          <a:p>
            <a:pPr algn="ctr"/>
            <a:r>
              <a:rPr lang="es-ES" sz="2000" b="1" dirty="0">
                <a:solidFill>
                  <a:schemeClr val="bg1"/>
                </a:solidFill>
                <a:latin typeface="+mj-lt"/>
              </a:rPr>
              <a:t>Las personas no hacen lo que deberían hacer. </a:t>
            </a:r>
          </a:p>
          <a:p>
            <a:pPr algn="ctr"/>
            <a:r>
              <a:rPr lang="es-ES" sz="2000" b="1" dirty="0">
                <a:solidFill>
                  <a:schemeClr val="bg1"/>
                </a:solidFill>
                <a:latin typeface="+mj-lt"/>
              </a:rPr>
              <a:t>El corazón se rompe. </a:t>
            </a:r>
          </a:p>
          <a:p>
            <a:pPr algn="ctr"/>
            <a:r>
              <a:rPr lang="es-ES" sz="2000" b="1" dirty="0">
                <a:solidFill>
                  <a:schemeClr val="bg1"/>
                </a:solidFill>
                <a:latin typeface="+mj-lt"/>
              </a:rPr>
              <a:t>Los padres mueren. </a:t>
            </a:r>
          </a:p>
          <a:p>
            <a:pPr algn="ctr"/>
            <a:r>
              <a:rPr lang="es-ES" sz="2000" b="1" dirty="0">
                <a:solidFill>
                  <a:schemeClr val="bg1"/>
                </a:solidFill>
                <a:latin typeface="+mj-lt"/>
              </a:rPr>
              <a:t>Las carreras terminan…</a:t>
            </a:r>
          </a:p>
        </p:txBody>
      </p:sp>
    </p:spTree>
    <p:extLst>
      <p:ext uri="{BB962C8B-B14F-4D97-AF65-F5344CB8AC3E}">
        <p14:creationId xmlns:p14="http://schemas.microsoft.com/office/powerpoint/2010/main" val="21041155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randomBar/>
      </p:transition>
    </mc:Choice>
    <mc:Fallback xmlns="">
      <p:transition spd="slow">
        <p:randomBa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1" t="1000" r="271" b="606"/>
          <a:stretch/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4" name="Rectángulo 3"/>
          <p:cNvSpPr/>
          <p:nvPr/>
        </p:nvSpPr>
        <p:spPr>
          <a:xfrm>
            <a:off x="238937" y="678755"/>
            <a:ext cx="1800200" cy="38164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200" b="1" dirty="0">
                <a:solidFill>
                  <a:schemeClr val="bg1"/>
                </a:solidFill>
                <a:latin typeface="+mj-lt"/>
              </a:rPr>
              <a:t>Mas, los verdaderos amigos siempre están ahí, no importa a cuánto tiempo o a cuántos kilómetros se encuentren.</a:t>
            </a:r>
          </a:p>
        </p:txBody>
      </p:sp>
    </p:spTree>
    <p:extLst>
      <p:ext uri="{BB962C8B-B14F-4D97-AF65-F5344CB8AC3E}">
        <p14:creationId xmlns:p14="http://schemas.microsoft.com/office/powerpoint/2010/main" val="36498450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randomBar/>
      </p:transition>
    </mc:Choice>
    <mc:Fallback xmlns="">
      <p:transition spd="slow">
        <p:randomBa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Imagen 1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0" t="968" r="388" b="968"/>
          <a:stretch/>
        </p:blipFill>
        <p:spPr>
          <a:xfrm>
            <a:off x="0" y="0"/>
            <a:ext cx="9143999" cy="5143499"/>
          </a:xfrm>
          <a:prstGeom prst="rect">
            <a:avLst/>
          </a:prstGeom>
        </p:spPr>
      </p:pic>
      <p:sp>
        <p:nvSpPr>
          <p:cNvPr id="12" name="Rectángulo 11"/>
          <p:cNvSpPr/>
          <p:nvPr/>
        </p:nvSpPr>
        <p:spPr>
          <a:xfrm>
            <a:off x="230004" y="534744"/>
            <a:ext cx="1944216" cy="40934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000" b="1" dirty="0">
                <a:solidFill>
                  <a:schemeClr val="bg1"/>
                </a:solidFill>
                <a:latin typeface="+mj-lt"/>
              </a:rPr>
              <a:t>Un amigo nunca está más distante que el alcance de una necesidad, haciendo barra por ti, interviniendo a tu favor, esperándote de brazos abiertos o bendiciendo tu vida. </a:t>
            </a:r>
          </a:p>
        </p:txBody>
      </p:sp>
    </p:spTree>
    <p:extLst>
      <p:ext uri="{BB962C8B-B14F-4D97-AF65-F5344CB8AC3E}">
        <p14:creationId xmlns:p14="http://schemas.microsoft.com/office/powerpoint/2010/main" val="4766500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randomBar/>
      </p:transition>
    </mc:Choice>
    <mc:Fallback xmlns="">
      <p:transition spd="slow">
        <p:randomBa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1" t="1000" r="279" b="1010"/>
          <a:stretch/>
        </p:blipFill>
        <p:spPr>
          <a:xfrm>
            <a:off x="1" y="0"/>
            <a:ext cx="9144000" cy="5143500"/>
          </a:xfrm>
          <a:prstGeom prst="rect">
            <a:avLst/>
          </a:prstGeom>
        </p:spPr>
      </p:pic>
      <p:sp>
        <p:nvSpPr>
          <p:cNvPr id="12" name="Rectángulo 11"/>
          <p:cNvSpPr/>
          <p:nvPr/>
        </p:nvSpPr>
        <p:spPr>
          <a:xfrm>
            <a:off x="209589" y="525082"/>
            <a:ext cx="3096344" cy="40934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000" b="1" dirty="0">
                <a:solidFill>
                  <a:schemeClr val="bg1"/>
                </a:solidFill>
                <a:latin typeface="+mj-lt"/>
              </a:rPr>
              <a:t>Cuando iniciamos esta aventura llamada VIDA, no sabíamos de las increíbles alegrías o tristezas que estaban delante. No sabíamos de </a:t>
            </a:r>
            <a:r>
              <a:rPr lang="es-ES" sz="2000" b="1" dirty="0" smtClean="0">
                <a:solidFill>
                  <a:schemeClr val="bg1"/>
                </a:solidFill>
                <a:latin typeface="+mj-lt"/>
              </a:rPr>
              <a:t>cuánto </a:t>
            </a:r>
            <a:r>
              <a:rPr lang="es-ES" sz="2000" b="1" dirty="0">
                <a:solidFill>
                  <a:schemeClr val="bg1"/>
                </a:solidFill>
                <a:latin typeface="+mj-lt"/>
              </a:rPr>
              <a:t>necesitaríamos unos de otros. Ama a tus padres, cuida a tus hijos, pero mantén un grupo de buenos amigos. Dialoga con ellos, pero no impongas tus criterios.</a:t>
            </a:r>
          </a:p>
        </p:txBody>
      </p:sp>
    </p:spTree>
    <p:extLst>
      <p:ext uri="{BB962C8B-B14F-4D97-AF65-F5344CB8AC3E}">
        <p14:creationId xmlns:p14="http://schemas.microsoft.com/office/powerpoint/2010/main" val="30459852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randomBar/>
      </p:transition>
    </mc:Choice>
    <mc:Fallback xmlns="">
      <p:transition spd="slow">
        <p:randomBa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73" t="1000" r="313" b="1000"/>
          <a:stretch/>
        </p:blipFill>
        <p:spPr>
          <a:xfrm>
            <a:off x="0" y="0"/>
            <a:ext cx="9143999" cy="5143500"/>
          </a:xfrm>
          <a:prstGeom prst="rect">
            <a:avLst/>
          </a:prstGeom>
        </p:spPr>
      </p:pic>
      <p:sp>
        <p:nvSpPr>
          <p:cNvPr id="13" name="CuadroTexto 12"/>
          <p:cNvSpPr txBox="1"/>
          <p:nvPr/>
        </p:nvSpPr>
        <p:spPr>
          <a:xfrm>
            <a:off x="242826" y="1354455"/>
            <a:ext cx="2184573" cy="224676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1400" b="1" dirty="0" smtClean="0">
                <a:solidFill>
                  <a:schemeClr val="bg1"/>
                </a:solidFill>
                <a:latin typeface="+mj-lt"/>
              </a:rPr>
              <a:t>Texto:</a:t>
            </a:r>
          </a:p>
          <a:p>
            <a:pPr algn="ctr"/>
            <a:r>
              <a:rPr lang="es-ES" sz="1400" b="1" i="1" dirty="0" smtClean="0">
                <a:solidFill>
                  <a:schemeClr val="bg1"/>
                </a:solidFill>
                <a:latin typeface="+mj-lt"/>
              </a:rPr>
              <a:t>Autor desconocido</a:t>
            </a:r>
          </a:p>
          <a:p>
            <a:pPr algn="ctr"/>
            <a:endParaRPr lang="es-ES" sz="1400" b="1" dirty="0" smtClean="0">
              <a:solidFill>
                <a:schemeClr val="bg1"/>
              </a:solidFill>
              <a:latin typeface="+mj-lt"/>
            </a:endParaRPr>
          </a:p>
          <a:p>
            <a:pPr algn="ctr"/>
            <a:endParaRPr lang="es-ES" sz="1400" b="1" dirty="0">
              <a:solidFill>
                <a:schemeClr val="bg1"/>
              </a:solidFill>
              <a:latin typeface="+mj-lt"/>
            </a:endParaRPr>
          </a:p>
          <a:p>
            <a:pPr algn="ctr"/>
            <a:r>
              <a:rPr lang="es-ES" sz="1400" b="1" dirty="0" smtClean="0">
                <a:solidFill>
                  <a:schemeClr val="bg1"/>
                </a:solidFill>
                <a:latin typeface="+mj-lt"/>
              </a:rPr>
              <a:t>Música:</a:t>
            </a:r>
          </a:p>
          <a:p>
            <a:pPr algn="ctr"/>
            <a:r>
              <a:rPr lang="es-ES" sz="1400" b="1" dirty="0" err="1">
                <a:solidFill>
                  <a:schemeClr val="bg1"/>
                </a:solidFill>
                <a:latin typeface="+mj-lt"/>
              </a:rPr>
              <a:t>On</a:t>
            </a:r>
            <a:r>
              <a:rPr lang="es-ES" sz="1400" b="1" dirty="0">
                <a:solidFill>
                  <a:schemeClr val="bg1"/>
                </a:solidFill>
                <a:latin typeface="+mj-lt"/>
              </a:rPr>
              <a:t> </a:t>
            </a:r>
            <a:r>
              <a:rPr lang="es-ES" sz="1400" b="1" dirty="0" err="1">
                <a:solidFill>
                  <a:schemeClr val="bg1"/>
                </a:solidFill>
                <a:latin typeface="+mj-lt"/>
              </a:rPr>
              <a:t>her</a:t>
            </a:r>
            <a:r>
              <a:rPr lang="es-ES" sz="1400" b="1" dirty="0">
                <a:solidFill>
                  <a:schemeClr val="bg1"/>
                </a:solidFill>
                <a:latin typeface="+mj-lt"/>
              </a:rPr>
              <a:t> </a:t>
            </a:r>
            <a:r>
              <a:rPr lang="es-ES" sz="1400" b="1" dirty="0" err="1">
                <a:solidFill>
                  <a:schemeClr val="bg1"/>
                </a:solidFill>
                <a:latin typeface="+mj-lt"/>
              </a:rPr>
              <a:t>own</a:t>
            </a:r>
            <a:r>
              <a:rPr lang="es-ES" sz="1400" b="1" dirty="0">
                <a:solidFill>
                  <a:schemeClr val="bg1"/>
                </a:solidFill>
                <a:latin typeface="+mj-lt"/>
              </a:rPr>
              <a:t> </a:t>
            </a:r>
            <a:r>
              <a:rPr lang="es-ES" sz="1400" b="1" dirty="0" smtClean="0">
                <a:solidFill>
                  <a:schemeClr val="bg1"/>
                </a:solidFill>
                <a:latin typeface="+mj-lt"/>
              </a:rPr>
              <a:t>- </a:t>
            </a:r>
            <a:r>
              <a:rPr lang="es-ES" sz="1400" b="1" i="1" dirty="0" smtClean="0">
                <a:solidFill>
                  <a:schemeClr val="bg1"/>
                </a:solidFill>
                <a:latin typeface="+mj-lt"/>
              </a:rPr>
              <a:t>Bryan </a:t>
            </a:r>
            <a:r>
              <a:rPr lang="es-ES" sz="1400" b="1" i="1" dirty="0" err="1">
                <a:solidFill>
                  <a:schemeClr val="bg1"/>
                </a:solidFill>
                <a:latin typeface="+mj-lt"/>
              </a:rPr>
              <a:t>Lubeck</a:t>
            </a:r>
            <a:endParaRPr lang="es-ES" sz="1400" b="1" i="1" dirty="0" smtClean="0">
              <a:solidFill>
                <a:schemeClr val="bg1"/>
              </a:solidFill>
              <a:latin typeface="+mj-lt"/>
            </a:endParaRPr>
          </a:p>
          <a:p>
            <a:pPr algn="ctr"/>
            <a:endParaRPr lang="es-ES" sz="1400" b="1" dirty="0">
              <a:solidFill>
                <a:schemeClr val="bg1"/>
              </a:solidFill>
              <a:latin typeface="+mj-lt"/>
            </a:endParaRPr>
          </a:p>
          <a:p>
            <a:pPr algn="ctr"/>
            <a:r>
              <a:rPr lang="es-ES" sz="1400" b="1" dirty="0" smtClean="0">
                <a:solidFill>
                  <a:schemeClr val="bg1"/>
                </a:solidFill>
                <a:latin typeface="+mj-lt"/>
              </a:rPr>
              <a:t>Realización general:</a:t>
            </a:r>
          </a:p>
          <a:p>
            <a:pPr algn="ctr"/>
            <a:r>
              <a:rPr lang="es-ES" sz="1400" b="1" i="1" dirty="0" smtClean="0">
                <a:solidFill>
                  <a:schemeClr val="bg1"/>
                </a:solidFill>
                <a:latin typeface="+mj-lt"/>
              </a:rPr>
              <a:t>Rodrigo Valencia Cardona</a:t>
            </a:r>
          </a:p>
          <a:p>
            <a:pPr algn="ctr"/>
            <a:r>
              <a:rPr lang="es-ES" sz="1400" b="1" dirty="0" smtClean="0">
                <a:solidFill>
                  <a:schemeClr val="bg1"/>
                </a:solidFill>
                <a:latin typeface="+mj-lt"/>
              </a:rPr>
              <a:t>Medellín-Colombia</a:t>
            </a:r>
            <a:endParaRPr lang="es-ES" sz="1400" b="1" dirty="0">
              <a:solidFill>
                <a:schemeClr val="bg1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4041830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randomBar/>
      </p:transition>
    </mc:Choice>
    <mc:Fallback xmlns="">
      <p:transition spd="slow">
        <p:randomBa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2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685800" fontAlgn="base">
              <a:spcBef>
                <a:spcPct val="0"/>
              </a:spcBef>
              <a:spcAft>
                <a:spcPct val="0"/>
              </a:spcAft>
            </a:pPr>
            <a:endParaRPr lang="es-ES" sz="135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defTabSz="685800" fontAlgn="base">
              <a:spcBef>
                <a:spcPct val="0"/>
              </a:spcBef>
              <a:spcAft>
                <a:spcPct val="0"/>
              </a:spcAft>
            </a:pPr>
            <a:endParaRPr lang="es-ES" altLang="es-ES" sz="135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171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18004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defTabSz="685800" fontAlgn="base">
              <a:spcBef>
                <a:spcPct val="50000"/>
              </a:spcBef>
              <a:spcAft>
                <a:spcPct val="0"/>
              </a:spcAft>
            </a:pPr>
            <a:r>
              <a:rPr lang="es-ES" altLang="es-ES" sz="4500" b="1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¿Te ha gustado?</a:t>
            </a:r>
            <a:r>
              <a:rPr lang="es-ES" altLang="es-ES" sz="36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 </a:t>
            </a:r>
            <a:br>
              <a:rPr lang="es-ES" altLang="es-ES" sz="36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</a:br>
            <a:r>
              <a:rPr lang="es-ES" altLang="es-ES" sz="33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Puedes ver más entrando </a:t>
            </a:r>
            <a:br>
              <a:rPr lang="es-ES" altLang="es-ES" sz="33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</a:br>
            <a:r>
              <a:rPr lang="es-ES" altLang="es-ES" sz="3300" b="1">
                <a:solidFill>
                  <a:srgbClr val="40F903"/>
                </a:solidFill>
                <a:latin typeface="Kristen ITC" panose="03050502040202030202" pitchFamily="66" charset="0"/>
                <a:cs typeface="Arial" panose="020B0604020202020204" pitchFamily="34" charset="0"/>
                <a:hlinkClick r:id="rId2"/>
              </a:rPr>
              <a:t>Aquí</a:t>
            </a:r>
            <a:endParaRPr lang="es-ES" altLang="es-ES" sz="3300" b="1">
              <a:solidFill>
                <a:srgbClr val="40F903"/>
              </a:solidFill>
              <a:latin typeface="Kristen ITC" panose="03050502040202030202" pitchFamily="66" charset="0"/>
              <a:cs typeface="Arial" panose="020B0604020202020204" pitchFamily="34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4427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defTabSz="685800" fontAlgn="base">
              <a:spcBef>
                <a:spcPct val="50000"/>
              </a:spcBef>
              <a:spcAft>
                <a:spcPct val="0"/>
              </a:spcAft>
            </a:pPr>
            <a:r>
              <a:rPr lang="es-ES_tradnl" altLang="es-ES" sz="1350" b="1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Además puedes recibir powerpoints en tu correo electrónico suscribiéndote aquí:</a:t>
            </a:r>
            <a:r>
              <a:rPr lang="es-ES_tradnl" altLang="es-ES" sz="1350" b="1">
                <a:solidFill>
                  <a:srgbClr val="0066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defTabSz="685800" fontAlgn="base">
              <a:spcBef>
                <a:spcPct val="50000"/>
              </a:spcBef>
              <a:spcAft>
                <a:spcPct val="0"/>
              </a:spcAft>
            </a:pPr>
            <a:endParaRPr lang="es-ES" altLang="es-ES" sz="1350" b="1">
              <a:solidFill>
                <a:srgbClr val="0066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97027686"/>
      </p:ext>
    </p:extLst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29677</TotalTime>
  <Words>487</Words>
  <Application>Microsoft Office PowerPoint</Application>
  <PresentationFormat>Presentación en pantalla (16:9)</PresentationFormat>
  <Paragraphs>35</Paragraphs>
  <Slides>14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14</vt:i4>
      </vt:variant>
    </vt:vector>
  </HeadingPairs>
  <TitlesOfParts>
    <vt:vector size="19" baseType="lpstr">
      <vt:lpstr>Arial</vt:lpstr>
      <vt:lpstr>Calibri</vt:lpstr>
      <vt:lpstr>Kristen ITC</vt:lpstr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>Windows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Microsoft</dc:creator>
  <cp:lastModifiedBy>C@B</cp:lastModifiedBy>
  <cp:revision>2534</cp:revision>
  <dcterms:created xsi:type="dcterms:W3CDTF">2012-12-20T15:47:10Z</dcterms:created>
  <dcterms:modified xsi:type="dcterms:W3CDTF">2017-09-16T02:56:53Z</dcterms:modified>
</cp:coreProperties>
</file>