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1"/>
  </p:notesMasterIdLst>
  <p:sldIdLst>
    <p:sldId id="377" r:id="rId3"/>
    <p:sldId id="461" r:id="rId4"/>
    <p:sldId id="469" r:id="rId5"/>
    <p:sldId id="448" r:id="rId6"/>
    <p:sldId id="450" r:id="rId7"/>
    <p:sldId id="458" r:id="rId8"/>
    <p:sldId id="449" r:id="rId9"/>
    <p:sldId id="452" r:id="rId10"/>
    <p:sldId id="464" r:id="rId11"/>
    <p:sldId id="466" r:id="rId12"/>
    <p:sldId id="455" r:id="rId13"/>
    <p:sldId id="456" r:id="rId14"/>
    <p:sldId id="457" r:id="rId15"/>
    <p:sldId id="454" r:id="rId16"/>
    <p:sldId id="459" r:id="rId17"/>
    <p:sldId id="460" r:id="rId18"/>
    <p:sldId id="462" r:id="rId19"/>
    <p:sldId id="471" r:id="rId20"/>
    <p:sldId id="463" r:id="rId21"/>
    <p:sldId id="465" r:id="rId22"/>
    <p:sldId id="467" r:id="rId23"/>
    <p:sldId id="468" r:id="rId24"/>
    <p:sldId id="470" r:id="rId25"/>
    <p:sldId id="451" r:id="rId26"/>
    <p:sldId id="453" r:id="rId27"/>
    <p:sldId id="472" r:id="rId28"/>
    <p:sldId id="378" r:id="rId29"/>
    <p:sldId id="473" r:id="rId30"/>
  </p:sldIdLst>
  <p:sldSz cx="112696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1x9TLYm91krAoyxQvMvfA" hashData="dR5F4RawIITzuBQEciWmvJDfHl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C2C04"/>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40" d="100"/>
          <a:sy n="40" d="100"/>
        </p:scale>
        <p:origin x="-1026" y="-756"/>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02/01/2019</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02/01/2019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02/01/2019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02/01/2019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02/01/2019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02/01/2019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02/01/2019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02/01/2019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02/01/2019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02/01/2019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02/01/2019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02/01/2019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305665"/>
            <a:ext cx="1014269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780968"/>
            <a:ext cx="1014269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7074384"/>
            <a:ext cx="2629588"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02/01/2019</a:t>
            </a:fld>
            <a:endParaRPr lang="es-ES"/>
          </a:p>
        </p:txBody>
      </p:sp>
      <p:sp>
        <p:nvSpPr>
          <p:cNvPr id="5" name="4 Marcador de pie de página"/>
          <p:cNvSpPr>
            <a:spLocks noGrp="1"/>
          </p:cNvSpPr>
          <p:nvPr>
            <p:ph type="ftr" sz="quarter" idx="3"/>
          </p:nvPr>
        </p:nvSpPr>
        <p:spPr>
          <a:xfrm>
            <a:off x="3850474" y="7074384"/>
            <a:ext cx="3568727"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7074384"/>
            <a:ext cx="2629588"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32.jpeg"/></Relationships>
</file>

<file path=ppt/slides/_rels/slide28.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hyperlink" Target="https://vk.com/mispps" TargetMode="External"/><Relationship Id="rId3" Type="http://schemas.openxmlformats.org/officeDocument/2006/relationships/image" Target="../media/image33.png"/><Relationship Id="rId7" Type="http://schemas.openxmlformats.org/officeDocument/2006/relationships/hyperlink" Target="https://www.facebook.com/mispps" TargetMode="External"/><Relationship Id="rId12" Type="http://schemas.openxmlformats.org/officeDocument/2006/relationships/image" Target="../media/image3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5.png"/><Relationship Id="rId11" Type="http://schemas.openxmlformats.org/officeDocument/2006/relationships/hyperlink" Target="https://plus.google.com/+Mispps/" TargetMode="External"/><Relationship Id="rId5" Type="http://schemas.openxmlformats.org/officeDocument/2006/relationships/image" Target="../media/image34.png"/><Relationship Id="rId10" Type="http://schemas.openxmlformats.org/officeDocument/2006/relationships/image" Target="../media/image3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Documents and Settings\Jose Luis\Escritorio\malmo-2410847_960_720.png"/>
          <p:cNvPicPr>
            <a:picLocks noChangeAspect="1" noChangeArrowheads="1"/>
          </p:cNvPicPr>
          <p:nvPr/>
        </p:nvPicPr>
        <p:blipFill>
          <a:blip r:embed="rId3"/>
          <a:srcRect/>
          <a:stretch>
            <a:fillRect/>
          </a:stretch>
        </p:blipFill>
        <p:spPr bwMode="auto">
          <a:xfrm>
            <a:off x="1920055" y="1173144"/>
            <a:ext cx="9144001" cy="6115050"/>
          </a:xfrm>
          <a:prstGeom prst="rect">
            <a:avLst/>
          </a:prstGeom>
          <a:noFill/>
        </p:spPr>
      </p:pic>
      <p:pic>
        <p:nvPicPr>
          <p:cNvPr id="12" name="Picture 3" descr="illusion-013"/>
          <p:cNvPicPr>
            <a:picLocks noChangeAspect="1" noChangeArrowheads="1"/>
          </p:cNvPicPr>
          <p:nvPr/>
        </p:nvPicPr>
        <p:blipFill>
          <a:blip r:embed="rId4" cstate="print">
            <a:duotone>
              <a:prstClr val="black"/>
              <a:schemeClr val="accent6">
                <a:tint val="45000"/>
                <a:satMod val="400000"/>
              </a:schemeClr>
            </a:duotone>
          </a:blip>
          <a:srcRect/>
          <a:stretch>
            <a:fillRect/>
          </a:stretch>
        </p:blipFill>
        <p:spPr bwMode="auto">
          <a:xfrm>
            <a:off x="0" y="0"/>
            <a:ext cx="11269663" cy="7653902"/>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773456" y="3773464"/>
            <a:ext cx="7632700" cy="85789"/>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00380" y="6245243"/>
            <a:ext cx="762419" cy="853629"/>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491559" y="1458896"/>
            <a:ext cx="6539638" cy="560230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No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  la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Violencia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134237" y="6173804"/>
            <a:ext cx="2475822" cy="1039579"/>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576234" y="851087"/>
            <a:ext cx="1263923"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21244" y="209952"/>
            <a:ext cx="962617" cy="1187308"/>
          </a:xfrm>
          <a:prstGeom prst="rect">
            <a:avLst/>
          </a:prstGeom>
          <a:noFill/>
          <a:ln w="9525">
            <a:noFill/>
            <a:miter lim="800000"/>
            <a:headEnd/>
            <a:tailEnd/>
          </a:ln>
        </p:spPr>
      </p:pic>
      <p:pic>
        <p:nvPicPr>
          <p:cNvPr id="16" name="Picture 2" descr="C:\Documents and Settings\Jose Luis\Escritorio\malmo-2410847_960_720.png"/>
          <p:cNvPicPr>
            <a:picLocks noChangeAspect="1" noChangeArrowheads="1"/>
          </p:cNvPicPr>
          <p:nvPr/>
        </p:nvPicPr>
        <p:blipFill>
          <a:blip r:embed="rId10" cstate="print"/>
          <a:srcRect/>
          <a:stretch>
            <a:fillRect/>
          </a:stretch>
        </p:blipFill>
        <p:spPr bwMode="auto">
          <a:xfrm>
            <a:off x="8135161" y="244450"/>
            <a:ext cx="2841433" cy="1900208"/>
          </a:xfrm>
          <a:prstGeom prst="rect">
            <a:avLst/>
          </a:prstGeom>
          <a:noFill/>
        </p:spPr>
      </p:pic>
    </p:spTree>
  </p:cSld>
  <p:clrMapOvr>
    <a:masterClrMapping/>
  </p:clrMapOvr>
  <p:transition spd="slow" advTm="10000">
    <p:comb dir="vert"/>
    <p:sndAc>
      <p:stSnd loop="1">
        <p:snd r:embed="rId2" name="lennon  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3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Jose Luis\Escritorio\malmo-2410847_960_720.png"/>
          <p:cNvPicPr>
            <a:picLocks noChangeAspect="1" noChangeArrowheads="1"/>
          </p:cNvPicPr>
          <p:nvPr/>
        </p:nvPicPr>
        <p:blipFill>
          <a:blip r:embed="rId2" cstate="print"/>
          <a:srcRect/>
          <a:stretch>
            <a:fillRect/>
          </a:stretch>
        </p:blipFill>
        <p:spPr bwMode="auto">
          <a:xfrm>
            <a:off x="562733" y="5173672"/>
            <a:ext cx="2841433" cy="1900208"/>
          </a:xfrm>
          <a:prstGeom prst="rect">
            <a:avLst/>
          </a:prstGeom>
          <a:noFill/>
        </p:spPr>
      </p:pic>
      <p:pic>
        <p:nvPicPr>
          <p:cNvPr id="8" name="Picture 2" descr="C:\Documents and Settings\Jose Luis\Escritorio\malmo-2410847_960_720.png"/>
          <p:cNvPicPr>
            <a:picLocks noChangeAspect="1" noChangeArrowheads="1"/>
          </p:cNvPicPr>
          <p:nvPr/>
        </p:nvPicPr>
        <p:blipFill>
          <a:blip r:embed="rId2" cstate="print"/>
          <a:srcRect/>
          <a:stretch>
            <a:fillRect/>
          </a:stretch>
        </p:blipFill>
        <p:spPr bwMode="auto">
          <a:xfrm>
            <a:off x="8135161" y="244450"/>
            <a:ext cx="2841433" cy="1900208"/>
          </a:xfrm>
          <a:prstGeom prst="rect">
            <a:avLst/>
          </a:prstGeom>
          <a:noFill/>
        </p:spPr>
      </p:pic>
      <p:pic>
        <p:nvPicPr>
          <p:cNvPr id="13314" name="Picture 2" descr="C:\Documents and Settings\Jose Luis\Escritorio\malmo-2410847_960_720.png"/>
          <p:cNvPicPr>
            <a:picLocks noChangeAspect="1" noChangeArrowheads="1"/>
          </p:cNvPicPr>
          <p:nvPr/>
        </p:nvPicPr>
        <p:blipFill>
          <a:blip r:embed="rId3"/>
          <a:srcRect/>
          <a:stretch>
            <a:fillRect/>
          </a:stretch>
        </p:blipFill>
        <p:spPr bwMode="auto">
          <a:xfrm>
            <a:off x="1277113" y="744516"/>
            <a:ext cx="8929687" cy="5971728"/>
          </a:xfrm>
          <a:prstGeom prst="rect">
            <a:avLst/>
          </a:prstGeom>
          <a:noFill/>
        </p:spPr>
      </p:pic>
      <p:sp>
        <p:nvSpPr>
          <p:cNvPr id="4" name="3 Marco"/>
          <p:cNvSpPr/>
          <p:nvPr/>
        </p:nvSpPr>
        <p:spPr>
          <a:xfrm>
            <a:off x="0" y="0"/>
            <a:ext cx="11269663" cy="1192610"/>
          </a:xfrm>
          <a:prstGeom prst="frame">
            <a:avLst>
              <a:gd name="adj1" fmla="val 36030"/>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5 Marco"/>
          <p:cNvSpPr/>
          <p:nvPr/>
        </p:nvSpPr>
        <p:spPr>
          <a:xfrm>
            <a:off x="0" y="6440090"/>
            <a:ext cx="11269663" cy="1192610"/>
          </a:xfrm>
          <a:prstGeom prst="frame">
            <a:avLst>
              <a:gd name="adj1" fmla="val 36030"/>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arco"/>
          <p:cNvSpPr/>
          <p:nvPr/>
        </p:nvSpPr>
        <p:spPr>
          <a:xfrm>
            <a:off x="0" y="6440090"/>
            <a:ext cx="11269663" cy="1192610"/>
          </a:xfrm>
          <a:prstGeom prst="frame">
            <a:avLst>
              <a:gd name="adj1" fmla="val 36030"/>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pic>
        <p:nvPicPr>
          <p:cNvPr id="11" name="Picture 3" descr="illusion-010"/>
          <p:cNvPicPr>
            <a:picLocks noChangeAspect="1" noChangeArrowheads="1"/>
          </p:cNvPicPr>
          <p:nvPr/>
        </p:nvPicPr>
        <p:blipFill>
          <a:blip r:embed="rId4">
            <a:duotone>
              <a:prstClr val="black"/>
              <a:schemeClr val="accent6">
                <a:tint val="45000"/>
                <a:satMod val="400000"/>
              </a:schemeClr>
            </a:duotone>
            <a:lum bright="-29000"/>
          </a:blip>
          <a:srcRect/>
          <a:stretch>
            <a:fillRect/>
          </a:stretch>
        </p:blipFill>
        <p:spPr bwMode="auto">
          <a:xfrm>
            <a:off x="-1" y="0"/>
            <a:ext cx="11269664" cy="7632700"/>
          </a:xfrm>
          <a:prstGeom prst="rect">
            <a:avLst/>
          </a:prstGeom>
          <a:noFill/>
          <a:ln w="9525">
            <a:noFill/>
            <a:miter lim="800000"/>
            <a:headEnd/>
            <a:tailEnd/>
          </a:ln>
        </p:spPr>
      </p:pic>
    </p:spTree>
  </p:cSld>
  <p:clrMapOvr>
    <a:masterClrMapping/>
  </p:clrMapOvr>
  <p:transition spd="slow" advTm="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11"/>
                                        </p:tgtEl>
                                      </p:cBhvr>
                                    </p:animEffect>
                                    <p:set>
                                      <p:cBhvr>
                                        <p:cTn id="16"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Jose Luis\Escritorio\Carl Fredrik Reuterswärd - Non Violence.jpg"/>
          <p:cNvPicPr>
            <a:picLocks noChangeAspect="1" noChangeArrowheads="1"/>
          </p:cNvPicPr>
          <p:nvPr/>
        </p:nvPicPr>
        <p:blipFill>
          <a:blip r:embed="rId2"/>
          <a:srcRect/>
          <a:stretch>
            <a:fillRect/>
          </a:stretch>
        </p:blipFill>
        <p:spPr bwMode="auto">
          <a:xfrm>
            <a:off x="-1" y="0"/>
            <a:ext cx="11269663" cy="7632701"/>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05939" y="2316152"/>
            <a:ext cx="7603364" cy="4893647"/>
          </a:xfrm>
          <a:prstGeom prst="rect">
            <a:avLst/>
          </a:prstGeom>
        </p:spPr>
        <p:txBody>
          <a:bodyPr wrap="square">
            <a:spAutoFit/>
          </a:bodyPr>
          <a:lstStyle/>
          <a:p>
            <a:pPr algn="ctr"/>
            <a:r>
              <a:rPr lang="es-ES" sz="3200" b="1" dirty="0" smtClean="0"/>
              <a:t>Carl </a:t>
            </a:r>
            <a:r>
              <a:rPr lang="es-ES" sz="3200" b="1" dirty="0" err="1" smtClean="0"/>
              <a:t>Fredrik</a:t>
            </a:r>
            <a:r>
              <a:rPr lang="es-ES" sz="3200" b="1" dirty="0" smtClean="0"/>
              <a:t> </a:t>
            </a:r>
            <a:r>
              <a:rPr lang="es-ES" sz="3200" b="1" dirty="0" err="1" smtClean="0"/>
              <a:t>Reuterswärd</a:t>
            </a:r>
            <a:r>
              <a:rPr lang="es-ES" sz="2000" b="1" dirty="0" smtClean="0"/>
              <a:t> (4 de junio de 1934 - 3 de mayo de 2016) fue un pintor y escultor sueco.</a:t>
            </a:r>
          </a:p>
          <a:p>
            <a:pPr algn="ctr"/>
            <a:r>
              <a:rPr lang="es-ES" sz="2000" b="1" dirty="0" smtClean="0"/>
              <a:t>Estudió con </a:t>
            </a:r>
            <a:r>
              <a:rPr lang="es-ES" sz="2000" b="1" dirty="0" err="1" smtClean="0"/>
              <a:t>Fernand</a:t>
            </a:r>
            <a:r>
              <a:rPr lang="es-ES" sz="2000" b="1" dirty="0" smtClean="0"/>
              <a:t> </a:t>
            </a:r>
            <a:r>
              <a:rPr lang="es-ES" sz="2000" b="1" dirty="0" err="1" smtClean="0"/>
              <a:t>Léger</a:t>
            </a:r>
            <a:r>
              <a:rPr lang="es-ES" sz="2000" b="1" dirty="0" smtClean="0"/>
              <a:t> en París 1951 y fue profesor de pintura en la Academia de Bellas Artes en Estocolmo 1965-1969. En 1974 fue profesor invitado en Minneapolis </a:t>
            </a:r>
            <a:r>
              <a:rPr lang="es-ES" sz="2000" b="1" dirty="0" err="1" smtClean="0"/>
              <a:t>School</a:t>
            </a:r>
            <a:r>
              <a:rPr lang="es-ES" sz="2000" b="1" dirty="0" smtClean="0"/>
              <a:t> of Art, Minneapolis, Minnesota. En 1986 fue galardonado con la Medalla Príncipe </a:t>
            </a:r>
            <a:r>
              <a:rPr lang="es-ES" sz="2000" b="1" dirty="0" err="1" smtClean="0"/>
              <a:t>Eugen</a:t>
            </a:r>
            <a:r>
              <a:rPr lang="es-ES" sz="2000" b="1" dirty="0" smtClean="0"/>
              <a:t> para la pintura. </a:t>
            </a:r>
          </a:p>
          <a:p>
            <a:pPr algn="ctr"/>
            <a:r>
              <a:rPr lang="es-ES" sz="2000" b="1" dirty="0" err="1" smtClean="0"/>
              <a:t>Reuterswärd</a:t>
            </a:r>
            <a:r>
              <a:rPr lang="es-ES" sz="2000" b="1" dirty="0" smtClean="0"/>
              <a:t> es conocido por su escultura que muestra un revólver atado en un nudo, llamado </a:t>
            </a:r>
            <a:r>
              <a:rPr lang="es-ES" sz="2000" b="1" i="1" dirty="0" smtClean="0"/>
              <a:t>No violencia</a:t>
            </a:r>
            <a:r>
              <a:rPr lang="es-ES" sz="2000" b="1" dirty="0" smtClean="0"/>
              <a:t>, en exhibición fuera de la sede de las Naciones Unidas en la ciudad de Nueva York. También se pueden ver versiones de la obra en Berlín, </a:t>
            </a:r>
            <a:r>
              <a:rPr lang="es-ES" sz="2000" b="1" dirty="0" err="1" smtClean="0"/>
              <a:t>Estocolmo,Gotemburgo</a:t>
            </a:r>
            <a:r>
              <a:rPr lang="es-ES" sz="2000" b="1" dirty="0" smtClean="0"/>
              <a:t>, Malmö , </a:t>
            </a:r>
            <a:r>
              <a:rPr lang="es-ES" sz="2000" b="1" dirty="0" err="1" smtClean="0"/>
              <a:t>Lund</a:t>
            </a:r>
            <a:r>
              <a:rPr lang="es-ES" sz="2000" b="1" dirty="0" smtClean="0"/>
              <a:t> , </a:t>
            </a:r>
            <a:r>
              <a:rPr lang="es-ES" sz="2000" b="1" dirty="0" err="1" smtClean="0"/>
              <a:t>Borås</a:t>
            </a:r>
            <a:r>
              <a:rPr lang="es-ES" sz="2000" b="1" dirty="0" smtClean="0"/>
              <a:t>  , Caen y </a:t>
            </a:r>
            <a:r>
              <a:rPr lang="es-ES" sz="2000" b="1" dirty="0" err="1" smtClean="0"/>
              <a:t>Kirchberg</a:t>
            </a:r>
            <a:r>
              <a:rPr lang="es-ES" sz="2000" b="1" dirty="0" smtClean="0"/>
              <a:t>.</a:t>
            </a:r>
          </a:p>
          <a:p>
            <a:pPr algn="ctr"/>
            <a:r>
              <a:rPr lang="es-ES" sz="2000" b="1" dirty="0" err="1" smtClean="0"/>
              <a:t>Reuterswärd</a:t>
            </a:r>
            <a:r>
              <a:rPr lang="es-ES" sz="2000" b="1" dirty="0" smtClean="0"/>
              <a:t> murió de neumonía en un hospital de </a:t>
            </a:r>
            <a:r>
              <a:rPr lang="es-ES" sz="2000" b="1" dirty="0" err="1" smtClean="0"/>
              <a:t>Landskrona</a:t>
            </a:r>
            <a:r>
              <a:rPr lang="es-ES" sz="2000" b="1" dirty="0" smtClean="0"/>
              <a:t>, Suecia, el 3 de mayo de 2016, a la edad de 81 años. </a:t>
            </a:r>
            <a:endParaRPr lang="es-ES" sz="2000" b="1" dirty="0"/>
          </a:p>
        </p:txBody>
      </p:sp>
      <p:pic>
        <p:nvPicPr>
          <p:cNvPr id="25602" name="Picture 2" descr="Resultado de imagen de carl fredrik reutersward"/>
          <p:cNvPicPr>
            <a:picLocks noChangeAspect="1" noChangeArrowheads="1"/>
          </p:cNvPicPr>
          <p:nvPr/>
        </p:nvPicPr>
        <p:blipFill>
          <a:blip r:embed="rId2"/>
          <a:srcRect/>
          <a:stretch>
            <a:fillRect/>
          </a:stretch>
        </p:blipFill>
        <p:spPr bwMode="auto">
          <a:xfrm>
            <a:off x="276981" y="387326"/>
            <a:ext cx="2286016" cy="3046933"/>
          </a:xfrm>
          <a:prstGeom prst="rect">
            <a:avLst/>
          </a:prstGeom>
          <a:noFill/>
        </p:spPr>
      </p:pic>
      <p:pic>
        <p:nvPicPr>
          <p:cNvPr id="4" name="Picture 3" descr="illusion-010"/>
          <p:cNvPicPr>
            <a:picLocks noChangeAspect="1" noChangeArrowheads="1"/>
          </p:cNvPicPr>
          <p:nvPr/>
        </p:nvPicPr>
        <p:blipFill>
          <a:blip r:embed="rId3">
            <a:duotone>
              <a:prstClr val="black"/>
              <a:schemeClr val="accent6">
                <a:tint val="45000"/>
                <a:satMod val="400000"/>
              </a:schemeClr>
            </a:duotone>
            <a:lum bright="-29000"/>
          </a:blip>
          <a:srcRect/>
          <a:stretch>
            <a:fillRect/>
          </a:stretch>
        </p:blipFill>
        <p:spPr bwMode="auto">
          <a:xfrm>
            <a:off x="-1" y="0"/>
            <a:ext cx="11269664" cy="7632700"/>
          </a:xfrm>
          <a:prstGeom prst="rect">
            <a:avLst/>
          </a:prstGeom>
          <a:noFill/>
          <a:ln w="9525">
            <a:noFill/>
            <a:miter lim="800000"/>
            <a:headEnd/>
            <a:tailEnd/>
          </a:ln>
        </p:spPr>
      </p:pic>
    </p:spTree>
  </p:cSld>
  <p:clrMapOvr>
    <a:masterClrMapping/>
  </p:clrMapOvr>
  <p:transition spd="slow" advTm="5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05reutersward-obit-articleLarge.jpg"/>
          <p:cNvPicPr>
            <a:picLocks noChangeAspect="1" noChangeArrowheads="1"/>
          </p:cNvPicPr>
          <p:nvPr/>
        </p:nvPicPr>
        <p:blipFill>
          <a:blip r:embed="rId2"/>
          <a:srcRect/>
          <a:stretch>
            <a:fillRect/>
          </a:stretch>
        </p:blipFill>
        <p:spPr bwMode="auto">
          <a:xfrm>
            <a:off x="-1" y="0"/>
            <a:ext cx="11449050" cy="7632700"/>
          </a:xfrm>
          <a:prstGeom prst="rect">
            <a:avLst/>
          </a:prstGeom>
          <a:noFill/>
        </p:spPr>
      </p:pic>
      <p:sp>
        <p:nvSpPr>
          <p:cNvPr id="3" name="2 Rectángulo"/>
          <p:cNvSpPr/>
          <p:nvPr/>
        </p:nvSpPr>
        <p:spPr>
          <a:xfrm>
            <a:off x="1205675" y="7031060"/>
            <a:ext cx="7643866" cy="369332"/>
          </a:xfrm>
          <a:prstGeom prst="rect">
            <a:avLst/>
          </a:prstGeom>
        </p:spPr>
        <p:txBody>
          <a:bodyPr wrap="square">
            <a:spAutoFit/>
          </a:bodyPr>
          <a:lstStyle/>
          <a:p>
            <a:pPr algn="ctr"/>
            <a:r>
              <a:rPr lang="es-ES" b="1" dirty="0" smtClean="0"/>
              <a:t>Carl </a:t>
            </a:r>
            <a:r>
              <a:rPr lang="es-ES" b="1" dirty="0" err="1" smtClean="0"/>
              <a:t>Fredrik</a:t>
            </a:r>
            <a:r>
              <a:rPr lang="es-ES" b="1" dirty="0" smtClean="0"/>
              <a:t> </a:t>
            </a:r>
            <a:r>
              <a:rPr lang="es-ES" b="1" dirty="0" err="1" smtClean="0"/>
              <a:t>Reutersward</a:t>
            </a:r>
            <a:r>
              <a:rPr lang="es-ES" b="1" dirty="0" smtClean="0"/>
              <a:t> con su escultura "No violencia" en </a:t>
            </a:r>
            <a:r>
              <a:rPr lang="es-ES" b="1" dirty="0" err="1" smtClean="0"/>
              <a:t>Munich</a:t>
            </a:r>
            <a:r>
              <a:rPr lang="es-ES" b="1" dirty="0" smtClean="0"/>
              <a:t> en 1996.</a:t>
            </a:r>
            <a:endParaRPr lang="es-ES" b="1" dirty="0"/>
          </a:p>
        </p:txBody>
      </p:sp>
    </p:spTree>
  </p:cSld>
  <p:clrMapOvr>
    <a:masterClrMapping/>
  </p:clrMapOvr>
  <p:transition spd="slow" advTm="10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Jose Luis\Escritorio\images.jpg"/>
          <p:cNvPicPr>
            <a:picLocks noChangeAspect="1" noChangeArrowheads="1"/>
          </p:cNvPicPr>
          <p:nvPr/>
        </p:nvPicPr>
        <p:blipFill>
          <a:blip r:embed="rId2"/>
          <a:srcRect/>
          <a:stretch>
            <a:fillRect/>
          </a:stretch>
        </p:blipFill>
        <p:spPr bwMode="auto">
          <a:xfrm>
            <a:off x="0" y="0"/>
            <a:ext cx="11269664" cy="5530862"/>
          </a:xfrm>
          <a:prstGeom prst="rect">
            <a:avLst/>
          </a:prstGeom>
          <a:noFill/>
        </p:spPr>
      </p:pic>
      <p:sp>
        <p:nvSpPr>
          <p:cNvPr id="3" name="2 Rectángulo"/>
          <p:cNvSpPr/>
          <p:nvPr/>
        </p:nvSpPr>
        <p:spPr>
          <a:xfrm>
            <a:off x="848485" y="5888052"/>
            <a:ext cx="9644130" cy="1477328"/>
          </a:xfrm>
          <a:prstGeom prst="rect">
            <a:avLst/>
          </a:prstGeom>
        </p:spPr>
        <p:txBody>
          <a:bodyPr wrap="square">
            <a:spAutoFit/>
          </a:bodyPr>
          <a:lstStyle/>
          <a:p>
            <a:pPr algn="ctr"/>
            <a:r>
              <a:rPr lang="es-ES" b="1" dirty="0" smtClean="0"/>
              <a:t>El nombre dado a la cultura varía según el lugar donde se coloca: la Pistola </a:t>
            </a:r>
            <a:r>
              <a:rPr lang="es-ES" b="1" dirty="0" err="1" smtClean="0"/>
              <a:t>annodata</a:t>
            </a:r>
            <a:r>
              <a:rPr lang="es-ES" b="1" dirty="0" smtClean="0"/>
              <a:t> o Den </a:t>
            </a:r>
            <a:r>
              <a:rPr lang="es-ES" b="1" dirty="0" err="1" smtClean="0"/>
              <a:t>knutna</a:t>
            </a:r>
            <a:r>
              <a:rPr lang="es-ES" b="1" dirty="0" smtClean="0"/>
              <a:t> </a:t>
            </a:r>
            <a:r>
              <a:rPr lang="es-ES" b="1" dirty="0" err="1" smtClean="0"/>
              <a:t>revolvern</a:t>
            </a:r>
            <a:r>
              <a:rPr lang="es-ES" b="1" dirty="0" smtClean="0"/>
              <a:t> , </a:t>
            </a:r>
            <a:r>
              <a:rPr lang="es-ES" b="1" dirty="0" err="1" smtClean="0"/>
              <a:t>Der</a:t>
            </a:r>
            <a:r>
              <a:rPr lang="es-ES" b="1" dirty="0" smtClean="0"/>
              <a:t> </a:t>
            </a:r>
            <a:r>
              <a:rPr lang="es-ES" b="1" dirty="0" err="1" smtClean="0"/>
              <a:t>Knoten</a:t>
            </a:r>
            <a:r>
              <a:rPr lang="es-ES" b="1" dirty="0" smtClean="0"/>
              <a:t> </a:t>
            </a:r>
            <a:r>
              <a:rPr lang="es-ES" b="1" dirty="0" err="1" smtClean="0"/>
              <a:t>im</a:t>
            </a:r>
            <a:r>
              <a:rPr lang="es-ES" b="1" dirty="0" smtClean="0"/>
              <a:t> Revolver  ,  Arma </a:t>
            </a:r>
            <a:r>
              <a:rPr lang="es-ES" b="1" dirty="0" err="1" smtClean="0"/>
              <a:t>em</a:t>
            </a:r>
            <a:r>
              <a:rPr lang="es-ES" b="1" dirty="0" smtClean="0"/>
              <a:t> </a:t>
            </a:r>
            <a:r>
              <a:rPr lang="es-ES" b="1" dirty="0" err="1" smtClean="0"/>
              <a:t>Nó</a:t>
            </a:r>
            <a:r>
              <a:rPr lang="es-ES" b="1" dirty="0" smtClean="0"/>
              <a:t>. La imagen de esta escultura fue objeto de sellos postales, portadas de libros, folletos y programas de conferencias, generalmente relacionados con el tema de las armas. La imagen del cañón de la pistola está forjada para convertirse en el logotipo de la ONG del Proyecto de no violencia (en) establecida en 1993.</a:t>
            </a:r>
            <a:endParaRPr lang="es-ES" b="1" dirty="0"/>
          </a:p>
        </p:txBody>
      </p:sp>
      <p:sp>
        <p:nvSpPr>
          <p:cNvPr id="4" name="3 Marco"/>
          <p:cNvSpPr/>
          <p:nvPr/>
        </p:nvSpPr>
        <p:spPr>
          <a:xfrm>
            <a:off x="0" y="5530862"/>
            <a:ext cx="11269663" cy="2101838"/>
          </a:xfrm>
          <a:prstGeom prst="frame">
            <a:avLst>
              <a:gd name="adj1" fmla="val 36030"/>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5 Marco"/>
          <p:cNvSpPr/>
          <p:nvPr/>
        </p:nvSpPr>
        <p:spPr>
          <a:xfrm>
            <a:off x="0" y="5530862"/>
            <a:ext cx="11269663" cy="2101838"/>
          </a:xfrm>
          <a:prstGeom prst="frame">
            <a:avLst>
              <a:gd name="adj1" fmla="val 36030"/>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2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50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5771209403_c7c9a5e0d1_b1.jpg"/>
          <p:cNvPicPr>
            <a:picLocks noChangeAspect="1" noChangeArrowheads="1"/>
          </p:cNvPicPr>
          <p:nvPr/>
        </p:nvPicPr>
        <p:blipFill>
          <a:blip r:embed="rId2"/>
          <a:srcRect/>
          <a:stretch>
            <a:fillRect/>
          </a:stretch>
        </p:blipFill>
        <p:spPr bwMode="auto">
          <a:xfrm>
            <a:off x="0" y="0"/>
            <a:ext cx="11446142" cy="7632700"/>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non1.jpg"/>
          <p:cNvPicPr>
            <a:picLocks noChangeAspect="1" noChangeArrowheads="1"/>
          </p:cNvPicPr>
          <p:nvPr/>
        </p:nvPicPr>
        <p:blipFill>
          <a:blip r:embed="rId2"/>
          <a:srcRect/>
          <a:stretch>
            <a:fillRect/>
          </a:stretch>
        </p:blipFill>
        <p:spPr bwMode="auto">
          <a:xfrm>
            <a:off x="0" y="0"/>
            <a:ext cx="11445472" cy="7632700"/>
          </a:xfrm>
          <a:prstGeom prst="rect">
            <a:avLst/>
          </a:prstGeom>
          <a:noFill/>
        </p:spPr>
      </p:pic>
      <p:sp>
        <p:nvSpPr>
          <p:cNvPr id="3" name="2 Rectángulo"/>
          <p:cNvSpPr/>
          <p:nvPr/>
        </p:nvSpPr>
        <p:spPr>
          <a:xfrm>
            <a:off x="5349079" y="387326"/>
            <a:ext cx="5632450" cy="1477328"/>
          </a:xfrm>
          <a:prstGeom prst="rect">
            <a:avLst/>
          </a:prstGeom>
        </p:spPr>
        <p:txBody>
          <a:bodyPr>
            <a:spAutoFit/>
          </a:bodyPr>
          <a:lstStyle/>
          <a:p>
            <a:r>
              <a:rPr lang="es-ES" i="1" dirty="0" smtClean="0"/>
              <a:t>La no violencia</a:t>
            </a:r>
            <a:r>
              <a:rPr lang="es-ES" dirty="0" smtClean="0"/>
              <a:t> es un proyecto que es una escultura del artista sueco Carl </a:t>
            </a:r>
            <a:r>
              <a:rPr lang="es-ES" dirty="0" err="1" smtClean="0"/>
              <a:t>Fredrik</a:t>
            </a:r>
            <a:r>
              <a:rPr lang="es-ES" dirty="0" smtClean="0"/>
              <a:t> </a:t>
            </a:r>
            <a:r>
              <a:rPr lang="es-ES" dirty="0" err="1" smtClean="0"/>
              <a:t>Reuterswärd</a:t>
            </a:r>
            <a:r>
              <a:rPr lang="es-ES" dirty="0" smtClean="0"/>
              <a:t>, realizada después de la muerte de John </a:t>
            </a:r>
            <a:r>
              <a:rPr lang="es-ES" dirty="0" err="1" smtClean="0"/>
              <a:t>Lennon</a:t>
            </a:r>
            <a:r>
              <a:rPr lang="es-ES" dirty="0" smtClean="0"/>
              <a:t>. La obra representa un revólver anudado y existe en muchas versiones en todo el mundo.</a:t>
            </a:r>
            <a:endParaRPr lang="es-ES" dirty="0"/>
          </a:p>
        </p:txBody>
      </p:sp>
    </p:spTree>
  </p:cSld>
  <p:clrMapOvr>
    <a:masterClrMapping/>
  </p:clrMapOvr>
  <p:transition spd="slow" advTm="19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Jose Luis\Escritorio\monumentos-asombrosos-2.jpg"/>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Jose Luis\Escritorio\pistola-de-la-paz-.png"/>
          <p:cNvPicPr>
            <a:picLocks noChangeAspect="1" noChangeArrowheads="1"/>
          </p:cNvPicPr>
          <p:nvPr/>
        </p:nvPicPr>
        <p:blipFill>
          <a:blip r:embed="rId2"/>
          <a:srcRect/>
          <a:stretch>
            <a:fillRect/>
          </a:stretch>
        </p:blipFill>
        <p:spPr bwMode="auto">
          <a:xfrm>
            <a:off x="-1" y="-1"/>
            <a:ext cx="11269664" cy="6588419"/>
          </a:xfrm>
          <a:prstGeom prst="rect">
            <a:avLst/>
          </a:prstGeom>
          <a:noFill/>
        </p:spPr>
      </p:pic>
      <p:sp>
        <p:nvSpPr>
          <p:cNvPr id="3" name="2 Rectángulo"/>
          <p:cNvSpPr/>
          <p:nvPr/>
        </p:nvSpPr>
        <p:spPr>
          <a:xfrm>
            <a:off x="1419989" y="6801703"/>
            <a:ext cx="8643998" cy="830997"/>
          </a:xfrm>
          <a:prstGeom prst="rect">
            <a:avLst/>
          </a:prstGeom>
        </p:spPr>
        <p:txBody>
          <a:bodyPr wrap="square">
            <a:spAutoFit/>
          </a:bodyPr>
          <a:lstStyle/>
          <a:p>
            <a:pPr algn="ctr"/>
            <a:r>
              <a:rPr lang="es-ES" sz="2400" b="1" i="1" dirty="0" smtClean="0"/>
              <a:t>Non-</a:t>
            </a:r>
            <a:r>
              <a:rPr lang="es-ES" sz="2400" b="1" i="1" dirty="0" err="1" smtClean="0"/>
              <a:t>Violence</a:t>
            </a:r>
            <a:r>
              <a:rPr lang="es-ES" sz="2400" b="1" i="1" dirty="0" smtClean="0"/>
              <a:t> o </a:t>
            </a:r>
            <a:r>
              <a:rPr lang="es-ES" sz="2400" b="1" i="1" dirty="0" err="1" smtClean="0"/>
              <a:t>The</a:t>
            </a:r>
            <a:r>
              <a:rPr lang="es-ES" sz="2400" b="1" i="1" dirty="0" smtClean="0"/>
              <a:t> </a:t>
            </a:r>
            <a:r>
              <a:rPr lang="es-ES" sz="2400" b="1" i="1" dirty="0" err="1" smtClean="0"/>
              <a:t>Knotted</a:t>
            </a:r>
            <a:r>
              <a:rPr lang="es-ES" sz="2400" b="1" i="1" dirty="0" smtClean="0"/>
              <a:t> </a:t>
            </a:r>
            <a:r>
              <a:rPr lang="es-ES" sz="2400" b="1" i="1" dirty="0" err="1" smtClean="0"/>
              <a:t>Gun</a:t>
            </a:r>
            <a:r>
              <a:rPr lang="es-ES" sz="2400" b="1" i="1" dirty="0" smtClean="0"/>
              <a:t> por Carl </a:t>
            </a:r>
            <a:r>
              <a:rPr lang="es-ES" sz="2400" b="1" i="1" dirty="0" err="1" smtClean="0"/>
              <a:t>Fredrik</a:t>
            </a:r>
            <a:r>
              <a:rPr lang="es-ES" sz="2400" b="1" i="1" dirty="0" smtClean="0"/>
              <a:t> </a:t>
            </a:r>
            <a:r>
              <a:rPr lang="es-ES" sz="2400" b="1" i="1" dirty="0" err="1" smtClean="0"/>
              <a:t>Reutersward</a:t>
            </a:r>
            <a:r>
              <a:rPr lang="es-ES" sz="2400" b="1" i="1" dirty="0" smtClean="0"/>
              <a:t>, junto a la sede de las Naciones Unidas, Nueva York</a:t>
            </a:r>
            <a:endParaRPr lang="es-ES" sz="2400" b="1" dirty="0"/>
          </a:p>
        </p:txBody>
      </p:sp>
      <p:sp>
        <p:nvSpPr>
          <p:cNvPr id="4" name="3 Marco"/>
          <p:cNvSpPr/>
          <p:nvPr/>
        </p:nvSpPr>
        <p:spPr>
          <a:xfrm>
            <a:off x="0" y="6530994"/>
            <a:ext cx="11269663" cy="1101706"/>
          </a:xfrm>
          <a:prstGeom prst="frame">
            <a:avLst>
              <a:gd name="adj1" fmla="val 36030"/>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5" name="4 Marco"/>
          <p:cNvSpPr/>
          <p:nvPr/>
        </p:nvSpPr>
        <p:spPr>
          <a:xfrm>
            <a:off x="0" y="6459556"/>
            <a:ext cx="11269663" cy="1173144"/>
          </a:xfrm>
          <a:prstGeom prst="frame">
            <a:avLst>
              <a:gd name="adj1" fmla="val 36030"/>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50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Jose Luis\Escritorio\non5.jpg"/>
          <p:cNvPicPr>
            <a:picLocks noChangeAspect="1" noChangeArrowheads="1"/>
          </p:cNvPicPr>
          <p:nvPr/>
        </p:nvPicPr>
        <p:blipFill>
          <a:blip r:embed="rId2"/>
          <a:srcRect/>
          <a:stretch>
            <a:fillRect/>
          </a:stretch>
        </p:blipFill>
        <p:spPr bwMode="auto">
          <a:xfrm>
            <a:off x="0" y="0"/>
            <a:ext cx="11269663" cy="7665436"/>
          </a:xfrm>
          <a:prstGeom prst="rect">
            <a:avLst/>
          </a:prstGeom>
          <a:noFill/>
        </p:spPr>
      </p:pic>
      <p:sp>
        <p:nvSpPr>
          <p:cNvPr id="3" name="2 Rectángulo"/>
          <p:cNvSpPr/>
          <p:nvPr/>
        </p:nvSpPr>
        <p:spPr>
          <a:xfrm>
            <a:off x="491295" y="173012"/>
            <a:ext cx="8778104" cy="1077218"/>
          </a:xfrm>
          <a:prstGeom prst="rect">
            <a:avLst/>
          </a:prstGeom>
        </p:spPr>
        <p:txBody>
          <a:bodyPr wrap="square">
            <a:spAutoFit/>
          </a:bodyPr>
          <a:lstStyle/>
          <a:p>
            <a:r>
              <a:rPr lang="es-ES" sz="1600" b="1" dirty="0" smtClean="0"/>
              <a:t>Hay tres copias originales de la escultura, en bronce y que miden 1,50 m. El primero está frente a la estación de </a:t>
            </a:r>
            <a:r>
              <a:rPr lang="es-ES" sz="1600" b="1" dirty="0" err="1" smtClean="0"/>
              <a:t>Malmo</a:t>
            </a:r>
            <a:r>
              <a:rPr lang="es-ES" sz="1600" b="1" dirty="0" smtClean="0"/>
              <a:t> (</a:t>
            </a:r>
            <a:r>
              <a:rPr lang="es-ES" sz="1600" b="1" dirty="0" err="1" smtClean="0"/>
              <a:t>Bager</a:t>
            </a:r>
            <a:r>
              <a:rPr lang="es-ES" sz="1600" b="1" dirty="0" smtClean="0"/>
              <a:t> Place, instalado en 1985). El segundo fue ofrecido en 1988 por el Gobierno de Luxemburgo en la oficina de las Naciones Unidas en Nueva York. Una tercera es la sede de la Comisión Europea, en el área de </a:t>
            </a:r>
            <a:r>
              <a:rPr lang="es-ES" sz="1600" b="1" dirty="0" err="1" smtClean="0"/>
              <a:t>Kirchberg</a:t>
            </a:r>
            <a:r>
              <a:rPr lang="es-ES" sz="1600" b="1" dirty="0" smtClean="0"/>
              <a:t> en Luxemburgo, frente al edificio Jean </a:t>
            </a:r>
            <a:r>
              <a:rPr lang="es-ES" sz="1600" b="1" dirty="0" err="1" smtClean="0"/>
              <a:t>Monnet</a:t>
            </a:r>
            <a:r>
              <a:rPr lang="es-ES" sz="1600" b="1" dirty="0" smtClean="0"/>
              <a:t>.</a:t>
            </a:r>
            <a:endParaRPr lang="es-ES" sz="1600" b="1" dirty="0"/>
          </a:p>
        </p:txBody>
      </p:sp>
    </p:spTree>
  </p:cSld>
  <p:clrMapOvr>
    <a:masterClrMapping/>
  </p:clrMapOvr>
  <p:transition spd="slow" advTm="26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Jose Luis\Escritorio\81601137.R2MT5qD1.MalmoeAug06022.jpg"/>
          <p:cNvPicPr>
            <a:picLocks noChangeAspect="1" noChangeArrowheads="1"/>
          </p:cNvPicPr>
          <p:nvPr/>
        </p:nvPicPr>
        <p:blipFill>
          <a:blip r:embed="rId2"/>
          <a:srcRect/>
          <a:stretch>
            <a:fillRect/>
          </a:stretch>
        </p:blipFill>
        <p:spPr bwMode="auto">
          <a:xfrm>
            <a:off x="0" y="0"/>
            <a:ext cx="11389728" cy="7632700"/>
          </a:xfrm>
          <a:prstGeom prst="rect">
            <a:avLst/>
          </a:prstGeom>
          <a:noFill/>
        </p:spPr>
      </p:pic>
      <p:sp>
        <p:nvSpPr>
          <p:cNvPr id="3" name="2 Rectángulo"/>
          <p:cNvSpPr/>
          <p:nvPr/>
        </p:nvSpPr>
        <p:spPr>
          <a:xfrm>
            <a:off x="6920715" y="315888"/>
            <a:ext cx="5632450" cy="646331"/>
          </a:xfrm>
          <a:prstGeom prst="rect">
            <a:avLst/>
          </a:prstGeom>
        </p:spPr>
        <p:txBody>
          <a:bodyPr>
            <a:spAutoFit/>
          </a:bodyPr>
          <a:lstStyle/>
          <a:p>
            <a:r>
              <a:rPr lang="es-ES" b="1" dirty="0" smtClean="0"/>
              <a:t>Carl </a:t>
            </a:r>
            <a:r>
              <a:rPr lang="es-ES" b="1" dirty="0" err="1" smtClean="0"/>
              <a:t>Fredrik</a:t>
            </a:r>
            <a:r>
              <a:rPr lang="es-ES" b="1" dirty="0" smtClean="0"/>
              <a:t> </a:t>
            </a:r>
            <a:r>
              <a:rPr lang="es-ES" b="1" dirty="0" err="1" smtClean="0"/>
              <a:t>Reuterswärd</a:t>
            </a:r>
            <a:r>
              <a:rPr lang="es-ES" b="1" dirty="0" smtClean="0"/>
              <a:t> </a:t>
            </a:r>
            <a:r>
              <a:rPr lang="es-ES" b="1" dirty="0" err="1" smtClean="0"/>
              <a:t>sculpture</a:t>
            </a:r>
            <a:r>
              <a:rPr lang="es-ES" b="1" dirty="0" smtClean="0"/>
              <a:t> </a:t>
            </a:r>
          </a:p>
          <a:p>
            <a:r>
              <a:rPr lang="es-ES" b="1" dirty="0" smtClean="0"/>
              <a:t>"Non </a:t>
            </a:r>
            <a:r>
              <a:rPr lang="es-ES" b="1" dirty="0" err="1" smtClean="0"/>
              <a:t>Violence</a:t>
            </a:r>
            <a:r>
              <a:rPr lang="es-ES" b="1" dirty="0" smtClean="0"/>
              <a:t>" 1985 Malmö</a:t>
            </a:r>
            <a:endParaRPr lang="es-ES" b="1" dirty="0"/>
          </a:p>
        </p:txBody>
      </p:sp>
    </p:spTree>
  </p:cSld>
  <p:clrMapOvr>
    <a:masterClrMapping/>
  </p:clrMapOvr>
  <p:transition spd="slow" advTm="12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Jose Luis\Escritorio\non-violence-carl-fredrik-reutersward-united-nations-peace-sculpture.jpg"/>
          <p:cNvPicPr>
            <a:picLocks noChangeAspect="1" noChangeArrowheads="1"/>
          </p:cNvPicPr>
          <p:nvPr/>
        </p:nvPicPr>
        <p:blipFill>
          <a:blip r:embed="rId2"/>
          <a:srcRect r="4744"/>
          <a:stretch>
            <a:fillRect/>
          </a:stretch>
        </p:blipFill>
        <p:spPr bwMode="auto">
          <a:xfrm>
            <a:off x="-1080341" y="0"/>
            <a:ext cx="8429684" cy="7762045"/>
          </a:xfrm>
          <a:prstGeom prst="rect">
            <a:avLst/>
          </a:prstGeom>
          <a:noFill/>
        </p:spPr>
      </p:pic>
      <p:sp>
        <p:nvSpPr>
          <p:cNvPr id="3" name="2 Rectángulo"/>
          <p:cNvSpPr/>
          <p:nvPr/>
        </p:nvSpPr>
        <p:spPr>
          <a:xfrm>
            <a:off x="7706533" y="1958962"/>
            <a:ext cx="3357586" cy="5078313"/>
          </a:xfrm>
          <a:prstGeom prst="rect">
            <a:avLst/>
          </a:prstGeom>
        </p:spPr>
        <p:txBody>
          <a:bodyPr wrap="square">
            <a:spAutoFit/>
          </a:bodyPr>
          <a:lstStyle/>
          <a:p>
            <a:pPr algn="ctr"/>
            <a:r>
              <a:rPr lang="es-ES" b="1" dirty="0" smtClean="0"/>
              <a:t>Carl </a:t>
            </a:r>
            <a:r>
              <a:rPr lang="es-ES" b="1" dirty="0" err="1" smtClean="0"/>
              <a:t>Fredrik</a:t>
            </a:r>
            <a:r>
              <a:rPr lang="es-ES" b="1" dirty="0" smtClean="0"/>
              <a:t> </a:t>
            </a:r>
            <a:r>
              <a:rPr lang="es-ES" b="1" dirty="0" err="1" smtClean="0"/>
              <a:t>Reuterswärd</a:t>
            </a:r>
            <a:r>
              <a:rPr lang="es-ES" b="1" dirty="0" smtClean="0"/>
              <a:t> está representado en muchos museos de todo el mundo como el Moderna </a:t>
            </a:r>
            <a:r>
              <a:rPr lang="es-ES" b="1" dirty="0" err="1" smtClean="0"/>
              <a:t>Museet</a:t>
            </a:r>
            <a:r>
              <a:rPr lang="es-ES" b="1" dirty="0" smtClean="0"/>
              <a:t> en Estocolmo y en el Centro </a:t>
            </a:r>
            <a:r>
              <a:rPr lang="es-ES" b="1" dirty="0" err="1" smtClean="0"/>
              <a:t>Pompidou</a:t>
            </a:r>
            <a:r>
              <a:rPr lang="es-ES" b="1" dirty="0" smtClean="0"/>
              <a:t> de París. </a:t>
            </a:r>
            <a:r>
              <a:rPr lang="es-ES" b="1" dirty="0" err="1" smtClean="0"/>
              <a:t>Sprengel</a:t>
            </a:r>
            <a:r>
              <a:rPr lang="es-ES" b="1" dirty="0" smtClean="0"/>
              <a:t> </a:t>
            </a:r>
            <a:r>
              <a:rPr lang="es-ES" b="1" dirty="0" err="1" smtClean="0"/>
              <a:t>Museum</a:t>
            </a:r>
            <a:r>
              <a:rPr lang="es-ES" b="1" dirty="0" smtClean="0"/>
              <a:t> </a:t>
            </a:r>
            <a:r>
              <a:rPr lang="es-ES" b="1" dirty="0" err="1" smtClean="0"/>
              <a:t>diHannover</a:t>
            </a:r>
            <a:r>
              <a:rPr lang="es-ES" b="1" dirty="0" smtClean="0"/>
              <a:t> es una colección muy extensa de sus obras. Una de las piezas de arte más comunes es su escultura pública </a:t>
            </a:r>
            <a:r>
              <a:rPr lang="es-ES" b="1" dirty="0" err="1" smtClean="0"/>
              <a:t>Reuterswärd</a:t>
            </a:r>
            <a:r>
              <a:rPr lang="es-ES" b="1" dirty="0" smtClean="0"/>
              <a:t> no-violencia, en la que se encuentran disponibles varias versiones en una variedad de ciudades de todo el mundo en las que la más conocida es probablemente la que se encuentra frente al palacio. Naciones Unidas en Nueva York.</a:t>
            </a:r>
            <a:endParaRPr lang="es-ES" b="1" dirty="0"/>
          </a:p>
        </p:txBody>
      </p:sp>
      <p:sp>
        <p:nvSpPr>
          <p:cNvPr id="5" name="4 Marco"/>
          <p:cNvSpPr/>
          <p:nvPr/>
        </p:nvSpPr>
        <p:spPr>
          <a:xfrm rot="5400000">
            <a:off x="6529003" y="2892043"/>
            <a:ext cx="7632701" cy="1848618"/>
          </a:xfrm>
          <a:prstGeom prst="frame">
            <a:avLst>
              <a:gd name="adj1" fmla="val 36030"/>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arco"/>
          <p:cNvSpPr/>
          <p:nvPr/>
        </p:nvSpPr>
        <p:spPr>
          <a:xfrm rot="5400000">
            <a:off x="4583911" y="2765432"/>
            <a:ext cx="7632701" cy="2101838"/>
          </a:xfrm>
          <a:prstGeom prst="frame">
            <a:avLst>
              <a:gd name="adj1" fmla="val 36030"/>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arco"/>
          <p:cNvSpPr/>
          <p:nvPr/>
        </p:nvSpPr>
        <p:spPr>
          <a:xfrm rot="5400000">
            <a:off x="4583911" y="2765432"/>
            <a:ext cx="7632701" cy="2101838"/>
          </a:xfrm>
          <a:prstGeom prst="frame">
            <a:avLst>
              <a:gd name="adj1" fmla="val 36030"/>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arco"/>
          <p:cNvSpPr/>
          <p:nvPr/>
        </p:nvSpPr>
        <p:spPr>
          <a:xfrm rot="5400000">
            <a:off x="6529003" y="2892041"/>
            <a:ext cx="7632701" cy="1848618"/>
          </a:xfrm>
          <a:prstGeom prst="frame">
            <a:avLst>
              <a:gd name="adj1" fmla="val 36030"/>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2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5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0" dur="50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Jose Luis\Escritorio\non2.jpeg"/>
          <p:cNvPicPr>
            <a:picLocks noChangeAspect="1" noChangeArrowheads="1"/>
          </p:cNvPicPr>
          <p:nvPr/>
        </p:nvPicPr>
        <p:blipFill>
          <a:blip r:embed="rId2" cstate="print"/>
          <a:srcRect/>
          <a:stretch>
            <a:fillRect/>
          </a:stretch>
        </p:blipFill>
        <p:spPr bwMode="auto">
          <a:xfrm>
            <a:off x="0" y="0"/>
            <a:ext cx="11449050" cy="7632700"/>
          </a:xfrm>
          <a:prstGeom prst="rect">
            <a:avLst/>
          </a:prstGeom>
          <a:noFill/>
        </p:spPr>
      </p:pic>
    </p:spTree>
  </p:cSld>
  <p:clrMapOvr>
    <a:masterClrMapping/>
  </p:clrMapOvr>
  <p:transition spd="slow" advTm="12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Jose Luis\Escritorio\76.jpg"/>
          <p:cNvPicPr>
            <a:picLocks noChangeAspect="1" noChangeArrowheads="1"/>
          </p:cNvPicPr>
          <p:nvPr/>
        </p:nvPicPr>
        <p:blipFill>
          <a:blip r:embed="rId2"/>
          <a:srcRect/>
          <a:stretch>
            <a:fillRect/>
          </a:stretch>
        </p:blipFill>
        <p:spPr bwMode="auto">
          <a:xfrm>
            <a:off x="0" y="0"/>
            <a:ext cx="11269663" cy="7724284"/>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Jose Luis\Escritorio\Non_violence_sculpture_by_carl_fredrik_reutersward_malmo_sweden.jpg"/>
          <p:cNvPicPr>
            <a:picLocks noChangeAspect="1" noChangeArrowheads="1"/>
          </p:cNvPicPr>
          <p:nvPr/>
        </p:nvPicPr>
        <p:blipFill>
          <a:blip r:embed="rId2"/>
          <a:srcRect/>
          <a:stretch>
            <a:fillRect/>
          </a:stretch>
        </p:blipFill>
        <p:spPr bwMode="auto">
          <a:xfrm>
            <a:off x="0" y="0"/>
            <a:ext cx="11351410" cy="5959490"/>
          </a:xfrm>
          <a:prstGeom prst="rect">
            <a:avLst/>
          </a:prstGeom>
          <a:noFill/>
        </p:spPr>
      </p:pic>
      <p:sp>
        <p:nvSpPr>
          <p:cNvPr id="3" name="2 Marco"/>
          <p:cNvSpPr/>
          <p:nvPr/>
        </p:nvSpPr>
        <p:spPr>
          <a:xfrm>
            <a:off x="0" y="5959490"/>
            <a:ext cx="11269663" cy="1673210"/>
          </a:xfrm>
          <a:prstGeom prst="frame">
            <a:avLst>
              <a:gd name="adj1" fmla="val 36030"/>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4" name="3 Marco"/>
          <p:cNvSpPr/>
          <p:nvPr/>
        </p:nvSpPr>
        <p:spPr>
          <a:xfrm>
            <a:off x="0" y="5959490"/>
            <a:ext cx="11269663" cy="1673210"/>
          </a:xfrm>
          <a:prstGeom prst="frame">
            <a:avLst>
              <a:gd name="adj1" fmla="val 36030"/>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Jose Luis\Escritorio\13931969-non-violence-sculpture-in-malmã¶-sweden.jpg"/>
          <p:cNvPicPr>
            <a:picLocks noChangeAspect="1" noChangeArrowheads="1"/>
          </p:cNvPicPr>
          <p:nvPr/>
        </p:nvPicPr>
        <p:blipFill>
          <a:blip r:embed="rId2"/>
          <a:srcRect/>
          <a:stretch>
            <a:fillRect/>
          </a:stretch>
        </p:blipFill>
        <p:spPr bwMode="auto">
          <a:xfrm>
            <a:off x="0" y="0"/>
            <a:ext cx="12382500" cy="8220075"/>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Jose Luis\Escritorio\81601137.R2MT5qD1.MalmoeAug06022.jpg"/>
          <p:cNvPicPr>
            <a:picLocks noChangeAspect="1" noChangeArrowheads="1"/>
          </p:cNvPicPr>
          <p:nvPr/>
        </p:nvPicPr>
        <p:blipFill>
          <a:blip r:embed="rId2"/>
          <a:srcRect/>
          <a:stretch>
            <a:fillRect/>
          </a:stretch>
        </p:blipFill>
        <p:spPr bwMode="auto">
          <a:xfrm>
            <a:off x="0" y="0"/>
            <a:ext cx="11389728" cy="76327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Jose Luis\Escritorio\AP03020403543.jpg"/>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Jose Luis\Escritorio\Nonviolence2013.jpg"/>
          <p:cNvPicPr>
            <a:picLocks noChangeAspect="1" noChangeArrowheads="1"/>
          </p:cNvPicPr>
          <p:nvPr/>
        </p:nvPicPr>
        <p:blipFill>
          <a:blip r:embed="rId2"/>
          <a:srcRect/>
          <a:stretch>
            <a:fillRect/>
          </a:stretch>
        </p:blipFill>
        <p:spPr bwMode="auto">
          <a:xfrm>
            <a:off x="1419990" y="0"/>
            <a:ext cx="8429684" cy="7632700"/>
          </a:xfrm>
          <a:prstGeom prst="rect">
            <a:avLst/>
          </a:prstGeom>
          <a:noFill/>
        </p:spPr>
      </p:pic>
      <p:sp>
        <p:nvSpPr>
          <p:cNvPr id="3" name="2 Rectángulo"/>
          <p:cNvSpPr/>
          <p:nvPr/>
        </p:nvSpPr>
        <p:spPr>
          <a:xfrm>
            <a:off x="9860955" y="0"/>
            <a:ext cx="1408708" cy="7632700"/>
          </a:xfrm>
          <a:prstGeom prst="rect">
            <a:avLst/>
          </a:prstGeom>
          <a:solidFill>
            <a:schemeClr val="accent6">
              <a:lumMod val="75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5" name="4 Rectángulo"/>
          <p:cNvSpPr/>
          <p:nvPr/>
        </p:nvSpPr>
        <p:spPr>
          <a:xfrm>
            <a:off x="0" y="0"/>
            <a:ext cx="1408708" cy="7632700"/>
          </a:xfrm>
          <a:prstGeom prst="rect">
            <a:avLst/>
          </a:prstGeom>
          <a:solidFill>
            <a:schemeClr val="accent6">
              <a:lumMod val="75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Rectángulo"/>
          <p:cNvSpPr/>
          <p:nvPr/>
        </p:nvSpPr>
        <p:spPr>
          <a:xfrm>
            <a:off x="9849673" y="0"/>
            <a:ext cx="1419990" cy="7632700"/>
          </a:xfrm>
          <a:prstGeom prst="rect">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7" name="6 Rectángulo"/>
          <p:cNvSpPr/>
          <p:nvPr/>
        </p:nvSpPr>
        <p:spPr>
          <a:xfrm>
            <a:off x="0" y="0"/>
            <a:ext cx="1419990" cy="7632700"/>
          </a:xfrm>
          <a:prstGeom prst="rect">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Jose Luis\Escritorio\v2240.jpg"/>
          <p:cNvPicPr>
            <a:picLocks noChangeAspect="1" noChangeArrowheads="1"/>
          </p:cNvPicPr>
          <p:nvPr/>
        </p:nvPicPr>
        <p:blipFill>
          <a:blip r:embed="rId2"/>
          <a:srcRect/>
          <a:stretch>
            <a:fillRect/>
          </a:stretch>
        </p:blipFill>
        <p:spPr bwMode="auto">
          <a:xfrm>
            <a:off x="0" y="0"/>
            <a:ext cx="11269664" cy="8031192"/>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Jose Luis\Escritorio\d2-4.jpg"/>
          <p:cNvPicPr>
            <a:picLocks noChangeAspect="1" noChangeArrowheads="1"/>
          </p:cNvPicPr>
          <p:nvPr/>
        </p:nvPicPr>
        <p:blipFill>
          <a:blip r:embed="rId2"/>
          <a:srcRect/>
          <a:stretch>
            <a:fillRect/>
          </a:stretch>
        </p:blipFill>
        <p:spPr bwMode="auto">
          <a:xfrm>
            <a:off x="0" y="0"/>
            <a:ext cx="11269663" cy="8145297"/>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Jose Luis\Escritorio\non-violence-carl-fredrik-reutersward-united-nations-peace-sculpture.jpg"/>
          <p:cNvPicPr>
            <a:picLocks noChangeAspect="1" noChangeArrowheads="1"/>
          </p:cNvPicPr>
          <p:nvPr/>
        </p:nvPicPr>
        <p:blipFill>
          <a:blip r:embed="rId2"/>
          <a:srcRect/>
          <a:stretch>
            <a:fillRect/>
          </a:stretch>
        </p:blipFill>
        <p:spPr bwMode="auto">
          <a:xfrm>
            <a:off x="1277113" y="0"/>
            <a:ext cx="8849541" cy="7762045"/>
          </a:xfrm>
          <a:prstGeom prst="rect">
            <a:avLst/>
          </a:prstGeom>
          <a:noFill/>
        </p:spPr>
      </p:pic>
      <p:sp>
        <p:nvSpPr>
          <p:cNvPr id="3" name="2 Rectángulo"/>
          <p:cNvSpPr/>
          <p:nvPr/>
        </p:nvSpPr>
        <p:spPr>
          <a:xfrm>
            <a:off x="9849673" y="0"/>
            <a:ext cx="1419990" cy="7632700"/>
          </a:xfrm>
          <a:prstGeom prst="rect">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4" name="3 Rectángulo"/>
          <p:cNvSpPr/>
          <p:nvPr/>
        </p:nvSpPr>
        <p:spPr>
          <a:xfrm>
            <a:off x="9849673" y="0"/>
            <a:ext cx="1419990" cy="7632700"/>
          </a:xfrm>
          <a:prstGeom prst="rect">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5" name="4 Rectángulo"/>
          <p:cNvSpPr/>
          <p:nvPr/>
        </p:nvSpPr>
        <p:spPr>
          <a:xfrm>
            <a:off x="0" y="0"/>
            <a:ext cx="1419990" cy="7632700"/>
          </a:xfrm>
          <a:prstGeom prst="rect">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6" name="5 Rectángulo"/>
          <p:cNvSpPr/>
          <p:nvPr/>
        </p:nvSpPr>
        <p:spPr>
          <a:xfrm>
            <a:off x="0" y="0"/>
            <a:ext cx="1419990" cy="7632700"/>
          </a:xfrm>
          <a:prstGeom prst="rect">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non13.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Documents and Settings\Jose Luis\Escritorio\non3.jpg"/>
          <p:cNvPicPr>
            <a:picLocks noChangeAspect="1" noChangeArrowheads="1"/>
          </p:cNvPicPr>
          <p:nvPr/>
        </p:nvPicPr>
        <p:blipFill>
          <a:blip r:embed="rId2"/>
          <a:srcRect/>
          <a:stretch>
            <a:fillRect/>
          </a:stretch>
        </p:blipFill>
        <p:spPr bwMode="auto">
          <a:xfrm>
            <a:off x="0" y="0"/>
            <a:ext cx="11493637" cy="7632700"/>
          </a:xfrm>
          <a:prstGeom prst="rect">
            <a:avLst/>
          </a:prstGeom>
          <a:noFill/>
        </p:spPr>
      </p:pic>
      <p:sp>
        <p:nvSpPr>
          <p:cNvPr id="3" name="2 Rectángulo"/>
          <p:cNvSpPr/>
          <p:nvPr/>
        </p:nvSpPr>
        <p:spPr>
          <a:xfrm>
            <a:off x="491295" y="0"/>
            <a:ext cx="7429552" cy="2031325"/>
          </a:xfrm>
          <a:prstGeom prst="rect">
            <a:avLst/>
          </a:prstGeom>
        </p:spPr>
        <p:txBody>
          <a:bodyPr wrap="square">
            <a:spAutoFit/>
          </a:bodyPr>
          <a:lstStyle/>
          <a:p>
            <a:r>
              <a:rPr lang="es-ES" b="1" dirty="0" err="1" smtClean="0"/>
              <a:t>Reuterswärd</a:t>
            </a:r>
            <a:r>
              <a:rPr lang="es-ES" b="1" dirty="0" smtClean="0"/>
              <a:t> comenzó a trabajar en el diseño de la escultura tras el asesinato del músico y cantante británico John </a:t>
            </a:r>
            <a:r>
              <a:rPr lang="es-ES" b="1" dirty="0" err="1" smtClean="0"/>
              <a:t>Lennon</a:t>
            </a:r>
            <a:r>
              <a:rPr lang="es-ES" b="1" dirty="0" smtClean="0"/>
              <a:t> en diciembre de 1980. Se realizó a petición de </a:t>
            </a:r>
            <a:r>
              <a:rPr lang="es-ES" b="1" dirty="0" err="1" smtClean="0"/>
              <a:t>Yoko</a:t>
            </a:r>
            <a:r>
              <a:rPr lang="es-ES" b="1" dirty="0" smtClean="0"/>
              <a:t> </a:t>
            </a:r>
            <a:r>
              <a:rPr lang="es-ES" b="1" dirty="0" err="1" smtClean="0"/>
              <a:t>Ono</a:t>
            </a:r>
            <a:r>
              <a:rPr lang="es-ES" b="1" dirty="0" smtClean="0"/>
              <a:t>. La primera versión se instaló originalmente en 1985. Representando un arma cuyo cañón está anudado, esta estatua está diseñada, como su nombre indica, un símbolo de no violencia, de acuerdo con la misión de paz en el mundo, como lo son las Naciones Unidas. Encargados por sus estatutos.</a:t>
            </a:r>
            <a:endParaRPr lang="es-ES" b="1" dirty="0"/>
          </a:p>
        </p:txBody>
      </p:sp>
    </p:spTree>
  </p:cSld>
  <p:clrMapOvr>
    <a:masterClrMapping/>
  </p:clrMapOvr>
  <p:transition spd="slow" advTm="33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Jose Luis\Escritorio\non5.jpg"/>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5C2C04"/>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773456" y="3773466"/>
            <a:ext cx="76327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4" y="6459556"/>
            <a:ext cx="742625" cy="761838"/>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6" y="557846"/>
            <a:ext cx="3452447" cy="350227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920583" y="958830"/>
            <a:ext cx="431140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miércoles, 02 de enero de 2019</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17:05</a:t>
            </a:fld>
            <a:r>
              <a:rPr lang="fr-FR" sz="3600" dirty="0">
                <a:solidFill>
                  <a:srgbClr val="FFFF00"/>
                </a:solidFill>
                <a:latin typeface="Comic Sans MS" pitchFamily="66" charset="0"/>
                <a:cs typeface="Arial" charset="0"/>
              </a:rPr>
              <a:t> </a:t>
            </a:r>
            <a:r>
              <a:rPr lang="fr-FR" sz="3600" dirty="0" err="1" smtClean="0">
                <a:solidFill>
                  <a:srgbClr val="FFFF00"/>
                </a:solidFill>
                <a:latin typeface="Comic Sans MS" pitchFamily="66" charset="0"/>
                <a:cs typeface="Arial" charset="0"/>
              </a:rPr>
              <a:t>horas</a:t>
            </a:r>
            <a:r>
              <a:rPr lang="fr-FR" sz="3600" dirty="0" smtClean="0">
                <a:solidFill>
                  <a:srgbClr val="FFFF00"/>
                </a:solidFill>
                <a:latin typeface="Comic Sans MS" pitchFamily="66" charset="0"/>
                <a:cs typeface="Arial" charset="0"/>
              </a:rPr>
              <a:t>.</a:t>
            </a:r>
            <a:endParaRPr lang="fr-FR" sz="3600" dirty="0">
              <a:solidFill>
                <a:srgbClr val="FFFF00"/>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6245242"/>
            <a:ext cx="2475822" cy="1039579"/>
          </a:xfrm>
          <a:prstGeom prst="rect">
            <a:avLst/>
          </a:prstGeom>
          <a:noFill/>
        </p:spPr>
      </p:pic>
    </p:spTree>
  </p:cSld>
  <p:clrMapOvr>
    <a:masterClrMapping/>
  </p:clrMapOvr>
  <p:transition spd="slow" advTm="1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8"/>
            <a:ext cx="112696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0" y="0"/>
            <a:ext cx="6010487" cy="1738559"/>
          </a:xfrm>
          <a:prstGeom prst="rect">
            <a:avLst/>
          </a:prstGeom>
          <a:noFill/>
        </p:spPr>
      </p:pic>
      <p:sp>
        <p:nvSpPr>
          <p:cNvPr id="4104" name="Text Box 8"/>
          <p:cNvSpPr txBox="1">
            <a:spLocks noChangeArrowheads="1"/>
          </p:cNvSpPr>
          <p:nvPr/>
        </p:nvSpPr>
        <p:spPr bwMode="auto">
          <a:xfrm>
            <a:off x="0" y="2120196"/>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4664429"/>
            <a:ext cx="2911330" cy="2629041"/>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5427699"/>
            <a:ext cx="1502622" cy="1102501"/>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307504"/>
            <a:ext cx="657397" cy="59365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901158"/>
            <a:ext cx="657397" cy="59365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494812"/>
            <a:ext cx="657397" cy="59365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5088467"/>
            <a:ext cx="657397" cy="5936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NO A LA VIOLENC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NO A LA VIOLENCIA</Template>
  <TotalTime>2</TotalTime>
  <Words>181</Words>
  <Application>Microsoft Office PowerPoint</Application>
  <PresentationFormat>Personalizado</PresentationFormat>
  <Paragraphs>25</Paragraphs>
  <Slides>28</Slides>
  <Notes>0</Notes>
  <HiddenSlides>0</HiddenSlides>
  <MMClips>0</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NO A LA VIOLENCIA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B13012CF05D44384F9CBB453D41CFE26..</cp:lastModifiedBy>
  <cp:revision>1</cp:revision>
  <dcterms:created xsi:type="dcterms:W3CDTF">2019-01-02T16:05:34Z</dcterms:created>
  <dcterms:modified xsi:type="dcterms:W3CDTF">2019-01-02T16:07:38Z</dcterms:modified>
</cp:coreProperties>
</file>