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6"/>
  </p:notesMasterIdLst>
  <p:sldIdLst>
    <p:sldId id="325" r:id="rId3"/>
    <p:sldId id="258" r:id="rId4"/>
    <p:sldId id="259" r:id="rId5"/>
    <p:sldId id="260" r:id="rId6"/>
    <p:sldId id="261" r:id="rId7"/>
    <p:sldId id="262" r:id="rId8"/>
    <p:sldId id="263" r:id="rId9"/>
    <p:sldId id="264" r:id="rId10"/>
    <p:sldId id="265" r:id="rId11"/>
    <p:sldId id="402" r:id="rId12"/>
    <p:sldId id="267" r:id="rId13"/>
    <p:sldId id="268" r:id="rId14"/>
    <p:sldId id="269" r:id="rId15"/>
    <p:sldId id="270" r:id="rId16"/>
    <p:sldId id="271" r:id="rId17"/>
    <p:sldId id="272" r:id="rId18"/>
    <p:sldId id="273" r:id="rId19"/>
    <p:sldId id="274" r:id="rId20"/>
    <p:sldId id="275" r:id="rId21"/>
    <p:sldId id="276" r:id="rId22"/>
    <p:sldId id="278" r:id="rId23"/>
    <p:sldId id="403"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99"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91" r:id="rId68"/>
    <p:sldId id="323" r:id="rId69"/>
    <p:sldId id="324" r:id="rId70"/>
    <p:sldId id="398" r:id="rId71"/>
    <p:sldId id="395" r:id="rId72"/>
    <p:sldId id="396" r:id="rId73"/>
    <p:sldId id="397" r:id="rId74"/>
    <p:sldId id="401" r:id="rId75"/>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wm2zPxHCgjQ/GgGM8z7+nA==" hashData="aYBTenXuFwvlB3zi+xX8wOwMEgc="/>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7E7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6" d="100"/>
          <a:sy n="86" d="100"/>
        </p:scale>
        <p:origin x="-594" y="-840"/>
      </p:cViewPr>
      <p:guideLst>
        <p:guide orient="horz" pos="1620"/>
        <p:guide pos="2880"/>
      </p:guideLst>
    </p:cSldViewPr>
  </p:slideViewPr>
  <p:notesTextViewPr>
    <p:cViewPr>
      <p:scale>
        <a:sx n="1" d="1"/>
        <a:sy n="1" d="1"/>
      </p:scale>
      <p:origin x="0" y="0"/>
    </p:cViewPr>
  </p:notesTextViewPr>
  <p:sorterViewPr>
    <p:cViewPr>
      <p:scale>
        <a:sx n="28" d="100"/>
        <a:sy n="28"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5D0B531-AFCF-4C88-A199-2A15EC382134}" type="datetimeFigureOut">
              <a:rPr lang="es-ES" smtClean="0"/>
              <a:t>22/10/2016</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CC55EB-F048-4849-8EA2-E7CF6881C713}" type="slidenum">
              <a:rPr lang="es-ES" smtClean="0"/>
              <a:t>‹Nº›</a:t>
            </a:fld>
            <a:endParaRPr lang="es-ES"/>
          </a:p>
        </p:txBody>
      </p:sp>
    </p:spTree>
    <p:extLst>
      <p:ext uri="{BB962C8B-B14F-4D97-AF65-F5344CB8AC3E}">
        <p14:creationId xmlns:p14="http://schemas.microsoft.com/office/powerpoint/2010/main" val="34726095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7DFAF5F-E550-4CC9-9CDE-0A43FF4031AF}" type="slidenum">
              <a:rPr lang="es-ES" smtClean="0"/>
              <a:t>1</a:t>
            </a:fld>
            <a:endParaRPr lang="es-ES"/>
          </a:p>
        </p:txBody>
      </p:sp>
    </p:spTree>
    <p:extLst>
      <p:ext uri="{BB962C8B-B14F-4D97-AF65-F5344CB8AC3E}">
        <p14:creationId xmlns:p14="http://schemas.microsoft.com/office/powerpoint/2010/main" val="14797342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BBF692AC-00E1-4575-9CC9-8073BDFFCAB0}" type="slidenum">
              <a:rPr lang="es-ES" smtClean="0"/>
              <a:t>69</a:t>
            </a:fld>
            <a:endParaRPr lang="es-ES"/>
          </a:p>
        </p:txBody>
      </p:sp>
    </p:spTree>
    <p:extLst>
      <p:ext uri="{BB962C8B-B14F-4D97-AF65-F5344CB8AC3E}">
        <p14:creationId xmlns:p14="http://schemas.microsoft.com/office/powerpoint/2010/main" val="40790548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C1A29A7-C0D7-4D04-9775-8113A4E31A34}" type="datetimeFigureOut">
              <a:rPr lang="es-ES" smtClean="0"/>
              <a:t>22/10/2016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DEF00E-A311-4A93-8B42-9C11A920E0E7}" type="slidenum">
              <a:rPr lang="es-ES" smtClean="0"/>
              <a:t>‹Nº›</a:t>
            </a:fld>
            <a:endParaRPr lang="es-ES"/>
          </a:p>
        </p:txBody>
      </p:sp>
    </p:spTree>
    <p:extLst>
      <p:ext uri="{BB962C8B-B14F-4D97-AF65-F5344CB8AC3E}">
        <p14:creationId xmlns:p14="http://schemas.microsoft.com/office/powerpoint/2010/main" val="31494346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C1A29A7-C0D7-4D04-9775-8113A4E31A34}" type="datetimeFigureOut">
              <a:rPr lang="es-ES" smtClean="0"/>
              <a:t>22/10/2016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DEF00E-A311-4A93-8B42-9C11A920E0E7}" type="slidenum">
              <a:rPr lang="es-ES" smtClean="0"/>
              <a:t>‹Nº›</a:t>
            </a:fld>
            <a:endParaRPr lang="es-ES"/>
          </a:p>
        </p:txBody>
      </p:sp>
    </p:spTree>
    <p:extLst>
      <p:ext uri="{BB962C8B-B14F-4D97-AF65-F5344CB8AC3E}">
        <p14:creationId xmlns:p14="http://schemas.microsoft.com/office/powerpoint/2010/main" val="32859549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C1A29A7-C0D7-4D04-9775-8113A4E31A34}" type="datetimeFigureOut">
              <a:rPr lang="es-ES" smtClean="0"/>
              <a:t>22/10/2016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DEF00E-A311-4A93-8B42-9C11A920E0E7}" type="slidenum">
              <a:rPr lang="es-ES" smtClean="0"/>
              <a:t>‹Nº›</a:t>
            </a:fld>
            <a:endParaRPr lang="es-ES"/>
          </a:p>
        </p:txBody>
      </p:sp>
    </p:spTree>
    <p:extLst>
      <p:ext uri="{BB962C8B-B14F-4D97-AF65-F5344CB8AC3E}">
        <p14:creationId xmlns:p14="http://schemas.microsoft.com/office/powerpoint/2010/main" val="2341597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C1A29A7-C0D7-4D04-9775-8113A4E31A34}" type="datetimeFigureOut">
              <a:rPr lang="es-ES" smtClean="0"/>
              <a:t>22/10/2016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DEF00E-A311-4A93-8B42-9C11A920E0E7}" type="slidenum">
              <a:rPr lang="es-ES" smtClean="0"/>
              <a:t>‹Nº›</a:t>
            </a:fld>
            <a:endParaRPr lang="es-ES"/>
          </a:p>
        </p:txBody>
      </p:sp>
    </p:spTree>
    <p:extLst>
      <p:ext uri="{BB962C8B-B14F-4D97-AF65-F5344CB8AC3E}">
        <p14:creationId xmlns:p14="http://schemas.microsoft.com/office/powerpoint/2010/main" val="21120295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C1A29A7-C0D7-4D04-9775-8113A4E31A34}" type="datetimeFigureOut">
              <a:rPr lang="es-ES" smtClean="0"/>
              <a:t>22/10/2016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3DEF00E-A311-4A93-8B42-9C11A920E0E7}" type="slidenum">
              <a:rPr lang="es-ES" smtClean="0"/>
              <a:t>‹Nº›</a:t>
            </a:fld>
            <a:endParaRPr lang="es-ES"/>
          </a:p>
        </p:txBody>
      </p:sp>
    </p:spTree>
    <p:extLst>
      <p:ext uri="{BB962C8B-B14F-4D97-AF65-F5344CB8AC3E}">
        <p14:creationId xmlns:p14="http://schemas.microsoft.com/office/powerpoint/2010/main" val="2834114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C1A29A7-C0D7-4D04-9775-8113A4E31A34}" type="datetimeFigureOut">
              <a:rPr lang="es-ES" smtClean="0"/>
              <a:t>22/10/2016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3DEF00E-A311-4A93-8B42-9C11A920E0E7}" type="slidenum">
              <a:rPr lang="es-ES" smtClean="0"/>
              <a:t>‹Nº›</a:t>
            </a:fld>
            <a:endParaRPr lang="es-ES"/>
          </a:p>
        </p:txBody>
      </p:sp>
    </p:spTree>
    <p:extLst>
      <p:ext uri="{BB962C8B-B14F-4D97-AF65-F5344CB8AC3E}">
        <p14:creationId xmlns:p14="http://schemas.microsoft.com/office/powerpoint/2010/main" val="4207667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C1A29A7-C0D7-4D04-9775-8113A4E31A34}" type="datetimeFigureOut">
              <a:rPr lang="es-ES" smtClean="0"/>
              <a:t>22/10/2016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3DEF00E-A311-4A93-8B42-9C11A920E0E7}" type="slidenum">
              <a:rPr lang="es-ES" smtClean="0"/>
              <a:t>‹Nº›</a:t>
            </a:fld>
            <a:endParaRPr lang="es-ES"/>
          </a:p>
        </p:txBody>
      </p:sp>
    </p:spTree>
    <p:extLst>
      <p:ext uri="{BB962C8B-B14F-4D97-AF65-F5344CB8AC3E}">
        <p14:creationId xmlns:p14="http://schemas.microsoft.com/office/powerpoint/2010/main" val="29444519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C1A29A7-C0D7-4D04-9775-8113A4E31A34}" type="datetimeFigureOut">
              <a:rPr lang="es-ES" smtClean="0"/>
              <a:t>22/10/2016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DEF00E-A311-4A93-8B42-9C11A920E0E7}" type="slidenum">
              <a:rPr lang="es-ES" smtClean="0"/>
              <a:t>‹Nº›</a:t>
            </a:fld>
            <a:endParaRPr lang="es-ES"/>
          </a:p>
        </p:txBody>
      </p:sp>
    </p:spTree>
    <p:extLst>
      <p:ext uri="{BB962C8B-B14F-4D97-AF65-F5344CB8AC3E}">
        <p14:creationId xmlns:p14="http://schemas.microsoft.com/office/powerpoint/2010/main" val="37955932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C1A29A7-C0D7-4D04-9775-8113A4E31A34}" type="datetimeFigureOut">
              <a:rPr lang="es-ES" smtClean="0"/>
              <a:t>22/10/2016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DEF00E-A311-4A93-8B42-9C11A920E0E7}" type="slidenum">
              <a:rPr lang="es-ES" smtClean="0"/>
              <a:t>‹Nº›</a:t>
            </a:fld>
            <a:endParaRPr lang="es-ES"/>
          </a:p>
        </p:txBody>
      </p:sp>
    </p:spTree>
    <p:extLst>
      <p:ext uri="{BB962C8B-B14F-4D97-AF65-F5344CB8AC3E}">
        <p14:creationId xmlns:p14="http://schemas.microsoft.com/office/powerpoint/2010/main" val="1235508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C1A29A7-C0D7-4D04-9775-8113A4E31A34}" type="datetimeFigureOut">
              <a:rPr lang="es-ES" smtClean="0"/>
              <a:t>22/10/2016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DEF00E-A311-4A93-8B42-9C11A920E0E7}" type="slidenum">
              <a:rPr lang="es-ES" smtClean="0"/>
              <a:t>‹Nº›</a:t>
            </a:fld>
            <a:endParaRPr lang="es-ES"/>
          </a:p>
        </p:txBody>
      </p:sp>
    </p:spTree>
    <p:extLst>
      <p:ext uri="{BB962C8B-B14F-4D97-AF65-F5344CB8AC3E}">
        <p14:creationId xmlns:p14="http://schemas.microsoft.com/office/powerpoint/2010/main" val="19282036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C1A29A7-C0D7-4D04-9775-8113A4E31A34}" type="datetimeFigureOut">
              <a:rPr lang="es-ES" smtClean="0"/>
              <a:t>22/10/2016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DEF00E-A311-4A93-8B42-9C11A920E0E7}" type="slidenum">
              <a:rPr lang="es-ES" smtClean="0"/>
              <a:t>‹Nº›</a:t>
            </a:fld>
            <a:endParaRPr lang="es-ES"/>
          </a:p>
        </p:txBody>
      </p:sp>
    </p:spTree>
    <p:extLst>
      <p:ext uri="{BB962C8B-B14F-4D97-AF65-F5344CB8AC3E}">
        <p14:creationId xmlns:p14="http://schemas.microsoft.com/office/powerpoint/2010/main" val="16140016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27899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C1A29A7-C0D7-4D04-9775-8113A4E31A34}" type="datetimeFigureOut">
              <a:rPr lang="es-ES" smtClean="0"/>
              <a:t>22/10/2016</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3DEF00E-A311-4A93-8B42-9C11A920E0E7}" type="slidenum">
              <a:rPr lang="es-ES" smtClean="0"/>
              <a:t>‹Nº›</a:t>
            </a:fld>
            <a:endParaRPr lang="es-ES"/>
          </a:p>
        </p:txBody>
      </p:sp>
    </p:spTree>
    <p:extLst>
      <p:ext uri="{BB962C8B-B14F-4D97-AF65-F5344CB8AC3E}">
        <p14:creationId xmlns:p14="http://schemas.microsoft.com/office/powerpoint/2010/main" val="2496544083"/>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69927383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JPG"/><Relationship Id="rId1" Type="http://schemas.openxmlformats.org/officeDocument/2006/relationships/slideLayout" Target="../slideLayouts/slideLayout7.xml"/><Relationship Id="rId6" Type="http://schemas.openxmlformats.org/officeDocument/2006/relationships/image" Target="../media/image75.png"/><Relationship Id="rId5" Type="http://schemas.microsoft.com/office/2007/relationships/hdphoto" Target="../media/hdphoto1.wdp"/><Relationship Id="rId4" Type="http://schemas.openxmlformats.org/officeDocument/2006/relationships/image" Target="../media/image74.png"/></Relationships>
</file>

<file path=ppt/slides/_rels/slide69.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76.jpg"/><Relationship Id="rId7" Type="http://schemas.openxmlformats.org/officeDocument/2006/relationships/image" Target="../media/image79.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8.png"/><Relationship Id="rId5" Type="http://schemas.microsoft.com/office/2007/relationships/hdphoto" Target="../media/hdphoto2.wdp"/><Relationship Id="rId4" Type="http://schemas.openxmlformats.org/officeDocument/2006/relationships/image" Target="../media/image77.png"/><Relationship Id="rId9" Type="http://schemas.openxmlformats.org/officeDocument/2006/relationships/image" Target="../media/image80.png"/></Relationships>
</file>

<file path=ppt/slides/_rels/slide70.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81.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5" Type="http://schemas.openxmlformats.org/officeDocument/2006/relationships/hyperlink" Target="http://www.mispps.com/reflexion/el-positivismo-humanista-vs-el-positivismo-biblico/"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71.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81.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2.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72.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81.jpeg"/><Relationship Id="rId1" Type="http://schemas.openxmlformats.org/officeDocument/2006/relationships/slideLayout" Target="../slideLayouts/slideLayout2.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 Id="rId14" Type="http://schemas.openxmlformats.org/officeDocument/2006/relationships/hyperlink" Target="http://www.mispps.com/reflexion/como-obtener-paz-interior-(paloma-roby)/" TargetMode="External"/></Relationships>
</file>

<file path=ppt/slides/_rels/slide73.xml.rels><?xml version="1.0" encoding="UTF-8" standalone="yes"?>
<Relationships xmlns="http://schemas.openxmlformats.org/package/2006/relationships"><Relationship Id="rId8" Type="http://schemas.openxmlformats.org/officeDocument/2006/relationships/image" Target="../media/image85.png"/><Relationship Id="rId13" Type="http://schemas.openxmlformats.org/officeDocument/2006/relationships/hyperlink" Target="https://vk.com/mispps" TargetMode="External"/><Relationship Id="rId3" Type="http://schemas.openxmlformats.org/officeDocument/2006/relationships/image" Target="../media/image82.png"/><Relationship Id="rId7" Type="http://schemas.openxmlformats.org/officeDocument/2006/relationships/hyperlink" Target="https://www.facebook.com/mispps" TargetMode="External"/><Relationship Id="rId12" Type="http://schemas.openxmlformats.org/officeDocument/2006/relationships/image" Target="../media/image8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4.png"/><Relationship Id="rId11" Type="http://schemas.openxmlformats.org/officeDocument/2006/relationships/hyperlink" Target="https://plus.google.com/+Mispps/" TargetMode="External"/><Relationship Id="rId5" Type="http://schemas.openxmlformats.org/officeDocument/2006/relationships/image" Target="../media/image83.png"/><Relationship Id="rId10" Type="http://schemas.openxmlformats.org/officeDocument/2006/relationships/image" Target="../media/image8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p:cNvPicPr>
            <a:picLocks noChangeAspect="1" noChangeArrowheads="1"/>
          </p:cNvPicPr>
          <p:nvPr/>
        </p:nvPicPr>
        <p:blipFill>
          <a:blip r:embed="rId4"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5004048" y="5452070"/>
            <a:ext cx="697980" cy="161927"/>
          </a:xfrm>
          <a:prstGeom prst="rect">
            <a:avLst/>
          </a:prstGeom>
          <a:noFill/>
          <a:ln w="9525">
            <a:noFill/>
            <a:miter lim="800000"/>
            <a:headEnd/>
            <a:tailEnd/>
          </a:ln>
          <a:effectLst>
            <a:outerShdw algn="ctr" rotWithShape="0">
              <a:schemeClr val="accent5">
                <a:lumMod val="75000"/>
              </a:schemeClr>
            </a:outerShdw>
          </a:effectLst>
        </p:spPr>
      </p:pic>
      <p:pic>
        <p:nvPicPr>
          <p:cNvPr id="2050"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498" y="-20638"/>
            <a:ext cx="9175750" cy="5164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 name="26 CuadroTexto"/>
          <p:cNvSpPr txBox="1"/>
          <p:nvPr/>
        </p:nvSpPr>
        <p:spPr>
          <a:xfrm>
            <a:off x="7812000" y="4788000"/>
            <a:ext cx="1232306" cy="284693"/>
          </a:xfrm>
          <a:prstGeom prst="rect">
            <a:avLst/>
          </a:prstGeom>
          <a:noFill/>
        </p:spPr>
        <p:txBody>
          <a:bodyPr wrap="square" lIns="68580" tIns="34290" rIns="68580" bIns="34290">
            <a:spAutoFit/>
            <a:scene3d>
              <a:camera prst="obliqueBottomLeft"/>
              <a:lightRig rig="threePt" dir="t"/>
            </a:scene3d>
            <a:sp3d extrusionH="25400">
              <a:extrusionClr>
                <a:schemeClr val="accent2">
                  <a:lumMod val="20000"/>
                  <a:lumOff val="80000"/>
                </a:schemeClr>
              </a:extrusionClr>
            </a:sp3d>
          </a:bodyPr>
          <a:lstStyle/>
          <a:p>
            <a:pPr algn="ctr">
              <a:defRPr/>
            </a:pPr>
            <a:r>
              <a:rPr lang="es-ES" sz="700" b="1" i="1" dirty="0">
                <a:ln w="0">
                  <a:noFill/>
                </a:ln>
                <a:solidFill>
                  <a:schemeClr val="accent5">
                    <a:lumMod val="50000"/>
                  </a:schemeClr>
                </a:solidFill>
                <a:latin typeface="Arial Black" panose="020B0A04020102020204" pitchFamily="34" charset="0"/>
                <a:ea typeface="Adobe Gothic Std B" pitchFamily="34" charset="-128"/>
                <a:cs typeface="Aharoni" pitchFamily="2" charset="-79"/>
              </a:rPr>
              <a:t>CON </a:t>
            </a:r>
            <a:r>
              <a:rPr lang="es-ES" sz="700" b="1" i="1" dirty="0" smtClean="0">
                <a:ln w="0">
                  <a:noFill/>
                </a:ln>
                <a:solidFill>
                  <a:schemeClr val="accent5">
                    <a:lumMod val="50000"/>
                  </a:schemeClr>
                </a:solidFill>
                <a:latin typeface="Arial Black" panose="020B0A04020102020204" pitchFamily="34" charset="0"/>
                <a:ea typeface="Adobe Gothic Std B" pitchFamily="34" charset="-128"/>
                <a:cs typeface="Aharoni" pitchFamily="2" charset="-79"/>
              </a:rPr>
              <a:t>REPRODUCCIÓN</a:t>
            </a:r>
            <a:endParaRPr lang="es-ES" sz="700" b="1" i="1" dirty="0">
              <a:ln w="0">
                <a:noFill/>
              </a:ln>
              <a:solidFill>
                <a:schemeClr val="accent5">
                  <a:lumMod val="50000"/>
                </a:schemeClr>
              </a:solidFill>
              <a:latin typeface="Arial Black" panose="020B0A04020102020204" pitchFamily="34" charset="0"/>
              <a:ea typeface="Adobe Gothic Std B" pitchFamily="34" charset="-128"/>
              <a:cs typeface="Aharoni" pitchFamily="2" charset="-79"/>
            </a:endParaRPr>
          </a:p>
          <a:p>
            <a:pPr algn="ctr">
              <a:defRPr/>
            </a:pPr>
            <a:r>
              <a:rPr lang="es-ES" sz="700" b="1" i="1" dirty="0">
                <a:ln w="0">
                  <a:noFill/>
                </a:ln>
                <a:solidFill>
                  <a:schemeClr val="accent5">
                    <a:lumMod val="50000"/>
                  </a:schemeClr>
                </a:solidFill>
                <a:latin typeface="Arial Black" panose="020B0A04020102020204" pitchFamily="34" charset="0"/>
                <a:ea typeface="Adobe Gothic Std B" pitchFamily="34" charset="-128"/>
                <a:cs typeface="Aharoni" pitchFamily="2" charset="-79"/>
              </a:rPr>
              <a:t> </a:t>
            </a:r>
            <a:r>
              <a:rPr lang="es-ES" sz="700" b="1" i="1" dirty="0" smtClean="0">
                <a:ln w="0">
                  <a:noFill/>
                </a:ln>
                <a:solidFill>
                  <a:schemeClr val="accent5">
                    <a:lumMod val="50000"/>
                  </a:schemeClr>
                </a:solidFill>
                <a:latin typeface="Arial Black" panose="020B0A04020102020204" pitchFamily="34" charset="0"/>
                <a:ea typeface="Adobe Gothic Std B" pitchFamily="34" charset="-128"/>
                <a:cs typeface="Aharoni" pitchFamily="2" charset="-79"/>
              </a:rPr>
              <a:t>MANUAL Y MÚSICA </a:t>
            </a:r>
            <a:endParaRPr lang="es-ES" sz="700" b="1" i="1" dirty="0">
              <a:ln w="0">
                <a:noFill/>
              </a:ln>
              <a:solidFill>
                <a:schemeClr val="accent5">
                  <a:lumMod val="50000"/>
                </a:schemeClr>
              </a:solidFill>
              <a:latin typeface="Arial Black" panose="020B0A04020102020204" pitchFamily="34" charset="0"/>
              <a:ea typeface="Adobe Gothic Std B" pitchFamily="34" charset="-128"/>
              <a:cs typeface="Aharoni" pitchFamily="2" charset="-79"/>
            </a:endParaRPr>
          </a:p>
        </p:txBody>
      </p:sp>
      <p:pic>
        <p:nvPicPr>
          <p:cNvPr id="2052"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266" y="987574"/>
            <a:ext cx="4840287" cy="2768600"/>
          </a:xfrm>
          <a:prstGeom prst="rect">
            <a:avLst/>
          </a:prstGeom>
          <a:noFill/>
          <a:ln>
            <a:noFill/>
          </a:ln>
          <a:effectLst>
            <a:outerShdw dir="21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67172812"/>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3" name="DIOS CUIDARA DE TI.wav"/>
          </p:stSnd>
        </p:sndAc>
      </p:transition>
    </mc:Choice>
    <mc:Fallback xmlns="">
      <p:transition spd="slow">
        <p:sndAc>
          <p:stSnd loop="1">
            <p:snd r:embed="rId7" name="DIOS CUIDARA DE T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2000" fill="hold"/>
                                        <p:tgtEl>
                                          <p:spTgt spid="2050"/>
                                        </p:tgtEl>
                                        <p:attrNameLst>
                                          <p:attrName>ppt_w</p:attrName>
                                        </p:attrNameLst>
                                      </p:cBhvr>
                                      <p:tavLst>
                                        <p:tav tm="0">
                                          <p:val>
                                            <p:strVal val="4/3*#ppt_w"/>
                                          </p:val>
                                        </p:tav>
                                        <p:tav tm="100000">
                                          <p:val>
                                            <p:strVal val="#ppt_w"/>
                                          </p:val>
                                        </p:tav>
                                      </p:tavLst>
                                    </p:anim>
                                    <p:anim calcmode="lin" valueType="num">
                                      <p:cBhvr>
                                        <p:cTn id="8" dur="2000" fill="hold"/>
                                        <p:tgtEl>
                                          <p:spTgt spid="2050"/>
                                        </p:tgtEl>
                                        <p:attrNameLst>
                                          <p:attrName>ppt_h</p:attrName>
                                        </p:attrNameLst>
                                      </p:cBhvr>
                                      <p:tavLst>
                                        <p:tav tm="0">
                                          <p:val>
                                            <p:strVal val="4/3*#ppt_h"/>
                                          </p:val>
                                        </p:tav>
                                        <p:tav tm="100000">
                                          <p:val>
                                            <p:strVal val="#ppt_h"/>
                                          </p:val>
                                        </p:tav>
                                      </p:tavLst>
                                    </p:anim>
                                  </p:childTnLst>
                                </p:cTn>
                              </p:par>
                              <p:par>
                                <p:cTn id="9" presetID="23" presetClass="entr" presetSubtype="528" fill="hold" nodeType="withEffect">
                                  <p:stCondLst>
                                    <p:cond delay="0"/>
                                  </p:stCondLst>
                                  <p:childTnLst>
                                    <p:set>
                                      <p:cBhvr>
                                        <p:cTn id="10" dur="1" fill="hold">
                                          <p:stCondLst>
                                            <p:cond delay="0"/>
                                          </p:stCondLst>
                                        </p:cTn>
                                        <p:tgtEl>
                                          <p:spTgt spid="2052"/>
                                        </p:tgtEl>
                                        <p:attrNameLst>
                                          <p:attrName>style.visibility</p:attrName>
                                        </p:attrNameLst>
                                      </p:cBhvr>
                                      <p:to>
                                        <p:strVal val="visible"/>
                                      </p:to>
                                    </p:set>
                                    <p:anim calcmode="lin" valueType="num">
                                      <p:cBhvr>
                                        <p:cTn id="11" dur="2000" fill="hold"/>
                                        <p:tgtEl>
                                          <p:spTgt spid="2052"/>
                                        </p:tgtEl>
                                        <p:attrNameLst>
                                          <p:attrName>ppt_w</p:attrName>
                                        </p:attrNameLst>
                                      </p:cBhvr>
                                      <p:tavLst>
                                        <p:tav tm="0">
                                          <p:val>
                                            <p:fltVal val="0"/>
                                          </p:val>
                                        </p:tav>
                                        <p:tav tm="100000">
                                          <p:val>
                                            <p:strVal val="#ppt_w"/>
                                          </p:val>
                                        </p:tav>
                                      </p:tavLst>
                                    </p:anim>
                                    <p:anim calcmode="lin" valueType="num">
                                      <p:cBhvr>
                                        <p:cTn id="12" dur="2000" fill="hold"/>
                                        <p:tgtEl>
                                          <p:spTgt spid="2052"/>
                                        </p:tgtEl>
                                        <p:attrNameLst>
                                          <p:attrName>ppt_h</p:attrName>
                                        </p:attrNameLst>
                                      </p:cBhvr>
                                      <p:tavLst>
                                        <p:tav tm="0">
                                          <p:val>
                                            <p:fltVal val="0"/>
                                          </p:val>
                                        </p:tav>
                                        <p:tav tm="100000">
                                          <p:val>
                                            <p:strVal val="#ppt_h"/>
                                          </p:val>
                                        </p:tav>
                                      </p:tavLst>
                                    </p:anim>
                                    <p:anim calcmode="lin" valueType="num">
                                      <p:cBhvr>
                                        <p:cTn id="13" dur="2000" fill="hold"/>
                                        <p:tgtEl>
                                          <p:spTgt spid="2052"/>
                                        </p:tgtEl>
                                        <p:attrNameLst>
                                          <p:attrName>ppt_x</p:attrName>
                                        </p:attrNameLst>
                                      </p:cBhvr>
                                      <p:tavLst>
                                        <p:tav tm="0">
                                          <p:val>
                                            <p:fltVal val="0.5"/>
                                          </p:val>
                                        </p:tav>
                                        <p:tav tm="100000">
                                          <p:val>
                                            <p:strVal val="#ppt_x"/>
                                          </p:val>
                                        </p:tav>
                                      </p:tavLst>
                                    </p:anim>
                                    <p:anim calcmode="lin" valueType="num">
                                      <p:cBhvr>
                                        <p:cTn id="14" dur="2000" fill="hold"/>
                                        <p:tgtEl>
                                          <p:spTgt spid="205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19578" y="0"/>
            <a:ext cx="9144000" cy="5118063"/>
          </a:xfrm>
          <a:prstGeom prst="rect">
            <a:avLst/>
          </a:prstGeom>
          <a:noFill/>
          <a:ln>
            <a:noFill/>
          </a:ln>
          <a:scene3d>
            <a:camera prst="orthographicFront"/>
            <a:lightRig rig="threePt" dir="t"/>
          </a:scene3d>
          <a:sp3d>
            <a:bevelT w="165100" prst="coolSlant"/>
          </a:sp3d>
        </p:spPr>
      </p:pic>
      <p:sp>
        <p:nvSpPr>
          <p:cNvPr id="3" name="CuadroTexto 1"/>
          <p:cNvSpPr txBox="1"/>
          <p:nvPr/>
        </p:nvSpPr>
        <p:spPr>
          <a:xfrm>
            <a:off x="251520" y="2715766"/>
            <a:ext cx="8688320" cy="2285241"/>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La historia que se va a relatar tiene como protagonista a una pareja de esposos de Sudáfrica. La Esposa se llama </a:t>
            </a:r>
            <a:r>
              <a:rPr lang="es-PE" b="1" dirty="0" err="1">
                <a:solidFill>
                  <a:srgbClr val="002060"/>
                </a:solidFill>
                <a:latin typeface="Arial Black" panose="020B0A04020102020204" pitchFamily="34" charset="0"/>
              </a:rPr>
              <a:t>Retha</a:t>
            </a:r>
            <a:r>
              <a:rPr lang="es-PE" b="1" dirty="0">
                <a:solidFill>
                  <a:srgbClr val="002060"/>
                </a:solidFill>
                <a:latin typeface="Arial Black" panose="020B0A04020102020204" pitchFamily="34" charset="0"/>
              </a:rPr>
              <a:t>; el esposo, </a:t>
            </a:r>
            <a:r>
              <a:rPr lang="es-PE" b="1" dirty="0" err="1">
                <a:solidFill>
                  <a:srgbClr val="002060"/>
                </a:solidFill>
                <a:latin typeface="Arial Black" panose="020B0A04020102020204" pitchFamily="34" charset="0"/>
              </a:rPr>
              <a:t>Thinus</a:t>
            </a:r>
            <a:r>
              <a:rPr lang="es-PE" b="1" dirty="0">
                <a:solidFill>
                  <a:srgbClr val="002060"/>
                </a:solidFill>
                <a:latin typeface="Arial Black" panose="020B0A04020102020204" pitchFamily="34" charset="0"/>
              </a:rPr>
              <a:t> y sus 2 pequeños hijos.</a:t>
            </a:r>
          </a:p>
          <a:p>
            <a:pPr algn="ctr"/>
            <a:r>
              <a:rPr lang="es-PE" b="1" dirty="0" err="1">
                <a:solidFill>
                  <a:srgbClr val="002060"/>
                </a:solidFill>
                <a:latin typeface="Arial Black" panose="020B0A04020102020204" pitchFamily="34" charset="0"/>
              </a:rPr>
              <a:t>Retha</a:t>
            </a:r>
            <a:r>
              <a:rPr lang="es-PE" b="1" dirty="0">
                <a:solidFill>
                  <a:srgbClr val="002060"/>
                </a:solidFill>
                <a:latin typeface="Arial Black" panose="020B0A04020102020204" pitchFamily="34" charset="0"/>
              </a:rPr>
              <a:t>, la esposa, había sido reina de belleza En Sudáfrica. El esposo, </a:t>
            </a:r>
            <a:r>
              <a:rPr lang="es-PE" b="1" dirty="0" err="1">
                <a:solidFill>
                  <a:srgbClr val="002060"/>
                </a:solidFill>
                <a:latin typeface="Arial Black" panose="020B0A04020102020204" pitchFamily="34" charset="0"/>
              </a:rPr>
              <a:t>Thinus</a:t>
            </a:r>
            <a:r>
              <a:rPr lang="es-PE" b="1" dirty="0">
                <a:solidFill>
                  <a:srgbClr val="002060"/>
                </a:solidFill>
                <a:latin typeface="Arial Black" panose="020B0A04020102020204" pitchFamily="34" charset="0"/>
              </a:rPr>
              <a:t>, tenía una brillante carrera, por lo que se podría decir que constituían un matrimonio exitoso, pues todo era perfecto porque había mucha armonía en el hogar y a ello se agregaba la felicidad de tener dos hijos maravillosos.</a:t>
            </a:r>
          </a:p>
        </p:txBody>
      </p:sp>
    </p:spTree>
    <p:extLst>
      <p:ext uri="{BB962C8B-B14F-4D97-AF65-F5344CB8AC3E}">
        <p14:creationId xmlns:p14="http://schemas.microsoft.com/office/powerpoint/2010/main" val="692049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12602"/>
            <a:ext cx="9144000" cy="5130898"/>
          </a:xfrm>
          <a:prstGeom prst="rect">
            <a:avLst/>
          </a:prstGeom>
          <a:noFill/>
          <a:ln>
            <a:noFill/>
          </a:ln>
          <a:scene3d>
            <a:camera prst="orthographicFront"/>
            <a:lightRig rig="threePt" dir="t"/>
          </a:scene3d>
          <a:sp3d>
            <a:bevelT w="165100" prst="coolSlant"/>
          </a:sp3d>
        </p:spPr>
      </p:pic>
      <p:sp>
        <p:nvSpPr>
          <p:cNvPr id="3" name="CuadroTexto 1"/>
          <p:cNvSpPr txBox="1"/>
          <p:nvPr/>
        </p:nvSpPr>
        <p:spPr>
          <a:xfrm>
            <a:off x="221567" y="2933114"/>
            <a:ext cx="8651630" cy="200824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Este matrimonio era muy creyente en Dios y asistía fielmente a una iglesia cristiana.</a:t>
            </a:r>
          </a:p>
          <a:p>
            <a:pPr algn="ctr"/>
            <a:r>
              <a:rPr lang="es-PE" b="1" dirty="0">
                <a:solidFill>
                  <a:srgbClr val="002060"/>
                </a:solidFill>
                <a:latin typeface="Arial Black" panose="020B0A04020102020204" pitchFamily="34" charset="0"/>
              </a:rPr>
              <a:t>Una noche el marido de </a:t>
            </a:r>
            <a:r>
              <a:rPr lang="es-PE" b="1" dirty="0" err="1">
                <a:solidFill>
                  <a:srgbClr val="002060"/>
                </a:solidFill>
                <a:latin typeface="Arial Black" panose="020B0A04020102020204" pitchFamily="34" charset="0"/>
              </a:rPr>
              <a:t>Retha</a:t>
            </a:r>
            <a:r>
              <a:rPr lang="es-PE" b="1" dirty="0">
                <a:solidFill>
                  <a:srgbClr val="002060"/>
                </a:solidFill>
                <a:latin typeface="Arial Black" panose="020B0A04020102020204" pitchFamily="34" charset="0"/>
              </a:rPr>
              <a:t> estaba </a:t>
            </a:r>
            <a:r>
              <a:rPr lang="es-PE" b="1" dirty="0" smtClean="0">
                <a:solidFill>
                  <a:srgbClr val="002060"/>
                </a:solidFill>
                <a:latin typeface="Arial Black" panose="020B0A04020102020204" pitchFamily="34" charset="0"/>
              </a:rPr>
              <a:t>conduciendo </a:t>
            </a:r>
            <a:r>
              <a:rPr lang="es-PE" b="1" dirty="0">
                <a:solidFill>
                  <a:srgbClr val="002060"/>
                </a:solidFill>
                <a:latin typeface="Arial Black" panose="020B0A04020102020204" pitchFamily="34" charset="0"/>
              </a:rPr>
              <a:t>por una carretera junto a toda la familia y alrededor de las 18.30 horas, tuvieron un aparatoso accidente automovilístico en un lugar llamado </a:t>
            </a:r>
            <a:r>
              <a:rPr lang="es-PE" b="1" dirty="0" err="1">
                <a:solidFill>
                  <a:srgbClr val="002060"/>
                </a:solidFill>
                <a:latin typeface="Arial Black" panose="020B0A04020102020204" pitchFamily="34" charset="0"/>
              </a:rPr>
              <a:t>Grassmere</a:t>
            </a:r>
            <a:r>
              <a:rPr lang="es-PE" b="1" dirty="0">
                <a:solidFill>
                  <a:srgbClr val="002060"/>
                </a:solidFill>
                <a:latin typeface="Arial Black" panose="020B0A04020102020204" pitchFamily="34" charset="0"/>
              </a:rPr>
              <a:t> </a:t>
            </a:r>
            <a:r>
              <a:rPr lang="es-PE" b="1" dirty="0" err="1">
                <a:solidFill>
                  <a:srgbClr val="002060"/>
                </a:solidFill>
                <a:latin typeface="Arial Black" panose="020B0A04020102020204" pitchFamily="34" charset="0"/>
              </a:rPr>
              <a:t>Toll</a:t>
            </a:r>
            <a:r>
              <a:rPr lang="es-PE" b="1" dirty="0">
                <a:solidFill>
                  <a:srgbClr val="002060"/>
                </a:solidFill>
                <a:latin typeface="Arial Black" panose="020B0A04020102020204" pitchFamily="34" charset="0"/>
              </a:rPr>
              <a:t> Plaza, justo al sur de Johannesburgo y toda su vida fue destrozada en un par de segundos.</a:t>
            </a:r>
          </a:p>
        </p:txBody>
      </p:sp>
    </p:spTree>
    <p:extLst>
      <p:ext uri="{BB962C8B-B14F-4D97-AF65-F5344CB8AC3E}">
        <p14:creationId xmlns:p14="http://schemas.microsoft.com/office/powerpoint/2010/main" val="4019102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rotWithShape="1">
          <a:blip r:embed="rId2">
            <a:lum/>
            <a:extLst>
              <a:ext uri="{28A0092B-C50C-407E-A947-70E740481C1C}">
                <a14:useLocalDpi xmlns:a14="http://schemas.microsoft.com/office/drawing/2010/main"/>
              </a:ext>
            </a:extLst>
          </a:blip>
          <a:srcRect t="-1205" b="-954"/>
          <a:stretch/>
        </p:blipFill>
        <p:spPr>
          <a:xfrm>
            <a:off x="0" y="-92546"/>
            <a:ext cx="9144000" cy="5223527"/>
          </a:xfrm>
          <a:prstGeom prst="rect">
            <a:avLst/>
          </a:prstGeom>
          <a:noFill/>
          <a:ln>
            <a:noFill/>
          </a:ln>
          <a:scene3d>
            <a:camera prst="orthographicFront"/>
            <a:lightRig rig="threePt" dir="t"/>
          </a:scene3d>
          <a:sp3d>
            <a:bevelT w="165100" prst="coolSlant"/>
          </a:sp3d>
        </p:spPr>
      </p:pic>
      <p:sp>
        <p:nvSpPr>
          <p:cNvPr id="3" name="CuadroTexto 1"/>
          <p:cNvSpPr txBox="1"/>
          <p:nvPr/>
        </p:nvSpPr>
        <p:spPr>
          <a:xfrm>
            <a:off x="274320" y="3228536"/>
            <a:ext cx="8662181"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Cuenta </a:t>
            </a:r>
            <a:r>
              <a:rPr lang="es-PE" b="1" dirty="0" err="1">
                <a:solidFill>
                  <a:srgbClr val="002060"/>
                </a:solidFill>
                <a:latin typeface="Arial Black" panose="020B0A04020102020204" pitchFamily="34" charset="0"/>
              </a:rPr>
              <a:t>Retha</a:t>
            </a:r>
            <a:r>
              <a:rPr lang="es-PE" b="1" dirty="0">
                <a:solidFill>
                  <a:srgbClr val="002060"/>
                </a:solidFill>
                <a:latin typeface="Arial Black" panose="020B0A04020102020204" pitchFamily="34" charset="0"/>
              </a:rPr>
              <a:t>: “que en la carretera había un vehículo estacionado sin luces, justo en nuestro carril. Mi esposo no tuvo otra opción, no pudo virar hacia la derecha, porque ese era el carril de alta velocidad, así que giró hacia la izquierda para evitar chocar contra é</a:t>
            </a:r>
            <a:r>
              <a:rPr lang="es-PE" b="1" dirty="0" smtClean="0">
                <a:solidFill>
                  <a:srgbClr val="002060"/>
                </a:solidFill>
                <a:latin typeface="Arial Black" panose="020B0A04020102020204" pitchFamily="34" charset="0"/>
              </a:rPr>
              <a:t>ste </a:t>
            </a:r>
            <a:r>
              <a:rPr lang="es-PE" b="1" dirty="0">
                <a:solidFill>
                  <a:srgbClr val="002060"/>
                </a:solidFill>
                <a:latin typeface="Arial Black" panose="020B0A04020102020204" pitchFamily="34" charset="0"/>
              </a:rPr>
              <a:t>vehículo. Nuestro auto dio contra un surco de agua y entonces </a:t>
            </a:r>
            <a:r>
              <a:rPr lang="es-PE" b="1" dirty="0" smtClean="0">
                <a:solidFill>
                  <a:srgbClr val="002060"/>
                </a:solidFill>
                <a:latin typeface="Arial Black" panose="020B0A04020102020204" pitchFamily="34" charset="0"/>
              </a:rPr>
              <a:t>empezó a dar </a:t>
            </a:r>
            <a:r>
              <a:rPr lang="es-PE" b="1" dirty="0">
                <a:solidFill>
                  <a:srgbClr val="002060"/>
                </a:solidFill>
                <a:latin typeface="Arial Black" panose="020B0A04020102020204" pitchFamily="34" charset="0"/>
              </a:rPr>
              <a:t>vueltas aparatosamente.</a:t>
            </a:r>
          </a:p>
        </p:txBody>
      </p:sp>
    </p:spTree>
    <p:extLst>
      <p:ext uri="{BB962C8B-B14F-4D97-AF65-F5344CB8AC3E}">
        <p14:creationId xmlns:p14="http://schemas.microsoft.com/office/powerpoint/2010/main" val="3260251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rotWithShape="1">
          <a:blip r:embed="rId2">
            <a:lum/>
            <a:extLst>
              <a:ext uri="{28A0092B-C50C-407E-A947-70E740481C1C}">
                <a14:useLocalDpi xmlns:a14="http://schemas.microsoft.com/office/drawing/2010/main"/>
              </a:ext>
            </a:extLst>
          </a:blip>
          <a:srcRect t="-665" b="-665"/>
          <a:stretch/>
        </p:blipFill>
        <p:spPr>
          <a:xfrm>
            <a:off x="21340" y="0"/>
            <a:ext cx="9144000" cy="5143500"/>
          </a:xfrm>
          <a:prstGeom prst="rect">
            <a:avLst/>
          </a:prstGeom>
          <a:noFill/>
          <a:ln>
            <a:noFill/>
          </a:ln>
          <a:scene3d>
            <a:camera prst="orthographicFront"/>
            <a:lightRig rig="threePt" dir="t"/>
          </a:scene3d>
          <a:sp3d>
            <a:bevelT w="165100" prst="coolSlant"/>
          </a:sp3d>
        </p:spPr>
      </p:pic>
      <p:sp>
        <p:nvSpPr>
          <p:cNvPr id="3" name="CuadroTexto 1"/>
          <p:cNvSpPr txBox="1"/>
          <p:nvPr/>
        </p:nvSpPr>
        <p:spPr>
          <a:xfrm>
            <a:off x="179512" y="3291830"/>
            <a:ext cx="8704385"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Cuando eventualmente el </a:t>
            </a:r>
            <a:r>
              <a:rPr lang="es-PE" b="1" dirty="0" smtClean="0">
                <a:solidFill>
                  <a:srgbClr val="002060"/>
                </a:solidFill>
                <a:latin typeface="Arial Black" panose="020B0A04020102020204" pitchFamily="34" charset="0"/>
              </a:rPr>
              <a:t>automóvil </a:t>
            </a:r>
            <a:r>
              <a:rPr lang="es-PE" b="1" dirty="0">
                <a:solidFill>
                  <a:srgbClr val="002060"/>
                </a:solidFill>
                <a:latin typeface="Arial Black" panose="020B0A04020102020204" pitchFamily="34" charset="0"/>
              </a:rPr>
              <a:t>paró, </a:t>
            </a:r>
            <a:r>
              <a:rPr lang="es-PE" b="1" dirty="0" smtClean="0">
                <a:solidFill>
                  <a:srgbClr val="002060"/>
                </a:solidFill>
                <a:latin typeface="Arial Black" panose="020B0A04020102020204" pitchFamily="34" charset="0"/>
              </a:rPr>
              <a:t>fue algo muy traumático, </a:t>
            </a:r>
            <a:r>
              <a:rPr lang="es-PE" b="1" dirty="0">
                <a:solidFill>
                  <a:srgbClr val="002060"/>
                </a:solidFill>
                <a:latin typeface="Arial Black" panose="020B0A04020102020204" pitchFamily="34" charset="0"/>
              </a:rPr>
              <a:t>ya que es algo que he revivido en mi mente una y otra vez. </a:t>
            </a:r>
          </a:p>
          <a:p>
            <a:pPr algn="ctr"/>
            <a:r>
              <a:rPr lang="es-PE" b="1" dirty="0" smtClean="0">
                <a:solidFill>
                  <a:srgbClr val="002060"/>
                </a:solidFill>
                <a:latin typeface="Arial Black" panose="020B0A04020102020204" pitchFamily="34" charset="0"/>
              </a:rPr>
              <a:t>Batallamos </a:t>
            </a:r>
            <a:r>
              <a:rPr lang="es-PE" b="1" dirty="0">
                <a:solidFill>
                  <a:srgbClr val="002060"/>
                </a:solidFill>
                <a:latin typeface="Arial Black" panose="020B0A04020102020204" pitchFamily="34" charset="0"/>
              </a:rPr>
              <a:t>para salir del automóvil, y entonces me di cuenta de que mis niños ya no estaban </a:t>
            </a:r>
            <a:r>
              <a:rPr lang="es-PE" b="1" dirty="0" smtClean="0">
                <a:solidFill>
                  <a:srgbClr val="002060"/>
                </a:solidFill>
                <a:latin typeface="Arial Black" panose="020B0A04020102020204" pitchFamily="34" charset="0"/>
              </a:rPr>
              <a:t>dentro </a:t>
            </a:r>
            <a:r>
              <a:rPr lang="es-PE" b="1" dirty="0">
                <a:solidFill>
                  <a:srgbClr val="002060"/>
                </a:solidFill>
                <a:latin typeface="Arial Black" panose="020B0A04020102020204" pitchFamily="34" charset="0"/>
              </a:rPr>
              <a:t>de él. Cuando pude salir del </a:t>
            </a:r>
            <a:r>
              <a:rPr lang="es-PE" b="1" dirty="0" smtClean="0">
                <a:solidFill>
                  <a:srgbClr val="002060"/>
                </a:solidFill>
                <a:latin typeface="Arial Black" panose="020B0A04020102020204" pitchFamily="34" charset="0"/>
              </a:rPr>
              <a:t>auto, </a:t>
            </a:r>
            <a:r>
              <a:rPr lang="es-PE" b="1" dirty="0">
                <a:solidFill>
                  <a:srgbClr val="002060"/>
                </a:solidFill>
                <a:latin typeface="Arial Black" panose="020B0A04020102020204" pitchFamily="34" charset="0"/>
              </a:rPr>
              <a:t>era sólo el silencio de la noche que me rodeaba.</a:t>
            </a:r>
          </a:p>
        </p:txBody>
      </p:sp>
    </p:spTree>
    <p:extLst>
      <p:ext uri="{BB962C8B-B14F-4D97-AF65-F5344CB8AC3E}">
        <p14:creationId xmlns:p14="http://schemas.microsoft.com/office/powerpoint/2010/main" val="1107054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rotWithShape="1">
          <a:blip r:embed="rId2">
            <a:lum/>
            <a:extLst>
              <a:ext uri="{28A0092B-C50C-407E-A947-70E740481C1C}">
                <a14:useLocalDpi xmlns:a14="http://schemas.microsoft.com/office/drawing/2010/main"/>
              </a:ext>
            </a:extLst>
          </a:blip>
          <a:srcRect t="-897" b="-897"/>
          <a:stretch/>
        </p:blipFill>
        <p:spPr>
          <a:xfrm>
            <a:off x="12758" y="0"/>
            <a:ext cx="9144000" cy="5143501"/>
          </a:xfrm>
          <a:prstGeom prst="rect">
            <a:avLst/>
          </a:prstGeom>
          <a:noFill/>
          <a:ln>
            <a:noFill/>
          </a:ln>
          <a:scene3d>
            <a:camera prst="orthographicFront"/>
            <a:lightRig rig="threePt" dir="t"/>
          </a:scene3d>
          <a:sp3d>
            <a:bevelT w="165100" prst="coolSlant"/>
          </a:sp3d>
        </p:spPr>
      </p:pic>
      <p:sp>
        <p:nvSpPr>
          <p:cNvPr id="3" name="CuadroTexto 1"/>
          <p:cNvSpPr txBox="1"/>
          <p:nvPr/>
        </p:nvSpPr>
        <p:spPr>
          <a:xfrm>
            <a:off x="284871" y="2985868"/>
            <a:ext cx="8609428" cy="200824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La gracia de Dios me </a:t>
            </a:r>
            <a:r>
              <a:rPr lang="es-PE" b="1" dirty="0" err="1">
                <a:solidFill>
                  <a:srgbClr val="002060"/>
                </a:solidFill>
                <a:latin typeface="Arial Black" panose="020B0A04020102020204" pitchFamily="34" charset="0"/>
              </a:rPr>
              <a:t>guió</a:t>
            </a:r>
            <a:r>
              <a:rPr lang="es-PE" b="1" dirty="0">
                <a:solidFill>
                  <a:srgbClr val="002060"/>
                </a:solidFill>
                <a:latin typeface="Arial Black" panose="020B0A04020102020204" pitchFamily="34" charset="0"/>
              </a:rPr>
              <a:t> hacia el lado opuesto de la carretera donde Aldo estaba tirado. Allí lo encontré, tirado en los arbustos. Cuando llegué hacia él, ya estaba en coma, su cráneo estaba fracturado y estaba sangrando </a:t>
            </a:r>
            <a:r>
              <a:rPr lang="es-PE" b="1" dirty="0" smtClean="0">
                <a:solidFill>
                  <a:srgbClr val="002060"/>
                </a:solidFill>
                <a:latin typeface="Arial Black" panose="020B0A04020102020204" pitchFamily="34" charset="0"/>
              </a:rPr>
              <a:t>por </a:t>
            </a:r>
            <a:r>
              <a:rPr lang="es-PE" b="1" dirty="0">
                <a:solidFill>
                  <a:srgbClr val="002060"/>
                </a:solidFill>
                <a:latin typeface="Arial Black" panose="020B0A04020102020204" pitchFamily="34" charset="0"/>
              </a:rPr>
              <a:t>l</a:t>
            </a:r>
            <a:r>
              <a:rPr lang="es-PE" b="1" dirty="0" smtClean="0">
                <a:solidFill>
                  <a:srgbClr val="002060"/>
                </a:solidFill>
                <a:latin typeface="Arial Black" panose="020B0A04020102020204" pitchFamily="34" charset="0"/>
              </a:rPr>
              <a:t>os oídos. </a:t>
            </a:r>
            <a:r>
              <a:rPr lang="es-PE" b="1" dirty="0">
                <a:solidFill>
                  <a:srgbClr val="002060"/>
                </a:solidFill>
                <a:latin typeface="Arial Black" panose="020B0A04020102020204" pitchFamily="34" charset="0"/>
              </a:rPr>
              <a:t>Me agaché y me tendí sobre él, haciendo mi mejor esfuerzo tratando de encontrar su pulso. Pero no podía encontrárselo, </a:t>
            </a:r>
            <a:r>
              <a:rPr lang="es-PE" b="1" dirty="0" smtClean="0">
                <a:solidFill>
                  <a:srgbClr val="002060"/>
                </a:solidFill>
                <a:latin typeface="Arial Black" panose="020B0A04020102020204" pitchFamily="34" charset="0"/>
              </a:rPr>
              <a:t>aunque </a:t>
            </a:r>
            <a:r>
              <a:rPr lang="es-PE" b="1" dirty="0">
                <a:solidFill>
                  <a:srgbClr val="002060"/>
                </a:solidFill>
                <a:latin typeface="Arial Black" panose="020B0A04020102020204" pitchFamily="34" charset="0"/>
              </a:rPr>
              <a:t>de alguna manera sabía que la vida seguía drenando en él.</a:t>
            </a:r>
          </a:p>
        </p:txBody>
      </p:sp>
    </p:spTree>
    <p:extLst>
      <p:ext uri="{BB962C8B-B14F-4D97-AF65-F5344CB8AC3E}">
        <p14:creationId xmlns:p14="http://schemas.microsoft.com/office/powerpoint/2010/main" val="3427988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rotWithShape="1">
          <a:blip r:embed="rId2">
            <a:lum/>
            <a:extLst>
              <a:ext uri="{28A0092B-C50C-407E-A947-70E740481C1C}">
                <a14:useLocalDpi xmlns:a14="http://schemas.microsoft.com/office/drawing/2010/main"/>
              </a:ext>
            </a:extLst>
          </a:blip>
          <a:srcRect t="-1027" b="-1027"/>
          <a:stretch/>
        </p:blipFill>
        <p:spPr>
          <a:xfrm>
            <a:off x="-2931" y="0"/>
            <a:ext cx="9144000" cy="5143500"/>
          </a:xfrm>
          <a:prstGeom prst="rect">
            <a:avLst/>
          </a:prstGeom>
          <a:noFill/>
          <a:ln>
            <a:noFill/>
          </a:ln>
          <a:scene3d>
            <a:camera prst="orthographicFront"/>
            <a:lightRig rig="threePt" dir="t"/>
          </a:scene3d>
          <a:sp3d>
            <a:bevelT w="165100" prst="coolSlant"/>
          </a:sp3d>
        </p:spPr>
      </p:pic>
      <p:sp>
        <p:nvSpPr>
          <p:cNvPr id="4" name="CuadroTexto 1"/>
          <p:cNvSpPr txBox="1"/>
          <p:nvPr/>
        </p:nvSpPr>
        <p:spPr>
          <a:xfrm>
            <a:off x="395536" y="3291830"/>
            <a:ext cx="8451167" cy="1454244"/>
          </a:xfrm>
          <a:prstGeom prst="rect">
            <a:avLst/>
          </a:prstGeom>
          <a:noFill/>
          <a:effectLst>
            <a:softEdge rad="0"/>
          </a:effectLst>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En ese momento, tendida sobre mi hijo, me di cuenta: No importa quién seas, o lo que seas, no importa qué tanto dinero tengas, solo Dios tiene poder sobre la vida y la muerte.</a:t>
            </a:r>
          </a:p>
          <a:p>
            <a:pPr algn="ctr"/>
            <a:r>
              <a:rPr lang="es-PE" b="1" dirty="0">
                <a:solidFill>
                  <a:srgbClr val="002060"/>
                </a:solidFill>
                <a:latin typeface="Arial Black" panose="020B0A04020102020204" pitchFamily="34" charset="0"/>
              </a:rPr>
              <a:t>Acto seguido, clamé a Dios, invocando la Sangre de Jesús sobre mi hijo, para que mi hijo reviviera. </a:t>
            </a:r>
          </a:p>
        </p:txBody>
      </p:sp>
    </p:spTree>
    <p:extLst>
      <p:ext uri="{BB962C8B-B14F-4D97-AF65-F5344CB8AC3E}">
        <p14:creationId xmlns:p14="http://schemas.microsoft.com/office/powerpoint/2010/main" val="1549015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rotWithShape="1">
          <a:blip r:embed="rId2">
            <a:lum/>
            <a:extLst>
              <a:ext uri="{28A0092B-C50C-407E-A947-70E740481C1C}">
                <a14:useLocalDpi xmlns:a14="http://schemas.microsoft.com/office/drawing/2010/main"/>
              </a:ext>
            </a:extLst>
          </a:blip>
          <a:srcRect t="-789" b="-789"/>
          <a:stretch/>
        </p:blipFill>
        <p:spPr>
          <a:xfrm>
            <a:off x="0" y="-12550"/>
            <a:ext cx="9144000" cy="5156050"/>
          </a:xfrm>
          <a:prstGeom prst="rect">
            <a:avLst/>
          </a:prstGeom>
          <a:noFill/>
          <a:ln>
            <a:noFill/>
          </a:ln>
          <a:scene3d>
            <a:camera prst="orthographicFront"/>
            <a:lightRig rig="threePt" dir="t"/>
          </a:scene3d>
          <a:sp3d>
            <a:bevelT w="165100" prst="coolSlant"/>
          </a:sp3d>
        </p:spPr>
      </p:pic>
      <p:sp>
        <p:nvSpPr>
          <p:cNvPr id="3" name="CuadroTexto 1"/>
          <p:cNvSpPr txBox="1"/>
          <p:nvPr/>
        </p:nvSpPr>
        <p:spPr>
          <a:xfrm>
            <a:off x="274320" y="2964766"/>
            <a:ext cx="8662181" cy="200824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Mientras todavía estaba tendida sobre mi hijo, un </a:t>
            </a:r>
            <a:r>
              <a:rPr lang="es-PE" b="1" dirty="0" smtClean="0">
                <a:solidFill>
                  <a:srgbClr val="002060"/>
                </a:solidFill>
                <a:latin typeface="Arial Black" panose="020B0A04020102020204" pitchFamily="34" charset="0"/>
              </a:rPr>
              <a:t>auto </a:t>
            </a:r>
            <a:r>
              <a:rPr lang="es-PE" b="1" dirty="0">
                <a:solidFill>
                  <a:srgbClr val="002060"/>
                </a:solidFill>
                <a:latin typeface="Arial Black" panose="020B0A04020102020204" pitchFamily="34" charset="0"/>
              </a:rPr>
              <a:t>trató de evadir la escena del accidente, y comenzó a avanzar en dirección hacia nosotros, me di cuenta que tenía que brincar hacia arriba, de otra forma este hombre </a:t>
            </a:r>
            <a:r>
              <a:rPr lang="es-PE" b="1" dirty="0" smtClean="0">
                <a:solidFill>
                  <a:srgbClr val="002060"/>
                </a:solidFill>
                <a:latin typeface="Arial Black" panose="020B0A04020102020204" pitchFamily="34" charset="0"/>
              </a:rPr>
              <a:t>vendría </a:t>
            </a:r>
            <a:r>
              <a:rPr lang="es-PE" b="1" dirty="0">
                <a:solidFill>
                  <a:srgbClr val="002060"/>
                </a:solidFill>
                <a:latin typeface="Arial Black" panose="020B0A04020102020204" pitchFamily="34" charset="0"/>
              </a:rPr>
              <a:t>directo sobre nosotros. Brinqué, y el conductor paró literalmente a un pie de distancia de nosotros. Miré </a:t>
            </a:r>
            <a:r>
              <a:rPr lang="es-PE" b="1" dirty="0" smtClean="0">
                <a:solidFill>
                  <a:srgbClr val="002060"/>
                </a:solidFill>
                <a:latin typeface="Arial Black" panose="020B0A04020102020204" pitchFamily="34" charset="0"/>
              </a:rPr>
              <a:t>de frente </a:t>
            </a:r>
            <a:r>
              <a:rPr lang="es-PE" b="1" dirty="0">
                <a:solidFill>
                  <a:srgbClr val="002060"/>
                </a:solidFill>
                <a:latin typeface="Arial Black" panose="020B0A04020102020204" pitchFamily="34" charset="0"/>
              </a:rPr>
              <a:t>hacia las luces de esta 4 x 4, y algo sucedió en mi </a:t>
            </a:r>
            <a:r>
              <a:rPr lang="es-PE" b="1" dirty="0" smtClean="0">
                <a:solidFill>
                  <a:srgbClr val="002060"/>
                </a:solidFill>
                <a:latin typeface="Arial Black" panose="020B0A04020102020204" pitchFamily="34" charset="0"/>
              </a:rPr>
              <a:t>corazón.</a:t>
            </a:r>
            <a:endParaRPr lang="es-PE"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21489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rotWithShape="1">
          <a:blip r:embed="rId2">
            <a:lum/>
            <a:extLst>
              <a:ext uri="{28A0092B-C50C-407E-A947-70E740481C1C}">
                <a14:useLocalDpi xmlns:a14="http://schemas.microsoft.com/office/drawing/2010/main"/>
              </a:ext>
            </a:extLst>
          </a:blip>
          <a:srcRect t="-1204" b="-1204"/>
          <a:stretch/>
        </p:blipFill>
        <p:spPr>
          <a:xfrm>
            <a:off x="21704" y="1"/>
            <a:ext cx="9144000" cy="5143500"/>
          </a:xfrm>
          <a:prstGeom prst="rect">
            <a:avLst/>
          </a:prstGeom>
          <a:noFill/>
          <a:ln>
            <a:noFill/>
          </a:ln>
          <a:scene3d>
            <a:camera prst="orthographicFront"/>
            <a:lightRig rig="threePt" dir="t"/>
          </a:scene3d>
          <a:sp3d>
            <a:bevelT w="165100" prst="coolSlant"/>
          </a:sp3d>
        </p:spPr>
      </p:pic>
      <p:sp>
        <p:nvSpPr>
          <p:cNvPr id="3" name="CuadroTexto 1"/>
          <p:cNvSpPr txBox="1"/>
          <p:nvPr/>
        </p:nvSpPr>
        <p:spPr>
          <a:xfrm>
            <a:off x="263769" y="3154680"/>
            <a:ext cx="8651631"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Un shock pasó a través de mí, y todo mi cuerpo comenzó a temblar como si </a:t>
            </a:r>
            <a:r>
              <a:rPr lang="es-PE" b="1" dirty="0" smtClean="0">
                <a:solidFill>
                  <a:srgbClr val="002060"/>
                </a:solidFill>
                <a:latin typeface="Arial Black" panose="020B0A04020102020204" pitchFamily="34" charset="0"/>
              </a:rPr>
              <a:t>fuertes descargas eléctricas </a:t>
            </a:r>
            <a:r>
              <a:rPr lang="es-PE" b="1" dirty="0">
                <a:solidFill>
                  <a:srgbClr val="002060"/>
                </a:solidFill>
                <a:latin typeface="Arial Black" panose="020B0A04020102020204" pitchFamily="34" charset="0"/>
              </a:rPr>
              <a:t>pasaran a través de mí y luego </a:t>
            </a:r>
            <a:r>
              <a:rPr lang="es-PE" b="1" dirty="0" smtClean="0">
                <a:solidFill>
                  <a:srgbClr val="002060"/>
                </a:solidFill>
                <a:latin typeface="Arial Black" panose="020B0A04020102020204" pitchFamily="34" charset="0"/>
              </a:rPr>
              <a:t>quedé </a:t>
            </a:r>
            <a:r>
              <a:rPr lang="es-PE" b="1" dirty="0">
                <a:solidFill>
                  <a:srgbClr val="002060"/>
                </a:solidFill>
                <a:latin typeface="Arial Black" panose="020B0A04020102020204" pitchFamily="34" charset="0"/>
              </a:rPr>
              <a:t>en calma, la paz de Dios, que sobrepasa todo entendimiento vino sobre mí.</a:t>
            </a:r>
          </a:p>
          <a:p>
            <a:pPr algn="ctr"/>
            <a:r>
              <a:rPr lang="es-PE" b="1" dirty="0" err="1">
                <a:solidFill>
                  <a:srgbClr val="002060"/>
                </a:solidFill>
                <a:latin typeface="Arial Black" panose="020B0A04020102020204" pitchFamily="34" charset="0"/>
              </a:rPr>
              <a:t>Exodo</a:t>
            </a:r>
            <a:r>
              <a:rPr lang="es-PE" b="1" dirty="0">
                <a:solidFill>
                  <a:srgbClr val="002060"/>
                </a:solidFill>
                <a:latin typeface="Arial Black" panose="020B0A04020102020204" pitchFamily="34" charset="0"/>
              </a:rPr>
              <a:t> 20:21 nos dice que Dios iba en la nube obscura. ÉL ESTÁ EN MEDIO de la experiencia difícil.</a:t>
            </a:r>
          </a:p>
        </p:txBody>
      </p:sp>
    </p:spTree>
    <p:extLst>
      <p:ext uri="{BB962C8B-B14F-4D97-AF65-F5344CB8AC3E}">
        <p14:creationId xmlns:p14="http://schemas.microsoft.com/office/powerpoint/2010/main" val="1548182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OVEN REGRESA DEL CIELO CON UN MENSAJE PARA EL MUNDOOOOO"/>
          <p:cNvPicPr>
            <a:picLocks noGrp="1" noChangeAspect="1"/>
          </p:cNvPicPr>
          <p:nvPr isPhoto="1"/>
        </p:nvPicPr>
        <p:blipFill rotWithShape="1">
          <a:blip r:embed="rId2">
            <a:lum/>
            <a:extLst>
              <a:ext uri="{28A0092B-C50C-407E-A947-70E740481C1C}">
                <a14:useLocalDpi xmlns:a14="http://schemas.microsoft.com/office/drawing/2010/main" val="0"/>
              </a:ext>
            </a:extLst>
          </a:blip>
          <a:srcRect t="-1027" b="-1027"/>
          <a:stretch/>
        </p:blipFill>
        <p:spPr>
          <a:xfrm>
            <a:off x="0" y="0"/>
            <a:ext cx="9144000" cy="5143500"/>
          </a:xfrm>
          <a:prstGeom prst="rect">
            <a:avLst/>
          </a:prstGeom>
          <a:noFill/>
          <a:ln>
            <a:noFill/>
          </a:ln>
        </p:spPr>
      </p:pic>
      <p:sp>
        <p:nvSpPr>
          <p:cNvPr id="3" name="CuadroTexto 1"/>
          <p:cNvSpPr txBox="1"/>
          <p:nvPr/>
        </p:nvSpPr>
        <p:spPr>
          <a:xfrm>
            <a:off x="251520" y="2715766"/>
            <a:ext cx="8598877" cy="2285241"/>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Tanta gente me ha preguntado desde </a:t>
            </a:r>
            <a:r>
              <a:rPr lang="es-PE" b="1" dirty="0" smtClean="0">
                <a:solidFill>
                  <a:srgbClr val="002060"/>
                </a:solidFill>
                <a:latin typeface="Arial Black" panose="020B0A04020102020204" pitchFamily="34" charset="0"/>
              </a:rPr>
              <a:t>ese señalado día: </a:t>
            </a:r>
            <a:r>
              <a:rPr lang="es-PE" b="1" dirty="0">
                <a:solidFill>
                  <a:srgbClr val="002060"/>
                </a:solidFill>
                <a:latin typeface="Arial Black" panose="020B0A04020102020204" pitchFamily="34" charset="0"/>
              </a:rPr>
              <a:t>“Pero, entonces ¿dónde estaba Dios</a:t>
            </a:r>
            <a:r>
              <a:rPr lang="es-PE" b="1" dirty="0" smtClean="0">
                <a:solidFill>
                  <a:srgbClr val="002060"/>
                </a:solidFill>
                <a:latin typeface="Arial Black" panose="020B0A04020102020204" pitchFamily="34" charset="0"/>
              </a:rPr>
              <a:t>?” </a:t>
            </a:r>
            <a:r>
              <a:rPr lang="es-PE" b="1" dirty="0">
                <a:solidFill>
                  <a:srgbClr val="002060"/>
                </a:solidFill>
                <a:latin typeface="Arial Black" panose="020B0A04020102020204" pitchFamily="34" charset="0"/>
              </a:rPr>
              <a:t>Él estaba allí, justo allí, en el momento difícil </a:t>
            </a:r>
            <a:r>
              <a:rPr lang="es-PE" b="1" dirty="0" smtClean="0">
                <a:solidFill>
                  <a:srgbClr val="002060"/>
                </a:solidFill>
                <a:latin typeface="Arial Black" panose="020B0A04020102020204" pitchFamily="34" charset="0"/>
              </a:rPr>
              <a:t>y tuve una </a:t>
            </a:r>
            <a:r>
              <a:rPr lang="es-PE" b="1" dirty="0">
                <a:solidFill>
                  <a:srgbClr val="002060"/>
                </a:solidFill>
                <a:latin typeface="Arial Black" panose="020B0A04020102020204" pitchFamily="34" charset="0"/>
              </a:rPr>
              <a:t>profunda </a:t>
            </a:r>
            <a:r>
              <a:rPr lang="es-PE" b="1" dirty="0" smtClean="0">
                <a:solidFill>
                  <a:srgbClr val="002060"/>
                </a:solidFill>
                <a:latin typeface="Arial Black" panose="020B0A04020102020204" pitchFamily="34" charset="0"/>
              </a:rPr>
              <a:t>paz que calmó todo mi ser.</a:t>
            </a:r>
            <a:endParaRPr lang="es-PE" b="1" dirty="0">
              <a:solidFill>
                <a:srgbClr val="002060"/>
              </a:solidFill>
              <a:latin typeface="Arial Black" panose="020B0A04020102020204" pitchFamily="34" charset="0"/>
            </a:endParaRPr>
          </a:p>
          <a:p>
            <a:pPr algn="ctr"/>
            <a:r>
              <a:rPr lang="es-PE" b="1" dirty="0">
                <a:solidFill>
                  <a:srgbClr val="002060"/>
                </a:solidFill>
                <a:latin typeface="Arial Black" panose="020B0A04020102020204" pitchFamily="34" charset="0"/>
              </a:rPr>
              <a:t>Recuerdo nuevamente la escena del accidente, que un </a:t>
            </a:r>
            <a:r>
              <a:rPr lang="es-PE" b="1" dirty="0" smtClean="0">
                <a:solidFill>
                  <a:srgbClr val="002060"/>
                </a:solidFill>
                <a:latin typeface="Arial Black" panose="020B0A04020102020204" pitchFamily="34" charset="0"/>
              </a:rPr>
              <a:t>auto </a:t>
            </a:r>
            <a:r>
              <a:rPr lang="es-PE" b="1" dirty="0">
                <a:solidFill>
                  <a:srgbClr val="002060"/>
                </a:solidFill>
                <a:latin typeface="Arial Black" panose="020B0A04020102020204" pitchFamily="34" charset="0"/>
              </a:rPr>
              <a:t>se detuvo, y un hombre </a:t>
            </a:r>
            <a:r>
              <a:rPr lang="es-PE" b="1" dirty="0" smtClean="0">
                <a:solidFill>
                  <a:srgbClr val="002060"/>
                </a:solidFill>
                <a:latin typeface="Arial Black" panose="020B0A04020102020204" pitchFamily="34" charset="0"/>
              </a:rPr>
              <a:t>de color </a:t>
            </a:r>
            <a:r>
              <a:rPr lang="es-PE" b="1" dirty="0">
                <a:solidFill>
                  <a:srgbClr val="002060"/>
                </a:solidFill>
                <a:latin typeface="Arial Black" panose="020B0A04020102020204" pitchFamily="34" charset="0"/>
              </a:rPr>
              <a:t>salió de su vehículo y empezó a orar así: “Satanás, en el nombre de Jesús, ninguna muerte tendrá lugar aquí esta noche”. Y </a:t>
            </a:r>
            <a:r>
              <a:rPr lang="es-PE" b="1" dirty="0" smtClean="0">
                <a:solidFill>
                  <a:srgbClr val="002060"/>
                </a:solidFill>
                <a:latin typeface="Arial Black" panose="020B0A04020102020204" pitchFamily="34" charset="0"/>
              </a:rPr>
              <a:t>él </a:t>
            </a:r>
            <a:r>
              <a:rPr lang="es-PE" b="1" dirty="0">
                <a:solidFill>
                  <a:srgbClr val="002060"/>
                </a:solidFill>
                <a:latin typeface="Arial Black" panose="020B0A04020102020204" pitchFamily="34" charset="0"/>
              </a:rPr>
              <a:t>continuó diciendo: “Este niño vivirá y no morirá”, lo repetía una y otra vez.</a:t>
            </a:r>
          </a:p>
        </p:txBody>
      </p:sp>
    </p:spTree>
    <p:extLst>
      <p:ext uri="{BB962C8B-B14F-4D97-AF65-F5344CB8AC3E}">
        <p14:creationId xmlns:p14="http://schemas.microsoft.com/office/powerpoint/2010/main" val="4003311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a:scene3d>
            <a:camera prst="orthographicFront"/>
            <a:lightRig rig="threePt" dir="t"/>
          </a:scene3d>
          <a:sp3d>
            <a:bevelT w="165100" prst="coolSlant"/>
          </a:sp3d>
        </p:spPr>
      </p:pic>
      <p:sp>
        <p:nvSpPr>
          <p:cNvPr id="3" name="CuadroTexto 1"/>
          <p:cNvSpPr txBox="1"/>
          <p:nvPr/>
        </p:nvSpPr>
        <p:spPr>
          <a:xfrm>
            <a:off x="211016" y="3724421"/>
            <a:ext cx="8746587" cy="1177245"/>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Yo estaba allí, mirándolo, pensando para mí misma: “</a:t>
            </a:r>
            <a:r>
              <a:rPr lang="es-PE" b="1" dirty="0" err="1">
                <a:solidFill>
                  <a:srgbClr val="002060"/>
                </a:solidFill>
                <a:latin typeface="Arial Black" panose="020B0A04020102020204" pitchFamily="34" charset="0"/>
              </a:rPr>
              <a:t>Retha</a:t>
            </a:r>
            <a:r>
              <a:rPr lang="es-PE" b="1" dirty="0">
                <a:solidFill>
                  <a:srgbClr val="002060"/>
                </a:solidFill>
                <a:latin typeface="Arial Black" panose="020B0A04020102020204" pitchFamily="34" charset="0"/>
              </a:rPr>
              <a:t>, ¿hubieras hecho tú lo mismo? ¿Te habrías detenido en la escena de un accidente para orar por alguno? O hubieras dicho: 'Niños, miren hacia la izquierda, y dejemos pasar esta escena' ”.</a:t>
            </a:r>
          </a:p>
        </p:txBody>
      </p:sp>
    </p:spTree>
    <p:extLst>
      <p:ext uri="{BB962C8B-B14F-4D97-AF65-F5344CB8AC3E}">
        <p14:creationId xmlns:p14="http://schemas.microsoft.com/office/powerpoint/2010/main" val="222084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34747"/>
            <a:ext cx="9144000" cy="5108753"/>
          </a:xfrm>
          <a:prstGeom prst="rect">
            <a:avLst/>
          </a:prstGeom>
          <a:noFill/>
          <a:ln>
            <a:noFill/>
          </a:ln>
        </p:spPr>
      </p:pic>
      <p:sp>
        <p:nvSpPr>
          <p:cNvPr id="3" name="CuadroTexto 1"/>
          <p:cNvSpPr txBox="1"/>
          <p:nvPr/>
        </p:nvSpPr>
        <p:spPr>
          <a:xfrm>
            <a:off x="251520" y="3363838"/>
            <a:ext cx="8641080" cy="1454245"/>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Esa noche verdaderamente comprendí lo que era ser un buen samaritano que describe Lucas 10. ¿Está uno ahí para cuando la gente lo necesita? O simplemente ¿uno da un paso </a:t>
            </a:r>
            <a:r>
              <a:rPr lang="es-PE" b="1" dirty="0" smtClean="0">
                <a:solidFill>
                  <a:srgbClr val="002060"/>
                </a:solidFill>
                <a:latin typeface="Arial Black" panose="020B0A04020102020204" pitchFamily="34" charset="0"/>
              </a:rPr>
              <a:t>atrás, </a:t>
            </a:r>
            <a:r>
              <a:rPr lang="es-PE" b="1" dirty="0">
                <a:solidFill>
                  <a:srgbClr val="002060"/>
                </a:solidFill>
                <a:latin typeface="Arial Black" panose="020B0A04020102020204" pitchFamily="34" charset="0"/>
              </a:rPr>
              <a:t>cuando </a:t>
            </a:r>
            <a:r>
              <a:rPr lang="es-ES" b="1" dirty="0" smtClean="0">
                <a:solidFill>
                  <a:srgbClr val="002060"/>
                </a:solidFill>
                <a:latin typeface="Arial Black" panose="020B0A04020102020204" pitchFamily="34" charset="0"/>
              </a:rPr>
              <a:t>alguien espera de ti desesperadamente</a:t>
            </a:r>
            <a:r>
              <a:rPr lang="es-PE" b="1" dirty="0" smtClean="0">
                <a:solidFill>
                  <a:srgbClr val="002060"/>
                </a:solidFill>
                <a:latin typeface="Arial Black" panose="020B0A04020102020204" pitchFamily="34" charset="0"/>
              </a:rPr>
              <a:t>; </a:t>
            </a:r>
            <a:r>
              <a:rPr lang="es-PE" b="1" dirty="0">
                <a:solidFill>
                  <a:srgbClr val="002060"/>
                </a:solidFill>
                <a:latin typeface="Arial Black" panose="020B0A04020102020204" pitchFamily="34" charset="0"/>
              </a:rPr>
              <a:t>o somos de los que mejor nos </a:t>
            </a:r>
            <a:r>
              <a:rPr lang="es-PE" b="1" dirty="0" smtClean="0">
                <a:solidFill>
                  <a:srgbClr val="002060"/>
                </a:solidFill>
                <a:latin typeface="Arial Black" panose="020B0A04020102020204" pitchFamily="34" charset="0"/>
              </a:rPr>
              <a:t>apartamos </a:t>
            </a:r>
            <a:r>
              <a:rPr lang="es-PE" b="1" dirty="0">
                <a:solidFill>
                  <a:srgbClr val="002060"/>
                </a:solidFill>
                <a:latin typeface="Arial Black" panose="020B0A04020102020204" pitchFamily="34" charset="0"/>
              </a:rPr>
              <a:t>a un lado </a:t>
            </a:r>
            <a:r>
              <a:rPr lang="es-PE" b="1" dirty="0" smtClean="0">
                <a:solidFill>
                  <a:srgbClr val="002060"/>
                </a:solidFill>
                <a:latin typeface="Arial Black" panose="020B0A04020102020204" pitchFamily="34" charset="0"/>
              </a:rPr>
              <a:t> </a:t>
            </a:r>
            <a:r>
              <a:rPr lang="es-PE" b="1" dirty="0">
                <a:solidFill>
                  <a:srgbClr val="002060"/>
                </a:solidFill>
                <a:latin typeface="Arial Black" panose="020B0A04020102020204" pitchFamily="34" charset="0"/>
              </a:rPr>
              <a:t>diciendo que oraremos por ellos?</a:t>
            </a:r>
          </a:p>
        </p:txBody>
      </p:sp>
    </p:spTree>
    <p:extLst>
      <p:ext uri="{BB962C8B-B14F-4D97-AF65-F5344CB8AC3E}">
        <p14:creationId xmlns:p14="http://schemas.microsoft.com/office/powerpoint/2010/main" val="2094201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9386" y="1"/>
            <a:ext cx="9144000" cy="5143500"/>
          </a:xfrm>
          <a:prstGeom prst="rect">
            <a:avLst/>
          </a:prstGeom>
          <a:noFill/>
          <a:ln>
            <a:noFill/>
          </a:ln>
          <a:scene3d>
            <a:camera prst="orthographicFront"/>
            <a:lightRig rig="threePt" dir="t"/>
          </a:scene3d>
          <a:sp3d>
            <a:bevelT w="152400" h="50800" prst="softRound"/>
          </a:sp3d>
        </p:spPr>
      </p:pic>
      <p:sp>
        <p:nvSpPr>
          <p:cNvPr id="3" name="CuadroTexto 1"/>
          <p:cNvSpPr txBox="1"/>
          <p:nvPr/>
        </p:nvSpPr>
        <p:spPr>
          <a:xfrm>
            <a:off x="179512" y="3147814"/>
            <a:ext cx="8778240"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A continuación, l</a:t>
            </a:r>
            <a:r>
              <a:rPr lang="es-PE" b="1" dirty="0" smtClean="0">
                <a:solidFill>
                  <a:srgbClr val="002060"/>
                </a:solidFill>
                <a:latin typeface="Arial Black" panose="020B0A04020102020204" pitchFamily="34" charset="0"/>
              </a:rPr>
              <a:t>lamamos </a:t>
            </a:r>
            <a:r>
              <a:rPr lang="es-PE" b="1" dirty="0">
                <a:solidFill>
                  <a:srgbClr val="002060"/>
                </a:solidFill>
                <a:latin typeface="Arial Black" panose="020B0A04020102020204" pitchFamily="34" charset="0"/>
              </a:rPr>
              <a:t>al helicóptero de emergencia y un hombre joven llegó y nos dijo que los pulmones de Aldo habían colapsado y que sería mejor que nos despidiéramos de él.</a:t>
            </a:r>
          </a:p>
          <a:p>
            <a:pPr algn="ctr"/>
            <a:r>
              <a:rPr lang="es-PE" b="1" dirty="0">
                <a:solidFill>
                  <a:srgbClr val="002060"/>
                </a:solidFill>
                <a:latin typeface="Arial Black" panose="020B0A04020102020204" pitchFamily="34" charset="0"/>
              </a:rPr>
              <a:t>Otra pareja se detuvo en la escena del accidente, ambos eran doctores. La mujer me dijo que ella era también madre, pero </a:t>
            </a:r>
            <a:r>
              <a:rPr lang="es-PE" b="1" dirty="0" smtClean="0">
                <a:solidFill>
                  <a:srgbClr val="002060"/>
                </a:solidFill>
                <a:latin typeface="Arial Black" panose="020B0A04020102020204" pitchFamily="34" charset="0"/>
              </a:rPr>
              <a:t>que</a:t>
            </a:r>
          </a:p>
          <a:p>
            <a:pPr algn="ctr"/>
            <a:r>
              <a:rPr lang="es-PE" b="1" dirty="0" smtClean="0">
                <a:solidFill>
                  <a:srgbClr val="002060"/>
                </a:solidFill>
                <a:latin typeface="Arial Black" panose="020B0A04020102020204" pitchFamily="34" charset="0"/>
              </a:rPr>
              <a:t> </a:t>
            </a:r>
            <a:r>
              <a:rPr lang="es-PE" b="1" dirty="0">
                <a:solidFill>
                  <a:srgbClr val="002060"/>
                </a:solidFill>
                <a:latin typeface="Arial Black" panose="020B0A04020102020204" pitchFamily="34" charset="0"/>
              </a:rPr>
              <a:t>era tiempo de decirle “adiós” a Aldo. </a:t>
            </a:r>
          </a:p>
        </p:txBody>
      </p:sp>
    </p:spTree>
    <p:extLst>
      <p:ext uri="{BB962C8B-B14F-4D97-AF65-F5344CB8AC3E}">
        <p14:creationId xmlns:p14="http://schemas.microsoft.com/office/powerpoint/2010/main" val="2330281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16206" y="34747"/>
            <a:ext cx="9144000" cy="5108753"/>
          </a:xfrm>
          <a:prstGeom prst="rect">
            <a:avLst/>
          </a:prstGeom>
          <a:noFill/>
          <a:ln>
            <a:noFill/>
          </a:ln>
        </p:spPr>
      </p:pic>
      <p:sp>
        <p:nvSpPr>
          <p:cNvPr id="3" name="CuadroTexto 1"/>
          <p:cNvSpPr txBox="1"/>
          <p:nvPr/>
        </p:nvSpPr>
        <p:spPr>
          <a:xfrm>
            <a:off x="242668" y="3203755"/>
            <a:ext cx="8672732"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El helicóptero se fue con él dentro, y nosotros le seguimos en una </a:t>
            </a:r>
            <a:r>
              <a:rPr lang="es-PE" b="1" dirty="0" smtClean="0">
                <a:solidFill>
                  <a:srgbClr val="002060"/>
                </a:solidFill>
                <a:latin typeface="Arial Black" panose="020B0A04020102020204" pitchFamily="34" charset="0"/>
              </a:rPr>
              <a:t>ambulancia.</a:t>
            </a:r>
            <a:endParaRPr lang="es-PE" b="1" dirty="0">
              <a:solidFill>
                <a:srgbClr val="002060"/>
              </a:solidFill>
              <a:latin typeface="Arial Black" panose="020B0A04020102020204" pitchFamily="34" charset="0"/>
            </a:endParaRPr>
          </a:p>
          <a:p>
            <a:pPr algn="ctr"/>
            <a:r>
              <a:rPr lang="es-PE" b="1" dirty="0">
                <a:solidFill>
                  <a:srgbClr val="002060"/>
                </a:solidFill>
                <a:latin typeface="Arial Black" panose="020B0A04020102020204" pitchFamily="34" charset="0"/>
              </a:rPr>
              <a:t>Cuando llegamos al hospital, él ya estaba en el quirófano para una larga operación de cuatro horas. Un grande y fornido doctor </a:t>
            </a:r>
            <a:r>
              <a:rPr lang="es-PE" b="1" dirty="0" smtClean="0">
                <a:solidFill>
                  <a:srgbClr val="002060"/>
                </a:solidFill>
                <a:latin typeface="Arial Black" panose="020B0A04020102020204" pitchFamily="34" charset="0"/>
              </a:rPr>
              <a:t>de color </a:t>
            </a:r>
            <a:r>
              <a:rPr lang="es-PE" b="1" dirty="0">
                <a:solidFill>
                  <a:srgbClr val="002060"/>
                </a:solidFill>
                <a:latin typeface="Arial Black" panose="020B0A04020102020204" pitchFamily="34" charset="0"/>
              </a:rPr>
              <a:t>caminó hacia mí y me dijo: “Señora, no estoy seguro si su hijo lo va a lograr”.</a:t>
            </a:r>
          </a:p>
        </p:txBody>
      </p:sp>
    </p:spTree>
    <p:extLst>
      <p:ext uri="{BB962C8B-B14F-4D97-AF65-F5344CB8AC3E}">
        <p14:creationId xmlns:p14="http://schemas.microsoft.com/office/powerpoint/2010/main" val="1984304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507854"/>
            <a:ext cx="8598877" cy="1187796"/>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Cuando Aldo salió de la sala, lo mantenían vivo con máquinas, y permaneció así por una semana en la Unidad de Cuidados Intensivos.</a:t>
            </a:r>
          </a:p>
          <a:p>
            <a:pPr algn="ctr"/>
            <a:r>
              <a:rPr lang="es-PE" b="1" dirty="0">
                <a:solidFill>
                  <a:srgbClr val="002060"/>
                </a:solidFill>
                <a:latin typeface="Arial Black" panose="020B0A04020102020204" pitchFamily="34" charset="0"/>
              </a:rPr>
              <a:t>Después de una semana, un sábado, </a:t>
            </a:r>
            <a:r>
              <a:rPr lang="es-PE" b="1" dirty="0" smtClean="0">
                <a:solidFill>
                  <a:srgbClr val="002060"/>
                </a:solidFill>
                <a:latin typeface="Arial Black" panose="020B0A04020102020204" pitchFamily="34" charset="0"/>
              </a:rPr>
              <a:t>fui a </a:t>
            </a:r>
            <a:r>
              <a:rPr lang="es-PE" b="1" dirty="0">
                <a:solidFill>
                  <a:srgbClr val="002060"/>
                </a:solidFill>
                <a:latin typeface="Arial Black" panose="020B0A04020102020204" pitchFamily="34" charset="0"/>
              </a:rPr>
              <a:t>casa por primera vez.</a:t>
            </a:r>
          </a:p>
        </p:txBody>
      </p:sp>
    </p:spTree>
    <p:extLst>
      <p:ext uri="{BB962C8B-B14F-4D97-AF65-F5344CB8AC3E}">
        <p14:creationId xmlns:p14="http://schemas.microsoft.com/office/powerpoint/2010/main" val="3251400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29405" y="-17243"/>
            <a:ext cx="9144000" cy="5160743"/>
          </a:xfrm>
          <a:prstGeom prst="rect">
            <a:avLst/>
          </a:prstGeom>
          <a:noFill/>
          <a:ln>
            <a:noFill/>
          </a:ln>
        </p:spPr>
      </p:pic>
      <p:sp>
        <p:nvSpPr>
          <p:cNvPr id="3" name="CuadroTexto 1"/>
          <p:cNvSpPr txBox="1"/>
          <p:nvPr/>
        </p:nvSpPr>
        <p:spPr>
          <a:xfrm>
            <a:off x="284871" y="3492305"/>
            <a:ext cx="8619978" cy="1177245"/>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Esa noche del sábado tuve un sueño. Vi los dedos de mi niño que </a:t>
            </a:r>
            <a:r>
              <a:rPr lang="es-PE" b="1" dirty="0" smtClean="0">
                <a:solidFill>
                  <a:srgbClr val="002060"/>
                </a:solidFill>
                <a:latin typeface="Arial Black" panose="020B0A04020102020204" pitchFamily="34" charset="0"/>
              </a:rPr>
              <a:t>se </a:t>
            </a:r>
            <a:r>
              <a:rPr lang="es-PE" b="1" dirty="0">
                <a:solidFill>
                  <a:srgbClr val="002060"/>
                </a:solidFill>
                <a:latin typeface="Arial Black" panose="020B0A04020102020204" pitchFamily="34" charset="0"/>
              </a:rPr>
              <a:t>volvían negros y se encogían, y vi sus labios encogerse y tornarse negros también. Fue un sueño terrible, </a:t>
            </a:r>
            <a:r>
              <a:rPr lang="es-PE" b="1" dirty="0" smtClean="0">
                <a:solidFill>
                  <a:srgbClr val="002060"/>
                </a:solidFill>
                <a:latin typeface="Arial Black" panose="020B0A04020102020204" pitchFamily="34" charset="0"/>
              </a:rPr>
              <a:t>experimenté </a:t>
            </a:r>
            <a:r>
              <a:rPr lang="es-PE" b="1" dirty="0">
                <a:solidFill>
                  <a:srgbClr val="002060"/>
                </a:solidFill>
                <a:latin typeface="Arial Black" panose="020B0A04020102020204" pitchFamily="34" charset="0"/>
              </a:rPr>
              <a:t>en </a:t>
            </a:r>
            <a:endParaRPr lang="es-PE" b="1" dirty="0" smtClean="0">
              <a:solidFill>
                <a:srgbClr val="002060"/>
              </a:solidFill>
              <a:latin typeface="Arial Black" panose="020B0A04020102020204" pitchFamily="34" charset="0"/>
            </a:endParaRPr>
          </a:p>
          <a:p>
            <a:pPr algn="ctr"/>
            <a:r>
              <a:rPr lang="es-PE" b="1" dirty="0" smtClean="0">
                <a:solidFill>
                  <a:srgbClr val="002060"/>
                </a:solidFill>
                <a:latin typeface="Arial Black" panose="020B0A04020102020204" pitchFamily="34" charset="0"/>
              </a:rPr>
              <a:t>mi </a:t>
            </a:r>
            <a:r>
              <a:rPr lang="es-PE" b="1" dirty="0">
                <a:solidFill>
                  <a:srgbClr val="002060"/>
                </a:solidFill>
                <a:latin typeface="Arial Black" panose="020B0A04020102020204" pitchFamily="34" charset="0"/>
              </a:rPr>
              <a:t>espíritu que estaba viendo a mi propio hijo morir.</a:t>
            </a:r>
          </a:p>
        </p:txBody>
      </p:sp>
    </p:spTree>
    <p:extLst>
      <p:ext uri="{BB962C8B-B14F-4D97-AF65-F5344CB8AC3E}">
        <p14:creationId xmlns:p14="http://schemas.microsoft.com/office/powerpoint/2010/main" val="1518281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22145" y="0"/>
            <a:ext cx="9144000" cy="5143500"/>
          </a:xfrm>
          <a:prstGeom prst="rect">
            <a:avLst/>
          </a:prstGeom>
          <a:noFill/>
          <a:ln>
            <a:noFill/>
          </a:ln>
        </p:spPr>
      </p:pic>
      <p:sp>
        <p:nvSpPr>
          <p:cNvPr id="3" name="CuadroTexto 1"/>
          <p:cNvSpPr txBox="1"/>
          <p:nvPr/>
        </p:nvSpPr>
        <p:spPr>
          <a:xfrm>
            <a:off x="242668" y="2637692"/>
            <a:ext cx="8714936" cy="2285241"/>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Dije: “Aldo, ¿por qué estás muriendo? Pero ¿sabes qué?  he permanecido unida a ti tanto tiempo, que ya no puedo </a:t>
            </a:r>
            <a:r>
              <a:rPr lang="es-PE" b="1" dirty="0" smtClean="0">
                <a:solidFill>
                  <a:srgbClr val="002060"/>
                </a:solidFill>
                <a:latin typeface="Arial Black" panose="020B0A04020102020204" pitchFamily="34" charset="0"/>
              </a:rPr>
              <a:t>más, </a:t>
            </a:r>
            <a:r>
              <a:rPr lang="es-PE" b="1" dirty="0">
                <a:solidFill>
                  <a:srgbClr val="002060"/>
                </a:solidFill>
                <a:latin typeface="Arial Black" panose="020B0A04020102020204" pitchFamily="34" charset="0"/>
              </a:rPr>
              <a:t>será mejor para ti estar con Jesús”. </a:t>
            </a:r>
          </a:p>
          <a:p>
            <a:pPr algn="ctr"/>
            <a:r>
              <a:rPr lang="es-PE" b="1" dirty="0">
                <a:solidFill>
                  <a:srgbClr val="002060"/>
                </a:solidFill>
                <a:latin typeface="Arial Black" panose="020B0A04020102020204" pitchFamily="34" charset="0"/>
              </a:rPr>
              <a:t>“¿Te acuerdas?” </a:t>
            </a:r>
            <a:r>
              <a:rPr lang="es-PE" b="1" dirty="0" smtClean="0">
                <a:solidFill>
                  <a:srgbClr val="002060"/>
                </a:solidFill>
                <a:latin typeface="Arial Black" panose="020B0A04020102020204" pitchFamily="34" charset="0"/>
              </a:rPr>
              <a:t>-le </a:t>
            </a:r>
            <a:r>
              <a:rPr lang="es-PE" b="1" dirty="0">
                <a:solidFill>
                  <a:srgbClr val="002060"/>
                </a:solidFill>
                <a:latin typeface="Arial Black" panose="020B0A04020102020204" pitchFamily="34" charset="0"/>
              </a:rPr>
              <a:t>pregunté en el sueño- “Como yo siempre te decía que no es suficiente conocer a Jesús, pero que Jesús también tiene que conocerte a ti.</a:t>
            </a:r>
          </a:p>
          <a:p>
            <a:pPr algn="ctr"/>
            <a:r>
              <a:rPr lang="es-PE" b="1" dirty="0">
                <a:solidFill>
                  <a:srgbClr val="002060"/>
                </a:solidFill>
                <a:latin typeface="Arial Black" panose="020B0A04020102020204" pitchFamily="34" charset="0"/>
              </a:rPr>
              <a:t>Mamá sabe que tú has aceptado a Jesús en tu corazón, pero te tengo que dejar ir ahora”.</a:t>
            </a:r>
          </a:p>
        </p:txBody>
      </p:sp>
    </p:spTree>
    <p:extLst>
      <p:ext uri="{BB962C8B-B14F-4D97-AF65-F5344CB8AC3E}">
        <p14:creationId xmlns:p14="http://schemas.microsoft.com/office/powerpoint/2010/main" val="1340729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25457" y="0"/>
            <a:ext cx="9144000" cy="5132583"/>
          </a:xfrm>
          <a:prstGeom prst="rect">
            <a:avLst/>
          </a:prstGeom>
          <a:noFill/>
          <a:ln>
            <a:noFill/>
          </a:ln>
        </p:spPr>
      </p:pic>
      <p:sp>
        <p:nvSpPr>
          <p:cNvPr id="3" name="CuadroTexto 1"/>
          <p:cNvSpPr txBox="1"/>
          <p:nvPr/>
        </p:nvSpPr>
        <p:spPr>
          <a:xfrm>
            <a:off x="108000" y="2715766"/>
            <a:ext cx="8987557" cy="2839239"/>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En mi sueño, Aldo me contestó: “Mamá, ¡habla vida sobre mí! ¡Habla vida!”. Yo lo hice inmediatamente y dije: “En el nombre de Jesús </a:t>
            </a:r>
            <a:r>
              <a:rPr lang="es-PE" b="1" dirty="0" smtClean="0">
                <a:solidFill>
                  <a:srgbClr val="002060"/>
                </a:solidFill>
                <a:latin typeface="Arial Black" panose="020B0A04020102020204" pitchFamily="34" charset="0"/>
              </a:rPr>
              <a:t>tú </a:t>
            </a:r>
            <a:r>
              <a:rPr lang="es-PE" b="1" dirty="0">
                <a:solidFill>
                  <a:srgbClr val="002060"/>
                </a:solidFill>
                <a:latin typeface="Arial Black" panose="020B0A04020102020204" pitchFamily="34" charset="0"/>
              </a:rPr>
              <a:t>vivirás, y tendrás vida en abundancia”. </a:t>
            </a:r>
          </a:p>
          <a:p>
            <a:pPr algn="ctr"/>
            <a:r>
              <a:rPr lang="es-PE" b="1" dirty="0" smtClean="0">
                <a:solidFill>
                  <a:srgbClr val="002060"/>
                </a:solidFill>
                <a:latin typeface="Arial Black" panose="020B0A04020102020204" pitchFamily="34" charset="0"/>
              </a:rPr>
              <a:t>En </a:t>
            </a:r>
            <a:r>
              <a:rPr lang="es-PE" b="1" dirty="0">
                <a:solidFill>
                  <a:srgbClr val="002060"/>
                </a:solidFill>
                <a:latin typeface="Arial Black" panose="020B0A04020102020204" pitchFamily="34" charset="0"/>
              </a:rPr>
              <a:t>el minuto que lo dije, vi como sus dedos comenzaron a crecer otra vez y como el color le regresó a sus labios y ¡todo mi ser se sacudió</a:t>
            </a:r>
            <a:r>
              <a:rPr lang="es-PE" b="1" dirty="0" smtClean="0">
                <a:solidFill>
                  <a:srgbClr val="002060"/>
                </a:solidFill>
                <a:latin typeface="Arial Black" panose="020B0A04020102020204" pitchFamily="34" charset="0"/>
              </a:rPr>
              <a:t>!</a:t>
            </a:r>
          </a:p>
          <a:p>
            <a:pPr algn="ctr"/>
            <a:r>
              <a:rPr lang="es-ES" b="1" dirty="0" smtClean="0">
                <a:solidFill>
                  <a:srgbClr val="002060"/>
                </a:solidFill>
                <a:latin typeface="Arial Black" panose="020B0A04020102020204" pitchFamily="34" charset="0"/>
              </a:rPr>
              <a:t>Jesús en el Evangelio de Juan </a:t>
            </a:r>
            <a:r>
              <a:rPr lang="es-ES" b="1" dirty="0">
                <a:solidFill>
                  <a:srgbClr val="002060"/>
                </a:solidFill>
                <a:latin typeface="Arial Black" panose="020B0A04020102020204" pitchFamily="34" charset="0"/>
              </a:rPr>
              <a:t>10, dice de manera muy hermosa: “Satanás vino para robar, matar y destruir, pero yo he venido para que tengan vida, y para que la tengan en abundancia”.</a:t>
            </a:r>
          </a:p>
          <a:p>
            <a:pPr algn="ctr"/>
            <a:endParaRPr lang="es-PE" b="1" dirty="0" smtClean="0">
              <a:solidFill>
                <a:srgbClr val="002060"/>
              </a:solidFill>
              <a:latin typeface="Arial Black" panose="020B0A04020102020204" pitchFamily="34" charset="0"/>
            </a:endParaRPr>
          </a:p>
          <a:p>
            <a:pPr algn="ctr"/>
            <a:endParaRPr lang="es-PE"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050261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19372" y="-19524"/>
            <a:ext cx="9144000" cy="5143500"/>
          </a:xfrm>
          <a:prstGeom prst="rect">
            <a:avLst/>
          </a:prstGeom>
          <a:noFill/>
          <a:ln>
            <a:noFill/>
          </a:ln>
        </p:spPr>
      </p:pic>
      <p:sp>
        <p:nvSpPr>
          <p:cNvPr id="3" name="CuadroTexto 1"/>
          <p:cNvSpPr txBox="1"/>
          <p:nvPr/>
        </p:nvSpPr>
        <p:spPr>
          <a:xfrm>
            <a:off x="126609" y="2993782"/>
            <a:ext cx="8883748" cy="2285241"/>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La siguiente cosa, en mi sueño, él estaba llorando, aunque estaba en coma, lo que hace imposible que él pueda llorar en ese estado. Sobresaltada, me desperté y me preguntaba ¿qué cosa me estaba sucediendo? </a:t>
            </a:r>
          </a:p>
          <a:p>
            <a:pPr algn="ctr"/>
            <a:r>
              <a:rPr lang="es-PE" b="1" dirty="0">
                <a:solidFill>
                  <a:srgbClr val="002060"/>
                </a:solidFill>
                <a:latin typeface="Arial Black" panose="020B0A04020102020204" pitchFamily="34" charset="0"/>
              </a:rPr>
              <a:t>Y entonces le dije al </a:t>
            </a:r>
            <a:r>
              <a:rPr lang="es-PE" b="1" dirty="0" smtClean="0">
                <a:solidFill>
                  <a:srgbClr val="002060"/>
                </a:solidFill>
                <a:latin typeface="Arial Black" panose="020B0A04020102020204" pitchFamily="34" charset="0"/>
              </a:rPr>
              <a:t>Señor: </a:t>
            </a:r>
            <a:r>
              <a:rPr lang="es-ES" b="1" dirty="0" smtClean="0">
                <a:solidFill>
                  <a:srgbClr val="002060"/>
                </a:solidFill>
                <a:latin typeface="Arial Black" panose="020B0A04020102020204" pitchFamily="34" charset="0"/>
              </a:rPr>
              <a:t>“</a:t>
            </a:r>
            <a:r>
              <a:rPr lang="es-ES" b="1" dirty="0">
                <a:solidFill>
                  <a:srgbClr val="002060"/>
                </a:solidFill>
                <a:latin typeface="Arial Black" panose="020B0A04020102020204" pitchFamily="34" charset="0"/>
              </a:rPr>
              <a:t>Padre, es muy doloroso para una madre, pasar por este crítico momento, y este terrible sueño. </a:t>
            </a:r>
            <a:endParaRPr lang="es-ES" b="1" dirty="0" smtClean="0">
              <a:solidFill>
                <a:srgbClr val="002060"/>
              </a:solidFill>
              <a:latin typeface="Arial Black" panose="020B0A04020102020204" pitchFamily="34" charset="0"/>
            </a:endParaRPr>
          </a:p>
          <a:p>
            <a:pPr algn="ctr"/>
            <a:r>
              <a:rPr lang="es-ES" b="1" dirty="0" smtClean="0">
                <a:solidFill>
                  <a:srgbClr val="002060"/>
                </a:solidFill>
                <a:latin typeface="Arial Black" panose="020B0A04020102020204" pitchFamily="34" charset="0"/>
              </a:rPr>
              <a:t>¡</a:t>
            </a:r>
            <a:r>
              <a:rPr lang="es-ES" b="1" dirty="0">
                <a:solidFill>
                  <a:srgbClr val="002060"/>
                </a:solidFill>
                <a:latin typeface="Arial Black" panose="020B0A04020102020204" pitchFamily="34" charset="0"/>
              </a:rPr>
              <a:t>DIOS MÍO AYÚDAME!” </a:t>
            </a:r>
          </a:p>
          <a:p>
            <a:pPr algn="ctr"/>
            <a:endParaRPr lang="es-PE" b="1" dirty="0">
              <a:solidFill>
                <a:srgbClr val="FF0000"/>
              </a:solidFill>
              <a:latin typeface="Arial Black" panose="020B0A04020102020204" pitchFamily="34" charset="0"/>
            </a:endParaRPr>
          </a:p>
        </p:txBody>
      </p:sp>
    </p:spTree>
    <p:extLst>
      <p:ext uri="{BB962C8B-B14F-4D97-AF65-F5344CB8AC3E}">
        <p14:creationId xmlns:p14="http://schemas.microsoft.com/office/powerpoint/2010/main" val="414567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a:scene3d>
            <a:camera prst="orthographicFront"/>
            <a:lightRig rig="threePt" dir="t"/>
          </a:scene3d>
          <a:sp3d>
            <a:bevelT w="152400" h="50800" prst="softRound"/>
          </a:sp3d>
        </p:spPr>
      </p:pic>
      <p:sp>
        <p:nvSpPr>
          <p:cNvPr id="3" name="CuadroTexto 1"/>
          <p:cNvSpPr txBox="1"/>
          <p:nvPr/>
        </p:nvSpPr>
        <p:spPr>
          <a:xfrm>
            <a:off x="253219" y="3196884"/>
            <a:ext cx="8672732"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Pero ese sueño me hizo darme cuenta de que la vida y la muerte están en poder de la lengua, justo como </a:t>
            </a:r>
            <a:r>
              <a:rPr lang="es-PE" b="1" dirty="0" smtClean="0">
                <a:solidFill>
                  <a:srgbClr val="002060"/>
                </a:solidFill>
                <a:latin typeface="Arial Black" panose="020B0A04020102020204" pitchFamily="34" charset="0"/>
              </a:rPr>
              <a:t>el </a:t>
            </a:r>
            <a:r>
              <a:rPr lang="es-PE" b="1" dirty="0">
                <a:solidFill>
                  <a:srgbClr val="002060"/>
                </a:solidFill>
                <a:latin typeface="Arial Black" panose="020B0A04020102020204" pitchFamily="34" charset="0"/>
              </a:rPr>
              <a:t>libro de </a:t>
            </a:r>
            <a:r>
              <a:rPr lang="es-PE" b="1" dirty="0" smtClean="0">
                <a:solidFill>
                  <a:srgbClr val="002060"/>
                </a:solidFill>
                <a:latin typeface="Arial Black" panose="020B0A04020102020204" pitchFamily="34" charset="0"/>
              </a:rPr>
              <a:t>Proverbios (18:21) </a:t>
            </a:r>
            <a:r>
              <a:rPr lang="es-PE" b="1" dirty="0">
                <a:solidFill>
                  <a:srgbClr val="002060"/>
                </a:solidFill>
                <a:latin typeface="Arial Black" panose="020B0A04020102020204" pitchFamily="34" charset="0"/>
              </a:rPr>
              <a:t>nos </a:t>
            </a:r>
            <a:r>
              <a:rPr lang="es-PE" b="1" dirty="0" smtClean="0">
                <a:solidFill>
                  <a:srgbClr val="002060"/>
                </a:solidFill>
                <a:latin typeface="Arial Black" panose="020B0A04020102020204" pitchFamily="34" charset="0"/>
              </a:rPr>
              <a:t>enseña.</a:t>
            </a:r>
            <a:endParaRPr lang="es-PE" b="1" dirty="0">
              <a:solidFill>
                <a:srgbClr val="002060"/>
              </a:solidFill>
              <a:latin typeface="Arial Black" panose="020B0A04020102020204" pitchFamily="34" charset="0"/>
            </a:endParaRPr>
          </a:p>
          <a:p>
            <a:pPr algn="ctr"/>
            <a:r>
              <a:rPr lang="es-PE" b="1" dirty="0">
                <a:solidFill>
                  <a:srgbClr val="002060"/>
                </a:solidFill>
                <a:latin typeface="Arial Black" panose="020B0A04020102020204" pitchFamily="34" charset="0"/>
              </a:rPr>
              <a:t>Cualquiera que usa su lengua cosechará la recompensa de sus palabras. La Biblia no nos dice que tal vez así suceda, sino que dice que ciertamente ¡así será!</a:t>
            </a:r>
          </a:p>
        </p:txBody>
      </p:sp>
    </p:spTree>
    <p:extLst>
      <p:ext uri="{BB962C8B-B14F-4D97-AF65-F5344CB8AC3E}">
        <p14:creationId xmlns:p14="http://schemas.microsoft.com/office/powerpoint/2010/main" val="525729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221567" y="2954215"/>
            <a:ext cx="8736037" cy="200824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La mañana siguiente, de regreso en el hospital, </a:t>
            </a:r>
            <a:r>
              <a:rPr lang="es-PE" b="1" dirty="0" err="1">
                <a:solidFill>
                  <a:srgbClr val="002060"/>
                </a:solidFill>
                <a:latin typeface="Arial Black" panose="020B0A04020102020204" pitchFamily="34" charset="0"/>
              </a:rPr>
              <a:t>Thinus</a:t>
            </a:r>
            <a:r>
              <a:rPr lang="es-PE" b="1" dirty="0">
                <a:solidFill>
                  <a:srgbClr val="002060"/>
                </a:solidFill>
                <a:latin typeface="Arial Black" panose="020B0A04020102020204" pitchFamily="34" charset="0"/>
              </a:rPr>
              <a:t> me dijo: “</a:t>
            </a:r>
            <a:r>
              <a:rPr lang="es-PE" b="1" dirty="0" err="1">
                <a:solidFill>
                  <a:srgbClr val="002060"/>
                </a:solidFill>
                <a:latin typeface="Arial Black" panose="020B0A04020102020204" pitchFamily="34" charset="0"/>
              </a:rPr>
              <a:t>Retha</a:t>
            </a:r>
            <a:r>
              <a:rPr lang="es-PE" b="1" dirty="0">
                <a:solidFill>
                  <a:srgbClr val="002060"/>
                </a:solidFill>
                <a:latin typeface="Arial Black" panose="020B0A04020102020204" pitchFamily="34" charset="0"/>
              </a:rPr>
              <a:t>, </a:t>
            </a:r>
            <a:r>
              <a:rPr lang="es-PE" b="1" dirty="0" smtClean="0">
                <a:solidFill>
                  <a:srgbClr val="002060"/>
                </a:solidFill>
                <a:latin typeface="Arial Black" panose="020B0A04020102020204" pitchFamily="34" charset="0"/>
              </a:rPr>
              <a:t>a Aldo casi </a:t>
            </a:r>
            <a:r>
              <a:rPr lang="es-PE" b="1" dirty="0">
                <a:solidFill>
                  <a:srgbClr val="002060"/>
                </a:solidFill>
                <a:latin typeface="Arial Black" panose="020B0A04020102020204" pitchFamily="34" charset="0"/>
              </a:rPr>
              <a:t>lo perdimos durante la noche. Así de cerca...”. Yo le dije, sí, lo vi, mi espíritu lo experimentó. </a:t>
            </a:r>
          </a:p>
          <a:p>
            <a:pPr algn="ctr"/>
            <a:r>
              <a:rPr lang="es-PE" b="1" dirty="0">
                <a:solidFill>
                  <a:srgbClr val="002060"/>
                </a:solidFill>
                <a:latin typeface="Arial Black" panose="020B0A04020102020204" pitchFamily="34" charset="0"/>
              </a:rPr>
              <a:t>Sé que ustedes tal vez dirán, bueno, muchas personas tienen sueños como ése en momentos de trauma, pero yo les digo a ustedes: “La Palabra de Dios me enseña que Él nos habla a través de sueños, visiones y Su palabra. ¡Él habla</a:t>
            </a:r>
            <a:r>
              <a:rPr lang="es-PE" b="1" dirty="0" smtClean="0">
                <a:solidFill>
                  <a:srgbClr val="002060"/>
                </a:solidFill>
                <a:latin typeface="Arial Black" panose="020B0A04020102020204" pitchFamily="34" charset="0"/>
              </a:rPr>
              <a:t>!”</a:t>
            </a:r>
            <a:endParaRPr lang="es-PE"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500145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IÑO REGRESA DEL CIELO CON UN MENSAJE PARA EL MUND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438" y="0"/>
            <a:ext cx="9144000" cy="5143500"/>
          </a:xfrm>
          <a:prstGeom prst="rect">
            <a:avLst/>
          </a:prstGeom>
          <a:noFill/>
          <a:ln>
            <a:noFill/>
          </a:ln>
        </p:spPr>
      </p:pic>
      <p:sp>
        <p:nvSpPr>
          <p:cNvPr id="3" name="CuadroTexto 1"/>
          <p:cNvSpPr txBox="1"/>
          <p:nvPr/>
        </p:nvSpPr>
        <p:spPr>
          <a:xfrm>
            <a:off x="179512" y="2211710"/>
            <a:ext cx="8662182" cy="3116238"/>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Le dije a </a:t>
            </a:r>
            <a:r>
              <a:rPr lang="es-PE" b="1" dirty="0" err="1">
                <a:solidFill>
                  <a:srgbClr val="002060"/>
                </a:solidFill>
                <a:latin typeface="Arial Black" panose="020B0A04020102020204" pitchFamily="34" charset="0"/>
              </a:rPr>
              <a:t>Thinus</a:t>
            </a:r>
            <a:r>
              <a:rPr lang="es-PE" b="1" dirty="0">
                <a:solidFill>
                  <a:srgbClr val="002060"/>
                </a:solidFill>
                <a:latin typeface="Arial Black" panose="020B0A04020102020204" pitchFamily="34" charset="0"/>
              </a:rPr>
              <a:t> acerca del sueño, y como vi a Aldo muriéndose, y como Aldo me dijo que hablara vida sobre él. También como le había dicho yo a Aldo que él iba a tener vida, y vida en abundancia, y cómo, a continuación sus dedos empezaron a crecer</a:t>
            </a:r>
            <a:r>
              <a:rPr lang="es-PE" b="1" dirty="0" smtClean="0">
                <a:solidFill>
                  <a:srgbClr val="002060"/>
                </a:solidFill>
                <a:latin typeface="Arial Black" panose="020B0A04020102020204" pitchFamily="34" charset="0"/>
              </a:rPr>
              <a:t>.</a:t>
            </a:r>
          </a:p>
          <a:p>
            <a:pPr algn="ctr"/>
            <a:r>
              <a:rPr lang="es-PE" b="1" dirty="0" smtClean="0">
                <a:solidFill>
                  <a:srgbClr val="002060"/>
                </a:solidFill>
                <a:latin typeface="Arial Black" panose="020B0A04020102020204" pitchFamily="34" charset="0"/>
              </a:rPr>
              <a:t> </a:t>
            </a:r>
            <a:r>
              <a:rPr lang="es-PE" b="1" dirty="0">
                <a:solidFill>
                  <a:srgbClr val="002060"/>
                </a:solidFill>
                <a:latin typeface="Arial Black" panose="020B0A04020102020204" pitchFamily="34" charset="0"/>
              </a:rPr>
              <a:t>Entonces </a:t>
            </a:r>
            <a:r>
              <a:rPr lang="es-PE" b="1" dirty="0" smtClean="0">
                <a:solidFill>
                  <a:srgbClr val="002060"/>
                </a:solidFill>
                <a:latin typeface="Arial Black" panose="020B0A04020102020204" pitchFamily="34" charset="0"/>
              </a:rPr>
              <a:t>a partir de ese momento </a:t>
            </a:r>
            <a:r>
              <a:rPr lang="es-PE" b="1" dirty="0">
                <a:solidFill>
                  <a:srgbClr val="002060"/>
                </a:solidFill>
                <a:latin typeface="Arial Black" panose="020B0A04020102020204" pitchFamily="34" charset="0"/>
              </a:rPr>
              <a:t>fue justo lo que </a:t>
            </a:r>
            <a:r>
              <a:rPr lang="es-PE" b="1" dirty="0" smtClean="0">
                <a:solidFill>
                  <a:srgbClr val="002060"/>
                </a:solidFill>
                <a:latin typeface="Arial Black" panose="020B0A04020102020204" pitchFamily="34" charset="0"/>
              </a:rPr>
              <a:t>hicimos. </a:t>
            </a:r>
            <a:r>
              <a:rPr lang="es-PE" b="1" dirty="0">
                <a:solidFill>
                  <a:srgbClr val="002060"/>
                </a:solidFill>
                <a:latin typeface="Arial Black" panose="020B0A04020102020204" pitchFamily="34" charset="0"/>
              </a:rPr>
              <a:t>Marchábamos alrededor de su cama del hospital, declarando vida sobre él</a:t>
            </a:r>
            <a:r>
              <a:rPr lang="es-PE" b="1" dirty="0" smtClean="0">
                <a:solidFill>
                  <a:srgbClr val="002060"/>
                </a:solidFill>
                <a:latin typeface="Arial Black" panose="020B0A04020102020204" pitchFamily="34" charset="0"/>
              </a:rPr>
              <a:t>. </a:t>
            </a:r>
            <a:r>
              <a:rPr lang="es-ES" b="1" dirty="0">
                <a:solidFill>
                  <a:srgbClr val="002060"/>
                </a:solidFill>
                <a:latin typeface="Arial Black" panose="020B0A04020102020204" pitchFamily="34" charset="0"/>
              </a:rPr>
              <a:t>Siempre aferrándonos a la promesa que dice</a:t>
            </a:r>
          </a:p>
          <a:p>
            <a:pPr algn="ctr"/>
            <a:r>
              <a:rPr lang="es-ES" b="1" dirty="0">
                <a:solidFill>
                  <a:srgbClr val="002060"/>
                </a:solidFill>
                <a:latin typeface="Arial Black" panose="020B0A04020102020204" pitchFamily="34" charset="0"/>
              </a:rPr>
              <a:t> la Biblia  que la vida y la muerte están en poder de la lengua y el que la ama comerá de sus frutos, o sea, ustedes cosecharán lo que sus palabras digan.</a:t>
            </a:r>
          </a:p>
          <a:p>
            <a:pPr algn="ctr"/>
            <a:endParaRPr lang="es-PE"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307205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000" fill="hold"/>
                                        <p:tgtEl>
                                          <p:spTgt spid="2"/>
                                        </p:tgtEl>
                                        <p:attrNameLst>
                                          <p:attrName>ppt_w</p:attrName>
                                        </p:attrNameLst>
                                      </p:cBhvr>
                                      <p:tavLst>
                                        <p:tav tm="0">
                                          <p:val>
                                            <p:strVal val="4/3*#ppt_w"/>
                                          </p:val>
                                        </p:tav>
                                        <p:tav tm="100000">
                                          <p:val>
                                            <p:strVal val="#ppt_w"/>
                                          </p:val>
                                        </p:tav>
                                      </p:tavLst>
                                    </p:anim>
                                    <p:anim calcmode="lin" valueType="num">
                                      <p:cBhvr>
                                        <p:cTn id="12" dur="2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OVEN REGRESA DEL CIELO CON UN MENSAJE PARA EL MUNDOOOO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308"/>
            <a:ext cx="9144000" cy="5143500"/>
          </a:xfrm>
          <a:prstGeom prst="rect">
            <a:avLst/>
          </a:prstGeom>
          <a:noFill/>
          <a:ln>
            <a:noFill/>
          </a:ln>
        </p:spPr>
      </p:pic>
      <p:sp>
        <p:nvSpPr>
          <p:cNvPr id="3" name="CuadroTexto 1"/>
          <p:cNvSpPr txBox="1"/>
          <p:nvPr/>
        </p:nvSpPr>
        <p:spPr>
          <a:xfrm>
            <a:off x="323528" y="2027262"/>
            <a:ext cx="8672732" cy="3116238"/>
          </a:xfrm>
          <a:prstGeom prst="rect">
            <a:avLst/>
          </a:prstGeom>
          <a:noFill/>
        </p:spPr>
        <p:txBody>
          <a:bodyPr wrap="square" lIns="68580" tIns="34290" rIns="68580" bIns="34290" rtlCol="0">
            <a:spAutoFit/>
          </a:bodyPr>
          <a:lstStyle/>
          <a:p>
            <a:pPr algn="ctr"/>
            <a:r>
              <a:rPr lang="es-ES" b="1" dirty="0">
                <a:solidFill>
                  <a:srgbClr val="002060"/>
                </a:solidFill>
                <a:latin typeface="Arial Black" panose="020B0A04020102020204" pitchFamily="34" charset="0"/>
              </a:rPr>
              <a:t>El día doce amaneció, y Aldo fue enviado a una segunda operación, porque su cerebro seguía hinchándose. Los doctores nos dijeron que harían un último intento.</a:t>
            </a:r>
          </a:p>
          <a:p>
            <a:pPr algn="ctr"/>
            <a:r>
              <a:rPr lang="es-PE" b="1" dirty="0" smtClean="0">
                <a:solidFill>
                  <a:srgbClr val="002060"/>
                </a:solidFill>
                <a:latin typeface="Arial Black" panose="020B0A04020102020204" pitchFamily="34" charset="0"/>
              </a:rPr>
              <a:t>Fui </a:t>
            </a:r>
            <a:r>
              <a:rPr lang="es-PE" b="1" dirty="0">
                <a:solidFill>
                  <a:srgbClr val="002060"/>
                </a:solidFill>
                <a:latin typeface="Arial Black" panose="020B0A04020102020204" pitchFamily="34" charset="0"/>
              </a:rPr>
              <a:t>a mi cuarto cruzando la sala de cuidados intensivos, y cuando él </a:t>
            </a:r>
            <a:r>
              <a:rPr lang="es-PE" b="1" dirty="0" smtClean="0">
                <a:solidFill>
                  <a:srgbClr val="002060"/>
                </a:solidFill>
                <a:latin typeface="Arial Black" panose="020B0A04020102020204" pitchFamily="34" charset="0"/>
              </a:rPr>
              <a:t>regresó </a:t>
            </a:r>
            <a:r>
              <a:rPr lang="es-PE" b="1" dirty="0">
                <a:solidFill>
                  <a:srgbClr val="002060"/>
                </a:solidFill>
                <a:latin typeface="Arial Black" panose="020B0A04020102020204" pitchFamily="34" charset="0"/>
              </a:rPr>
              <a:t>del quirófano, vi que el latido de su corazón estaba peligrosamente bajo, solo 32 latidos. </a:t>
            </a:r>
          </a:p>
          <a:p>
            <a:pPr algn="ctr"/>
            <a:r>
              <a:rPr lang="es-PE" b="1" dirty="0">
                <a:solidFill>
                  <a:srgbClr val="002060"/>
                </a:solidFill>
                <a:latin typeface="Arial Black" panose="020B0A04020102020204" pitchFamily="34" charset="0"/>
              </a:rPr>
              <a:t>Fue allí cuando me dijeron que fuera a llamar a mi esposo. Pero en lugar de eso me fui a mi cuarto y empecé a orar, llamando a Dios con todo mi ser.</a:t>
            </a:r>
          </a:p>
          <a:p>
            <a:pPr algn="ctr"/>
            <a:r>
              <a:rPr lang="es-PE" b="1" dirty="0">
                <a:solidFill>
                  <a:srgbClr val="002060"/>
                </a:solidFill>
                <a:latin typeface="Arial Black" panose="020B0A04020102020204" pitchFamily="34" charset="0"/>
              </a:rPr>
              <a:t>La palabra de Dios me enseña que Él le contestará a todos aquellos que lo buscan. </a:t>
            </a:r>
          </a:p>
        </p:txBody>
      </p:sp>
    </p:spTree>
    <p:extLst>
      <p:ext uri="{BB962C8B-B14F-4D97-AF65-F5344CB8AC3E}">
        <p14:creationId xmlns:p14="http://schemas.microsoft.com/office/powerpoint/2010/main" val="28058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strVal val="4/3*#ppt_w"/>
                                          </p:val>
                                        </p:tav>
                                        <p:tav tm="100000">
                                          <p:val>
                                            <p:strVal val="#ppt_w"/>
                                          </p:val>
                                        </p:tav>
                                      </p:tavLst>
                                    </p:anim>
                                    <p:anim calcmode="lin" valueType="num">
                                      <p:cBhvr>
                                        <p:cTn id="12"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284871" y="2700997"/>
            <a:ext cx="8577776" cy="2285241"/>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Nunca antes había buscado a Dios </a:t>
            </a:r>
            <a:r>
              <a:rPr lang="es-PE" b="1" dirty="0" smtClean="0">
                <a:solidFill>
                  <a:srgbClr val="002060"/>
                </a:solidFill>
                <a:latin typeface="Arial Black" panose="020B0A04020102020204" pitchFamily="34" charset="0"/>
              </a:rPr>
              <a:t>tan intensamente </a:t>
            </a:r>
            <a:r>
              <a:rPr lang="es-PE" b="1" dirty="0">
                <a:solidFill>
                  <a:srgbClr val="002060"/>
                </a:solidFill>
                <a:latin typeface="Arial Black" panose="020B0A04020102020204" pitchFamily="34" charset="0"/>
              </a:rPr>
              <a:t>y de todo mi corazón, pero ese día, cuando comencé a orar, Él me contestó inmediatamente. Él me dijo: “</a:t>
            </a:r>
            <a:r>
              <a:rPr lang="es-PE" b="1" dirty="0" err="1">
                <a:solidFill>
                  <a:srgbClr val="002060"/>
                </a:solidFill>
                <a:latin typeface="Arial Black" panose="020B0A04020102020204" pitchFamily="34" charset="0"/>
              </a:rPr>
              <a:t>Retha</a:t>
            </a:r>
            <a:r>
              <a:rPr lang="es-PE" b="1" dirty="0">
                <a:solidFill>
                  <a:srgbClr val="002060"/>
                </a:solidFill>
                <a:latin typeface="Arial Black" panose="020B0A04020102020204" pitchFamily="34" charset="0"/>
              </a:rPr>
              <a:t>, quita el calzado de tus pies, </a:t>
            </a:r>
            <a:r>
              <a:rPr lang="es-PE" b="1" dirty="0" smtClean="0">
                <a:solidFill>
                  <a:srgbClr val="002060"/>
                </a:solidFill>
                <a:latin typeface="Arial Black" panose="020B0A04020102020204" pitchFamily="34" charset="0"/>
              </a:rPr>
              <a:t>estás </a:t>
            </a:r>
            <a:r>
              <a:rPr lang="es-PE" b="1" dirty="0">
                <a:solidFill>
                  <a:srgbClr val="002060"/>
                </a:solidFill>
                <a:latin typeface="Arial Black" panose="020B0A04020102020204" pitchFamily="34" charset="0"/>
              </a:rPr>
              <a:t>parada en suelo </a:t>
            </a:r>
            <a:r>
              <a:rPr lang="es-PE" b="1" dirty="0">
                <a:solidFill>
                  <a:srgbClr val="002060"/>
                </a:solidFill>
                <a:latin typeface="Arial Black" panose="020B0A04020102020204" pitchFamily="34" charset="0"/>
              </a:rPr>
              <a:t>S</a:t>
            </a:r>
            <a:r>
              <a:rPr lang="es-PE" b="1" dirty="0" smtClean="0">
                <a:solidFill>
                  <a:srgbClr val="002060"/>
                </a:solidFill>
                <a:latin typeface="Arial Black" panose="020B0A04020102020204" pitchFamily="34" charset="0"/>
              </a:rPr>
              <a:t>anto</a:t>
            </a:r>
            <a:r>
              <a:rPr lang="es-PE" b="1" dirty="0">
                <a:solidFill>
                  <a:srgbClr val="002060"/>
                </a:solidFill>
                <a:latin typeface="Arial Black" panose="020B0A04020102020204" pitchFamily="34" charset="0"/>
              </a:rPr>
              <a:t>”. </a:t>
            </a:r>
          </a:p>
          <a:p>
            <a:pPr algn="ctr"/>
            <a:r>
              <a:rPr lang="es-PE" b="1" dirty="0">
                <a:solidFill>
                  <a:srgbClr val="002060"/>
                </a:solidFill>
                <a:latin typeface="Arial Black" panose="020B0A04020102020204" pitchFamily="34" charset="0"/>
              </a:rPr>
              <a:t>Venir a la presencia del Señor</a:t>
            </a:r>
            <a:r>
              <a:rPr lang="es-PE" b="1">
                <a:solidFill>
                  <a:srgbClr val="002060"/>
                </a:solidFill>
                <a:latin typeface="Arial Black" panose="020B0A04020102020204" pitchFamily="34" charset="0"/>
              </a:rPr>
              <a:t>, </a:t>
            </a:r>
            <a:r>
              <a:rPr lang="es-PE" b="1" smtClean="0">
                <a:solidFill>
                  <a:srgbClr val="002060"/>
                </a:solidFill>
                <a:latin typeface="Arial Black" panose="020B0A04020102020204" pitchFamily="34" charset="0"/>
              </a:rPr>
              <a:t>¡es Santo</a:t>
            </a:r>
            <a:r>
              <a:rPr lang="es-PE" b="1" dirty="0">
                <a:solidFill>
                  <a:srgbClr val="002060"/>
                </a:solidFill>
                <a:latin typeface="Arial Black" panose="020B0A04020102020204" pitchFamily="34" charset="0"/>
              </a:rPr>
              <a:t>, es </a:t>
            </a:r>
            <a:r>
              <a:rPr lang="es-PE" b="1" dirty="0" smtClean="0">
                <a:solidFill>
                  <a:srgbClr val="002060"/>
                </a:solidFill>
                <a:latin typeface="Arial Black" panose="020B0A04020102020204" pitchFamily="34" charset="0"/>
              </a:rPr>
              <a:t>Santo</a:t>
            </a:r>
            <a:r>
              <a:rPr lang="es-PE" b="1" dirty="0">
                <a:solidFill>
                  <a:srgbClr val="002060"/>
                </a:solidFill>
                <a:latin typeface="Arial Black" panose="020B0A04020102020204" pitchFamily="34" charset="0"/>
              </a:rPr>
              <a:t>!</a:t>
            </a:r>
          </a:p>
          <a:p>
            <a:pPr algn="ctr"/>
            <a:r>
              <a:rPr lang="es-PE" b="1" dirty="0">
                <a:solidFill>
                  <a:srgbClr val="002060"/>
                </a:solidFill>
                <a:latin typeface="Arial Black" panose="020B0A04020102020204" pitchFamily="34" charset="0"/>
              </a:rPr>
              <a:t>El Señor me dijo algo más: “Mi querida hija, ¿crees que mi Hijo ya </a:t>
            </a:r>
            <a:r>
              <a:rPr lang="es-PE" b="1" dirty="0" smtClean="0">
                <a:solidFill>
                  <a:srgbClr val="002060"/>
                </a:solidFill>
                <a:latin typeface="Arial Black" panose="020B0A04020102020204" pitchFamily="34" charset="0"/>
              </a:rPr>
              <a:t>pagó </a:t>
            </a:r>
            <a:r>
              <a:rPr lang="es-PE" b="1" dirty="0">
                <a:solidFill>
                  <a:srgbClr val="002060"/>
                </a:solidFill>
                <a:latin typeface="Arial Black" panose="020B0A04020102020204" pitchFamily="34" charset="0"/>
              </a:rPr>
              <a:t>el precio perfecto en la cruz, por ti</a:t>
            </a:r>
            <a:r>
              <a:rPr lang="es-PE" b="1" dirty="0" smtClean="0">
                <a:solidFill>
                  <a:srgbClr val="002060"/>
                </a:solidFill>
                <a:latin typeface="Arial Black" panose="020B0A04020102020204" pitchFamily="34" charset="0"/>
              </a:rPr>
              <a:t>?” </a:t>
            </a:r>
            <a:endParaRPr lang="es-PE" b="1" dirty="0">
              <a:solidFill>
                <a:srgbClr val="002060"/>
              </a:solidFill>
              <a:latin typeface="Arial Black" panose="020B0A04020102020204" pitchFamily="34" charset="0"/>
            </a:endParaRPr>
          </a:p>
          <a:p>
            <a:pPr algn="ctr"/>
            <a:r>
              <a:rPr lang="es-PE" b="1" dirty="0">
                <a:solidFill>
                  <a:srgbClr val="002060"/>
                </a:solidFill>
                <a:latin typeface="Arial Black" panose="020B0A04020102020204" pitchFamily="34" charset="0"/>
              </a:rPr>
              <a:t>Yo le </a:t>
            </a:r>
            <a:r>
              <a:rPr lang="es-PE" b="1" dirty="0" smtClean="0">
                <a:solidFill>
                  <a:srgbClr val="002060"/>
                </a:solidFill>
                <a:latin typeface="Arial Black" panose="020B0A04020102020204" pitchFamily="34" charset="0"/>
              </a:rPr>
              <a:t>dije: </a:t>
            </a:r>
            <a:r>
              <a:rPr lang="es-PE" b="1" dirty="0">
                <a:solidFill>
                  <a:srgbClr val="002060"/>
                </a:solidFill>
                <a:latin typeface="Arial Black" panose="020B0A04020102020204" pitchFamily="34" charset="0"/>
              </a:rPr>
              <a:t>“Si Señor, si”.</a:t>
            </a:r>
          </a:p>
        </p:txBody>
      </p:sp>
    </p:spTree>
    <p:extLst>
      <p:ext uri="{BB962C8B-B14F-4D97-AF65-F5344CB8AC3E}">
        <p14:creationId xmlns:p14="http://schemas.microsoft.com/office/powerpoint/2010/main" val="2948118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16855"/>
            <a:ext cx="9144000" cy="5126645"/>
          </a:xfrm>
          <a:prstGeom prst="rect">
            <a:avLst/>
          </a:prstGeom>
          <a:noFill/>
          <a:ln>
            <a:noFill/>
          </a:ln>
        </p:spPr>
      </p:pic>
      <p:sp>
        <p:nvSpPr>
          <p:cNvPr id="3" name="CuadroTexto 1"/>
          <p:cNvSpPr txBox="1"/>
          <p:nvPr/>
        </p:nvSpPr>
        <p:spPr>
          <a:xfrm>
            <a:off x="189914" y="2962129"/>
            <a:ext cx="8778240" cy="200824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Una cosa extraña sucedió entonces. Yo estaba orando de rodillas, con mis ojos cerrados, de pronto vi en una visión que Jesús en su pasión recibió 39 latigazos. Con el último, el número 39, ya no se podía ver a un humano, todo lo que yo veía era una masa de carne. El Espíritu de Dios me dijo que Jesús había sido golpeado de tal manera que no era posible reconocer una forma humana después. Todo mi ser sollozaba.</a:t>
            </a:r>
          </a:p>
        </p:txBody>
      </p:sp>
    </p:spTree>
    <p:extLst>
      <p:ext uri="{BB962C8B-B14F-4D97-AF65-F5344CB8AC3E}">
        <p14:creationId xmlns:p14="http://schemas.microsoft.com/office/powerpoint/2010/main" val="558755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17892" y="0"/>
            <a:ext cx="9144000" cy="5143500"/>
          </a:xfrm>
          <a:prstGeom prst="rect">
            <a:avLst/>
          </a:prstGeom>
          <a:noFill/>
          <a:ln>
            <a:noFill/>
          </a:ln>
        </p:spPr>
      </p:pic>
      <p:sp>
        <p:nvSpPr>
          <p:cNvPr id="3" name="CuadroTexto 1"/>
          <p:cNvSpPr txBox="1"/>
          <p:nvPr/>
        </p:nvSpPr>
        <p:spPr>
          <a:xfrm>
            <a:off x="200465" y="2985868"/>
            <a:ext cx="8767689" cy="201879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Luego el Señor me dijo: “No, no llores, Mi Hijo lo hizo por ti, y también por Aldo”. Mientras estaba todavía de rodillas, lo oí decir: </a:t>
            </a:r>
            <a:r>
              <a:rPr lang="es-PE" b="1" dirty="0" smtClean="0">
                <a:solidFill>
                  <a:srgbClr val="002060"/>
                </a:solidFill>
                <a:latin typeface="Arial Black" panose="020B0A04020102020204" pitchFamily="34" charset="0"/>
              </a:rPr>
              <a:t>“¡Ha </a:t>
            </a:r>
            <a:r>
              <a:rPr lang="es-PE" b="1" dirty="0">
                <a:solidFill>
                  <a:srgbClr val="002060"/>
                </a:solidFill>
                <a:latin typeface="Arial Black" panose="020B0A04020102020204" pitchFamily="34" charset="0"/>
              </a:rPr>
              <a:t>sido completado, ha sido </a:t>
            </a:r>
            <a:r>
              <a:rPr lang="es-PE" b="1" dirty="0" smtClean="0">
                <a:solidFill>
                  <a:srgbClr val="002060"/>
                </a:solidFill>
                <a:latin typeface="Arial Black" panose="020B0A04020102020204" pitchFamily="34" charset="0"/>
              </a:rPr>
              <a:t>completado!”</a:t>
            </a:r>
            <a:endParaRPr lang="es-PE" b="1" dirty="0">
              <a:solidFill>
                <a:srgbClr val="002060"/>
              </a:solidFill>
              <a:latin typeface="Arial Black" panose="020B0A04020102020204" pitchFamily="34" charset="0"/>
            </a:endParaRPr>
          </a:p>
          <a:p>
            <a:pPr algn="ctr"/>
            <a:r>
              <a:rPr lang="es-PE" b="1" dirty="0">
                <a:solidFill>
                  <a:srgbClr val="002060"/>
                </a:solidFill>
                <a:latin typeface="Arial Black" panose="020B0A04020102020204" pitchFamily="34" charset="0"/>
              </a:rPr>
              <a:t>Luego el Señor me dice “</a:t>
            </a:r>
            <a:r>
              <a:rPr lang="es-PE" b="1" dirty="0" smtClean="0">
                <a:solidFill>
                  <a:srgbClr val="002060"/>
                </a:solidFill>
                <a:latin typeface="Arial Black" panose="020B0A04020102020204" pitchFamily="34" charset="0"/>
              </a:rPr>
              <a:t>Está </a:t>
            </a:r>
            <a:r>
              <a:rPr lang="es-PE" b="1" dirty="0">
                <a:solidFill>
                  <a:srgbClr val="002060"/>
                </a:solidFill>
                <a:latin typeface="Arial Black" panose="020B0A04020102020204" pitchFamily="34" charset="0"/>
              </a:rPr>
              <a:t>completado, </a:t>
            </a:r>
            <a:r>
              <a:rPr lang="es-PE" b="1" dirty="0" err="1">
                <a:solidFill>
                  <a:srgbClr val="002060"/>
                </a:solidFill>
                <a:latin typeface="Arial Black" panose="020B0A04020102020204" pitchFamily="34" charset="0"/>
              </a:rPr>
              <a:t>Retha</a:t>
            </a:r>
            <a:r>
              <a:rPr lang="es-PE" b="1" dirty="0">
                <a:solidFill>
                  <a:srgbClr val="002060"/>
                </a:solidFill>
                <a:latin typeface="Arial Black" panose="020B0A04020102020204" pitchFamily="34" charset="0"/>
              </a:rPr>
              <a:t>”. </a:t>
            </a:r>
          </a:p>
          <a:p>
            <a:pPr algn="ctr"/>
            <a:r>
              <a:rPr lang="es-PE" b="1" dirty="0">
                <a:solidFill>
                  <a:srgbClr val="002060"/>
                </a:solidFill>
                <a:latin typeface="Arial Black" panose="020B0A04020102020204" pitchFamily="34" charset="0"/>
              </a:rPr>
              <a:t>Por primera vez en mi vida experimenté lo que Jesús hizo por mí en la cruz. Entonces Él me dijo: “¿Estás dispuesta a </a:t>
            </a:r>
            <a:r>
              <a:rPr lang="es-PE" b="1" dirty="0" smtClean="0">
                <a:solidFill>
                  <a:srgbClr val="002060"/>
                </a:solidFill>
                <a:latin typeface="Arial Black" panose="020B0A04020102020204" pitchFamily="34" charset="0"/>
              </a:rPr>
              <a:t>sacrificar</a:t>
            </a:r>
          </a:p>
          <a:p>
            <a:pPr algn="ctr"/>
            <a:r>
              <a:rPr lang="es-PE" b="1" dirty="0" smtClean="0">
                <a:solidFill>
                  <a:srgbClr val="002060"/>
                </a:solidFill>
                <a:latin typeface="Arial Black" panose="020B0A04020102020204" pitchFamily="34" charset="0"/>
              </a:rPr>
              <a:t> </a:t>
            </a:r>
            <a:r>
              <a:rPr lang="es-PE" b="1" dirty="0">
                <a:solidFill>
                  <a:srgbClr val="002060"/>
                </a:solidFill>
                <a:latin typeface="Arial Black" panose="020B0A04020102020204" pitchFamily="34" charset="0"/>
              </a:rPr>
              <a:t>a tu hijo</a:t>
            </a:r>
            <a:r>
              <a:rPr lang="es-PE" b="1" dirty="0" smtClean="0">
                <a:solidFill>
                  <a:srgbClr val="002060"/>
                </a:solidFill>
                <a:latin typeface="Arial Black" panose="020B0A04020102020204" pitchFamily="34" charset="0"/>
              </a:rPr>
              <a:t>?”</a:t>
            </a:r>
            <a:endParaRPr lang="es-PE"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675017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9"/>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27487"/>
            <a:ext cx="9144000" cy="5116013"/>
          </a:xfrm>
          <a:prstGeom prst="rect">
            <a:avLst/>
          </a:prstGeom>
          <a:noFill/>
          <a:ln>
            <a:noFill/>
          </a:ln>
        </p:spPr>
      </p:pic>
      <p:sp>
        <p:nvSpPr>
          <p:cNvPr id="3" name="CuadroTexto 1"/>
          <p:cNvSpPr txBox="1"/>
          <p:nvPr/>
        </p:nvSpPr>
        <p:spPr>
          <a:xfrm>
            <a:off x="274320" y="2711548"/>
            <a:ext cx="8641080" cy="2285241"/>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Recuerden, el latido de Aldo en ese momento era sólo de 32 latidos por minuto cuando dejé la sala de cuidados intensivos. Suspiré y reflexioné... puedo decirles honestamente que tenía miedo, si decía que si, Él me lo quitaría.</a:t>
            </a:r>
          </a:p>
          <a:p>
            <a:pPr algn="ctr"/>
            <a:r>
              <a:rPr lang="es-PE" b="1" dirty="0">
                <a:solidFill>
                  <a:srgbClr val="002060"/>
                </a:solidFill>
                <a:latin typeface="Arial Black" panose="020B0A04020102020204" pitchFamily="34" charset="0"/>
              </a:rPr>
              <a:t>Pero ahora me doy cuenta que, si Él lo tomaba o no, Dios está en control en cualquier caso. Honestamente yo tampoco quería estar en una situación en la que tuviera que tomar ese tipo de decisión de vida o muerte. Dios está en control.</a:t>
            </a:r>
          </a:p>
        </p:txBody>
      </p:sp>
    </p:spTree>
    <p:extLst>
      <p:ext uri="{BB962C8B-B14F-4D97-AF65-F5344CB8AC3E}">
        <p14:creationId xmlns:p14="http://schemas.microsoft.com/office/powerpoint/2010/main" val="97053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28368"/>
            <a:ext cx="9144000" cy="5115132"/>
          </a:xfrm>
          <a:prstGeom prst="rect">
            <a:avLst/>
          </a:prstGeom>
          <a:noFill/>
          <a:ln>
            <a:noFill/>
          </a:ln>
        </p:spPr>
      </p:pic>
      <p:sp>
        <p:nvSpPr>
          <p:cNvPr id="3" name="CuadroTexto 1"/>
          <p:cNvSpPr txBox="1"/>
          <p:nvPr/>
        </p:nvSpPr>
        <p:spPr>
          <a:xfrm>
            <a:off x="316523" y="3481754"/>
            <a:ext cx="8556674"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El Señor dijo: “</a:t>
            </a:r>
            <a:r>
              <a:rPr lang="es-PE" b="1" dirty="0" err="1">
                <a:solidFill>
                  <a:srgbClr val="002060"/>
                </a:solidFill>
                <a:latin typeface="Arial Black" panose="020B0A04020102020204" pitchFamily="34" charset="0"/>
              </a:rPr>
              <a:t>Retha</a:t>
            </a:r>
            <a:r>
              <a:rPr lang="es-PE" b="1" dirty="0">
                <a:solidFill>
                  <a:srgbClr val="002060"/>
                </a:solidFill>
                <a:latin typeface="Arial Black" panose="020B0A04020102020204" pitchFamily="34" charset="0"/>
              </a:rPr>
              <a:t>, sacrifícame tu hijo”. Entonces una escritura en Mateo, de repente vino a mí. (Mateo 10:37) “</a:t>
            </a:r>
            <a:r>
              <a:rPr lang="es-PE" b="1" dirty="0" smtClean="0">
                <a:solidFill>
                  <a:srgbClr val="002060"/>
                </a:solidFill>
                <a:latin typeface="Arial Black" panose="020B0A04020102020204" pitchFamily="34" charset="0"/>
              </a:rPr>
              <a:t>Aquél </a:t>
            </a:r>
            <a:r>
              <a:rPr lang="es-PE" b="1" dirty="0">
                <a:solidFill>
                  <a:srgbClr val="002060"/>
                </a:solidFill>
                <a:latin typeface="Arial Black" panose="020B0A04020102020204" pitchFamily="34" charset="0"/>
              </a:rPr>
              <a:t>que ame a hijo, o hija más que a mí, no es digno de mí”. </a:t>
            </a:r>
          </a:p>
          <a:p>
            <a:pPr algn="ctr"/>
            <a:r>
              <a:rPr lang="es-PE" b="1" dirty="0">
                <a:solidFill>
                  <a:srgbClr val="002060"/>
                </a:solidFill>
                <a:latin typeface="Arial Black" panose="020B0A04020102020204" pitchFamily="34" charset="0"/>
              </a:rPr>
              <a:t>Inmediatamente supe que Él estaba hablando acerca de mí. Porque por 10 años Aldo fue mi único hijo.</a:t>
            </a:r>
          </a:p>
        </p:txBody>
      </p:sp>
    </p:spTree>
    <p:extLst>
      <p:ext uri="{BB962C8B-B14F-4D97-AF65-F5344CB8AC3E}">
        <p14:creationId xmlns:p14="http://schemas.microsoft.com/office/powerpoint/2010/main" val="736489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21108"/>
            <a:ext cx="9144000" cy="5122392"/>
          </a:xfrm>
          <a:prstGeom prst="rect">
            <a:avLst/>
          </a:prstGeom>
          <a:noFill/>
          <a:ln>
            <a:noFill/>
          </a:ln>
        </p:spPr>
      </p:pic>
      <p:sp>
        <p:nvSpPr>
          <p:cNvPr id="3" name="Rectángulo 3"/>
          <p:cNvSpPr/>
          <p:nvPr/>
        </p:nvSpPr>
        <p:spPr>
          <a:xfrm>
            <a:off x="253219" y="3439551"/>
            <a:ext cx="8651630" cy="1475345"/>
          </a:xfrm>
          <a:prstGeom prst="rect">
            <a:avLst/>
          </a:prstGeom>
        </p:spPr>
        <p:txBody>
          <a:bodyPr wrap="square" lIns="68580" tIns="34290" rIns="68580" bIns="34290">
            <a:spAutoFit/>
          </a:bodyPr>
          <a:lstStyle/>
          <a:p>
            <a:pPr lvl="0" algn="ctr"/>
            <a:r>
              <a:rPr lang="es-PE" b="1" dirty="0">
                <a:solidFill>
                  <a:srgbClr val="002060"/>
                </a:solidFill>
                <a:latin typeface="Arial Black" panose="020B0A04020102020204" pitchFamily="34" charset="0"/>
              </a:rPr>
              <a:t>La Biblia nos enseña que si nosotros nos queremos gloriar, nos gloriemos en el Señor. Pero ¿acerca de qué nos gloriamos? Acerca de nuestros hijos, de sus logros, las posiciones a las que los presionamos para que alcancen, nos gloriamos acerca de nuestros sueños e ideales en sus vidas.</a:t>
            </a:r>
          </a:p>
        </p:txBody>
      </p:sp>
    </p:spTree>
    <p:extLst>
      <p:ext uri="{BB962C8B-B14F-4D97-AF65-F5344CB8AC3E}">
        <p14:creationId xmlns:p14="http://schemas.microsoft.com/office/powerpoint/2010/main" val="3541515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23234"/>
            <a:ext cx="9144000" cy="5120266"/>
          </a:xfrm>
          <a:prstGeom prst="rect">
            <a:avLst/>
          </a:prstGeom>
          <a:noFill/>
          <a:ln>
            <a:noFill/>
          </a:ln>
        </p:spPr>
      </p:pic>
      <p:sp>
        <p:nvSpPr>
          <p:cNvPr id="3" name="CuadroTexto 1"/>
          <p:cNvSpPr txBox="1"/>
          <p:nvPr/>
        </p:nvSpPr>
        <p:spPr>
          <a:xfrm>
            <a:off x="137160" y="2975318"/>
            <a:ext cx="8830994" cy="200824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El Señor me dijo: “</a:t>
            </a:r>
            <a:r>
              <a:rPr lang="es-PE" b="1" dirty="0" err="1">
                <a:solidFill>
                  <a:srgbClr val="002060"/>
                </a:solidFill>
                <a:latin typeface="Arial Black" panose="020B0A04020102020204" pitchFamily="34" charset="0"/>
              </a:rPr>
              <a:t>Retha</a:t>
            </a:r>
            <a:r>
              <a:rPr lang="es-PE" b="1" dirty="0">
                <a:solidFill>
                  <a:srgbClr val="002060"/>
                </a:solidFill>
                <a:latin typeface="Arial Black" panose="020B0A04020102020204" pitchFamily="34" charset="0"/>
              </a:rPr>
              <a:t>, los hijos están ahí para amarlos, no para gloriarse sobre ellos” (1 Corintios 1:31). Entonces le dije: “Señor, aquí tienes a mi hijo”.</a:t>
            </a:r>
          </a:p>
          <a:p>
            <a:pPr algn="ctr"/>
            <a:r>
              <a:rPr lang="es-PE" b="1" dirty="0">
                <a:solidFill>
                  <a:srgbClr val="002060"/>
                </a:solidFill>
                <a:latin typeface="Arial Black" panose="020B0A04020102020204" pitchFamily="34" charset="0"/>
              </a:rPr>
              <a:t>Entonces la cosa más impresionante sucedió. Abrí mis ojos y yo estaba en el salón del Trono de Dios, y la luz era extremadamente brillante. Y de pronto vi a mi niño acostado allí, con las manos de Dios en su cerebro.</a:t>
            </a:r>
          </a:p>
        </p:txBody>
      </p:sp>
    </p:spTree>
    <p:extLst>
      <p:ext uri="{BB962C8B-B14F-4D97-AF65-F5344CB8AC3E}">
        <p14:creationId xmlns:p14="http://schemas.microsoft.com/office/powerpoint/2010/main" val="1602256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221566" y="2447779"/>
            <a:ext cx="8683283" cy="2562240"/>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En el evangelio según San Lucas dice así: Lo que es imposible para los hombres, es posible para Dios. (Lucas 18:27). ¿Lo ven? Durante los primeros 12 días después del accidente yo había confiado en los médicos.</a:t>
            </a:r>
          </a:p>
          <a:p>
            <a:pPr algn="ctr"/>
            <a:r>
              <a:rPr lang="es-PE" b="1" dirty="0">
                <a:solidFill>
                  <a:srgbClr val="002060"/>
                </a:solidFill>
                <a:latin typeface="Arial Black" panose="020B0A04020102020204" pitchFamily="34" charset="0"/>
              </a:rPr>
              <a:t>Entonces el Espíritu de Dios me dijo: “</a:t>
            </a:r>
            <a:r>
              <a:rPr lang="es-PE" b="1" dirty="0" err="1">
                <a:solidFill>
                  <a:srgbClr val="002060"/>
                </a:solidFill>
                <a:latin typeface="Arial Black" panose="020B0A04020102020204" pitchFamily="34" charset="0"/>
              </a:rPr>
              <a:t>Retha</a:t>
            </a:r>
            <a:r>
              <a:rPr lang="es-PE" b="1" dirty="0">
                <a:solidFill>
                  <a:srgbClr val="002060"/>
                </a:solidFill>
                <a:latin typeface="Arial Black" panose="020B0A04020102020204" pitchFamily="34" charset="0"/>
              </a:rPr>
              <a:t>, he estado esperando por ti 12 días. Lo que es imposible para los hombres es posible para Dios. Yo hice este cerebro y Yo voy a arreglar este cerebro, en toda su gloria. Este niño ya no es tuyo, ahora él me pertenece. Sólo te fue concedido como un préstamo, mi hija”. Dijo Dios.</a:t>
            </a:r>
          </a:p>
        </p:txBody>
      </p:sp>
    </p:spTree>
    <p:extLst>
      <p:ext uri="{BB962C8B-B14F-4D97-AF65-F5344CB8AC3E}">
        <p14:creationId xmlns:p14="http://schemas.microsoft.com/office/powerpoint/2010/main" val="23470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NIÑO REGRESA DEL CIELO CON UN MENSAJE PARA EL MUND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05" y="0"/>
            <a:ext cx="9144000" cy="5143500"/>
          </a:xfrm>
          <a:prstGeom prst="rect">
            <a:avLst/>
          </a:prstGeom>
          <a:noFill/>
          <a:ln>
            <a:noFill/>
          </a:ln>
        </p:spPr>
      </p:pic>
      <p:sp>
        <p:nvSpPr>
          <p:cNvPr id="4" name="CuadroTexto 1"/>
          <p:cNvSpPr txBox="1"/>
          <p:nvPr/>
        </p:nvSpPr>
        <p:spPr>
          <a:xfrm>
            <a:off x="179512" y="3219822"/>
            <a:ext cx="8714935"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É</a:t>
            </a:r>
            <a:r>
              <a:rPr lang="es-PE" b="1" dirty="0" smtClean="0">
                <a:solidFill>
                  <a:srgbClr val="002060"/>
                </a:solidFill>
                <a:latin typeface="Arial Black" panose="020B0A04020102020204" pitchFamily="34" charset="0"/>
              </a:rPr>
              <a:t>l </a:t>
            </a:r>
            <a:r>
              <a:rPr lang="es-PE" b="1" dirty="0">
                <a:solidFill>
                  <a:srgbClr val="002060"/>
                </a:solidFill>
                <a:latin typeface="Arial Black" panose="020B0A04020102020204" pitchFamily="34" charset="0"/>
              </a:rPr>
              <a:t>continuó: “Él le dirá al mundo que Jesucristo está vivo. Ya no te preocupes”. </a:t>
            </a:r>
          </a:p>
          <a:p>
            <a:pPr algn="ctr"/>
            <a:r>
              <a:rPr lang="es-PE" b="1" dirty="0">
                <a:solidFill>
                  <a:srgbClr val="002060"/>
                </a:solidFill>
                <a:latin typeface="Arial Black" panose="020B0A04020102020204" pitchFamily="34" charset="0"/>
              </a:rPr>
              <a:t>Me dijo Dios: “Él está seguro aquí conmigo</a:t>
            </a:r>
            <a:r>
              <a:rPr lang="es-PE" b="1" dirty="0" smtClean="0">
                <a:solidFill>
                  <a:srgbClr val="002060"/>
                </a:solidFill>
                <a:latin typeface="Arial Black" panose="020B0A04020102020204" pitchFamily="34" charset="0"/>
              </a:rPr>
              <a:t>!” </a:t>
            </a:r>
            <a:r>
              <a:rPr lang="es-PE" b="1" dirty="0">
                <a:solidFill>
                  <a:srgbClr val="002060"/>
                </a:solidFill>
                <a:latin typeface="Arial Black" panose="020B0A04020102020204" pitchFamily="34" charset="0"/>
              </a:rPr>
              <a:t>Y también: “Ve y camina el sendero con fe”. </a:t>
            </a:r>
          </a:p>
          <a:p>
            <a:pPr algn="ctr"/>
            <a:r>
              <a:rPr lang="es-PE" b="1" dirty="0">
                <a:solidFill>
                  <a:srgbClr val="002060"/>
                </a:solidFill>
                <a:latin typeface="Arial Black" panose="020B0A04020102020204" pitchFamily="34" charset="0"/>
              </a:rPr>
              <a:t>En el libro de Hebreos dice que la Fe no es lo que ves, sino lo que uno espera (Hebreos 11:1).</a:t>
            </a:r>
          </a:p>
        </p:txBody>
      </p:sp>
      <p:pic>
        <p:nvPicPr>
          <p:cNvPr id="5122"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1475656" y="123478"/>
            <a:ext cx="5880538" cy="2207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4393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2000" fill="hold"/>
                                        <p:tgtEl>
                                          <p:spTgt spid="5122"/>
                                        </p:tgtEl>
                                        <p:attrNameLst>
                                          <p:attrName>ppt_w</p:attrName>
                                        </p:attrNameLst>
                                      </p:cBhvr>
                                      <p:tavLst>
                                        <p:tav tm="0">
                                          <p:val>
                                            <p:fltVal val="0"/>
                                          </p:val>
                                        </p:tav>
                                        <p:tav tm="100000">
                                          <p:val>
                                            <p:strVal val="#ppt_w"/>
                                          </p:val>
                                        </p:tav>
                                      </p:tavLst>
                                    </p:anim>
                                    <p:anim calcmode="lin" valueType="num">
                                      <p:cBhvr>
                                        <p:cTn id="8" dur="2000" fill="hold"/>
                                        <p:tgtEl>
                                          <p:spTgt spid="5122"/>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2000" fill="hold"/>
                                        <p:tgtEl>
                                          <p:spTgt spid="8"/>
                                        </p:tgtEl>
                                        <p:attrNameLst>
                                          <p:attrName>ppt_w</p:attrName>
                                        </p:attrNameLst>
                                      </p:cBhvr>
                                      <p:tavLst>
                                        <p:tav tm="0">
                                          <p:val>
                                            <p:strVal val="4/3*#ppt_w"/>
                                          </p:val>
                                        </p:tav>
                                        <p:tav tm="100000">
                                          <p:val>
                                            <p:strVal val="#ppt_w"/>
                                          </p:val>
                                        </p:tav>
                                      </p:tavLst>
                                    </p:anim>
                                    <p:anim calcmode="lin" valueType="num">
                                      <p:cBhvr>
                                        <p:cTn id="16" dur="2000" fill="hold"/>
                                        <p:tgtEl>
                                          <p:spTgt spid="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16855"/>
            <a:ext cx="9144000" cy="5126645"/>
          </a:xfrm>
          <a:prstGeom prst="rect">
            <a:avLst/>
          </a:prstGeom>
          <a:noFill/>
          <a:ln>
            <a:noFill/>
          </a:ln>
        </p:spPr>
      </p:pic>
      <p:sp>
        <p:nvSpPr>
          <p:cNvPr id="3" name="CuadroTexto 1"/>
          <p:cNvSpPr txBox="1"/>
          <p:nvPr/>
        </p:nvSpPr>
        <p:spPr>
          <a:xfrm>
            <a:off x="242667" y="3439551"/>
            <a:ext cx="8704385"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Vi en visión a mi propio hijo que iba sanando, corriendo y haciendo todo. Dios me dijo que quería que yo mirara el producto final. Pero mientras yo estaba mirando, Él me dijo: “Porque más allá de todo lo que tu pudieras soñar o pedir en oración, Yo te lo daré, regresa ahora, y anda por el camino en fe”.</a:t>
            </a:r>
          </a:p>
        </p:txBody>
      </p:sp>
    </p:spTree>
    <p:extLst>
      <p:ext uri="{BB962C8B-B14F-4D97-AF65-F5344CB8AC3E}">
        <p14:creationId xmlns:p14="http://schemas.microsoft.com/office/powerpoint/2010/main" val="3127501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000" fill="hold"/>
                                        <p:tgtEl>
                                          <p:spTgt spid="2"/>
                                        </p:tgtEl>
                                        <p:attrNameLst>
                                          <p:attrName>ppt_w</p:attrName>
                                        </p:attrNameLst>
                                      </p:cBhvr>
                                      <p:tavLst>
                                        <p:tav tm="0">
                                          <p:val>
                                            <p:strVal val="4/3*#ppt_w"/>
                                          </p:val>
                                        </p:tav>
                                        <p:tav tm="100000">
                                          <p:val>
                                            <p:strVal val="#ppt_w"/>
                                          </p:val>
                                        </p:tav>
                                      </p:tavLst>
                                    </p:anim>
                                    <p:anim calcmode="lin" valueType="num">
                                      <p:cBhvr>
                                        <p:cTn id="12" dur="2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6015" y="18981"/>
            <a:ext cx="9144000" cy="5124519"/>
          </a:xfrm>
          <a:prstGeom prst="rect">
            <a:avLst/>
          </a:prstGeom>
          <a:noFill/>
          <a:ln>
            <a:noFill/>
          </a:ln>
        </p:spPr>
      </p:pic>
      <p:sp>
        <p:nvSpPr>
          <p:cNvPr id="3" name="CuadroTexto 1"/>
          <p:cNvSpPr txBox="1"/>
          <p:nvPr/>
        </p:nvSpPr>
        <p:spPr>
          <a:xfrm>
            <a:off x="251520" y="2931790"/>
            <a:ext cx="8683284" cy="2100575"/>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Cuando abrí mis ojos, una hora y media había estado orando, aún me encontraba de rodillas</a:t>
            </a:r>
            <a:r>
              <a:rPr lang="es-PE" b="1" dirty="0" smtClean="0">
                <a:solidFill>
                  <a:srgbClr val="002060"/>
                </a:solidFill>
                <a:latin typeface="Arial Black" panose="020B0A04020102020204" pitchFamily="34" charset="0"/>
              </a:rPr>
              <a:t>,</a:t>
            </a:r>
            <a:r>
              <a:rPr lang="es-PE" b="1" dirty="0" smtClean="0">
                <a:solidFill>
                  <a:srgbClr val="FF0000"/>
                </a:solidFill>
                <a:latin typeface="Arial Black" panose="020B0A04020102020204" pitchFamily="34" charset="0"/>
              </a:rPr>
              <a:t> </a:t>
            </a:r>
            <a:r>
              <a:rPr lang="es-PE" b="1" dirty="0" smtClean="0">
                <a:solidFill>
                  <a:srgbClr val="002060"/>
                </a:solidFill>
                <a:latin typeface="Arial Black" panose="020B0A04020102020204" pitchFamily="34" charset="0"/>
              </a:rPr>
              <a:t>y pensé </a:t>
            </a:r>
            <a:r>
              <a:rPr lang="es-PE" b="1" dirty="0">
                <a:solidFill>
                  <a:srgbClr val="002060"/>
                </a:solidFill>
                <a:latin typeface="Arial Black" panose="020B0A04020102020204" pitchFamily="34" charset="0"/>
              </a:rPr>
              <a:t>que debía regresar a la sala de cuidados intensivos, porque recordé cómo iba la situación cuando lo dejé allí. </a:t>
            </a:r>
          </a:p>
          <a:p>
            <a:pPr algn="ctr"/>
            <a:r>
              <a:rPr lang="es-PE" b="1" dirty="0">
                <a:solidFill>
                  <a:srgbClr val="002060"/>
                </a:solidFill>
                <a:latin typeface="Arial Black" panose="020B0A04020102020204" pitchFamily="34" charset="0"/>
              </a:rPr>
              <a:t>Cuando regresé, el latido del corazón de Aldo estaba en 86, y ya tenía un cardiólogo con él</a:t>
            </a:r>
            <a:r>
              <a:rPr lang="es-PE" b="1" dirty="0" smtClean="0">
                <a:solidFill>
                  <a:srgbClr val="002060"/>
                </a:solidFill>
                <a:latin typeface="Arial Black" panose="020B0A04020102020204" pitchFamily="34" charset="0"/>
              </a:rPr>
              <a:t>.</a:t>
            </a:r>
            <a:r>
              <a:rPr lang="es-ES" b="1" dirty="0">
                <a:solidFill>
                  <a:srgbClr val="002060"/>
                </a:solidFill>
                <a:latin typeface="Arial Black" panose="020B0A04020102020204" pitchFamily="34" charset="0"/>
              </a:rPr>
              <a:t> </a:t>
            </a:r>
            <a:endParaRPr lang="es-ES" b="1" dirty="0" smtClean="0">
              <a:solidFill>
                <a:srgbClr val="002060"/>
              </a:solidFill>
              <a:latin typeface="Arial Black" panose="020B0A04020102020204" pitchFamily="34" charset="0"/>
            </a:endParaRPr>
          </a:p>
          <a:p>
            <a:pPr algn="ctr"/>
            <a:r>
              <a:rPr lang="es-ES" sz="2400" b="1" dirty="0" smtClean="0">
                <a:solidFill>
                  <a:srgbClr val="002060"/>
                </a:solidFill>
                <a:latin typeface="Arial Black" panose="020B0A04020102020204" pitchFamily="34" charset="0"/>
              </a:rPr>
              <a:t>Supe </a:t>
            </a:r>
            <a:r>
              <a:rPr lang="es-ES" sz="2400" b="1" dirty="0">
                <a:solidFill>
                  <a:srgbClr val="002060"/>
                </a:solidFill>
                <a:latin typeface="Arial Black" panose="020B0A04020102020204" pitchFamily="34" charset="0"/>
              </a:rPr>
              <a:t>inmediatamente que Dios había </a:t>
            </a:r>
            <a:r>
              <a:rPr lang="es-ES" sz="2400" b="1" dirty="0" smtClean="0">
                <a:solidFill>
                  <a:srgbClr val="002060"/>
                </a:solidFill>
                <a:latin typeface="Arial Black" panose="020B0A04020102020204" pitchFamily="34" charset="0"/>
              </a:rPr>
              <a:t>intervenido.</a:t>
            </a:r>
            <a:r>
              <a:rPr lang="es-PE" sz="2400" b="1" dirty="0" smtClean="0">
                <a:solidFill>
                  <a:srgbClr val="002060"/>
                </a:solidFill>
                <a:latin typeface="Arial Black" panose="020B0A04020102020204" pitchFamily="34" charset="0"/>
              </a:rPr>
              <a:t> </a:t>
            </a:r>
            <a:endParaRPr lang="es-PE" sz="24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176550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Rectángulo 1"/>
          <p:cNvSpPr/>
          <p:nvPr/>
        </p:nvSpPr>
        <p:spPr>
          <a:xfrm>
            <a:off x="179512" y="3219822"/>
            <a:ext cx="8788790" cy="1546577"/>
          </a:xfrm>
          <a:prstGeom prst="rect">
            <a:avLst/>
          </a:prstGeom>
        </p:spPr>
        <p:txBody>
          <a:bodyPr wrap="square" lIns="68580" tIns="34290" rIns="68580" bIns="34290">
            <a:spAutoFit/>
          </a:bodyPr>
          <a:lstStyle/>
          <a:p>
            <a:pPr lvl="0" algn="ctr"/>
            <a:r>
              <a:rPr lang="es-PE" b="1" dirty="0" smtClean="0">
                <a:solidFill>
                  <a:srgbClr val="002060"/>
                </a:solidFill>
                <a:latin typeface="Arial Black" panose="020B0A04020102020204" pitchFamily="34" charset="0"/>
              </a:rPr>
              <a:t>Al cabo del mes, tras una notable mejoría, un </a:t>
            </a:r>
            <a:r>
              <a:rPr lang="es-PE" b="1" dirty="0">
                <a:solidFill>
                  <a:srgbClr val="002060"/>
                </a:solidFill>
                <a:latin typeface="Arial Black" panose="020B0A04020102020204" pitchFamily="34" charset="0"/>
              </a:rPr>
              <a:t>doctor </a:t>
            </a:r>
            <a:r>
              <a:rPr lang="es-PE" b="1" dirty="0" smtClean="0">
                <a:solidFill>
                  <a:srgbClr val="002060"/>
                </a:solidFill>
                <a:latin typeface="Arial Black" panose="020B0A04020102020204" pitchFamily="34" charset="0"/>
              </a:rPr>
              <a:t>nos </a:t>
            </a:r>
            <a:r>
              <a:rPr lang="es-PE" b="1" dirty="0">
                <a:solidFill>
                  <a:srgbClr val="002060"/>
                </a:solidFill>
                <a:latin typeface="Arial Black" panose="020B0A04020102020204" pitchFamily="34" charset="0"/>
              </a:rPr>
              <a:t>dio una dirección para que </a:t>
            </a:r>
            <a:r>
              <a:rPr lang="es-PE" b="1" dirty="0" smtClean="0">
                <a:solidFill>
                  <a:srgbClr val="002060"/>
                </a:solidFill>
                <a:latin typeface="Arial Black" panose="020B0A04020102020204" pitchFamily="34" charset="0"/>
              </a:rPr>
              <a:t>trasladáramos </a:t>
            </a:r>
            <a:r>
              <a:rPr lang="es-PE" b="1" dirty="0">
                <a:solidFill>
                  <a:srgbClr val="002060"/>
                </a:solidFill>
                <a:latin typeface="Arial Black" panose="020B0A04020102020204" pitchFamily="34" charset="0"/>
              </a:rPr>
              <a:t>a Aldo a</a:t>
            </a:r>
            <a:r>
              <a:rPr lang="es-PE" b="1" dirty="0" smtClean="0">
                <a:solidFill>
                  <a:srgbClr val="002060"/>
                </a:solidFill>
                <a:latin typeface="Arial Black" panose="020B0A04020102020204" pitchFamily="34" charset="0"/>
              </a:rPr>
              <a:t> </a:t>
            </a:r>
            <a:r>
              <a:rPr lang="es-PE" b="1" dirty="0">
                <a:solidFill>
                  <a:srgbClr val="002060"/>
                </a:solidFill>
                <a:latin typeface="Arial Black" panose="020B0A04020102020204" pitchFamily="34" charset="0"/>
              </a:rPr>
              <a:t>otro hospital, en Pretoria y así lo hicimos, no sin antes, el </a:t>
            </a:r>
            <a:r>
              <a:rPr lang="es-PE" b="1" dirty="0" smtClean="0">
                <a:solidFill>
                  <a:srgbClr val="002060"/>
                </a:solidFill>
                <a:latin typeface="Arial Black" panose="020B0A04020102020204" pitchFamily="34" charset="0"/>
              </a:rPr>
              <a:t>médico </a:t>
            </a:r>
            <a:r>
              <a:rPr lang="es-PE" b="1" dirty="0">
                <a:solidFill>
                  <a:srgbClr val="002060"/>
                </a:solidFill>
                <a:latin typeface="Arial Black" panose="020B0A04020102020204" pitchFamily="34" charset="0"/>
              </a:rPr>
              <a:t>nos aseguraba que Aldo jamás volvería a la normalidad, pero yo le contesté: </a:t>
            </a:r>
            <a:endParaRPr lang="es-PE" b="1" dirty="0" smtClean="0">
              <a:solidFill>
                <a:srgbClr val="002060"/>
              </a:solidFill>
              <a:latin typeface="Arial Black" panose="020B0A04020102020204" pitchFamily="34" charset="0"/>
            </a:endParaRPr>
          </a:p>
          <a:p>
            <a:pPr lvl="0" algn="ctr"/>
            <a:r>
              <a:rPr lang="es-PE" sz="2400" b="1" dirty="0" smtClean="0">
                <a:solidFill>
                  <a:srgbClr val="002060"/>
                </a:solidFill>
                <a:latin typeface="Arial Black" panose="020B0A04020102020204" pitchFamily="34" charset="0"/>
              </a:rPr>
              <a:t>“</a:t>
            </a:r>
            <a:r>
              <a:rPr lang="es-PE" sz="2400" b="1" dirty="0">
                <a:solidFill>
                  <a:srgbClr val="002060"/>
                </a:solidFill>
                <a:latin typeface="Arial Black" panose="020B0A04020102020204" pitchFamily="34" charset="0"/>
              </a:rPr>
              <a:t>Dr. Yo sé que tengo a un Dios vivo”.</a:t>
            </a:r>
          </a:p>
        </p:txBody>
      </p:sp>
    </p:spTree>
    <p:extLst>
      <p:ext uri="{BB962C8B-B14F-4D97-AF65-F5344CB8AC3E}">
        <p14:creationId xmlns:p14="http://schemas.microsoft.com/office/powerpoint/2010/main" val="1938581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7909"/>
            <a:ext cx="9144000" cy="5135591"/>
          </a:xfrm>
          <a:prstGeom prst="rect">
            <a:avLst/>
          </a:prstGeom>
          <a:noFill/>
          <a:ln>
            <a:noFill/>
          </a:ln>
        </p:spPr>
      </p:pic>
      <p:sp>
        <p:nvSpPr>
          <p:cNvPr id="3" name="CuadroTexto 1"/>
          <p:cNvSpPr txBox="1"/>
          <p:nvPr/>
        </p:nvSpPr>
        <p:spPr>
          <a:xfrm>
            <a:off x="251520" y="3363838"/>
            <a:ext cx="8662181" cy="1475346"/>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Después de un mes el personal del hospital de Pretoria también me dijo que era tiempo de llevar al niño a algún otro lugar: “Ya no podemos hacer nada más por él”, nos dijeron.</a:t>
            </a:r>
          </a:p>
          <a:p>
            <a:pPr algn="ctr"/>
            <a:r>
              <a:rPr lang="es-PE" b="1" dirty="0">
                <a:solidFill>
                  <a:srgbClr val="002060"/>
                </a:solidFill>
                <a:latin typeface="Arial Black" panose="020B0A04020102020204" pitchFamily="34" charset="0"/>
              </a:rPr>
              <a:t>Lo llevamos a casa, y empleamos a una enfermera para que lo cuidara día y noche.</a:t>
            </a:r>
          </a:p>
        </p:txBody>
      </p:sp>
    </p:spTree>
    <p:extLst>
      <p:ext uri="{BB962C8B-B14F-4D97-AF65-F5344CB8AC3E}">
        <p14:creationId xmlns:p14="http://schemas.microsoft.com/office/powerpoint/2010/main" val="3484171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435846"/>
            <a:ext cx="8651630"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Su pequeño cuerpo estaba tan rígido como un palo, en espasmo. Sus ojos estaban cerrados. Estaba sólo allí, acostado, sin </a:t>
            </a:r>
            <a:r>
              <a:rPr lang="es-PE" b="1" dirty="0" smtClean="0">
                <a:solidFill>
                  <a:srgbClr val="002060"/>
                </a:solidFill>
                <a:latin typeface="Arial Black" panose="020B0A04020102020204" pitchFamily="34" charset="0"/>
              </a:rPr>
              <a:t>hablar nada </a:t>
            </a:r>
            <a:r>
              <a:rPr lang="es-PE" b="1" dirty="0">
                <a:solidFill>
                  <a:srgbClr val="002060"/>
                </a:solidFill>
                <a:latin typeface="Arial Black" panose="020B0A04020102020204" pitchFamily="34" charset="0"/>
              </a:rPr>
              <a:t>en </a:t>
            </a:r>
            <a:r>
              <a:rPr lang="es-PE" b="1" dirty="0" smtClean="0">
                <a:solidFill>
                  <a:srgbClr val="002060"/>
                </a:solidFill>
                <a:latin typeface="Arial Black" panose="020B0A04020102020204" pitchFamily="34" charset="0"/>
              </a:rPr>
              <a:t> </a:t>
            </a:r>
            <a:r>
              <a:rPr lang="es-PE" b="1" dirty="0">
                <a:solidFill>
                  <a:srgbClr val="002060"/>
                </a:solidFill>
                <a:latin typeface="Arial Black" panose="020B0A04020102020204" pitchFamily="34" charset="0"/>
              </a:rPr>
              <a:t>absoluto. No tenía control sobre su vejiga, y todavía se le alimentaba a través de un tubo en su estómago. La traqueotomía se tenía que </a:t>
            </a:r>
            <a:r>
              <a:rPr lang="es-PE" b="1" dirty="0" smtClean="0">
                <a:solidFill>
                  <a:srgbClr val="002060"/>
                </a:solidFill>
                <a:latin typeface="Arial Black" panose="020B0A04020102020204" pitchFamily="34" charset="0"/>
              </a:rPr>
              <a:t>limpiar a </a:t>
            </a:r>
            <a:r>
              <a:rPr lang="es-PE" b="1" dirty="0">
                <a:solidFill>
                  <a:srgbClr val="002060"/>
                </a:solidFill>
                <a:latin typeface="Arial Black" panose="020B0A04020102020204" pitchFamily="34" charset="0"/>
              </a:rPr>
              <a:t>diario.</a:t>
            </a:r>
          </a:p>
        </p:txBody>
      </p:sp>
    </p:spTree>
    <p:extLst>
      <p:ext uri="{BB962C8B-B14F-4D97-AF65-F5344CB8AC3E}">
        <p14:creationId xmlns:p14="http://schemas.microsoft.com/office/powerpoint/2010/main" val="1155848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10268" y="21108"/>
            <a:ext cx="9144000" cy="5122392"/>
          </a:xfrm>
          <a:prstGeom prst="rect">
            <a:avLst/>
          </a:prstGeom>
          <a:noFill/>
          <a:ln>
            <a:noFill/>
          </a:ln>
        </p:spPr>
      </p:pic>
      <p:sp>
        <p:nvSpPr>
          <p:cNvPr id="3" name="CuadroTexto 1"/>
          <p:cNvSpPr txBox="1"/>
          <p:nvPr/>
        </p:nvSpPr>
        <p:spPr>
          <a:xfrm>
            <a:off x="242668" y="3154680"/>
            <a:ext cx="8662182"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He aprendido a través de esta experiencia que debo poner la mirada en Jesucristo, tal como lo hizo Pedro, cuando comenzó a caminar en el agua. Así también Ud. debe poner la mirada en Jesucristo si está pasando por una gran adversidad en su vida. No se concentre en la circunstancia adversa, concéntrese en Jesucristo, crea en Él y no quite su mirada del maestro.</a:t>
            </a:r>
          </a:p>
        </p:txBody>
      </p:sp>
    </p:spTree>
    <p:extLst>
      <p:ext uri="{BB962C8B-B14F-4D97-AF65-F5344CB8AC3E}">
        <p14:creationId xmlns:p14="http://schemas.microsoft.com/office/powerpoint/2010/main" val="2598984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1"/>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t="-505"/>
          <a:stretch/>
        </p:blipFill>
        <p:spPr>
          <a:xfrm>
            <a:off x="-20899" y="1"/>
            <a:ext cx="9144000" cy="5143500"/>
          </a:xfrm>
          <a:prstGeom prst="rect">
            <a:avLst/>
          </a:prstGeom>
          <a:noFill/>
          <a:ln>
            <a:noFill/>
          </a:ln>
        </p:spPr>
      </p:pic>
      <p:sp>
        <p:nvSpPr>
          <p:cNvPr id="3" name="CuadroTexto 1"/>
          <p:cNvSpPr txBox="1"/>
          <p:nvPr/>
        </p:nvSpPr>
        <p:spPr>
          <a:xfrm>
            <a:off x="200465" y="2941028"/>
            <a:ext cx="8736037" cy="200824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Un día </a:t>
            </a:r>
            <a:r>
              <a:rPr lang="es-PE" b="1" dirty="0" smtClean="0">
                <a:solidFill>
                  <a:srgbClr val="002060"/>
                </a:solidFill>
                <a:latin typeface="Arial Black" panose="020B0A04020102020204" pitchFamily="34" charset="0"/>
              </a:rPr>
              <a:t>bajé </a:t>
            </a:r>
            <a:r>
              <a:rPr lang="es-PE" b="1" dirty="0">
                <a:solidFill>
                  <a:srgbClr val="002060"/>
                </a:solidFill>
                <a:latin typeface="Arial Black" panose="020B0A04020102020204" pitchFamily="34" charset="0"/>
              </a:rPr>
              <a:t>a mi hijo Aldo de su cama y le ayudamos a caminar, cuando de pronto una persona vino y nos dijo que no hiciéramos eso, porque era inútil, ya que nuestro hijo jamás podría caminar, ni hablar y estaría siempre postrado en </a:t>
            </a:r>
            <a:r>
              <a:rPr lang="es-PE" b="1" dirty="0" smtClean="0">
                <a:solidFill>
                  <a:srgbClr val="002060"/>
                </a:solidFill>
                <a:latin typeface="Arial Black" panose="020B0A04020102020204" pitchFamily="34" charset="0"/>
              </a:rPr>
              <a:t>cama, </a:t>
            </a:r>
            <a:r>
              <a:rPr lang="es-PE" b="1" dirty="0">
                <a:solidFill>
                  <a:srgbClr val="002060"/>
                </a:solidFill>
                <a:latin typeface="Arial Black" panose="020B0A04020102020204" pitchFamily="34" charset="0"/>
              </a:rPr>
              <a:t>y yo le dije a esta persona que el Espíritu de Dios me había dado su promesa que iba a restaurar por completo a mi hijo y yo me aferré a mi fe inquebrantable en el Señor.</a:t>
            </a:r>
          </a:p>
        </p:txBody>
      </p:sp>
    </p:spTree>
    <p:extLst>
      <p:ext uri="{BB962C8B-B14F-4D97-AF65-F5344CB8AC3E}">
        <p14:creationId xmlns:p14="http://schemas.microsoft.com/office/powerpoint/2010/main" val="3900976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30494"/>
            <a:ext cx="9144000" cy="5113006"/>
          </a:xfrm>
          <a:prstGeom prst="rect">
            <a:avLst/>
          </a:prstGeom>
          <a:noFill/>
          <a:ln>
            <a:noFill/>
          </a:ln>
        </p:spPr>
      </p:pic>
      <p:sp>
        <p:nvSpPr>
          <p:cNvPr id="3" name="CuadroTexto 1"/>
          <p:cNvSpPr txBox="1"/>
          <p:nvPr/>
        </p:nvSpPr>
        <p:spPr>
          <a:xfrm>
            <a:off x="395536" y="3579862"/>
            <a:ext cx="8472267" cy="921349"/>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Sin embargo, tal promesa de Dios no hubiera funcionado si es que yo no hubiera tenido fe, de que Él es capaz de hacer realidad la restauración física de mi hijo.</a:t>
            </a:r>
          </a:p>
        </p:txBody>
      </p:sp>
      <p:sp>
        <p:nvSpPr>
          <p:cNvPr id="4" name="3 Rectángulo"/>
          <p:cNvSpPr/>
          <p:nvPr/>
        </p:nvSpPr>
        <p:spPr>
          <a:xfrm>
            <a:off x="1043608" y="339502"/>
            <a:ext cx="7056784" cy="1877437"/>
          </a:xfrm>
          <a:prstGeom prst="rect">
            <a:avLst/>
          </a:prstGeom>
          <a:noFill/>
        </p:spPr>
        <p:txBody>
          <a:bodyPr wrap="square">
            <a:spAutoFit/>
            <a:scene3d>
              <a:camera prst="obliqueBottomLeft"/>
              <a:lightRig rig="threePt" dir="t"/>
            </a:scene3d>
            <a:sp3d extrusionH="107950" contourW="6350">
              <a:extrusionClr>
                <a:srgbClr val="1B4955"/>
              </a:extrusionClr>
              <a:contourClr>
                <a:schemeClr val="accent5">
                  <a:lumMod val="50000"/>
                </a:schemeClr>
              </a:contourClr>
            </a:sp3d>
          </a:bodyPr>
          <a:lstStyle/>
          <a:p>
            <a:pPr algn="ctr"/>
            <a:r>
              <a:rPr lang="es-ES" sz="3200" b="1" dirty="0">
                <a:solidFill>
                  <a:schemeClr val="accent5">
                    <a:lumMod val="20000"/>
                    <a:lumOff val="80000"/>
                  </a:schemeClr>
                </a:solidFill>
                <a:effectLst>
                  <a:outerShdw blurRad="50800" dist="50800" dir="5400000" algn="ctr" rotWithShape="0">
                    <a:schemeClr val="accent5">
                      <a:lumMod val="50000"/>
                    </a:schemeClr>
                  </a:outerShdw>
                </a:effectLst>
                <a:latin typeface="Berlin Sans FB Demi" panose="020E0802020502020306" pitchFamily="34" charset="0"/>
                <a:cs typeface="Aharoni" panose="02010803020104030203" pitchFamily="2" charset="-79"/>
              </a:rPr>
              <a:t>Es, pues, la fe la certeza de </a:t>
            </a:r>
            <a:r>
              <a:rPr lang="es-ES" sz="3200" b="1" dirty="0" smtClean="0">
                <a:solidFill>
                  <a:schemeClr val="accent5">
                    <a:lumMod val="20000"/>
                    <a:lumOff val="80000"/>
                  </a:schemeClr>
                </a:solidFill>
                <a:effectLst>
                  <a:outerShdw blurRad="50800" dist="50800" dir="5400000" algn="ctr" rotWithShape="0">
                    <a:schemeClr val="accent5">
                      <a:lumMod val="50000"/>
                    </a:schemeClr>
                  </a:outerShdw>
                </a:effectLst>
                <a:latin typeface="Berlin Sans FB Demi" panose="020E0802020502020306" pitchFamily="34" charset="0"/>
                <a:cs typeface="Aharoni" panose="02010803020104030203" pitchFamily="2" charset="-79"/>
              </a:rPr>
              <a:t>lo que </a:t>
            </a:r>
          </a:p>
          <a:p>
            <a:pPr algn="ctr"/>
            <a:r>
              <a:rPr lang="es-ES" sz="3200" b="1" dirty="0" smtClean="0">
                <a:solidFill>
                  <a:schemeClr val="accent5">
                    <a:lumMod val="20000"/>
                    <a:lumOff val="80000"/>
                  </a:schemeClr>
                </a:solidFill>
                <a:effectLst>
                  <a:outerShdw blurRad="50800" dist="50800" dir="5400000" algn="ctr" rotWithShape="0">
                    <a:schemeClr val="accent5">
                      <a:lumMod val="50000"/>
                    </a:schemeClr>
                  </a:outerShdw>
                </a:effectLst>
                <a:latin typeface="Berlin Sans FB Demi" panose="020E0802020502020306" pitchFamily="34" charset="0"/>
                <a:cs typeface="Aharoni" panose="02010803020104030203" pitchFamily="2" charset="-79"/>
              </a:rPr>
              <a:t>se </a:t>
            </a:r>
            <a:r>
              <a:rPr lang="es-ES" sz="3200" b="1" dirty="0">
                <a:solidFill>
                  <a:schemeClr val="accent5">
                    <a:lumMod val="20000"/>
                    <a:lumOff val="80000"/>
                  </a:schemeClr>
                </a:solidFill>
                <a:effectLst>
                  <a:outerShdw blurRad="50800" dist="50800" dir="5400000" algn="ctr" rotWithShape="0">
                    <a:schemeClr val="accent5">
                      <a:lumMod val="50000"/>
                    </a:schemeClr>
                  </a:outerShdw>
                </a:effectLst>
                <a:latin typeface="Berlin Sans FB Demi" panose="020E0802020502020306" pitchFamily="34" charset="0"/>
                <a:cs typeface="Aharoni" panose="02010803020104030203" pitchFamily="2" charset="-79"/>
              </a:rPr>
              <a:t>espera, la convicción de lo </a:t>
            </a:r>
            <a:endParaRPr lang="es-ES" sz="3200" b="1" dirty="0" smtClean="0">
              <a:solidFill>
                <a:schemeClr val="accent5">
                  <a:lumMod val="20000"/>
                  <a:lumOff val="80000"/>
                </a:schemeClr>
              </a:solidFill>
              <a:effectLst>
                <a:outerShdw blurRad="50800" dist="50800" dir="5400000" algn="ctr" rotWithShape="0">
                  <a:schemeClr val="accent5">
                    <a:lumMod val="50000"/>
                  </a:schemeClr>
                </a:outerShdw>
              </a:effectLst>
              <a:latin typeface="Berlin Sans FB Demi" panose="020E0802020502020306" pitchFamily="34" charset="0"/>
              <a:cs typeface="Aharoni" panose="02010803020104030203" pitchFamily="2" charset="-79"/>
            </a:endParaRPr>
          </a:p>
          <a:p>
            <a:pPr algn="ctr"/>
            <a:r>
              <a:rPr lang="es-ES" sz="3200" b="1" dirty="0" smtClean="0">
                <a:solidFill>
                  <a:schemeClr val="accent5">
                    <a:lumMod val="20000"/>
                    <a:lumOff val="80000"/>
                  </a:schemeClr>
                </a:solidFill>
                <a:effectLst>
                  <a:outerShdw blurRad="50800" dist="50800" dir="5400000" algn="ctr" rotWithShape="0">
                    <a:schemeClr val="accent5">
                      <a:lumMod val="50000"/>
                    </a:schemeClr>
                  </a:outerShdw>
                </a:effectLst>
                <a:latin typeface="Berlin Sans FB Demi" panose="020E0802020502020306" pitchFamily="34" charset="0"/>
                <a:cs typeface="Aharoni" panose="02010803020104030203" pitchFamily="2" charset="-79"/>
              </a:rPr>
              <a:t>que no </a:t>
            </a:r>
            <a:r>
              <a:rPr lang="es-ES" sz="3200" b="1" dirty="0">
                <a:solidFill>
                  <a:schemeClr val="accent5">
                    <a:lumMod val="20000"/>
                    <a:lumOff val="80000"/>
                  </a:schemeClr>
                </a:solidFill>
                <a:effectLst>
                  <a:outerShdw blurRad="50800" dist="50800" dir="5400000" algn="ctr" rotWithShape="0">
                    <a:schemeClr val="accent5">
                      <a:lumMod val="50000"/>
                    </a:schemeClr>
                  </a:outerShdw>
                </a:effectLst>
                <a:latin typeface="Berlin Sans FB Demi" panose="020E0802020502020306" pitchFamily="34" charset="0"/>
                <a:cs typeface="Aharoni" panose="02010803020104030203" pitchFamily="2" charset="-79"/>
              </a:rPr>
              <a:t>se ve</a:t>
            </a:r>
            <a:r>
              <a:rPr lang="es-ES" sz="3200" b="1" dirty="0" smtClean="0">
                <a:solidFill>
                  <a:schemeClr val="accent5">
                    <a:lumMod val="20000"/>
                    <a:lumOff val="80000"/>
                  </a:schemeClr>
                </a:solidFill>
                <a:effectLst>
                  <a:outerShdw blurRad="50800" dist="50800" dir="5400000" algn="ctr" rotWithShape="0">
                    <a:schemeClr val="accent5">
                      <a:lumMod val="50000"/>
                    </a:schemeClr>
                  </a:outerShdw>
                </a:effectLst>
                <a:latin typeface="Berlin Sans FB Demi" panose="020E0802020502020306" pitchFamily="34" charset="0"/>
                <a:cs typeface="Aharoni" panose="02010803020104030203" pitchFamily="2" charset="-79"/>
              </a:rPr>
              <a:t>.</a:t>
            </a:r>
          </a:p>
          <a:p>
            <a:pPr algn="ctr"/>
            <a:r>
              <a:rPr lang="es-ES" sz="2000" b="1" dirty="0" smtClean="0">
                <a:solidFill>
                  <a:schemeClr val="accent5">
                    <a:lumMod val="20000"/>
                    <a:lumOff val="80000"/>
                  </a:schemeClr>
                </a:solidFill>
                <a:effectLst>
                  <a:outerShdw blurRad="50800" dist="50800" dir="5400000" algn="ctr" rotWithShape="0">
                    <a:schemeClr val="accent5">
                      <a:lumMod val="50000"/>
                    </a:schemeClr>
                  </a:outerShdw>
                </a:effectLst>
                <a:latin typeface="Berlin Sans FB Demi" panose="020E0802020502020306" pitchFamily="34" charset="0"/>
                <a:cs typeface="Aharoni" panose="02010803020104030203" pitchFamily="2" charset="-79"/>
              </a:rPr>
              <a:t>Hebreos 11:1 </a:t>
            </a:r>
            <a:endParaRPr lang="es-ES" sz="2000" b="1" dirty="0">
              <a:solidFill>
                <a:schemeClr val="accent5">
                  <a:lumMod val="20000"/>
                  <a:lumOff val="80000"/>
                </a:schemeClr>
              </a:solidFill>
              <a:effectLst>
                <a:outerShdw blurRad="50800" dist="50800" dir="5400000" algn="ctr" rotWithShape="0">
                  <a:schemeClr val="accent5">
                    <a:lumMod val="50000"/>
                  </a:schemeClr>
                </a:outerShdw>
              </a:effectLst>
              <a:latin typeface="Berlin Sans FB Demi" panose="020E0802020502020306" pitchFamily="34" charset="0"/>
              <a:cs typeface="Aharoni" panose="02010803020104030203" pitchFamily="2" charset="-79"/>
            </a:endParaRPr>
          </a:p>
        </p:txBody>
      </p:sp>
    </p:spTree>
    <p:extLst>
      <p:ext uri="{BB962C8B-B14F-4D97-AF65-F5344CB8AC3E}">
        <p14:creationId xmlns:p14="http://schemas.microsoft.com/office/powerpoint/2010/main" val="2080852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242668" y="3418450"/>
            <a:ext cx="8725486"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Cuando mi hijo dejó el hospital me dijeron que cuando él despertara tendría una pérdida de memoria de al menos 10 años. Por ello, una terapista ocupacional le estaba enseñando el abecedario, algo que él ya había aprendido en la escuela, antes del accidente, pero que ahora tenía que volver a empezar de cero, teniendo 12 años.</a:t>
            </a:r>
          </a:p>
        </p:txBody>
      </p:sp>
    </p:spTree>
    <p:extLst>
      <p:ext uri="{BB962C8B-B14F-4D97-AF65-F5344CB8AC3E}">
        <p14:creationId xmlns:p14="http://schemas.microsoft.com/office/powerpoint/2010/main" val="1411092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242668" y="3165231"/>
            <a:ext cx="8672732"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De pronto, mi hijo estando postrado en la cama, mueve su cabeza como buscando algo a su alrededor y puso sus ojos en una pluma, y yo lo vi. </a:t>
            </a:r>
          </a:p>
          <a:p>
            <a:pPr algn="ctr"/>
            <a:r>
              <a:rPr lang="es-PE" b="1" dirty="0">
                <a:solidFill>
                  <a:srgbClr val="002060"/>
                </a:solidFill>
                <a:latin typeface="Arial Black" panose="020B0A04020102020204" pitchFamily="34" charset="0"/>
              </a:rPr>
              <a:t>Luego le pregunté: “¿Aldo quieres escribir</a:t>
            </a:r>
            <a:r>
              <a:rPr lang="es-PE" b="1" dirty="0" smtClean="0">
                <a:solidFill>
                  <a:srgbClr val="002060"/>
                </a:solidFill>
                <a:latin typeface="Arial Black" panose="020B0A04020102020204" pitchFamily="34" charset="0"/>
              </a:rPr>
              <a:t>?” </a:t>
            </a:r>
            <a:r>
              <a:rPr lang="es-PE" b="1" dirty="0">
                <a:solidFill>
                  <a:srgbClr val="002060"/>
                </a:solidFill>
                <a:latin typeface="Arial Black" panose="020B0A04020102020204" pitchFamily="34" charset="0"/>
              </a:rPr>
              <a:t>El asintió con su cabeza levemente. Le </a:t>
            </a:r>
            <a:r>
              <a:rPr lang="es-PE" b="1" dirty="0" smtClean="0">
                <a:solidFill>
                  <a:srgbClr val="002060"/>
                </a:solidFill>
                <a:latin typeface="Arial Black" panose="020B0A04020102020204" pitchFamily="34" charset="0"/>
              </a:rPr>
              <a:t>ayudé </a:t>
            </a:r>
            <a:r>
              <a:rPr lang="es-PE" b="1" dirty="0">
                <a:solidFill>
                  <a:srgbClr val="002060"/>
                </a:solidFill>
                <a:latin typeface="Arial Black" panose="020B0A04020102020204" pitchFamily="34" charset="0"/>
              </a:rPr>
              <a:t>a sostener la pluma, porque su puño derecho temblaba un poco, y entonces comenzó a escribir.</a:t>
            </a:r>
          </a:p>
        </p:txBody>
      </p:sp>
    </p:spTree>
    <p:extLst>
      <p:ext uri="{BB962C8B-B14F-4D97-AF65-F5344CB8AC3E}">
        <p14:creationId xmlns:p14="http://schemas.microsoft.com/office/powerpoint/2010/main" val="1381094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18981"/>
            <a:ext cx="9144000" cy="5124519"/>
          </a:xfrm>
          <a:prstGeom prst="rect">
            <a:avLst/>
          </a:prstGeom>
          <a:noFill/>
          <a:ln>
            <a:noFill/>
          </a:ln>
        </p:spPr>
      </p:pic>
      <p:sp>
        <p:nvSpPr>
          <p:cNvPr id="3" name="CuadroTexto 1"/>
          <p:cNvSpPr txBox="1"/>
          <p:nvPr/>
        </p:nvSpPr>
        <p:spPr>
          <a:xfrm>
            <a:off x="251520" y="3219822"/>
            <a:ext cx="8672732" cy="1823576"/>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Él comenzó con A, directo hasta llegar a la Z, y entonces escribió: “Gracias mamá, que nunca dejaste de creer”. Por primera vez desde el día que había estado de rodillas, experimenté</a:t>
            </a:r>
            <a:r>
              <a:rPr lang="es-PE" b="1" dirty="0" smtClean="0">
                <a:solidFill>
                  <a:srgbClr val="002060"/>
                </a:solidFill>
                <a:latin typeface="Arial Black" panose="020B0A04020102020204" pitchFamily="34" charset="0"/>
              </a:rPr>
              <a:t>:</a:t>
            </a:r>
          </a:p>
          <a:p>
            <a:pPr algn="ctr"/>
            <a:r>
              <a:rPr lang="es-PE" b="1" dirty="0" smtClean="0">
                <a:solidFill>
                  <a:srgbClr val="002060"/>
                </a:solidFill>
                <a:latin typeface="Arial Black" panose="020B0A04020102020204" pitchFamily="34" charset="0"/>
              </a:rPr>
              <a:t> </a:t>
            </a:r>
            <a:r>
              <a:rPr lang="es-PE" sz="2400" b="1" dirty="0">
                <a:solidFill>
                  <a:srgbClr val="002060"/>
                </a:solidFill>
                <a:latin typeface="Arial Black" panose="020B0A04020102020204" pitchFamily="34" charset="0"/>
              </a:rPr>
              <a:t>¡¡Jesús está vivo!! </a:t>
            </a:r>
            <a:r>
              <a:rPr lang="es-PE" b="1" dirty="0">
                <a:solidFill>
                  <a:srgbClr val="002060"/>
                </a:solidFill>
                <a:latin typeface="Arial Black" panose="020B0A04020102020204" pitchFamily="34" charset="0"/>
              </a:rPr>
              <a:t>Grité lo más fuerte que mi voz pudo salir: “¡¡Jesús, </a:t>
            </a:r>
            <a:r>
              <a:rPr lang="es-PE" b="1" dirty="0" smtClean="0">
                <a:solidFill>
                  <a:srgbClr val="002060"/>
                </a:solidFill>
                <a:latin typeface="Arial Black" panose="020B0A04020102020204" pitchFamily="34" charset="0"/>
              </a:rPr>
              <a:t>tú </a:t>
            </a:r>
            <a:r>
              <a:rPr lang="es-PE" b="1" dirty="0">
                <a:solidFill>
                  <a:srgbClr val="002060"/>
                </a:solidFill>
                <a:latin typeface="Arial Black" panose="020B0A04020102020204" pitchFamily="34" charset="0"/>
              </a:rPr>
              <a:t>realmente estás vivo!! Grité tanto que mi ser interior despertó.</a:t>
            </a:r>
          </a:p>
        </p:txBody>
      </p:sp>
    </p:spTree>
    <p:extLst>
      <p:ext uri="{BB962C8B-B14F-4D97-AF65-F5344CB8AC3E}">
        <p14:creationId xmlns:p14="http://schemas.microsoft.com/office/powerpoint/2010/main" val="51960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6"/>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9827" y="32621"/>
            <a:ext cx="9144000" cy="5110879"/>
          </a:xfrm>
          <a:prstGeom prst="rect">
            <a:avLst/>
          </a:prstGeom>
          <a:noFill/>
          <a:ln>
            <a:noFill/>
          </a:ln>
        </p:spPr>
      </p:pic>
      <p:sp>
        <p:nvSpPr>
          <p:cNvPr id="3" name="CuadroTexto 1"/>
          <p:cNvSpPr txBox="1"/>
          <p:nvPr/>
        </p:nvSpPr>
        <p:spPr>
          <a:xfrm>
            <a:off x="179512" y="2787774"/>
            <a:ext cx="8672732" cy="2285241"/>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Le pregunté a Aldo cuantos años tenía, y él lo escribió. </a:t>
            </a:r>
            <a:r>
              <a:rPr lang="es-PE" b="1" dirty="0" smtClean="0">
                <a:solidFill>
                  <a:srgbClr val="002060"/>
                </a:solidFill>
                <a:latin typeface="Arial Black" panose="020B0A04020102020204" pitchFamily="34" charset="0"/>
              </a:rPr>
              <a:t>El nombre de la </a:t>
            </a:r>
            <a:r>
              <a:rPr lang="es-PE" b="1" dirty="0">
                <a:solidFill>
                  <a:srgbClr val="002060"/>
                </a:solidFill>
                <a:latin typeface="Arial Black" panose="020B0A04020102020204" pitchFamily="34" charset="0"/>
              </a:rPr>
              <a:t>escuela a la que asistía, y él lo escribió. ¿Cuál era el nombre de su papá? Y él lo recordó. Todo, incluyendo el accidente.</a:t>
            </a:r>
          </a:p>
          <a:p>
            <a:pPr algn="ctr"/>
            <a:r>
              <a:rPr lang="es-PE" b="1" dirty="0">
                <a:solidFill>
                  <a:srgbClr val="002060"/>
                </a:solidFill>
                <a:latin typeface="Arial Black" panose="020B0A04020102020204" pitchFamily="34" charset="0"/>
              </a:rPr>
              <a:t>Entonces yo le empecé a </a:t>
            </a:r>
            <a:r>
              <a:rPr lang="es-PE" b="1" dirty="0" smtClean="0">
                <a:solidFill>
                  <a:srgbClr val="002060"/>
                </a:solidFill>
                <a:latin typeface="Arial Black" panose="020B0A04020102020204" pitchFamily="34" charset="0"/>
              </a:rPr>
              <a:t>conversar </a:t>
            </a:r>
            <a:r>
              <a:rPr lang="es-PE" b="1" dirty="0">
                <a:solidFill>
                  <a:srgbClr val="002060"/>
                </a:solidFill>
                <a:latin typeface="Arial Black" panose="020B0A04020102020204" pitchFamily="34" charset="0"/>
              </a:rPr>
              <a:t>acerca de las 4 veces que casi lo perdimos. En ese momento él todavía no podía hablar </a:t>
            </a:r>
            <a:r>
              <a:rPr lang="es-PE" b="1" dirty="0" smtClean="0">
                <a:solidFill>
                  <a:srgbClr val="002060"/>
                </a:solidFill>
                <a:latin typeface="Arial Black" panose="020B0A04020102020204" pitchFamily="34" charset="0"/>
              </a:rPr>
              <a:t>–él </a:t>
            </a:r>
            <a:r>
              <a:rPr lang="es-PE" b="1" dirty="0">
                <a:solidFill>
                  <a:srgbClr val="002060"/>
                </a:solidFill>
                <a:latin typeface="Arial Black" panose="020B0A04020102020204" pitchFamily="34" charset="0"/>
              </a:rPr>
              <a:t>no pudo hablar por un tiempo de 6 </a:t>
            </a:r>
            <a:r>
              <a:rPr lang="es-PE" b="1" dirty="0" smtClean="0">
                <a:solidFill>
                  <a:srgbClr val="002060"/>
                </a:solidFill>
                <a:latin typeface="Arial Black" panose="020B0A04020102020204" pitchFamily="34" charset="0"/>
              </a:rPr>
              <a:t>meses– </a:t>
            </a:r>
            <a:r>
              <a:rPr lang="es-PE" b="1" dirty="0">
                <a:solidFill>
                  <a:srgbClr val="002060"/>
                </a:solidFill>
                <a:latin typeface="Arial Black" panose="020B0A04020102020204" pitchFamily="34" charset="0"/>
              </a:rPr>
              <a:t>pero él indicaba cuando quería escribir algo. Le </a:t>
            </a:r>
            <a:r>
              <a:rPr lang="es-PE" b="1" dirty="0" smtClean="0">
                <a:solidFill>
                  <a:srgbClr val="002060"/>
                </a:solidFill>
                <a:latin typeface="Arial Black" panose="020B0A04020102020204" pitchFamily="34" charset="0"/>
              </a:rPr>
              <a:t>hablé </a:t>
            </a:r>
            <a:r>
              <a:rPr lang="es-PE" b="1" dirty="0">
                <a:solidFill>
                  <a:srgbClr val="002060"/>
                </a:solidFill>
                <a:latin typeface="Arial Black" panose="020B0A04020102020204" pitchFamily="34" charset="0"/>
              </a:rPr>
              <a:t>también del sueño en el cual lo vi muriéndose.</a:t>
            </a:r>
          </a:p>
        </p:txBody>
      </p:sp>
    </p:spTree>
    <p:extLst>
      <p:ext uri="{BB962C8B-B14F-4D97-AF65-F5344CB8AC3E}">
        <p14:creationId xmlns:p14="http://schemas.microsoft.com/office/powerpoint/2010/main" val="2124478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13199" y="1530"/>
            <a:ext cx="9144000" cy="5141970"/>
          </a:xfrm>
          <a:prstGeom prst="rect">
            <a:avLst/>
          </a:prstGeom>
          <a:noFill/>
          <a:ln>
            <a:noFill/>
          </a:ln>
        </p:spPr>
      </p:pic>
      <p:sp>
        <p:nvSpPr>
          <p:cNvPr id="3" name="CuadroTexto 1"/>
          <p:cNvSpPr txBox="1"/>
          <p:nvPr/>
        </p:nvSpPr>
        <p:spPr>
          <a:xfrm>
            <a:off x="189914" y="2943665"/>
            <a:ext cx="8788791" cy="200824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Él sacudió su cabeza en señal negativa, y comenzó a escribir. “Mamá, no fue un sueño”, escribió: “Jesús te dijo que hablaras vida sobre mi cuerpo, y tú lo hiciste. Estoy muy contento de que lo hayas hecho tan obedientemente”, lloré mucho, mamá, y sentí tanta pena por todos ustedes”. </a:t>
            </a:r>
          </a:p>
          <a:p>
            <a:pPr algn="ctr"/>
            <a:r>
              <a:rPr lang="es-PE" b="1" dirty="0">
                <a:solidFill>
                  <a:srgbClr val="002060"/>
                </a:solidFill>
                <a:latin typeface="Arial Black" panose="020B0A04020102020204" pitchFamily="34" charset="0"/>
              </a:rPr>
              <a:t>Yo permanecía en silencio, y el escribió algo más: “Mamá, si tu no me hubieras sacrificado, yo estaría muerto ahora mismo”.</a:t>
            </a:r>
          </a:p>
        </p:txBody>
      </p:sp>
    </p:spTree>
    <p:extLst>
      <p:ext uri="{BB962C8B-B14F-4D97-AF65-F5344CB8AC3E}">
        <p14:creationId xmlns:p14="http://schemas.microsoft.com/office/powerpoint/2010/main" val="1927991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295422" y="3196883"/>
            <a:ext cx="8556674"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Aldo continuó escribiendo. En el tiempo que siguió, él llenó páginas y páginas. </a:t>
            </a:r>
          </a:p>
          <a:p>
            <a:pPr algn="ctr"/>
            <a:r>
              <a:rPr lang="es-PE" b="1" dirty="0">
                <a:solidFill>
                  <a:srgbClr val="002060"/>
                </a:solidFill>
                <a:latin typeface="Arial Black" panose="020B0A04020102020204" pitchFamily="34" charset="0"/>
              </a:rPr>
              <a:t>De pronto él me escribe: “Mamá ¿por qué estás tan asustada</a:t>
            </a:r>
            <a:r>
              <a:rPr lang="es-PE" b="1" dirty="0" smtClean="0">
                <a:solidFill>
                  <a:srgbClr val="002060"/>
                </a:solidFill>
                <a:latin typeface="Arial Black" panose="020B0A04020102020204" pitchFamily="34" charset="0"/>
              </a:rPr>
              <a:t>?”</a:t>
            </a:r>
            <a:endParaRPr lang="es-PE" b="1" dirty="0">
              <a:solidFill>
                <a:srgbClr val="002060"/>
              </a:solidFill>
              <a:latin typeface="Arial Black" panose="020B0A04020102020204" pitchFamily="34" charset="0"/>
            </a:endParaRPr>
          </a:p>
          <a:p>
            <a:pPr algn="ctr"/>
            <a:r>
              <a:rPr lang="es-PE" b="1" dirty="0">
                <a:solidFill>
                  <a:srgbClr val="002060"/>
                </a:solidFill>
                <a:latin typeface="Arial Black" panose="020B0A04020102020204" pitchFamily="34" charset="0"/>
              </a:rPr>
              <a:t>Yo le contesto: “Aldo, hay algo que no entiendo, ¿Dónde estabas tú mientras estaba yo experimentando estas cosas en mi sueño</a:t>
            </a:r>
            <a:r>
              <a:rPr lang="es-PE" b="1" dirty="0" smtClean="0">
                <a:solidFill>
                  <a:srgbClr val="002060"/>
                </a:solidFill>
                <a:latin typeface="Arial Black" panose="020B0A04020102020204" pitchFamily="34" charset="0"/>
              </a:rPr>
              <a:t>?”</a:t>
            </a:r>
            <a:endParaRPr lang="es-PE" b="1" dirty="0">
              <a:solidFill>
                <a:srgbClr val="002060"/>
              </a:solidFill>
              <a:latin typeface="Arial Black" panose="020B0A04020102020204" pitchFamily="34" charset="0"/>
            </a:endParaRPr>
          </a:p>
          <a:p>
            <a:pPr algn="ctr"/>
            <a:r>
              <a:rPr lang="es-PE" b="1" dirty="0">
                <a:solidFill>
                  <a:srgbClr val="002060"/>
                </a:solidFill>
                <a:latin typeface="Arial Black" panose="020B0A04020102020204" pitchFamily="34" charset="0"/>
              </a:rPr>
              <a:t>Su respuesta fue: “¡Con Jesús</a:t>
            </a:r>
            <a:r>
              <a:rPr lang="es-PE" b="1" dirty="0" smtClean="0">
                <a:solidFill>
                  <a:srgbClr val="002060"/>
                </a:solidFill>
                <a:latin typeface="Arial Black" panose="020B0A04020102020204" pitchFamily="34" charset="0"/>
              </a:rPr>
              <a:t>!”</a:t>
            </a:r>
            <a:endParaRPr lang="es-PE"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085973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20899" y="0"/>
            <a:ext cx="9144000" cy="5143500"/>
          </a:xfrm>
          <a:prstGeom prst="rect">
            <a:avLst/>
          </a:prstGeom>
          <a:noFill/>
          <a:ln>
            <a:noFill/>
          </a:ln>
        </p:spPr>
      </p:pic>
      <p:sp>
        <p:nvSpPr>
          <p:cNvPr id="3" name="CuadroTexto 1"/>
          <p:cNvSpPr txBox="1"/>
          <p:nvPr/>
        </p:nvSpPr>
        <p:spPr>
          <a:xfrm>
            <a:off x="211016" y="3439551"/>
            <a:ext cx="8746588"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Escribió él también: “Mamá, mientras tú estabas acostada sobre mi cuerpo en la escena del accidente, Jesús vino y me levantó. Mamá, </a:t>
            </a:r>
            <a:r>
              <a:rPr lang="es-PE" b="1" dirty="0" smtClean="0">
                <a:solidFill>
                  <a:srgbClr val="002060"/>
                </a:solidFill>
                <a:latin typeface="Arial Black" panose="020B0A04020102020204" pitchFamily="34" charset="0"/>
              </a:rPr>
              <a:t>tú </a:t>
            </a:r>
            <a:r>
              <a:rPr lang="es-PE" b="1" dirty="0">
                <a:solidFill>
                  <a:srgbClr val="002060"/>
                </a:solidFill>
                <a:latin typeface="Arial Black" panose="020B0A04020102020204" pitchFamily="34" charset="0"/>
              </a:rPr>
              <a:t>hasta te </a:t>
            </a:r>
            <a:r>
              <a:rPr lang="es-PE" b="1" dirty="0" smtClean="0">
                <a:solidFill>
                  <a:srgbClr val="002060"/>
                </a:solidFill>
                <a:latin typeface="Arial Black" panose="020B0A04020102020204" pitchFamily="34" charset="0"/>
              </a:rPr>
              <a:t>quedaste mirando </a:t>
            </a:r>
            <a:r>
              <a:rPr lang="es-PE" b="1" dirty="0">
                <a:solidFill>
                  <a:srgbClr val="002060"/>
                </a:solidFill>
                <a:latin typeface="Arial Black" panose="020B0A04020102020204" pitchFamily="34" charset="0"/>
              </a:rPr>
              <a:t>a </a:t>
            </a:r>
            <a:r>
              <a:rPr lang="es-PE" b="1" dirty="0" smtClean="0">
                <a:solidFill>
                  <a:srgbClr val="002060"/>
                </a:solidFill>
                <a:latin typeface="Arial Black" panose="020B0A04020102020204" pitchFamily="34" charset="0"/>
              </a:rPr>
              <a:t>sus </a:t>
            </a:r>
            <a:r>
              <a:rPr lang="es-PE" b="1" dirty="0">
                <a:solidFill>
                  <a:srgbClr val="002060"/>
                </a:solidFill>
                <a:latin typeface="Arial Black" panose="020B0A04020102020204" pitchFamily="34" charset="0"/>
              </a:rPr>
              <a:t>ojos</a:t>
            </a:r>
            <a:r>
              <a:rPr lang="es-PE" b="1" dirty="0" smtClean="0">
                <a:solidFill>
                  <a:srgbClr val="002060"/>
                </a:solidFill>
                <a:latin typeface="Arial Black" panose="020B0A04020102020204" pitchFamily="34" charset="0"/>
              </a:rPr>
              <a:t>”.</a:t>
            </a:r>
            <a:endParaRPr lang="es-PE" b="1" dirty="0">
              <a:solidFill>
                <a:srgbClr val="002060"/>
              </a:solidFill>
              <a:latin typeface="Arial Black" panose="020B0A04020102020204" pitchFamily="34" charset="0"/>
            </a:endParaRPr>
          </a:p>
          <a:p>
            <a:pPr algn="ctr"/>
            <a:r>
              <a:rPr lang="es-PE" b="1" dirty="0">
                <a:solidFill>
                  <a:srgbClr val="002060"/>
                </a:solidFill>
                <a:latin typeface="Arial Black" panose="020B0A04020102020204" pitchFamily="34" charset="0"/>
              </a:rPr>
              <a:t>Yo recuerdo </a:t>
            </a:r>
            <a:r>
              <a:rPr lang="es-PE" b="1" dirty="0" smtClean="0">
                <a:solidFill>
                  <a:srgbClr val="002060"/>
                </a:solidFill>
                <a:latin typeface="Arial Black" panose="020B0A04020102020204" pitchFamily="34" charset="0"/>
              </a:rPr>
              <a:t>cómo </a:t>
            </a:r>
            <a:r>
              <a:rPr lang="es-PE" b="1" dirty="0">
                <a:solidFill>
                  <a:srgbClr val="002060"/>
                </a:solidFill>
                <a:latin typeface="Arial Black" panose="020B0A04020102020204" pitchFamily="34" charset="0"/>
              </a:rPr>
              <a:t>temblaba, y como la paz descendió sobre mí. Dios verdaderamente estaba en ese momento oscuro de mi vida. </a:t>
            </a:r>
          </a:p>
        </p:txBody>
      </p:sp>
    </p:spTree>
    <p:extLst>
      <p:ext uri="{BB962C8B-B14F-4D97-AF65-F5344CB8AC3E}">
        <p14:creationId xmlns:p14="http://schemas.microsoft.com/office/powerpoint/2010/main" val="156745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IÑO REGRESA DEL CIELO CON UN MENSAJE PARA EL MUND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10036"/>
            <a:ext cx="9144000" cy="5143500"/>
          </a:xfrm>
          <a:prstGeom prst="rect">
            <a:avLst/>
          </a:prstGeom>
          <a:noFill/>
          <a:ln>
            <a:noFill/>
          </a:ln>
        </p:spPr>
      </p:pic>
      <p:sp>
        <p:nvSpPr>
          <p:cNvPr id="3" name="CuadroTexto 1"/>
          <p:cNvSpPr txBox="1"/>
          <p:nvPr/>
        </p:nvSpPr>
        <p:spPr>
          <a:xfrm>
            <a:off x="179512" y="2715766"/>
            <a:ext cx="8809892" cy="2285241"/>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Lloré tanto ese día. Pero Aldo me consoló y escribió: “Mamá, no llores. Yo estaba con Jesús todo ese tiempo. Lo recuerdo diciéndote en el cuarto del Trono que yo estaba a salvo con Él”.</a:t>
            </a:r>
          </a:p>
          <a:p>
            <a:pPr algn="ctr"/>
            <a:r>
              <a:rPr lang="es-PE" b="1" dirty="0" smtClean="0">
                <a:solidFill>
                  <a:srgbClr val="002060"/>
                </a:solidFill>
                <a:latin typeface="Arial Black" panose="020B0A04020102020204" pitchFamily="34" charset="0"/>
              </a:rPr>
              <a:t>Mi hijo Aldo antes del accidente no tenía conocimiento de la Palabra de Dios, ya que su tiempo libre lo dedicaba a juegos de su edad. Aldo escribió que durante el tiempo que estuvo en el cielo Jesús le enseñó la Palabra de Dios de tal forma que se quedó grabada en su corazón y su mente.</a:t>
            </a:r>
          </a:p>
        </p:txBody>
      </p:sp>
    </p:spTree>
    <p:extLst>
      <p:ext uri="{BB962C8B-B14F-4D97-AF65-F5344CB8AC3E}">
        <p14:creationId xmlns:p14="http://schemas.microsoft.com/office/powerpoint/2010/main" val="3750074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2571750"/>
            <a:ext cx="8515341" cy="1177245"/>
          </a:xfrm>
          <a:prstGeom prst="rect">
            <a:avLst/>
          </a:prstGeom>
          <a:noFill/>
        </p:spPr>
        <p:txBody>
          <a:bodyPr wrap="square" lIns="68580" tIns="34290" rIns="68580" bIns="34290" rtlCol="0">
            <a:spAutoFit/>
          </a:bodyPr>
          <a:lstStyle/>
          <a:p>
            <a:pPr algn="ctr"/>
            <a:r>
              <a:rPr lang="es-ES" b="1" dirty="0" smtClean="0">
                <a:solidFill>
                  <a:srgbClr val="002060"/>
                </a:solidFill>
                <a:latin typeface="Arial Black" panose="020B0A04020102020204" pitchFamily="34" charset="0"/>
              </a:rPr>
              <a:t>Aldo </a:t>
            </a:r>
            <a:r>
              <a:rPr lang="es-ES" b="1" dirty="0">
                <a:solidFill>
                  <a:srgbClr val="002060"/>
                </a:solidFill>
                <a:latin typeface="Arial Black" panose="020B0A04020102020204" pitchFamily="34" charset="0"/>
              </a:rPr>
              <a:t>todavía no podía hablar, pero escribía páginas y páginas todas las mañanas, él </a:t>
            </a:r>
            <a:r>
              <a:rPr lang="es-ES" b="1" dirty="0" smtClean="0">
                <a:solidFill>
                  <a:srgbClr val="002060"/>
                </a:solidFill>
                <a:latin typeface="Arial Black" panose="020B0A04020102020204" pitchFamily="34" charset="0"/>
              </a:rPr>
              <a:t>escribió el nombre de </a:t>
            </a:r>
            <a:r>
              <a:rPr lang="es-ES" b="1" dirty="0">
                <a:solidFill>
                  <a:srgbClr val="002060"/>
                </a:solidFill>
                <a:latin typeface="Arial Black" panose="020B0A04020102020204" pitchFamily="34" charset="0"/>
              </a:rPr>
              <a:t>JESÚS, y dibujaba un círculo al rededor del nombre.</a:t>
            </a:r>
          </a:p>
          <a:p>
            <a:pPr algn="ctr"/>
            <a:r>
              <a:rPr lang="es-PE" b="1" dirty="0" smtClean="0">
                <a:solidFill>
                  <a:srgbClr val="002060"/>
                </a:solidFill>
                <a:latin typeface="Arial Black" panose="020B0A04020102020204" pitchFamily="34" charset="0"/>
              </a:rPr>
              <a:t> </a:t>
            </a:r>
            <a:endParaRPr lang="es-PE" b="1" dirty="0">
              <a:solidFill>
                <a:srgbClr val="002060"/>
              </a:solidFill>
              <a:latin typeface="Arial Black" panose="020B0A04020102020204" pitchFamily="34" charset="0"/>
            </a:endParaRPr>
          </a:p>
        </p:txBody>
      </p:sp>
      <p:sp>
        <p:nvSpPr>
          <p:cNvPr id="4" name="CuadroTexto 1"/>
          <p:cNvSpPr txBox="1"/>
          <p:nvPr/>
        </p:nvSpPr>
        <p:spPr>
          <a:xfrm>
            <a:off x="179512" y="3507854"/>
            <a:ext cx="8793800"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Luego escribió</a:t>
            </a:r>
            <a:r>
              <a:rPr lang="es-PE" b="1" dirty="0" smtClean="0">
                <a:solidFill>
                  <a:srgbClr val="002060"/>
                </a:solidFill>
                <a:latin typeface="Arial Black" panose="020B0A04020102020204" pitchFamily="34" charset="0"/>
              </a:rPr>
              <a:t>:</a:t>
            </a:r>
          </a:p>
          <a:p>
            <a:pPr algn="ctr"/>
            <a:r>
              <a:rPr lang="es-PE" b="1" dirty="0" smtClean="0">
                <a:solidFill>
                  <a:srgbClr val="002060"/>
                </a:solidFill>
                <a:latin typeface="Arial Black" panose="020B0A04020102020204" pitchFamily="34" charset="0"/>
              </a:rPr>
              <a:t> </a:t>
            </a:r>
            <a:r>
              <a:rPr lang="es-PE" b="1" dirty="0">
                <a:solidFill>
                  <a:srgbClr val="002060"/>
                </a:solidFill>
                <a:latin typeface="Arial Black" panose="020B0A04020102020204" pitchFamily="34" charset="0"/>
              </a:rPr>
              <a:t>“JESÚS HARÁ QUE HABLE NUEVAMENTE. JESÚS HARÁ QUE HABLE NUEVAMENTE. GRACIAS </a:t>
            </a:r>
            <a:r>
              <a:rPr lang="es-PE" b="1" dirty="0" smtClean="0">
                <a:solidFill>
                  <a:srgbClr val="002060"/>
                </a:solidFill>
                <a:latin typeface="Arial Black" panose="020B0A04020102020204" pitchFamily="34" charset="0"/>
              </a:rPr>
              <a:t>JESÚS, QUE </a:t>
            </a:r>
            <a:r>
              <a:rPr lang="es-PE" b="1" dirty="0">
                <a:solidFill>
                  <a:srgbClr val="002060"/>
                </a:solidFill>
                <a:latin typeface="Arial Black" panose="020B0A04020102020204" pitchFamily="34" charset="0"/>
              </a:rPr>
              <a:t>VOY A HABLAR OTRA VEZ”. </a:t>
            </a:r>
          </a:p>
          <a:p>
            <a:pPr algn="ctr"/>
            <a:r>
              <a:rPr lang="es-PE" b="1" dirty="0">
                <a:solidFill>
                  <a:srgbClr val="002060"/>
                </a:solidFill>
                <a:latin typeface="Arial Black" panose="020B0A04020102020204" pitchFamily="34" charset="0"/>
              </a:rPr>
              <a:t>La mañana siguiente era lo mismo, vez tras vez</a:t>
            </a:r>
            <a:r>
              <a:rPr lang="es-PE" b="1" dirty="0" smtClean="0">
                <a:solidFill>
                  <a:srgbClr val="002060"/>
                </a:solidFill>
                <a:latin typeface="Arial Black" panose="020B0A04020102020204" pitchFamily="34" charset="0"/>
              </a:rPr>
              <a:t>:</a:t>
            </a:r>
          </a:p>
          <a:p>
            <a:pPr algn="ctr"/>
            <a:r>
              <a:rPr lang="es-PE" b="1" dirty="0" smtClean="0">
                <a:solidFill>
                  <a:srgbClr val="002060"/>
                </a:solidFill>
                <a:latin typeface="Arial Black" panose="020B0A04020102020204" pitchFamily="34" charset="0"/>
              </a:rPr>
              <a:t> </a:t>
            </a:r>
            <a:r>
              <a:rPr lang="es-PE" b="1" dirty="0">
                <a:solidFill>
                  <a:srgbClr val="002060"/>
                </a:solidFill>
                <a:latin typeface="Arial Black" panose="020B0A04020102020204" pitchFamily="34" charset="0"/>
              </a:rPr>
              <a:t>“JESÚS, VOY A HABLAR OTRA VEZ”.</a:t>
            </a:r>
          </a:p>
        </p:txBody>
      </p:sp>
    </p:spTree>
    <p:extLst>
      <p:ext uri="{BB962C8B-B14F-4D97-AF65-F5344CB8AC3E}">
        <p14:creationId xmlns:p14="http://schemas.microsoft.com/office/powerpoint/2010/main" val="168729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2000" fill="hold"/>
                                        <p:tgtEl>
                                          <p:spTgt spid="3"/>
                                        </p:tgtEl>
                                        <p:attrNameLst>
                                          <p:attrName>ppt_w</p:attrName>
                                        </p:attrNameLst>
                                      </p:cBhvr>
                                      <p:tavLst>
                                        <p:tav tm="0">
                                          <p:val>
                                            <p:fltVal val="0"/>
                                          </p:val>
                                        </p:tav>
                                        <p:tav tm="100000">
                                          <p:val>
                                            <p:strVal val="#ppt_w"/>
                                          </p:val>
                                        </p:tav>
                                      </p:tavLst>
                                    </p:anim>
                                    <p:anim calcmode="lin" valueType="num">
                                      <p:cBhvr>
                                        <p:cTn id="16"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12394" y="28368"/>
            <a:ext cx="9144000" cy="5115132"/>
          </a:xfrm>
          <a:prstGeom prst="rect">
            <a:avLst/>
          </a:prstGeom>
          <a:noFill/>
          <a:ln>
            <a:noFill/>
          </a:ln>
        </p:spPr>
      </p:pic>
      <p:sp>
        <p:nvSpPr>
          <p:cNvPr id="3" name="CuadroTexto 1"/>
          <p:cNvSpPr txBox="1"/>
          <p:nvPr/>
        </p:nvSpPr>
        <p:spPr>
          <a:xfrm>
            <a:off x="242668" y="3133578"/>
            <a:ext cx="8672732"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Otro día, Aldo </a:t>
            </a:r>
            <a:r>
              <a:rPr lang="es-PE" b="1" dirty="0" smtClean="0">
                <a:solidFill>
                  <a:srgbClr val="002060"/>
                </a:solidFill>
                <a:latin typeface="Arial Black" panose="020B0A04020102020204" pitchFamily="34" charset="0"/>
              </a:rPr>
              <a:t>escribió de nuevo: </a:t>
            </a:r>
            <a:r>
              <a:rPr lang="es-PE" b="1" dirty="0">
                <a:solidFill>
                  <a:srgbClr val="002060"/>
                </a:solidFill>
                <a:latin typeface="Arial Black" panose="020B0A04020102020204" pitchFamily="34" charset="0"/>
              </a:rPr>
              <a:t>“Mamá, no estés tan preocupada, yo voy a hablar otra vez”. Entonces yo le pregunté: “¿Por qué escribes esto todos los días?”. Él contestó: “Porque Jesús me dijo en el paraíso que hablara vida”.</a:t>
            </a:r>
          </a:p>
          <a:p>
            <a:pPr algn="ctr"/>
            <a:r>
              <a:rPr lang="es-PE" b="1" dirty="0">
                <a:solidFill>
                  <a:srgbClr val="002060"/>
                </a:solidFill>
                <a:latin typeface="Arial Black" panose="020B0A04020102020204" pitchFamily="34" charset="0"/>
              </a:rPr>
              <a:t>¿Recuerdan cuando en mi sueño mi hijo me dijo que hablara vida sobre él?  Él me enseñó: ¡Ustedes deben hablar vida!</a:t>
            </a:r>
          </a:p>
        </p:txBody>
      </p:sp>
    </p:spTree>
    <p:extLst>
      <p:ext uri="{BB962C8B-B14F-4D97-AF65-F5344CB8AC3E}">
        <p14:creationId xmlns:p14="http://schemas.microsoft.com/office/powerpoint/2010/main" val="22040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179512" y="2499742"/>
            <a:ext cx="8683283" cy="2839239"/>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Aldo empezó a escribir un diario. Un día escribió acerca de dos niños que conoció en el paraíso. Uno se llamaba </a:t>
            </a:r>
            <a:r>
              <a:rPr lang="es-PE" b="1" dirty="0" smtClean="0">
                <a:solidFill>
                  <a:srgbClr val="002060"/>
                </a:solidFill>
                <a:latin typeface="Arial Black" panose="020B0A04020102020204" pitchFamily="34" charset="0"/>
              </a:rPr>
              <a:t>Antón</a:t>
            </a:r>
            <a:r>
              <a:rPr lang="es-PE" b="1" dirty="0">
                <a:solidFill>
                  <a:srgbClr val="002060"/>
                </a:solidFill>
                <a:latin typeface="Arial Black" panose="020B0A04020102020204" pitchFamily="34" charset="0"/>
              </a:rPr>
              <a:t>, él escribió, y dibujó un círculo alrededor de su cabeza. “¡Mamá, le deberías decir a la mamá de </a:t>
            </a:r>
            <a:r>
              <a:rPr lang="es-PE" b="1" dirty="0" smtClean="0">
                <a:solidFill>
                  <a:srgbClr val="002060"/>
                </a:solidFill>
                <a:latin typeface="Arial Black" panose="020B0A04020102020204" pitchFamily="34" charset="0"/>
              </a:rPr>
              <a:t>Antón </a:t>
            </a:r>
            <a:r>
              <a:rPr lang="es-PE" b="1" dirty="0">
                <a:solidFill>
                  <a:srgbClr val="002060"/>
                </a:solidFill>
                <a:latin typeface="Arial Black" panose="020B0A04020102020204" pitchFamily="34" charset="0"/>
              </a:rPr>
              <a:t>que él está sano</a:t>
            </a:r>
            <a:r>
              <a:rPr lang="es-PE" b="1" dirty="0" smtClean="0">
                <a:solidFill>
                  <a:srgbClr val="002060"/>
                </a:solidFill>
                <a:latin typeface="Arial Black" panose="020B0A04020102020204" pitchFamily="34" charset="0"/>
              </a:rPr>
              <a:t>!” </a:t>
            </a:r>
            <a:r>
              <a:rPr lang="es-PE" b="1" dirty="0">
                <a:solidFill>
                  <a:srgbClr val="002060"/>
                </a:solidFill>
                <a:latin typeface="Arial Black" panose="020B0A04020102020204" pitchFamily="34" charset="0"/>
              </a:rPr>
              <a:t>Él también escribió la dirección donde podríamos encontrar a los papás de </a:t>
            </a:r>
            <a:r>
              <a:rPr lang="es-PE" b="1" dirty="0" smtClean="0">
                <a:solidFill>
                  <a:srgbClr val="002060"/>
                </a:solidFill>
                <a:latin typeface="Arial Black" panose="020B0A04020102020204" pitchFamily="34" charset="0"/>
              </a:rPr>
              <a:t>Antón</a:t>
            </a:r>
            <a:r>
              <a:rPr lang="es-PE" b="1" dirty="0">
                <a:solidFill>
                  <a:srgbClr val="002060"/>
                </a:solidFill>
                <a:latin typeface="Arial Black" panose="020B0A04020102020204" pitchFamily="34" charset="0"/>
              </a:rPr>
              <a:t>, y fue exactamente allí en donde los encontramos más tarde</a:t>
            </a:r>
            <a:r>
              <a:rPr lang="es-PE" b="1" dirty="0" smtClean="0">
                <a:solidFill>
                  <a:srgbClr val="002060"/>
                </a:solidFill>
                <a:latin typeface="Arial Black" panose="020B0A04020102020204" pitchFamily="34" charset="0"/>
              </a:rPr>
              <a:t>.</a:t>
            </a:r>
          </a:p>
          <a:p>
            <a:pPr algn="ctr"/>
            <a:r>
              <a:rPr lang="es-ES" b="1" dirty="0">
                <a:solidFill>
                  <a:srgbClr val="002060"/>
                </a:solidFill>
                <a:latin typeface="Arial Black" panose="020B0A04020102020204" pitchFamily="34" charset="0"/>
              </a:rPr>
              <a:t>Ellos nos dijeron que Antón tenía síndrome de Down cuando estaba vivo, y eso era lo que Aldo estaba tratando de indicar cuando dibujaba el círculo alrededor de su cabeza.</a:t>
            </a:r>
          </a:p>
          <a:p>
            <a:pPr algn="ctr"/>
            <a:r>
              <a:rPr lang="es-PE" b="1" dirty="0" smtClean="0">
                <a:solidFill>
                  <a:srgbClr val="002060"/>
                </a:solidFill>
                <a:latin typeface="Arial Black" panose="020B0A04020102020204" pitchFamily="34" charset="0"/>
              </a:rPr>
              <a:t> </a:t>
            </a:r>
            <a:endParaRPr lang="es-PE"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4056537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7260" y="18981"/>
            <a:ext cx="9144000" cy="5124519"/>
          </a:xfrm>
          <a:prstGeom prst="rect">
            <a:avLst/>
          </a:prstGeom>
          <a:noFill/>
          <a:ln>
            <a:noFill/>
          </a:ln>
        </p:spPr>
      </p:pic>
      <p:sp>
        <p:nvSpPr>
          <p:cNvPr id="3" name="CuadroTexto 1"/>
          <p:cNvSpPr txBox="1"/>
          <p:nvPr/>
        </p:nvSpPr>
        <p:spPr>
          <a:xfrm>
            <a:off x="179512" y="2643758"/>
            <a:ext cx="8746588" cy="2285241"/>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Aldo también escribió acerca de otro niño, llamado </a:t>
            </a:r>
            <a:r>
              <a:rPr lang="es-PE" b="1" dirty="0" err="1">
                <a:solidFill>
                  <a:srgbClr val="002060"/>
                </a:solidFill>
                <a:latin typeface="Arial Black" panose="020B0A04020102020204" pitchFamily="34" charset="0"/>
              </a:rPr>
              <a:t>Dwayne</a:t>
            </a:r>
            <a:r>
              <a:rPr lang="es-PE" b="1" dirty="0">
                <a:solidFill>
                  <a:srgbClr val="002060"/>
                </a:solidFill>
                <a:latin typeface="Arial Black" panose="020B0A04020102020204" pitchFamily="34" charset="0"/>
              </a:rPr>
              <a:t> y la </a:t>
            </a:r>
            <a:r>
              <a:rPr lang="es-PE" b="1" dirty="0" smtClean="0">
                <a:solidFill>
                  <a:srgbClr val="002060"/>
                </a:solidFill>
                <a:latin typeface="Arial Black" panose="020B0A04020102020204" pitchFamily="34" charset="0"/>
              </a:rPr>
              <a:t>dirección </a:t>
            </a:r>
            <a:r>
              <a:rPr lang="es-PE" b="1" dirty="0" smtClean="0">
                <a:solidFill>
                  <a:srgbClr val="FF0000"/>
                </a:solidFill>
                <a:latin typeface="Arial Black" panose="020B0A04020102020204" pitchFamily="34" charset="0"/>
              </a:rPr>
              <a:t> </a:t>
            </a:r>
            <a:r>
              <a:rPr lang="es-PE" b="1" dirty="0">
                <a:solidFill>
                  <a:srgbClr val="002060"/>
                </a:solidFill>
                <a:latin typeface="Arial Black" panose="020B0A04020102020204" pitchFamily="34" charset="0"/>
              </a:rPr>
              <a:t>como localizar a sus padres.</a:t>
            </a:r>
          </a:p>
          <a:p>
            <a:pPr algn="ctr"/>
            <a:r>
              <a:rPr lang="es-PE" b="1" dirty="0">
                <a:solidFill>
                  <a:srgbClr val="002060"/>
                </a:solidFill>
                <a:latin typeface="Arial Black" panose="020B0A04020102020204" pitchFamily="34" charset="0"/>
              </a:rPr>
              <a:t>Sus padres lo llamaban </a:t>
            </a:r>
            <a:r>
              <a:rPr lang="es-PE" b="1" dirty="0" err="1">
                <a:solidFill>
                  <a:srgbClr val="002060"/>
                </a:solidFill>
                <a:latin typeface="Arial Black" panose="020B0A04020102020204" pitchFamily="34" charset="0"/>
              </a:rPr>
              <a:t>Dwayna</a:t>
            </a:r>
            <a:r>
              <a:rPr lang="es-PE" b="1" dirty="0">
                <a:solidFill>
                  <a:srgbClr val="002060"/>
                </a:solidFill>
                <a:latin typeface="Arial Black" panose="020B0A04020102020204" pitchFamily="34" charset="0"/>
              </a:rPr>
              <a:t>, y cuando los conocimos, Aldo escribió que “</a:t>
            </a:r>
            <a:r>
              <a:rPr lang="es-PE" b="1" dirty="0" err="1">
                <a:solidFill>
                  <a:srgbClr val="002060"/>
                </a:solidFill>
                <a:latin typeface="Arial Black" panose="020B0A04020102020204" pitchFamily="34" charset="0"/>
              </a:rPr>
              <a:t>Dwayna</a:t>
            </a:r>
            <a:r>
              <a:rPr lang="es-PE" b="1" dirty="0">
                <a:solidFill>
                  <a:srgbClr val="002060"/>
                </a:solidFill>
                <a:latin typeface="Arial Black" panose="020B0A04020102020204" pitchFamily="34" charset="0"/>
              </a:rPr>
              <a:t>” estaba sano y que estaba con Jesús y que era muy feliz. </a:t>
            </a:r>
            <a:r>
              <a:rPr lang="es-PE" b="1" dirty="0" smtClean="0">
                <a:solidFill>
                  <a:srgbClr val="002060"/>
                </a:solidFill>
                <a:latin typeface="Arial Black" panose="020B0A04020102020204" pitchFamily="34" charset="0"/>
              </a:rPr>
              <a:t>“Él </a:t>
            </a:r>
            <a:r>
              <a:rPr lang="es-PE" b="1" dirty="0">
                <a:solidFill>
                  <a:srgbClr val="002060"/>
                </a:solidFill>
                <a:latin typeface="Arial Black" panose="020B0A04020102020204" pitchFamily="34" charset="0"/>
              </a:rPr>
              <a:t>casi no puede esperar para encontrarse con ustedes también allá</a:t>
            </a:r>
            <a:r>
              <a:rPr lang="es-PE" b="1" dirty="0" smtClean="0">
                <a:solidFill>
                  <a:srgbClr val="002060"/>
                </a:solidFill>
                <a:latin typeface="Arial Black" panose="020B0A04020102020204" pitchFamily="34" charset="0"/>
              </a:rPr>
              <a:t>”.</a:t>
            </a:r>
          </a:p>
          <a:p>
            <a:pPr algn="ctr"/>
            <a:r>
              <a:rPr lang="es-PE" b="1" dirty="0" smtClean="0">
                <a:solidFill>
                  <a:srgbClr val="002060"/>
                </a:solidFill>
                <a:latin typeface="Arial Black" panose="020B0A04020102020204" pitchFamily="34" charset="0"/>
              </a:rPr>
              <a:t>Ambos niños estaban muy preocupados por sus padres porque no sabían si habían entregado sus vidas a Jesús.  </a:t>
            </a:r>
            <a:endParaRPr lang="es-PE"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848161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JOVEN REGRESA DEL CIELO CON UN MENSAJE PARA EL MUNDOOOO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03848" y="1491630"/>
            <a:ext cx="5582592"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Quiero leerles algunas cosas que Aldo escribió en su diario</a:t>
            </a:r>
            <a:r>
              <a:rPr lang="es-PE" b="1" dirty="0" smtClean="0">
                <a:solidFill>
                  <a:srgbClr val="002060"/>
                </a:solidFill>
                <a:latin typeface="Arial Black" panose="020B0A04020102020204" pitchFamily="34" charset="0"/>
              </a:rPr>
              <a:t>:</a:t>
            </a:r>
          </a:p>
          <a:p>
            <a:pPr algn="ctr"/>
            <a:endParaRPr lang="es-PE" b="1" dirty="0">
              <a:solidFill>
                <a:srgbClr val="002060"/>
              </a:solidFill>
              <a:latin typeface="Arial Black" panose="020B0A04020102020204" pitchFamily="34" charset="0"/>
            </a:endParaRPr>
          </a:p>
          <a:p>
            <a:pPr algn="ctr"/>
            <a:r>
              <a:rPr lang="es-PE" b="1" dirty="0">
                <a:solidFill>
                  <a:srgbClr val="002060"/>
                </a:solidFill>
                <a:latin typeface="Arial Black" panose="020B0A04020102020204" pitchFamily="34" charset="0"/>
              </a:rPr>
              <a:t>*“Jesús nos va a usar para predicar Su Palabra. Nosotros vamos a decirle al mundo que Jesús vive.”</a:t>
            </a:r>
          </a:p>
        </p:txBody>
      </p:sp>
      <p:sp>
        <p:nvSpPr>
          <p:cNvPr id="4" name="Rectángulo 2"/>
          <p:cNvSpPr/>
          <p:nvPr/>
        </p:nvSpPr>
        <p:spPr>
          <a:xfrm>
            <a:off x="2843808" y="3651870"/>
            <a:ext cx="6391276" cy="900246"/>
          </a:xfrm>
          <a:prstGeom prst="rect">
            <a:avLst/>
          </a:prstGeom>
        </p:spPr>
        <p:txBody>
          <a:bodyPr wrap="square" lIns="68580" tIns="34290" rIns="68580" bIns="34290">
            <a:spAutoFit/>
          </a:bodyPr>
          <a:lstStyle/>
          <a:p>
            <a:pPr lvl="0" algn="ctr"/>
            <a:r>
              <a:rPr lang="es-PE" b="1" dirty="0">
                <a:solidFill>
                  <a:srgbClr val="002060"/>
                </a:solidFill>
                <a:latin typeface="Arial Black" panose="020B0A04020102020204" pitchFamily="34" charset="0"/>
              </a:rPr>
              <a:t>*“Dios va a hacer grandes cosas, grandes milagros. Porque Jesús está vivo. Estén preparados.”</a:t>
            </a:r>
          </a:p>
        </p:txBody>
      </p:sp>
    </p:spTree>
    <p:extLst>
      <p:ext uri="{BB962C8B-B14F-4D97-AF65-F5344CB8AC3E}">
        <p14:creationId xmlns:p14="http://schemas.microsoft.com/office/powerpoint/2010/main" val="1548606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strVal val="4/3*#ppt_w"/>
                                          </p:val>
                                        </p:tav>
                                        <p:tav tm="100000">
                                          <p:val>
                                            <p:strVal val="#ppt_w"/>
                                          </p:val>
                                        </p:tav>
                                      </p:tavLst>
                                    </p:anim>
                                    <p:anim calcmode="lin" valueType="num">
                                      <p:cBhvr>
                                        <p:cTn id="16" dur="2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003798"/>
            <a:ext cx="8662182" cy="900247"/>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*“Gracias Dios que yo puedo ser tu hijo. Bendícenos y úngenos con el poder y el Espíritu Santo. Mamá, dile a la gente que Jesús está vivo.”</a:t>
            </a:r>
          </a:p>
        </p:txBody>
      </p:sp>
      <p:sp>
        <p:nvSpPr>
          <p:cNvPr id="4" name="CuadroTexto 2"/>
          <p:cNvSpPr txBox="1"/>
          <p:nvPr/>
        </p:nvSpPr>
        <p:spPr>
          <a:xfrm>
            <a:off x="274320" y="4030394"/>
            <a:ext cx="8662182" cy="900247"/>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*“Veremos a Dios en su trono. Nosotros le diremos a Dios lo que nosotros hicimos por Él aquí mientras estábamos en la tierra. Mamá, hoy, sé cómo Dios quiere que tú seas: santa.”</a:t>
            </a:r>
          </a:p>
        </p:txBody>
      </p:sp>
    </p:spTree>
    <p:extLst>
      <p:ext uri="{BB962C8B-B14F-4D97-AF65-F5344CB8AC3E}">
        <p14:creationId xmlns:p14="http://schemas.microsoft.com/office/powerpoint/2010/main" val="2816335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2"/>
          <p:cNvSpPr txBox="1"/>
          <p:nvPr/>
        </p:nvSpPr>
        <p:spPr>
          <a:xfrm>
            <a:off x="221566" y="4230859"/>
            <a:ext cx="8714935" cy="623248"/>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A través de todas estas líneas comprendí que Aldo había estado en el paraíso.</a:t>
            </a:r>
          </a:p>
        </p:txBody>
      </p:sp>
      <p:sp>
        <p:nvSpPr>
          <p:cNvPr id="4" name="CuadroTexto 1"/>
          <p:cNvSpPr txBox="1"/>
          <p:nvPr/>
        </p:nvSpPr>
        <p:spPr>
          <a:xfrm>
            <a:off x="251520" y="3435846"/>
            <a:ext cx="8714935" cy="623248"/>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*“Jesús dijo: ¿A quién enviaré a predicar mi palabra? Seremos obedientes e iremos a donde quiera que Él nos mande</a:t>
            </a:r>
            <a:r>
              <a:rPr lang="es-PE" b="1" dirty="0" smtClean="0">
                <a:solidFill>
                  <a:srgbClr val="002060"/>
                </a:solidFill>
                <a:latin typeface="Arial Black" panose="020B0A04020102020204" pitchFamily="34" charset="0"/>
              </a:rPr>
              <a:t>”.</a:t>
            </a:r>
            <a:endParaRPr lang="es-PE"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069250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2000" fill="hold"/>
                                        <p:tgtEl>
                                          <p:spTgt spid="3"/>
                                        </p:tgtEl>
                                        <p:attrNameLst>
                                          <p:attrName>ppt_w</p:attrName>
                                        </p:attrNameLst>
                                      </p:cBhvr>
                                      <p:tavLst>
                                        <p:tav tm="0">
                                          <p:val>
                                            <p:fltVal val="0"/>
                                          </p:val>
                                        </p:tav>
                                        <p:tav tm="100000">
                                          <p:val>
                                            <p:strVal val="#ppt_w"/>
                                          </p:val>
                                        </p:tav>
                                      </p:tavLst>
                                    </p:anim>
                                    <p:anim calcmode="lin" valueType="num">
                                      <p:cBhvr>
                                        <p:cTn id="16"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211016" y="3144129"/>
            <a:ext cx="8736037" cy="1752345"/>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Miren lo que Aldo escribió el 17 de octubre de 2005: “Veremos a Dios en los cielos, junto con los ángeles y otras personas como Abraham. También Jesús, y </a:t>
            </a:r>
            <a:r>
              <a:rPr lang="es-PE" b="1" dirty="0" err="1">
                <a:solidFill>
                  <a:srgbClr val="002060"/>
                </a:solidFill>
                <a:latin typeface="Arial Black" panose="020B0A04020102020204" pitchFamily="34" charset="0"/>
              </a:rPr>
              <a:t>Dwayne</a:t>
            </a:r>
            <a:r>
              <a:rPr lang="es-PE" b="1" dirty="0">
                <a:solidFill>
                  <a:srgbClr val="002060"/>
                </a:solidFill>
                <a:latin typeface="Arial Black" panose="020B0A04020102020204" pitchFamily="34" charset="0"/>
              </a:rPr>
              <a:t> y </a:t>
            </a:r>
            <a:r>
              <a:rPr lang="es-PE" b="1" dirty="0" smtClean="0">
                <a:solidFill>
                  <a:srgbClr val="002060"/>
                </a:solidFill>
                <a:latin typeface="Arial Black" panose="020B0A04020102020204" pitchFamily="34" charset="0"/>
              </a:rPr>
              <a:t>Antón</a:t>
            </a:r>
            <a:r>
              <a:rPr lang="es-PE" b="1" dirty="0">
                <a:solidFill>
                  <a:srgbClr val="002060"/>
                </a:solidFill>
                <a:latin typeface="Arial Black" panose="020B0A04020102020204" pitchFamily="34" charset="0"/>
              </a:rPr>
              <a:t>. </a:t>
            </a:r>
          </a:p>
          <a:p>
            <a:pPr algn="ctr"/>
            <a:r>
              <a:rPr lang="es-PE" b="1" dirty="0">
                <a:solidFill>
                  <a:srgbClr val="002060"/>
                </a:solidFill>
                <a:latin typeface="Arial Black" panose="020B0A04020102020204" pitchFamily="34" charset="0"/>
              </a:rPr>
              <a:t>Alégrense y esperen junto conmigo para ir de regreso allí. Esa es la razón por la que a veces me pongo difícil, mamá, es porque yo quiero regresar a ese lugar. </a:t>
            </a:r>
          </a:p>
        </p:txBody>
      </p:sp>
    </p:spTree>
    <p:extLst>
      <p:ext uri="{BB962C8B-B14F-4D97-AF65-F5344CB8AC3E}">
        <p14:creationId xmlns:p14="http://schemas.microsoft.com/office/powerpoint/2010/main" val="3500007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flipH="1">
            <a:off x="0" y="0"/>
            <a:ext cx="9144000" cy="5143500"/>
          </a:xfrm>
          <a:prstGeom prst="rect">
            <a:avLst/>
          </a:prstGeom>
          <a:noFill/>
          <a:ln>
            <a:noFill/>
          </a:ln>
        </p:spPr>
      </p:pic>
      <p:sp>
        <p:nvSpPr>
          <p:cNvPr id="3" name="CuadroTexto 1"/>
          <p:cNvSpPr txBox="1"/>
          <p:nvPr/>
        </p:nvSpPr>
        <p:spPr>
          <a:xfrm>
            <a:off x="179512" y="2643758"/>
            <a:ext cx="8746587" cy="2285241"/>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En otra carta, Aldo escribió lo siguiente:</a:t>
            </a:r>
          </a:p>
          <a:p>
            <a:pPr algn="ctr"/>
            <a:r>
              <a:rPr lang="es-PE" b="1" dirty="0">
                <a:solidFill>
                  <a:srgbClr val="002060"/>
                </a:solidFill>
                <a:latin typeface="Arial Black" panose="020B0A04020102020204" pitchFamily="34" charset="0"/>
              </a:rPr>
              <a:t>*“A todas las personas que están buscando la presencia de Jesús conmigo: prepárense para cuando venga a recogernos, porque va a ser más pronto de lo que ustedes creen. Por favor ¿pueden aceptarlo en sus corazones? porque de otra forma van a ir al infierno.  Por favor háganlo pronto, mientras que todavía pueden hacerlo. Jesús </a:t>
            </a:r>
            <a:r>
              <a:rPr lang="es-PE" b="1" dirty="0" smtClean="0">
                <a:solidFill>
                  <a:srgbClr val="002060"/>
                </a:solidFill>
                <a:latin typeface="Arial Black" panose="020B0A04020102020204" pitchFamily="34" charset="0"/>
              </a:rPr>
              <a:t>pagó </a:t>
            </a:r>
            <a:r>
              <a:rPr lang="es-PE" b="1" dirty="0">
                <a:solidFill>
                  <a:srgbClr val="002060"/>
                </a:solidFill>
                <a:latin typeface="Arial Black" panose="020B0A04020102020204" pitchFamily="34" charset="0"/>
              </a:rPr>
              <a:t>el precio perfecto por ti y por mí. Él me mostró todo en el paraíso y Él también me mostró el infierno”.</a:t>
            </a:r>
          </a:p>
        </p:txBody>
      </p:sp>
    </p:spTree>
    <p:extLst>
      <p:ext uri="{BB962C8B-B14F-4D97-AF65-F5344CB8AC3E}">
        <p14:creationId xmlns:p14="http://schemas.microsoft.com/office/powerpoint/2010/main" val="2322673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OVEN REGRESA DEL CIELO CON UN MENSAJE PARA EL MUNDOOOO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3219" y="3281289"/>
            <a:ext cx="8704385"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*“Y créanme, ustedes no </a:t>
            </a:r>
            <a:r>
              <a:rPr lang="es-PE" b="1" dirty="0" smtClean="0">
                <a:solidFill>
                  <a:srgbClr val="002060"/>
                </a:solidFill>
                <a:latin typeface="Arial Black" panose="020B0A04020102020204" pitchFamily="34" charset="0"/>
              </a:rPr>
              <a:t>querrán </a:t>
            </a:r>
            <a:r>
              <a:rPr lang="es-PE" b="1" dirty="0">
                <a:solidFill>
                  <a:srgbClr val="002060"/>
                </a:solidFill>
                <a:latin typeface="Arial Black" panose="020B0A04020102020204" pitchFamily="34" charset="0"/>
              </a:rPr>
              <a:t>ir al </a:t>
            </a:r>
            <a:r>
              <a:rPr lang="es-PE" b="1" dirty="0" smtClean="0">
                <a:solidFill>
                  <a:srgbClr val="002060"/>
                </a:solidFill>
                <a:latin typeface="Arial Black" panose="020B0A04020102020204" pitchFamily="34" charset="0"/>
              </a:rPr>
              <a:t>infierno ¿verdad? </a:t>
            </a:r>
            <a:r>
              <a:rPr lang="es-PE" b="1" dirty="0">
                <a:solidFill>
                  <a:srgbClr val="002060"/>
                </a:solidFill>
                <a:latin typeface="Arial Black" panose="020B0A04020102020204" pitchFamily="34" charset="0"/>
              </a:rPr>
              <a:t>Por favor ¿no aceptarán a Jesús ahora? Jesús los ama tanto, por favor solo créanlo. </a:t>
            </a:r>
          </a:p>
          <a:p>
            <a:pPr algn="ctr"/>
            <a:r>
              <a:rPr lang="es-PE" b="1" dirty="0">
                <a:solidFill>
                  <a:srgbClr val="002060"/>
                </a:solidFill>
                <a:latin typeface="Arial Black" panose="020B0A04020102020204" pitchFamily="34" charset="0"/>
              </a:rPr>
              <a:t>Ustedes son la razón por la que Él me envió de regreso. Yo no quería regresar, pero Él quiere que ustedes estén listos.               Con amor, Aldo.”</a:t>
            </a:r>
          </a:p>
        </p:txBody>
      </p:sp>
    </p:spTree>
    <p:extLst>
      <p:ext uri="{BB962C8B-B14F-4D97-AF65-F5344CB8AC3E}">
        <p14:creationId xmlns:p14="http://schemas.microsoft.com/office/powerpoint/2010/main" val="357687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strVal val="4/3*#ppt_w"/>
                                          </p:val>
                                        </p:tav>
                                        <p:tav tm="100000">
                                          <p:val>
                                            <p:strVal val="#ppt_w"/>
                                          </p:val>
                                        </p:tav>
                                      </p:tavLst>
                                    </p:anim>
                                    <p:anim calcmode="lin" valueType="num">
                                      <p:cBhvr>
                                        <p:cTn id="12"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4693" y="0"/>
            <a:ext cx="9144000" cy="5143500"/>
          </a:xfrm>
          <a:prstGeom prst="rect">
            <a:avLst/>
          </a:prstGeom>
          <a:noFill/>
          <a:ln>
            <a:noFill/>
          </a:ln>
        </p:spPr>
      </p:pic>
      <p:sp>
        <p:nvSpPr>
          <p:cNvPr id="3" name="CuadroTexto 1"/>
          <p:cNvSpPr txBox="1"/>
          <p:nvPr/>
        </p:nvSpPr>
        <p:spPr>
          <a:xfrm>
            <a:off x="274321" y="2901462"/>
            <a:ext cx="8662181" cy="201879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El viernes 23 de Febrero del 2007, Aldo escribió:</a:t>
            </a:r>
          </a:p>
          <a:p>
            <a:pPr algn="ctr"/>
            <a:r>
              <a:rPr lang="es-PE" b="1" dirty="0">
                <a:solidFill>
                  <a:srgbClr val="002060"/>
                </a:solidFill>
                <a:latin typeface="Arial Black" panose="020B0A04020102020204" pitchFamily="34" charset="0"/>
              </a:rPr>
              <a:t>“Mamá ¿Sabías que estaremos juntos en el cielo?</a:t>
            </a:r>
          </a:p>
          <a:p>
            <a:pPr algn="ctr"/>
            <a:r>
              <a:rPr lang="es-PE" b="1" dirty="0">
                <a:solidFill>
                  <a:srgbClr val="002060"/>
                </a:solidFill>
                <a:latin typeface="Arial Black" panose="020B0A04020102020204" pitchFamily="34" charset="0"/>
              </a:rPr>
              <a:t>Allí ya no estaremos enfermos. Todos están sanos y Dios se sienta en Su trono con Su Hijo junto a Él.</a:t>
            </a:r>
          </a:p>
          <a:p>
            <a:pPr algn="ctr"/>
            <a:r>
              <a:rPr lang="es-PE" b="1" dirty="0">
                <a:solidFill>
                  <a:srgbClr val="002060"/>
                </a:solidFill>
                <a:latin typeface="Arial Black" panose="020B0A04020102020204" pitchFamily="34" charset="0"/>
              </a:rPr>
              <a:t>Él quiere venir y tomar a su Iglesia, que es su novia, pero ella no está lista. Ella tiene que rendir cuenta por sus pecados, porque la novia es santa</a:t>
            </a:r>
            <a:r>
              <a:rPr lang="es-PE" b="1" dirty="0" smtClean="0">
                <a:solidFill>
                  <a:srgbClr val="002060"/>
                </a:solidFill>
                <a:latin typeface="Arial Black" panose="020B0A04020102020204" pitchFamily="34" charset="0"/>
              </a:rPr>
              <a:t>.” </a:t>
            </a:r>
            <a:endParaRPr lang="es-PE"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985243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2 CuadroTexto"/>
          <p:cNvSpPr txBox="1"/>
          <p:nvPr/>
        </p:nvSpPr>
        <p:spPr>
          <a:xfrm>
            <a:off x="1115616" y="483518"/>
            <a:ext cx="4104456" cy="830997"/>
          </a:xfrm>
          <a:prstGeom prst="rect">
            <a:avLst/>
          </a:prstGeom>
          <a:noFill/>
        </p:spPr>
        <p:txBody>
          <a:bodyPr wrap="square" rtlCol="0">
            <a:spAutoFit/>
            <a:scene3d>
              <a:camera prst="obliqueBottomLeft"/>
              <a:lightRig rig="threePt" dir="t"/>
            </a:scene3d>
            <a:sp3d extrusionH="120650" contourW="6350">
              <a:extrusionClr>
                <a:srgbClr val="0070C0"/>
              </a:extrusionClr>
              <a:contourClr>
                <a:schemeClr val="accent5">
                  <a:lumMod val="50000"/>
                </a:schemeClr>
              </a:contourClr>
            </a:sp3d>
          </a:bodyPr>
          <a:lstStyle/>
          <a:p>
            <a:pPr algn="ctr"/>
            <a:r>
              <a:rPr lang="es-ES" sz="2400" b="1" dirty="0" smtClean="0">
                <a:solidFill>
                  <a:schemeClr val="accent5">
                    <a:lumMod val="20000"/>
                    <a:lumOff val="80000"/>
                  </a:schemeClr>
                </a:solidFill>
                <a:latin typeface="Berlin Sans FB Demi" panose="020E0802020502020306" pitchFamily="34" charset="0"/>
                <a:cs typeface="Aharoni" panose="02010803020104030203" pitchFamily="2" charset="-79"/>
              </a:rPr>
              <a:t>EL QUE TIENE OÍDO,OIGA LO QUE EL ESPÍRITU DICE…</a:t>
            </a:r>
            <a:endParaRPr lang="es-ES" sz="2400" b="1" dirty="0">
              <a:solidFill>
                <a:schemeClr val="accent5">
                  <a:lumMod val="20000"/>
                  <a:lumOff val="80000"/>
                </a:schemeClr>
              </a:solidFill>
              <a:latin typeface="Berlin Sans FB Demi" panose="020E0802020502020306" pitchFamily="34" charset="0"/>
              <a:cs typeface="Aharoni" panose="02010803020104030203" pitchFamily="2" charset="-79"/>
            </a:endParaRPr>
          </a:p>
        </p:txBody>
      </p:sp>
      <p:sp>
        <p:nvSpPr>
          <p:cNvPr id="4" name="3 Rectángulo"/>
          <p:cNvSpPr/>
          <p:nvPr/>
        </p:nvSpPr>
        <p:spPr>
          <a:xfrm>
            <a:off x="395536" y="1563638"/>
            <a:ext cx="5472608" cy="1107996"/>
          </a:xfrm>
          <a:prstGeom prst="rect">
            <a:avLst/>
          </a:prstGeom>
        </p:spPr>
        <p:txBody>
          <a:bodyPr wrap="square">
            <a:spAutoFit/>
            <a:scene3d>
              <a:camera prst="obliqueBottomLeft"/>
              <a:lightRig rig="threePt" dir="t"/>
            </a:scene3d>
            <a:sp3d extrusionH="120650" contourW="6350">
              <a:extrusionClr>
                <a:srgbClr val="0070C0"/>
              </a:extrusionClr>
              <a:contourClr>
                <a:schemeClr val="accent5">
                  <a:lumMod val="50000"/>
                </a:schemeClr>
              </a:contourClr>
            </a:sp3d>
          </a:bodyPr>
          <a:lstStyle/>
          <a:p>
            <a:pPr algn="ctr"/>
            <a:r>
              <a:rPr lang="es-ES" dirty="0">
                <a:effectLst>
                  <a:outerShdw dist="50800" algn="ctr" rotWithShape="0">
                    <a:schemeClr val="accent5">
                      <a:lumMod val="50000"/>
                    </a:schemeClr>
                  </a:outerShdw>
                </a:effectLst>
              </a:rPr>
              <a:t> </a:t>
            </a:r>
            <a:r>
              <a:rPr lang="es-ES" sz="2400" b="1" dirty="0">
                <a:solidFill>
                  <a:schemeClr val="accent5">
                    <a:lumMod val="20000"/>
                    <a:lumOff val="80000"/>
                  </a:schemeClr>
                </a:solidFill>
                <a:effectLst>
                  <a:outerShdw dist="50800" algn="ctr" rotWithShape="0">
                    <a:schemeClr val="accent5">
                      <a:lumMod val="50000"/>
                    </a:schemeClr>
                  </a:outerShdw>
                </a:effectLst>
                <a:latin typeface="Berlin Sans FB Demi" panose="020E0802020502020306" pitchFamily="34" charset="0"/>
                <a:cs typeface="Aharoni" panose="02010803020104030203" pitchFamily="2" charset="-79"/>
              </a:rPr>
              <a:t>Pero por cuanto eres </a:t>
            </a:r>
            <a:r>
              <a:rPr lang="es-ES" sz="2400" b="1" dirty="0" smtClean="0">
                <a:solidFill>
                  <a:schemeClr val="accent5">
                    <a:lumMod val="20000"/>
                    <a:lumOff val="80000"/>
                  </a:schemeClr>
                </a:solidFill>
                <a:effectLst>
                  <a:outerShdw dist="50800" algn="ctr" rotWithShape="0">
                    <a:schemeClr val="accent5">
                      <a:lumMod val="50000"/>
                    </a:schemeClr>
                  </a:outerShdw>
                </a:effectLst>
                <a:latin typeface="Berlin Sans FB Demi" panose="020E0802020502020306" pitchFamily="34" charset="0"/>
                <a:cs typeface="Aharoni" panose="02010803020104030203" pitchFamily="2" charset="-79"/>
              </a:rPr>
              <a:t> tibio</a:t>
            </a:r>
            <a:r>
              <a:rPr lang="es-ES" sz="2400" b="1" dirty="0">
                <a:solidFill>
                  <a:schemeClr val="accent5">
                    <a:lumMod val="20000"/>
                    <a:lumOff val="80000"/>
                  </a:schemeClr>
                </a:solidFill>
                <a:effectLst>
                  <a:outerShdw dist="50800" algn="ctr" rotWithShape="0">
                    <a:schemeClr val="accent5">
                      <a:lumMod val="50000"/>
                    </a:schemeClr>
                  </a:outerShdw>
                </a:effectLst>
                <a:latin typeface="Berlin Sans FB Demi" panose="020E0802020502020306" pitchFamily="34" charset="0"/>
                <a:cs typeface="Aharoni" panose="02010803020104030203" pitchFamily="2" charset="-79"/>
              </a:rPr>
              <a:t>, y no frío ni caliente, te vomitaré de mi boca. </a:t>
            </a:r>
            <a:endParaRPr lang="es-ES" sz="2400" b="1" dirty="0" smtClean="0">
              <a:solidFill>
                <a:schemeClr val="accent5">
                  <a:lumMod val="20000"/>
                  <a:lumOff val="80000"/>
                </a:schemeClr>
              </a:solidFill>
              <a:effectLst>
                <a:outerShdw dist="50800" algn="ctr" rotWithShape="0">
                  <a:schemeClr val="accent5">
                    <a:lumMod val="50000"/>
                  </a:schemeClr>
                </a:outerShdw>
              </a:effectLst>
              <a:latin typeface="Berlin Sans FB Demi" panose="020E0802020502020306" pitchFamily="34" charset="0"/>
              <a:cs typeface="Aharoni" panose="02010803020104030203" pitchFamily="2" charset="-79"/>
            </a:endParaRPr>
          </a:p>
          <a:p>
            <a:pPr algn="ctr"/>
            <a:r>
              <a:rPr lang="es-ES" b="1" dirty="0" smtClean="0">
                <a:solidFill>
                  <a:schemeClr val="accent5">
                    <a:lumMod val="20000"/>
                    <a:lumOff val="80000"/>
                  </a:schemeClr>
                </a:solidFill>
                <a:effectLst>
                  <a:outerShdw dist="50800" algn="ctr" rotWithShape="0">
                    <a:schemeClr val="accent5">
                      <a:lumMod val="50000"/>
                    </a:schemeClr>
                  </a:outerShdw>
                </a:effectLst>
                <a:latin typeface="Berlin Sans FB Demi" panose="020E0802020502020306" pitchFamily="34" charset="0"/>
                <a:cs typeface="Aharoni" panose="02010803020104030203" pitchFamily="2" charset="-79"/>
              </a:rPr>
              <a:t>Apocalipsis </a:t>
            </a:r>
            <a:r>
              <a:rPr lang="es-ES" b="1" dirty="0">
                <a:solidFill>
                  <a:schemeClr val="accent5">
                    <a:lumMod val="20000"/>
                    <a:lumOff val="80000"/>
                  </a:schemeClr>
                </a:solidFill>
                <a:effectLst>
                  <a:outerShdw dist="50800" algn="ctr" rotWithShape="0">
                    <a:schemeClr val="accent5">
                      <a:lumMod val="50000"/>
                    </a:schemeClr>
                  </a:outerShdw>
                </a:effectLst>
                <a:latin typeface="Berlin Sans FB Demi" panose="020E0802020502020306" pitchFamily="34" charset="0"/>
                <a:cs typeface="Aharoni" panose="02010803020104030203" pitchFamily="2" charset="-79"/>
              </a:rPr>
              <a:t>3:16</a:t>
            </a:r>
          </a:p>
        </p:txBody>
      </p:sp>
      <p:sp>
        <p:nvSpPr>
          <p:cNvPr id="5" name="CuadroTexto 1"/>
          <p:cNvSpPr txBox="1"/>
          <p:nvPr/>
        </p:nvSpPr>
        <p:spPr>
          <a:xfrm>
            <a:off x="251520" y="3651870"/>
            <a:ext cx="8588326" cy="1187796"/>
          </a:xfrm>
          <a:prstGeom prst="rect">
            <a:avLst/>
          </a:prstGeom>
          <a:noFill/>
        </p:spPr>
        <p:txBody>
          <a:bodyPr wrap="square" lIns="68580" tIns="34290" rIns="68580" bIns="34290" rtlCol="0">
            <a:spAutoFit/>
          </a:bodyPr>
          <a:lstStyle/>
          <a:p>
            <a:pPr algn="ctr"/>
            <a:r>
              <a:rPr lang="es-PE" b="1" dirty="0" smtClean="0">
                <a:solidFill>
                  <a:srgbClr val="002060"/>
                </a:solidFill>
                <a:latin typeface="Arial Black" panose="020B0A04020102020204" pitchFamily="34" charset="0"/>
              </a:rPr>
              <a:t>“Mami</a:t>
            </a:r>
            <a:r>
              <a:rPr lang="es-PE" b="1" dirty="0">
                <a:solidFill>
                  <a:srgbClr val="002060"/>
                </a:solidFill>
                <a:latin typeface="Arial Black" panose="020B0A04020102020204" pitchFamily="34" charset="0"/>
              </a:rPr>
              <a:t>, tienes que decirle a la gente que nosotros somos la iglesia de </a:t>
            </a:r>
            <a:r>
              <a:rPr lang="es-PE" b="1" dirty="0" err="1">
                <a:solidFill>
                  <a:srgbClr val="002060"/>
                </a:solidFill>
                <a:latin typeface="Arial Black" panose="020B0A04020102020204" pitchFamily="34" charset="0"/>
              </a:rPr>
              <a:t>Laodicea</a:t>
            </a:r>
            <a:r>
              <a:rPr lang="es-PE" b="1" dirty="0">
                <a:solidFill>
                  <a:srgbClr val="002060"/>
                </a:solidFill>
                <a:latin typeface="Arial Black" panose="020B0A04020102020204" pitchFamily="34" charset="0"/>
              </a:rPr>
              <a:t>. (Apocalipsis 3:14-22)</a:t>
            </a:r>
          </a:p>
          <a:p>
            <a:pPr algn="ctr"/>
            <a:r>
              <a:rPr lang="es-PE" b="1" dirty="0">
                <a:solidFill>
                  <a:srgbClr val="002060"/>
                </a:solidFill>
                <a:latin typeface="Arial Black" panose="020B0A04020102020204" pitchFamily="34" charset="0"/>
              </a:rPr>
              <a:t>Dios va a dejar caer sus juicios sobre todos aquellos que no lo aceptan”.</a:t>
            </a:r>
          </a:p>
        </p:txBody>
      </p:sp>
    </p:spTree>
    <p:extLst>
      <p:ext uri="{BB962C8B-B14F-4D97-AF65-F5344CB8AC3E}">
        <p14:creationId xmlns:p14="http://schemas.microsoft.com/office/powerpoint/2010/main" val="3956625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2000" fill="hold"/>
                                        <p:tgtEl>
                                          <p:spTgt spid="5"/>
                                        </p:tgtEl>
                                        <p:attrNameLst>
                                          <p:attrName>ppt_w</p:attrName>
                                        </p:attrNameLst>
                                      </p:cBhvr>
                                      <p:tavLst>
                                        <p:tav tm="0">
                                          <p:val>
                                            <p:fltVal val="0"/>
                                          </p:val>
                                        </p:tav>
                                        <p:tav tm="100000">
                                          <p:val>
                                            <p:strVal val="#ppt_w"/>
                                          </p:val>
                                        </p:tav>
                                      </p:tavLst>
                                    </p:anim>
                                    <p:anim calcmode="lin" valueType="num">
                                      <p:cBhvr>
                                        <p:cTn id="20" dur="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12394" y="0"/>
            <a:ext cx="9144000" cy="5143500"/>
          </a:xfrm>
          <a:prstGeom prst="rect">
            <a:avLst/>
          </a:prstGeom>
          <a:noFill/>
          <a:ln>
            <a:noFill/>
          </a:ln>
        </p:spPr>
      </p:pic>
      <p:sp>
        <p:nvSpPr>
          <p:cNvPr id="3" name="CuadroTexto 1"/>
          <p:cNvSpPr txBox="1"/>
          <p:nvPr/>
        </p:nvSpPr>
        <p:spPr>
          <a:xfrm>
            <a:off x="200464" y="3418449"/>
            <a:ext cx="8725487"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El sábado 24 de Febrero del 2007, Aldo escribió:</a:t>
            </a:r>
          </a:p>
          <a:p>
            <a:pPr algn="ctr"/>
            <a:r>
              <a:rPr lang="es-PE" b="1" dirty="0" smtClean="0">
                <a:solidFill>
                  <a:srgbClr val="002060"/>
                </a:solidFill>
                <a:latin typeface="Arial Black" panose="020B0A04020102020204" pitchFamily="34" charset="0"/>
              </a:rPr>
              <a:t>“¡Por </a:t>
            </a:r>
            <a:r>
              <a:rPr lang="es-PE" b="1" dirty="0">
                <a:solidFill>
                  <a:srgbClr val="002060"/>
                </a:solidFill>
                <a:latin typeface="Arial Black" panose="020B0A04020102020204" pitchFamily="34" charset="0"/>
              </a:rPr>
              <a:t>favor alístense para cuando Dios envíe a Su Hijo para tomarnos. Será mucho más pronto de lo que nos imaginamos. </a:t>
            </a:r>
          </a:p>
          <a:p>
            <a:pPr algn="ctr"/>
            <a:r>
              <a:rPr lang="es-PE" b="1" dirty="0">
                <a:solidFill>
                  <a:srgbClr val="002060"/>
                </a:solidFill>
                <a:latin typeface="Arial Black" panose="020B0A04020102020204" pitchFamily="34" charset="0"/>
              </a:rPr>
              <a:t>Por favor acepten a Jesús como su Salvador, de otra manera será demasiado </a:t>
            </a:r>
            <a:r>
              <a:rPr lang="es-PE" b="1" dirty="0" smtClean="0">
                <a:solidFill>
                  <a:srgbClr val="002060"/>
                </a:solidFill>
                <a:latin typeface="Arial Black" panose="020B0A04020102020204" pitchFamily="34" charset="0"/>
              </a:rPr>
              <a:t>tarde!”</a:t>
            </a:r>
            <a:endParaRPr lang="es-PE"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4275655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2567" y="-21936"/>
            <a:ext cx="9144000" cy="5165436"/>
          </a:xfrm>
          <a:prstGeom prst="rect">
            <a:avLst/>
          </a:prstGeom>
          <a:noFill/>
          <a:ln>
            <a:noFill/>
          </a:ln>
        </p:spPr>
      </p:pic>
      <p:sp>
        <p:nvSpPr>
          <p:cNvPr id="3" name="Rectángulo 1"/>
          <p:cNvSpPr/>
          <p:nvPr/>
        </p:nvSpPr>
        <p:spPr>
          <a:xfrm>
            <a:off x="295421" y="2922563"/>
            <a:ext cx="8577776" cy="2162130"/>
          </a:xfrm>
          <a:prstGeom prst="rect">
            <a:avLst/>
          </a:prstGeom>
        </p:spPr>
        <p:txBody>
          <a:bodyPr wrap="square" lIns="68580" tIns="34290" rIns="68580" bIns="34290">
            <a:spAutoFit/>
          </a:bodyPr>
          <a:lstStyle/>
          <a:p>
            <a:pPr lvl="0" algn="ctr"/>
            <a:r>
              <a:rPr lang="es-PE" b="1" dirty="0">
                <a:solidFill>
                  <a:srgbClr val="002060"/>
                </a:solidFill>
                <a:latin typeface="Arial Black" panose="020B0A04020102020204" pitchFamily="34" charset="0"/>
              </a:rPr>
              <a:t>Sepan que ciertamente existe un infierno, Jesús me mostró todo. Créanme; ustedes no querrán ir a ese lugar.</a:t>
            </a:r>
          </a:p>
          <a:p>
            <a:pPr lvl="0" algn="ctr"/>
            <a:r>
              <a:rPr lang="es-PE" b="1" dirty="0">
                <a:solidFill>
                  <a:srgbClr val="002060"/>
                </a:solidFill>
                <a:latin typeface="Arial Black" panose="020B0A04020102020204" pitchFamily="34" charset="0"/>
              </a:rPr>
              <a:t>Jesús dijo que aquellos que lo acepten no se perderán.</a:t>
            </a:r>
          </a:p>
          <a:p>
            <a:pPr lvl="0" algn="ctr"/>
            <a:r>
              <a:rPr lang="es-PE" b="1" dirty="0" smtClean="0">
                <a:solidFill>
                  <a:srgbClr val="002060"/>
                </a:solidFill>
                <a:latin typeface="Arial Black" panose="020B0A04020102020204" pitchFamily="34" charset="0"/>
              </a:rPr>
              <a:t>El </a:t>
            </a:r>
            <a:r>
              <a:rPr lang="es-PE" b="1" dirty="0">
                <a:solidFill>
                  <a:srgbClr val="002060"/>
                </a:solidFill>
                <a:latin typeface="Arial Black" panose="020B0A04020102020204" pitchFamily="34" charset="0"/>
              </a:rPr>
              <a:t>cielo es sólo amor y allí viviremos juntos con Dios.</a:t>
            </a:r>
          </a:p>
          <a:p>
            <a:pPr lvl="0" algn="ctr"/>
            <a:r>
              <a:rPr lang="es-PE" b="1" dirty="0">
                <a:solidFill>
                  <a:srgbClr val="002060"/>
                </a:solidFill>
                <a:latin typeface="Arial Black" panose="020B0A04020102020204" pitchFamily="34" charset="0"/>
              </a:rPr>
              <a:t>Por favor ¿pueden creerme y aceptar a Jesús?</a:t>
            </a:r>
          </a:p>
          <a:p>
            <a:pPr lvl="0" algn="ctr"/>
            <a:r>
              <a:rPr lang="es-PE" b="1" dirty="0">
                <a:solidFill>
                  <a:srgbClr val="002060"/>
                </a:solidFill>
                <a:latin typeface="Arial Black" panose="020B0A04020102020204" pitchFamily="34" charset="0"/>
              </a:rPr>
              <a:t>Ustedes también pueden ser su novia, pero tienen que rendirle sus vidas, </a:t>
            </a:r>
            <a:r>
              <a:rPr lang="es-PE" b="1" dirty="0" smtClean="0">
                <a:solidFill>
                  <a:srgbClr val="002060"/>
                </a:solidFill>
                <a:latin typeface="Arial Black" panose="020B0A04020102020204" pitchFamily="34" charset="0"/>
              </a:rPr>
              <a:t>por favor </a:t>
            </a:r>
            <a:r>
              <a:rPr lang="es-PE" sz="2800" b="1" dirty="0">
                <a:solidFill>
                  <a:srgbClr val="002060"/>
                </a:solidFill>
                <a:latin typeface="Arial Black" panose="020B0A04020102020204" pitchFamily="34" charset="0"/>
              </a:rPr>
              <a:t>¡Háganlo ahora</a:t>
            </a:r>
            <a:r>
              <a:rPr lang="es-PE" sz="2800" b="1" dirty="0" smtClean="0">
                <a:solidFill>
                  <a:srgbClr val="002060"/>
                </a:solidFill>
                <a:latin typeface="Arial Black" panose="020B0A04020102020204" pitchFamily="34" charset="0"/>
              </a:rPr>
              <a:t>!</a:t>
            </a:r>
            <a:endParaRPr lang="es-PE" sz="2800" b="1" dirty="0">
              <a:solidFill>
                <a:srgbClr val="FF0000"/>
              </a:solidFill>
              <a:latin typeface="Arial Black" panose="020B0A04020102020204" pitchFamily="34" charset="0"/>
            </a:endParaRPr>
          </a:p>
        </p:txBody>
      </p:sp>
    </p:spTree>
    <p:extLst>
      <p:ext uri="{BB962C8B-B14F-4D97-AF65-F5344CB8AC3E}">
        <p14:creationId xmlns:p14="http://schemas.microsoft.com/office/powerpoint/2010/main" val="4204426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12394" y="4902"/>
            <a:ext cx="9144000" cy="5138598"/>
          </a:xfrm>
          <a:prstGeom prst="rect">
            <a:avLst/>
          </a:prstGeom>
          <a:noFill/>
          <a:ln>
            <a:noFill/>
          </a:ln>
        </p:spPr>
      </p:pic>
      <p:sp>
        <p:nvSpPr>
          <p:cNvPr id="3" name="CuadroTexto 1"/>
          <p:cNvSpPr txBox="1"/>
          <p:nvPr/>
        </p:nvSpPr>
        <p:spPr>
          <a:xfrm>
            <a:off x="179512" y="2931790"/>
            <a:ext cx="8736037" cy="203989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El lunes 26 de Febrero del 2007, Aldo escribió:</a:t>
            </a:r>
          </a:p>
          <a:p>
            <a:pPr algn="ctr"/>
            <a:r>
              <a:rPr lang="es-PE" b="1" dirty="0">
                <a:solidFill>
                  <a:srgbClr val="002060"/>
                </a:solidFill>
                <a:latin typeface="Arial Black" panose="020B0A04020102020204" pitchFamily="34" charset="0"/>
              </a:rPr>
              <a:t>“Debes advertir a las personas que el Señor ya está de camino y todos deben estar listos para Él.</a:t>
            </a:r>
          </a:p>
          <a:p>
            <a:pPr algn="ctr"/>
            <a:r>
              <a:rPr lang="es-PE" b="1" dirty="0">
                <a:solidFill>
                  <a:srgbClr val="002060"/>
                </a:solidFill>
                <a:latin typeface="Arial Black" panose="020B0A04020102020204" pitchFamily="34" charset="0"/>
              </a:rPr>
              <a:t>Hay una cena esperando para todos aquellos que estén listos. Por favor lean Mateo 25.</a:t>
            </a:r>
          </a:p>
          <a:p>
            <a:pPr algn="ctr"/>
            <a:r>
              <a:rPr lang="es-PE" b="1" dirty="0">
                <a:solidFill>
                  <a:srgbClr val="002060"/>
                </a:solidFill>
                <a:latin typeface="Arial Black" panose="020B0A04020102020204" pitchFamily="34" charset="0"/>
              </a:rPr>
              <a:t>Te amo Jesús, gracias porque moriste por mí. Te amo Espíritu de Dios.</a:t>
            </a:r>
          </a:p>
        </p:txBody>
      </p:sp>
      <p:pic>
        <p:nvPicPr>
          <p:cNvPr id="409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907704" y="411510"/>
            <a:ext cx="4919663" cy="227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4987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4098"/>
                                        </p:tgtEl>
                                        <p:attrNameLst>
                                          <p:attrName>style.visibility</p:attrName>
                                        </p:attrNameLst>
                                      </p:cBhvr>
                                      <p:to>
                                        <p:strVal val="visible"/>
                                      </p:to>
                                    </p:set>
                                    <p:anim calcmode="lin" valueType="num">
                                      <p:cBhvr>
                                        <p:cTn id="15" dur="2000" fill="hold"/>
                                        <p:tgtEl>
                                          <p:spTgt spid="4098"/>
                                        </p:tgtEl>
                                        <p:attrNameLst>
                                          <p:attrName>ppt_w</p:attrName>
                                        </p:attrNameLst>
                                      </p:cBhvr>
                                      <p:tavLst>
                                        <p:tav tm="0">
                                          <p:val>
                                            <p:fltVal val="0"/>
                                          </p:val>
                                        </p:tav>
                                        <p:tav tm="100000">
                                          <p:val>
                                            <p:strVal val="#ppt_w"/>
                                          </p:val>
                                        </p:tav>
                                      </p:tavLst>
                                    </p:anim>
                                    <p:anim calcmode="lin" valueType="num">
                                      <p:cBhvr>
                                        <p:cTn id="16" dur="2000" fill="hold"/>
                                        <p:tgtEl>
                                          <p:spTgt spid="40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JOVEN REGRESA DEL CIELO CON UN MENSAJE PARA EL MUNDOOOO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84872" y="3186333"/>
            <a:ext cx="8588327" cy="1749707"/>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Arrojen de su casa todo lo que no proviene de Dios, pregúntenle al Espíritu Santo.</a:t>
            </a:r>
          </a:p>
          <a:p>
            <a:pPr algn="ctr"/>
            <a:r>
              <a:rPr lang="es-PE" b="1" dirty="0">
                <a:solidFill>
                  <a:srgbClr val="002060"/>
                </a:solidFill>
                <a:latin typeface="Arial Black" panose="020B0A04020102020204" pitchFamily="34" charset="0"/>
              </a:rPr>
              <a:t>¿Sabías mami que tú eres llamada por Dios mismo y que debes vivir para Él y sólo para Él?</a:t>
            </a:r>
          </a:p>
          <a:p>
            <a:pPr algn="ctr"/>
            <a:r>
              <a:rPr lang="es-PE" b="1" dirty="0">
                <a:solidFill>
                  <a:srgbClr val="002060"/>
                </a:solidFill>
                <a:latin typeface="Arial Black" panose="020B0A04020102020204" pitchFamily="34" charset="0"/>
              </a:rPr>
              <a:t>¿Quién irá y le dirá al mundo acerca de Él?</a:t>
            </a:r>
          </a:p>
          <a:p>
            <a:pPr algn="ctr"/>
            <a:r>
              <a:rPr lang="es-PE" b="1" dirty="0">
                <a:solidFill>
                  <a:srgbClr val="002060"/>
                </a:solidFill>
                <a:latin typeface="Arial Black" panose="020B0A04020102020204" pitchFamily="34" charset="0"/>
              </a:rPr>
              <a:t>Dios me va a sanar y yo le voy a servir toda mi vida”.</a:t>
            </a:r>
          </a:p>
        </p:txBody>
      </p:sp>
    </p:spTree>
    <p:extLst>
      <p:ext uri="{BB962C8B-B14F-4D97-AF65-F5344CB8AC3E}">
        <p14:creationId xmlns:p14="http://schemas.microsoft.com/office/powerpoint/2010/main" val="1459415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16415"/>
            <a:ext cx="9144000" cy="5127085"/>
          </a:xfrm>
          <a:prstGeom prst="rect">
            <a:avLst/>
          </a:prstGeom>
          <a:noFill/>
          <a:ln>
            <a:noFill/>
          </a:ln>
        </p:spPr>
      </p:pic>
      <p:sp>
        <p:nvSpPr>
          <p:cNvPr id="3" name="CuadroTexto 1"/>
          <p:cNvSpPr txBox="1"/>
          <p:nvPr/>
        </p:nvSpPr>
        <p:spPr>
          <a:xfrm>
            <a:off x="251520" y="3219822"/>
            <a:ext cx="8567225" cy="1485022"/>
          </a:xfrm>
          <a:prstGeom prst="rect">
            <a:avLst/>
          </a:prstGeom>
          <a:noFill/>
        </p:spPr>
        <p:txBody>
          <a:bodyPr wrap="square" lIns="68580" tIns="34290" rIns="68580" bIns="34290" rtlCol="0">
            <a:spAutoFit/>
          </a:bodyPr>
          <a:lstStyle/>
          <a:p>
            <a:pPr algn="ctr"/>
            <a:r>
              <a:rPr lang="es-PE" sz="2000" b="1" dirty="0" err="1">
                <a:solidFill>
                  <a:srgbClr val="002060"/>
                </a:solidFill>
                <a:latin typeface="Arial Black" panose="020B0A04020102020204" pitchFamily="34" charset="0"/>
              </a:rPr>
              <a:t>Retha</a:t>
            </a:r>
            <a:r>
              <a:rPr lang="es-PE" sz="2000" b="1" dirty="0">
                <a:solidFill>
                  <a:srgbClr val="002060"/>
                </a:solidFill>
                <a:latin typeface="Arial Black" panose="020B0A04020102020204" pitchFamily="34" charset="0"/>
              </a:rPr>
              <a:t> nos dice:</a:t>
            </a:r>
          </a:p>
          <a:p>
            <a:pPr algn="ctr"/>
            <a:r>
              <a:rPr lang="es-PE" b="1" dirty="0">
                <a:solidFill>
                  <a:srgbClr val="002060"/>
                </a:solidFill>
                <a:latin typeface="Arial Black" panose="020B0A04020102020204" pitchFamily="34" charset="0"/>
              </a:rPr>
              <a:t>Si hay algo en tu vida que tú quieres sacrificar a Dios hoy </a:t>
            </a:r>
            <a:r>
              <a:rPr lang="es-PE" b="1" dirty="0" smtClean="0">
                <a:solidFill>
                  <a:srgbClr val="002060"/>
                </a:solidFill>
                <a:latin typeface="Arial Black" panose="020B0A04020102020204" pitchFamily="34" charset="0"/>
              </a:rPr>
              <a:t>–tal </a:t>
            </a:r>
            <a:r>
              <a:rPr lang="es-PE" b="1" dirty="0">
                <a:solidFill>
                  <a:srgbClr val="002060"/>
                </a:solidFill>
                <a:latin typeface="Arial Black" panose="020B0A04020102020204" pitchFamily="34" charset="0"/>
              </a:rPr>
              <a:t>vez tu matrimonio, tu adolescente, tus finanzas, tus </a:t>
            </a:r>
            <a:r>
              <a:rPr lang="es-PE" b="1" dirty="0" smtClean="0">
                <a:solidFill>
                  <a:srgbClr val="002060"/>
                </a:solidFill>
                <a:latin typeface="Arial Black" panose="020B0A04020102020204" pitchFamily="34" charset="0"/>
              </a:rPr>
              <a:t>negocios– hazlo</a:t>
            </a:r>
            <a:r>
              <a:rPr lang="es-PE" b="1" dirty="0">
                <a:solidFill>
                  <a:srgbClr val="002060"/>
                </a:solidFill>
                <a:latin typeface="Arial Black" panose="020B0A04020102020204" pitchFamily="34" charset="0"/>
              </a:rPr>
              <a:t>, </a:t>
            </a:r>
            <a:r>
              <a:rPr lang="es-PE" b="1" dirty="0" smtClean="0">
                <a:solidFill>
                  <a:srgbClr val="002060"/>
                </a:solidFill>
                <a:latin typeface="Arial Black" panose="020B0A04020102020204" pitchFamily="34" charset="0"/>
              </a:rPr>
              <a:t>ahí donde </a:t>
            </a:r>
            <a:r>
              <a:rPr lang="es-PE" b="1" dirty="0">
                <a:solidFill>
                  <a:srgbClr val="002060"/>
                </a:solidFill>
                <a:latin typeface="Arial Black" panose="020B0A04020102020204" pitchFamily="34" charset="0"/>
              </a:rPr>
              <a:t>te encuentres. Deshazte del orgullo, </a:t>
            </a:r>
            <a:r>
              <a:rPr lang="es-PE" b="1" dirty="0" smtClean="0">
                <a:solidFill>
                  <a:srgbClr val="002060"/>
                </a:solidFill>
                <a:latin typeface="Arial Black" panose="020B0A04020102020204" pitchFamily="34" charset="0"/>
              </a:rPr>
              <a:t>eleva</a:t>
            </a:r>
          </a:p>
          <a:p>
            <a:pPr algn="ctr"/>
            <a:r>
              <a:rPr lang="es-PE" b="1" dirty="0" smtClean="0">
                <a:solidFill>
                  <a:srgbClr val="002060"/>
                </a:solidFill>
                <a:latin typeface="Arial Black" panose="020B0A04020102020204" pitchFamily="34" charset="0"/>
              </a:rPr>
              <a:t> </a:t>
            </a:r>
            <a:r>
              <a:rPr lang="es-PE" b="1" dirty="0">
                <a:solidFill>
                  <a:srgbClr val="002060"/>
                </a:solidFill>
                <a:latin typeface="Arial Black" panose="020B0A04020102020204" pitchFamily="34" charset="0"/>
              </a:rPr>
              <a:t>tus manos al cielo y di: </a:t>
            </a:r>
          </a:p>
        </p:txBody>
      </p:sp>
    </p:spTree>
    <p:extLst>
      <p:ext uri="{BB962C8B-B14F-4D97-AF65-F5344CB8AC3E}">
        <p14:creationId xmlns:p14="http://schemas.microsoft.com/office/powerpoint/2010/main" val="3226255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9144" y="0"/>
            <a:ext cx="9144000" cy="5145088"/>
          </a:xfrm>
          <a:prstGeom prst="rect">
            <a:avLst/>
          </a:prstGeom>
          <a:noFill/>
          <a:ln>
            <a:noFill/>
          </a:ln>
        </p:spPr>
      </p:pic>
      <p:sp>
        <p:nvSpPr>
          <p:cNvPr id="3" name="CuadroTexto 1"/>
          <p:cNvSpPr txBox="1"/>
          <p:nvPr/>
        </p:nvSpPr>
        <p:spPr>
          <a:xfrm>
            <a:off x="395536" y="627534"/>
            <a:ext cx="8280920" cy="3393237"/>
          </a:xfrm>
          <a:prstGeom prst="rect">
            <a:avLst/>
          </a:prstGeom>
          <a:noFill/>
        </p:spPr>
        <p:txBody>
          <a:bodyPr wrap="square" lIns="68580" tIns="34290" rIns="68580" bIns="34290" rtlCol="0">
            <a:spAutoFit/>
            <a:scene3d>
              <a:camera prst="obliqueBottomLeft"/>
              <a:lightRig rig="threePt" dir="t"/>
            </a:scene3d>
            <a:sp3d extrusionH="57150">
              <a:extrusionClr>
                <a:schemeClr val="bg2">
                  <a:lumMod val="20000"/>
                  <a:lumOff val="80000"/>
                </a:schemeClr>
              </a:extrusionClr>
            </a:sp3d>
          </a:bodyPr>
          <a:lstStyle/>
          <a:p>
            <a:pPr algn="ctr"/>
            <a:r>
              <a:rPr lang="es-PE" b="1" i="1" dirty="0">
                <a:solidFill>
                  <a:srgbClr val="002060"/>
                </a:solidFill>
                <a:latin typeface="Arial Black" panose="020B0A04020102020204" pitchFamily="34" charset="0"/>
              </a:rPr>
              <a:t>“Señor, aquí estoy. Quiero recibir tu Espíritu Santo. Hoy confieso que Jesucristo murió por mí y resucitó por mí, y que Él es mi Salvador. Y yo declaro que </a:t>
            </a:r>
            <a:r>
              <a:rPr lang="es-PE" b="1" i="1" dirty="0" smtClean="0">
                <a:solidFill>
                  <a:srgbClr val="002060"/>
                </a:solidFill>
                <a:latin typeface="Arial Black" panose="020B0A04020102020204" pitchFamily="34" charset="0"/>
              </a:rPr>
              <a:t>Espíritu </a:t>
            </a:r>
            <a:r>
              <a:rPr lang="es-PE" b="1" i="1" dirty="0">
                <a:solidFill>
                  <a:srgbClr val="002060"/>
                </a:solidFill>
                <a:latin typeface="Arial Black" panose="020B0A04020102020204" pitchFamily="34" charset="0"/>
              </a:rPr>
              <a:t>de Dios vive en mí, y que Él me guiará en todo lo que yo necesite”.</a:t>
            </a:r>
          </a:p>
          <a:p>
            <a:pPr algn="ctr"/>
            <a:r>
              <a:rPr lang="es-PE" b="1" i="1" dirty="0">
                <a:solidFill>
                  <a:srgbClr val="002060"/>
                </a:solidFill>
                <a:latin typeface="Arial Black" panose="020B0A04020102020204" pitchFamily="34" charset="0"/>
              </a:rPr>
              <a:t>Si Ud. no ha aceptado a Jesús como su Señor, diga </a:t>
            </a:r>
            <a:r>
              <a:rPr lang="es-PE" b="1" i="1" dirty="0" smtClean="0">
                <a:solidFill>
                  <a:srgbClr val="002060"/>
                </a:solidFill>
                <a:latin typeface="Arial Black" panose="020B0A04020102020204" pitchFamily="34" charset="0"/>
              </a:rPr>
              <a:t>después</a:t>
            </a:r>
          </a:p>
          <a:p>
            <a:pPr algn="ctr"/>
            <a:r>
              <a:rPr lang="es-PE" b="1" i="1" dirty="0" smtClean="0">
                <a:solidFill>
                  <a:srgbClr val="002060"/>
                </a:solidFill>
                <a:latin typeface="Arial Black" panose="020B0A04020102020204" pitchFamily="34" charset="0"/>
              </a:rPr>
              <a:t> </a:t>
            </a:r>
            <a:r>
              <a:rPr lang="es-PE" b="1" i="1" dirty="0">
                <a:solidFill>
                  <a:srgbClr val="002060"/>
                </a:solidFill>
                <a:latin typeface="Arial Black" panose="020B0A04020102020204" pitchFamily="34" charset="0"/>
              </a:rPr>
              <a:t>de mí:</a:t>
            </a:r>
          </a:p>
          <a:p>
            <a:pPr algn="ctr"/>
            <a:r>
              <a:rPr lang="es-PE" b="1" i="1" dirty="0">
                <a:solidFill>
                  <a:srgbClr val="002060"/>
                </a:solidFill>
                <a:latin typeface="Arial Black" panose="020B0A04020102020204" pitchFamily="34" charset="0"/>
              </a:rPr>
              <a:t>“Jesús, en el nombre del Padre, yo te acepto. Gracias por morir por mí, y por resucitar por mí. Gracias por las circunstancias, que me han traído hasta este punto de mi vida en donde me he dado cuenta de que yo no soy nada sin Ti. Y por favor ven pronto, Rey Jesús, ven y llévanos. Estamos listos, ven y llévanos. Amén</a:t>
            </a:r>
          </a:p>
        </p:txBody>
      </p:sp>
    </p:spTree>
    <p:extLst>
      <p:ext uri="{BB962C8B-B14F-4D97-AF65-F5344CB8AC3E}">
        <p14:creationId xmlns:p14="http://schemas.microsoft.com/office/powerpoint/2010/main" val="3180853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435846"/>
            <a:ext cx="8609428" cy="1443693"/>
          </a:xfrm>
          <a:prstGeom prst="rect">
            <a:avLst/>
          </a:prstGeom>
          <a:noFill/>
        </p:spPr>
        <p:txBody>
          <a:bodyPr wrap="square" lIns="68580" tIns="34290" rIns="68580" bIns="34290" rtlCol="0">
            <a:spAutoFit/>
          </a:bodyPr>
          <a:lstStyle/>
          <a:p>
            <a:pPr algn="ctr"/>
            <a:r>
              <a:rPr lang="es-PE" b="1" dirty="0" err="1">
                <a:solidFill>
                  <a:srgbClr val="002060"/>
                </a:solidFill>
                <a:latin typeface="Arial Black" panose="020B0A04020102020204" pitchFamily="34" charset="0"/>
              </a:rPr>
              <a:t>Retha</a:t>
            </a:r>
            <a:r>
              <a:rPr lang="es-PE" b="1" dirty="0">
                <a:solidFill>
                  <a:srgbClr val="002060"/>
                </a:solidFill>
                <a:latin typeface="Arial Black" panose="020B0A04020102020204" pitchFamily="34" charset="0"/>
              </a:rPr>
              <a:t> añade: “Padre, quiero pedirte ahora que todos aquellos que lean este mensaje digan “Voy a comprar oro refinado de Ti, voy a comprar colirio de Ti para que mis ojos espirituales puedan ver, voy a comprar vestiduras blancas de Ti para cubrir mi desnudez. Amén.”</a:t>
            </a:r>
          </a:p>
        </p:txBody>
      </p:sp>
    </p:spTree>
    <p:extLst>
      <p:ext uri="{BB962C8B-B14F-4D97-AF65-F5344CB8AC3E}">
        <p14:creationId xmlns:p14="http://schemas.microsoft.com/office/powerpoint/2010/main" val="48080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pic>
        <p:nvPicPr>
          <p:cNvPr id="12" name="11 Imagen"/>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868" y="0"/>
            <a:ext cx="9132132" cy="5143500"/>
          </a:xfrm>
          <a:prstGeom prst="rect">
            <a:avLst/>
          </a:prstGeom>
        </p:spPr>
      </p:pic>
      <p:sp>
        <p:nvSpPr>
          <p:cNvPr id="7" name="6 Rectángulo"/>
          <p:cNvSpPr/>
          <p:nvPr/>
        </p:nvSpPr>
        <p:spPr>
          <a:xfrm>
            <a:off x="0" y="-900000"/>
            <a:ext cx="91440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5148000"/>
            <a:ext cx="91440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Picture 3"/>
          <p:cNvPicPr>
            <a:picLocks noChangeAspect="1" noChangeArrowheads="1"/>
          </p:cNvPicPr>
          <p:nvPr/>
        </p:nvPicPr>
        <p:blipFill>
          <a:blip r:embed="rId4" cstate="email">
            <a:extLst>
              <a:ext uri="{BEBA8EAE-BF5A-486C-A8C5-ECC9F3942E4B}">
                <a14:imgProps xmlns:a14="http://schemas.microsoft.com/office/drawing/2010/main">
                  <a14:imgLayer r:embed="rId5">
                    <a14:imgEffect>
                      <a14:colorTemperature colorTemp="6750"/>
                    </a14:imgEffect>
                  </a14:imgLayer>
                </a14:imgProps>
              </a:ext>
              <a:ext uri="{28A0092B-C50C-407E-A947-70E740481C1C}">
                <a14:useLocalDpi xmlns:a14="http://schemas.microsoft.com/office/drawing/2010/main"/>
              </a:ext>
            </a:extLst>
          </a:blip>
          <a:srcRect/>
          <a:stretch>
            <a:fillRect/>
          </a:stretch>
        </p:blipFill>
        <p:spPr bwMode="auto">
          <a:xfrm>
            <a:off x="-612576" y="-1028650"/>
            <a:ext cx="10382250" cy="3826669"/>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4 Doble onda"/>
          <p:cNvSpPr/>
          <p:nvPr/>
        </p:nvSpPr>
        <p:spPr>
          <a:xfrm flipH="1">
            <a:off x="0" y="4731990"/>
            <a:ext cx="9144000" cy="411511"/>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3000">
                <a:srgbClr val="0070C0"/>
              </a:gs>
              <a:gs pos="5832">
                <a:srgbClr val="002060"/>
              </a:gs>
              <a:gs pos="63000">
                <a:srgbClr val="3333CC">
                  <a:lumMod val="67000"/>
                  <a:lumOff val="33000"/>
                </a:srgbClr>
              </a:gs>
              <a:gs pos="91667">
                <a:srgbClr val="C4D6EB">
                  <a:lumMod val="0"/>
                  <a:lumOff val="100000"/>
                </a:srgbClr>
              </a:gs>
            </a:gsLst>
            <a:lin ang="16200000" scaled="1"/>
          </a:gradFill>
          <a:ln>
            <a:noFill/>
          </a:ln>
          <a:scene3d>
            <a:camera prst="orthographicFron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s-ES"/>
          </a:p>
        </p:txBody>
      </p:sp>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552" y="1995686"/>
            <a:ext cx="8145463" cy="2408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94538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1000"/>
                                  </p:stCondLst>
                                  <p:childTnLst>
                                    <p:set>
                                      <p:cBhvr>
                                        <p:cTn id="6" dur="1" fill="hold">
                                          <p:stCondLst>
                                            <p:cond delay="0"/>
                                          </p:stCondLst>
                                        </p:cTn>
                                        <p:tgtEl>
                                          <p:spTgt spid="10"/>
                                        </p:tgtEl>
                                        <p:attrNameLst>
                                          <p:attrName>style.visibility</p:attrName>
                                        </p:attrNameLst>
                                      </p:cBhvr>
                                      <p:to>
                                        <p:strVal val="visible"/>
                                      </p:to>
                                    </p:set>
                                    <p:anim calcmode="lin" valueType="num">
                                      <p:cBhvr>
                                        <p:cTn id="7" dur="6000" fill="hold"/>
                                        <p:tgtEl>
                                          <p:spTgt spid="10"/>
                                        </p:tgtEl>
                                        <p:attrNameLst>
                                          <p:attrName>ppt_w</p:attrName>
                                        </p:attrNameLst>
                                      </p:cBhvr>
                                      <p:tavLst>
                                        <p:tav tm="0">
                                          <p:val>
                                            <p:fltVal val="0"/>
                                          </p:val>
                                        </p:tav>
                                        <p:tav tm="100000">
                                          <p:val>
                                            <p:strVal val="#ppt_w"/>
                                          </p:val>
                                        </p:tav>
                                      </p:tavLst>
                                    </p:anim>
                                    <p:anim calcmode="lin" valueType="num">
                                      <p:cBhvr>
                                        <p:cTn id="8" dur="6000" fill="hold"/>
                                        <p:tgtEl>
                                          <p:spTgt spid="10"/>
                                        </p:tgtEl>
                                        <p:attrNameLst>
                                          <p:attrName>ppt_h</p:attrName>
                                        </p:attrNameLst>
                                      </p:cBhvr>
                                      <p:tavLst>
                                        <p:tav tm="0">
                                          <p:val>
                                            <p:fltVal val="0"/>
                                          </p:val>
                                        </p:tav>
                                        <p:tav tm="100000">
                                          <p:val>
                                            <p:strVal val="#ppt_h"/>
                                          </p:val>
                                        </p:tav>
                                      </p:tavLst>
                                    </p:anim>
                                    <p:anim calcmode="lin" valueType="num">
                                      <p:cBhvr>
                                        <p:cTn id="9" dur="6000" fill="hold"/>
                                        <p:tgtEl>
                                          <p:spTgt spid="10"/>
                                        </p:tgtEl>
                                        <p:attrNameLst>
                                          <p:attrName>ppt_x</p:attrName>
                                        </p:attrNameLst>
                                      </p:cBhvr>
                                      <p:tavLst>
                                        <p:tav tm="0">
                                          <p:val>
                                            <p:fltVal val="0.5"/>
                                          </p:val>
                                        </p:tav>
                                        <p:tav tm="100000">
                                          <p:val>
                                            <p:strVal val="#ppt_x"/>
                                          </p:val>
                                        </p:tav>
                                      </p:tavLst>
                                    </p:anim>
                                    <p:anim calcmode="lin" valueType="num">
                                      <p:cBhvr>
                                        <p:cTn id="10" dur="6000" fill="hold"/>
                                        <p:tgtEl>
                                          <p:spTgt spid="10"/>
                                        </p:tgtEl>
                                        <p:attrNameLst>
                                          <p:attrName>ppt_y</p:attrName>
                                        </p:attrNameLst>
                                      </p:cBhvr>
                                      <p:tavLst>
                                        <p:tav tm="0">
                                          <p:val>
                                            <p:fltVal val="0.5"/>
                                          </p:val>
                                        </p:tav>
                                        <p:tav tm="100000">
                                          <p:val>
                                            <p:strVal val="#ppt_y"/>
                                          </p:val>
                                        </p:tav>
                                      </p:tavLst>
                                    </p:anim>
                                  </p:childTnLst>
                                </p:cTn>
                              </p:par>
                              <p:par>
                                <p:cTn id="11" presetID="23" presetClass="entr" presetSubtype="16" fill="hold" nodeType="withEffect">
                                  <p:stCondLst>
                                    <p:cond delay="1000"/>
                                  </p:stCondLst>
                                  <p:childTnLst>
                                    <p:set>
                                      <p:cBhvr>
                                        <p:cTn id="12" dur="1" fill="hold">
                                          <p:stCondLst>
                                            <p:cond delay="0"/>
                                          </p:stCondLst>
                                        </p:cTn>
                                        <p:tgtEl>
                                          <p:spTgt spid="1027"/>
                                        </p:tgtEl>
                                        <p:attrNameLst>
                                          <p:attrName>style.visibility</p:attrName>
                                        </p:attrNameLst>
                                      </p:cBhvr>
                                      <p:to>
                                        <p:strVal val="visible"/>
                                      </p:to>
                                    </p:set>
                                    <p:anim calcmode="lin" valueType="num">
                                      <p:cBhvr>
                                        <p:cTn id="13" dur="6000" fill="hold"/>
                                        <p:tgtEl>
                                          <p:spTgt spid="1027"/>
                                        </p:tgtEl>
                                        <p:attrNameLst>
                                          <p:attrName>ppt_w</p:attrName>
                                        </p:attrNameLst>
                                      </p:cBhvr>
                                      <p:tavLst>
                                        <p:tav tm="0">
                                          <p:val>
                                            <p:fltVal val="0"/>
                                          </p:val>
                                        </p:tav>
                                        <p:tav tm="100000">
                                          <p:val>
                                            <p:strVal val="#ppt_w"/>
                                          </p:val>
                                        </p:tav>
                                      </p:tavLst>
                                    </p:anim>
                                    <p:anim calcmode="lin" valueType="num">
                                      <p:cBhvr>
                                        <p:cTn id="14" dur="6000" fill="hold"/>
                                        <p:tgtEl>
                                          <p:spTgt spid="1027"/>
                                        </p:tgtEl>
                                        <p:attrNameLst>
                                          <p:attrName>ppt_h</p:attrName>
                                        </p:attrNameLst>
                                      </p:cBhvr>
                                      <p:tavLst>
                                        <p:tav tm="0">
                                          <p:val>
                                            <p:fltVal val="0"/>
                                          </p:val>
                                        </p:tav>
                                        <p:tav tm="100000">
                                          <p:val>
                                            <p:strVal val="#ppt_h"/>
                                          </p:val>
                                        </p:tav>
                                      </p:tavLst>
                                    </p:anim>
                                  </p:childTnLst>
                                </p:cTn>
                              </p:par>
                              <p:par>
                                <p:cTn id="15" presetID="6" presetClass="emph" presetSubtype="0" fill="hold" nodeType="withEffect">
                                  <p:stCondLst>
                                    <p:cond delay="0"/>
                                  </p:stCondLst>
                                  <p:childTnLst>
                                    <p:animScale>
                                      <p:cBhvr>
                                        <p:cTn id="16" dur="7000" fill="hold"/>
                                        <p:tgtEl>
                                          <p:spTgt spid="12"/>
                                        </p:tgtEl>
                                      </p:cBhvr>
                                      <p:by x="400000" y="400000"/>
                                    </p:animScale>
                                  </p:childTnLst>
                                </p:cTn>
                              </p:par>
                              <p:par>
                                <p:cTn id="17" presetID="10" presetClass="exit" presetSubtype="0" fill="hold" nodeType="withEffect">
                                  <p:stCondLst>
                                    <p:cond delay="5000"/>
                                  </p:stCondLst>
                                  <p:childTnLst>
                                    <p:animEffect transition="out" filter="fade">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NIÑO REGRESA DEL CIELO CON UN MENSAJE PARA EL MUNDO"/>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5670" y="17130"/>
            <a:ext cx="9144000" cy="5143500"/>
          </a:xfrm>
          <a:prstGeom prst="rect">
            <a:avLst/>
          </a:prstGeom>
          <a:noFill/>
          <a:ln>
            <a:noFill/>
          </a:ln>
        </p:spPr>
      </p:pic>
      <p:sp>
        <p:nvSpPr>
          <p:cNvPr id="3" name="4 Doble onda"/>
          <p:cNvSpPr/>
          <p:nvPr/>
        </p:nvSpPr>
        <p:spPr>
          <a:xfrm flipH="1">
            <a:off x="0" y="4482514"/>
            <a:ext cx="9144000" cy="660987"/>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3000">
                <a:srgbClr val="0070C0"/>
              </a:gs>
              <a:gs pos="5832">
                <a:srgbClr val="002060"/>
              </a:gs>
              <a:gs pos="63000">
                <a:srgbClr val="3333CC">
                  <a:lumMod val="67000"/>
                  <a:lumOff val="33000"/>
                </a:srgbClr>
              </a:gs>
              <a:gs pos="91667">
                <a:srgbClr val="C4D6EB">
                  <a:lumMod val="0"/>
                  <a:lumOff val="100000"/>
                </a:srgbClr>
              </a:gs>
            </a:gsLst>
            <a:lin ang="16200000" scaled="1"/>
          </a:gradFill>
          <a:ln>
            <a:noFill/>
          </a:ln>
          <a:scene3d>
            <a:camera prst="orthographicFron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s-ES"/>
          </a:p>
        </p:txBody>
      </p:sp>
      <p:pic>
        <p:nvPicPr>
          <p:cNvPr id="1027" name="Picture 3"/>
          <p:cNvPicPr>
            <a:picLocks noChangeAspect="1" noChangeArrowheads="1"/>
          </p:cNvPicPr>
          <p:nvPr/>
        </p:nvPicPr>
        <p:blipFill>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40000" contrast="20000"/>
                    </a14:imgEffect>
                  </a14:imgLayer>
                </a14:imgProps>
              </a:ext>
              <a:ext uri="{28A0092B-C50C-407E-A947-70E740481C1C}">
                <a14:useLocalDpi xmlns:a14="http://schemas.microsoft.com/office/drawing/2010/main"/>
              </a:ext>
            </a:extLst>
          </a:blip>
          <a:srcRect/>
          <a:stretch>
            <a:fillRect/>
          </a:stretch>
        </p:blipFill>
        <p:spPr bwMode="auto">
          <a:xfrm>
            <a:off x="7600747" y="4693445"/>
            <a:ext cx="1225556" cy="318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663108" y="4764882"/>
            <a:ext cx="1115018" cy="183040"/>
          </a:xfrm>
          <a:prstGeom prst="rect">
            <a:avLst/>
          </a:prstGeom>
          <a:noFill/>
          <a:ln w="9525">
            <a:noFill/>
            <a:miter lim="800000"/>
            <a:headEnd/>
            <a:tailEnd/>
          </a:ln>
        </p:spPr>
      </p:pic>
      <p:sp>
        <p:nvSpPr>
          <p:cNvPr id="10" name="1 CuadroTexto"/>
          <p:cNvSpPr txBox="1"/>
          <p:nvPr/>
        </p:nvSpPr>
        <p:spPr>
          <a:xfrm>
            <a:off x="5322943" y="3275559"/>
            <a:ext cx="3708235" cy="946401"/>
          </a:xfrm>
          <a:prstGeom prst="rect">
            <a:avLst/>
          </a:prstGeom>
          <a:noFill/>
        </p:spPr>
        <p:txBody>
          <a:bodyPr wrap="square" lIns="68568" tIns="34284" rIns="68568" bIns="34284" rtlCol="0">
            <a:spAutoFit/>
            <a:scene3d>
              <a:camera prst="obliqueBottomLeft"/>
              <a:lightRig rig="threePt" dir="t"/>
            </a:scene3d>
            <a:sp3d extrusionH="101600">
              <a:extrusionClr>
                <a:srgbClr val="3333CC"/>
              </a:extrusionClr>
            </a:sp3d>
          </a:bodyPr>
          <a:lstStyle/>
          <a:p>
            <a:pPr algn="ctr"/>
            <a:r>
              <a:rPr lang="es-ES" sz="1400" b="1" i="1" dirty="0">
                <a:gradFill flip="none" rotWithShape="1">
                  <a:gsLst>
                    <a:gs pos="0">
                      <a:srgbClr val="85C2FF">
                        <a:lumMod val="55000"/>
                        <a:lumOff val="45000"/>
                      </a:srgbClr>
                    </a:gs>
                    <a:gs pos="13000">
                      <a:srgbClr val="C4D6EB"/>
                    </a:gs>
                    <a:gs pos="100000">
                      <a:srgbClr val="FFEBFA">
                        <a:lumMod val="0"/>
                        <a:lumOff val="100000"/>
                      </a:srgbClr>
                    </a:gs>
                  </a:gsLst>
                  <a:lin ang="16200000" scaled="1"/>
                  <a:tileRect/>
                </a:gradFill>
                <a:latin typeface="Hobo Std" pitchFamily="34" charset="0"/>
              </a:rPr>
              <a:t>A continuación les mostramos una relación de trabajos cristianos por si alguno </a:t>
            </a:r>
            <a:r>
              <a:rPr lang="es-ES" sz="1400" b="1" i="1" dirty="0">
                <a:gradFill flip="none" rotWithShape="1">
                  <a:gsLst>
                    <a:gs pos="0">
                      <a:srgbClr val="85C2FF">
                        <a:lumMod val="55000"/>
                        <a:lumOff val="45000"/>
                      </a:srgbClr>
                    </a:gs>
                    <a:gs pos="10000">
                      <a:srgbClr val="C4D6EB"/>
                    </a:gs>
                    <a:gs pos="100000">
                      <a:srgbClr val="FFEBFA">
                        <a:lumMod val="0"/>
                        <a:lumOff val="100000"/>
                      </a:srgbClr>
                    </a:gs>
                  </a:gsLst>
                  <a:lin ang="16200000" scaled="1"/>
                  <a:tileRect/>
                </a:gradFill>
                <a:latin typeface="Hobo Std" pitchFamily="34" charset="0"/>
              </a:rPr>
              <a:t>despierta</a:t>
            </a:r>
            <a:r>
              <a:rPr lang="es-ES" sz="1400" b="1" i="1" dirty="0">
                <a:gradFill flip="none" rotWithShape="1">
                  <a:gsLst>
                    <a:gs pos="0">
                      <a:srgbClr val="85C2FF">
                        <a:lumMod val="55000"/>
                        <a:lumOff val="45000"/>
                      </a:srgbClr>
                    </a:gs>
                    <a:gs pos="13000">
                      <a:srgbClr val="C4D6EB"/>
                    </a:gs>
                    <a:gs pos="100000">
                      <a:srgbClr val="FFEBFA">
                        <a:lumMod val="0"/>
                        <a:lumOff val="100000"/>
                      </a:srgbClr>
                    </a:gs>
                  </a:gsLst>
                  <a:lin ang="16200000" scaled="1"/>
                  <a:tileRect/>
                </a:gradFill>
                <a:latin typeface="Hobo Std" pitchFamily="34" charset="0"/>
              </a:rPr>
              <a:t> su interés.</a:t>
            </a:r>
          </a:p>
          <a:p>
            <a:pPr algn="ctr"/>
            <a:endParaRPr lang="en-US" sz="1400" b="1" i="1" dirty="0">
              <a:gradFill flip="none" rotWithShape="1">
                <a:gsLst>
                  <a:gs pos="0">
                    <a:srgbClr val="85C2FF">
                      <a:lumMod val="55000"/>
                      <a:lumOff val="45000"/>
                    </a:srgbClr>
                  </a:gs>
                  <a:gs pos="13000">
                    <a:srgbClr val="C4D6EB"/>
                  </a:gs>
                  <a:gs pos="100000">
                    <a:srgbClr val="FFEBFA">
                      <a:lumMod val="0"/>
                      <a:lumOff val="100000"/>
                    </a:srgbClr>
                  </a:gs>
                </a:gsLst>
                <a:lin ang="16200000" scaled="1"/>
                <a:tileRect/>
              </a:gradFill>
              <a:latin typeface="Hobo Std" pitchFamily="34" charset="0"/>
            </a:endParaRPr>
          </a:p>
        </p:txBody>
      </p:sp>
      <p:pic>
        <p:nvPicPr>
          <p:cNvPr id="3074" name="Picture 2"/>
          <p:cNvPicPr>
            <a:picLocks noChangeAspect="1" noChangeArrowheads="1"/>
          </p:cNvPicPr>
          <p:nvPr/>
        </p:nvPicPr>
        <p:blipFill>
          <a:blip r:embed="rId7" cstate="email">
            <a:duotone>
              <a:schemeClr val="accent1">
                <a:shade val="45000"/>
                <a:satMod val="135000"/>
              </a:schemeClr>
              <a:prstClr val="white"/>
            </a:duotone>
            <a:extLst>
              <a:ext uri="{BEBA8EAE-BF5A-486C-A8C5-ECC9F3942E4B}">
                <a14:imgProps xmlns:a14="http://schemas.microsoft.com/office/drawing/2010/main">
                  <a14:imgLayer r:embed="rId8">
                    <a14:imgEffect>
                      <a14:colorTemperature colorTemp="4500"/>
                    </a14:imgEffect>
                  </a14:imgLayer>
                </a14:imgProps>
              </a:ext>
              <a:ext uri="{28A0092B-C50C-407E-A947-70E740481C1C}">
                <a14:useLocalDpi xmlns:a14="http://schemas.microsoft.com/office/drawing/2010/main"/>
              </a:ext>
            </a:extLst>
          </a:blip>
          <a:srcRect/>
          <a:stretch>
            <a:fillRect/>
          </a:stretch>
        </p:blipFill>
        <p:spPr bwMode="auto">
          <a:xfrm>
            <a:off x="1691680" y="1923678"/>
            <a:ext cx="2074583" cy="101727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rotWithShape="1">
          <a:blip r:embed="rId9">
            <a:extLst>
              <a:ext uri="{28A0092B-C50C-407E-A947-70E740481C1C}">
                <a14:useLocalDpi xmlns:a14="http://schemas.microsoft.com/office/drawing/2010/main" val="0"/>
              </a:ext>
            </a:extLst>
          </a:blip>
          <a:srcRect t="11645" b="22238"/>
          <a:stretch/>
        </p:blipFill>
        <p:spPr bwMode="auto">
          <a:xfrm>
            <a:off x="1403648" y="339502"/>
            <a:ext cx="6456363" cy="1245871"/>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5083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2000" fill="hold"/>
                                        <p:tgtEl>
                                          <p:spTgt spid="3074"/>
                                        </p:tgtEl>
                                        <p:attrNameLst>
                                          <p:attrName>ppt_w</p:attrName>
                                        </p:attrNameLst>
                                      </p:cBhvr>
                                      <p:tavLst>
                                        <p:tav tm="0">
                                          <p:val>
                                            <p:fltVal val="0"/>
                                          </p:val>
                                        </p:tav>
                                        <p:tav tm="100000">
                                          <p:val>
                                            <p:strVal val="#ppt_w"/>
                                          </p:val>
                                        </p:tav>
                                      </p:tavLst>
                                    </p:anim>
                                    <p:anim calcmode="lin" valueType="num">
                                      <p:cBhvr>
                                        <p:cTn id="8" dur="2000" fill="hold"/>
                                        <p:tgtEl>
                                          <p:spTgt spid="307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2000" fill="hold"/>
                                        <p:tgtEl>
                                          <p:spTgt spid="10"/>
                                        </p:tgtEl>
                                        <p:attrNameLst>
                                          <p:attrName>ppt_w</p:attrName>
                                        </p:attrNameLst>
                                      </p:cBhvr>
                                      <p:tavLst>
                                        <p:tav tm="0">
                                          <p:val>
                                            <p:fltVal val="0"/>
                                          </p:val>
                                        </p:tav>
                                        <p:tav tm="100000">
                                          <p:val>
                                            <p:strVal val="#ppt_w"/>
                                          </p:val>
                                        </p:tav>
                                      </p:tavLst>
                                    </p:anim>
                                    <p:anim calcmode="lin" valueType="num">
                                      <p:cBhvr>
                                        <p:cTn id="12" dur="2000" fill="hold"/>
                                        <p:tgtEl>
                                          <p:spTgt spid="10"/>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2000" fill="hold"/>
                                        <p:tgtEl>
                                          <p:spTgt spid="12"/>
                                        </p:tgtEl>
                                        <p:attrNameLst>
                                          <p:attrName>ppt_w</p:attrName>
                                        </p:attrNameLst>
                                      </p:cBhvr>
                                      <p:tavLst>
                                        <p:tav tm="0">
                                          <p:val>
                                            <p:strVal val="4/3*#ppt_w"/>
                                          </p:val>
                                        </p:tav>
                                        <p:tav tm="100000">
                                          <p:val>
                                            <p:strVal val="#ppt_w"/>
                                          </p:val>
                                        </p:tav>
                                      </p:tavLst>
                                    </p:anim>
                                    <p:anim calcmode="lin" valueType="num">
                                      <p:cBhvr>
                                        <p:cTn id="16" dur="2000" fill="hold"/>
                                        <p:tgtEl>
                                          <p:spTgt spid="12"/>
                                        </p:tgtEl>
                                        <p:attrNameLst>
                                          <p:attrName>ppt_h</p:attrName>
                                        </p:attrNameLst>
                                      </p:cBhvr>
                                      <p:tavLst>
                                        <p:tav tm="0">
                                          <p:val>
                                            <p:strVal val="4/3*#ppt_h"/>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fltVal val="0"/>
                                          </p:val>
                                        </p:tav>
                                        <p:tav tm="100000">
                                          <p:val>
                                            <p:strVal val="#ppt_w"/>
                                          </p:val>
                                        </p:tav>
                                      </p:tavLst>
                                    </p:anim>
                                    <p:anim calcmode="lin" valueType="num">
                                      <p:cBhvr>
                                        <p:cTn id="20"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1179" cy="5143501"/>
          </a:xfrm>
          <a:prstGeom prst="rect">
            <a:avLst/>
          </a:prstGeom>
          <a:noFill/>
          <a:ln>
            <a:noFill/>
          </a:ln>
        </p:spPr>
      </p:pic>
      <p:sp>
        <p:nvSpPr>
          <p:cNvPr id="13" name="4 CuadroTexto">
            <a:hlinkClick r:id="rId3"/>
          </p:cNvPr>
          <p:cNvSpPr txBox="1"/>
          <p:nvPr/>
        </p:nvSpPr>
        <p:spPr>
          <a:xfrm>
            <a:off x="323528" y="1347614"/>
            <a:ext cx="3720234"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a:t>
            </a:r>
            <a:endParaRPr lang="en-US" b="1" dirty="0">
              <a:solidFill>
                <a:srgbClr val="002060"/>
              </a:solidFill>
              <a:cs typeface="Arial" charset="0"/>
            </a:endParaRPr>
          </a:p>
        </p:txBody>
      </p:sp>
      <p:sp>
        <p:nvSpPr>
          <p:cNvPr id="14" name="5 CuadroTexto">
            <a:hlinkClick r:id="rId4"/>
          </p:cNvPr>
          <p:cNvSpPr txBox="1"/>
          <p:nvPr/>
        </p:nvSpPr>
        <p:spPr>
          <a:xfrm>
            <a:off x="323528" y="1851670"/>
            <a:ext cx="3678643"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II </a:t>
            </a:r>
            <a:endParaRPr lang="en-US" b="1" dirty="0">
              <a:solidFill>
                <a:srgbClr val="002060"/>
              </a:solidFill>
              <a:cs typeface="Arial" charset="0"/>
            </a:endParaRPr>
          </a:p>
        </p:txBody>
      </p:sp>
      <p:sp>
        <p:nvSpPr>
          <p:cNvPr id="16" name="7 CuadroTexto">
            <a:hlinkClick r:id="rId5"/>
          </p:cNvPr>
          <p:cNvSpPr txBox="1"/>
          <p:nvPr/>
        </p:nvSpPr>
        <p:spPr>
          <a:xfrm>
            <a:off x="323528" y="2859782"/>
            <a:ext cx="3570773"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Jesucristo no es Religión, Él es Vida  </a:t>
            </a:r>
            <a:endParaRPr lang="en-US" b="1" dirty="0">
              <a:solidFill>
                <a:srgbClr val="002060"/>
              </a:solidFill>
              <a:cs typeface="Arial" charset="0"/>
            </a:endParaRPr>
          </a:p>
        </p:txBody>
      </p:sp>
      <p:sp>
        <p:nvSpPr>
          <p:cNvPr id="17" name="8 CuadroTexto">
            <a:hlinkClick r:id="rId6"/>
          </p:cNvPr>
          <p:cNvSpPr txBox="1"/>
          <p:nvPr/>
        </p:nvSpPr>
        <p:spPr>
          <a:xfrm>
            <a:off x="4572001" y="2122044"/>
            <a:ext cx="4142096"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Cuando el Hombre Confronta a Dios </a:t>
            </a:r>
            <a:endParaRPr lang="en-US" b="1" dirty="0">
              <a:solidFill>
                <a:srgbClr val="002060"/>
              </a:solidFill>
              <a:cs typeface="Arial" charset="0"/>
            </a:endParaRPr>
          </a:p>
        </p:txBody>
      </p:sp>
      <p:sp>
        <p:nvSpPr>
          <p:cNvPr id="18" name="9 CuadroTexto">
            <a:hlinkClick r:id="rId7"/>
          </p:cNvPr>
          <p:cNvSpPr txBox="1"/>
          <p:nvPr/>
        </p:nvSpPr>
        <p:spPr>
          <a:xfrm>
            <a:off x="683568" y="3867894"/>
            <a:ext cx="2642372"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¿Celebras </a:t>
            </a:r>
            <a:r>
              <a:rPr lang="es-ES" b="1" dirty="0" err="1">
                <a:solidFill>
                  <a:srgbClr val="002060"/>
                </a:solidFill>
                <a:cs typeface="Arial" charset="0"/>
              </a:rPr>
              <a:t>Halloween</a:t>
            </a:r>
            <a:r>
              <a:rPr lang="es-ES" b="1" dirty="0">
                <a:solidFill>
                  <a:srgbClr val="002060"/>
                </a:solidFill>
                <a:cs typeface="Arial" charset="0"/>
              </a:rPr>
              <a:t>?  </a:t>
            </a:r>
            <a:endParaRPr lang="en-US" b="1" dirty="0">
              <a:solidFill>
                <a:srgbClr val="002060"/>
              </a:solidFill>
              <a:cs typeface="Arial" charset="0"/>
            </a:endParaRPr>
          </a:p>
        </p:txBody>
      </p:sp>
      <p:sp>
        <p:nvSpPr>
          <p:cNvPr id="19" name="10 CuadroTexto">
            <a:hlinkClick r:id="rId8"/>
          </p:cNvPr>
          <p:cNvSpPr txBox="1"/>
          <p:nvPr/>
        </p:nvSpPr>
        <p:spPr>
          <a:xfrm>
            <a:off x="611560" y="2355726"/>
            <a:ext cx="2999450"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Dios, el Taxi y el Instrumento</a:t>
            </a:r>
            <a:endParaRPr lang="en-US" b="1" dirty="0">
              <a:solidFill>
                <a:srgbClr val="002060"/>
              </a:solidFill>
              <a:cs typeface="Arial" charset="0"/>
            </a:endParaRPr>
          </a:p>
        </p:txBody>
      </p:sp>
      <p:sp>
        <p:nvSpPr>
          <p:cNvPr id="20" name="11 CuadroTexto">
            <a:hlinkClick r:id="rId9"/>
          </p:cNvPr>
          <p:cNvSpPr txBox="1"/>
          <p:nvPr/>
        </p:nvSpPr>
        <p:spPr>
          <a:xfrm>
            <a:off x="323528" y="3363838"/>
            <a:ext cx="3481148"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Un Mundo Invisible pero Real </a:t>
            </a:r>
            <a:endParaRPr lang="en-US" b="1" dirty="0">
              <a:solidFill>
                <a:srgbClr val="002060"/>
              </a:solidFill>
              <a:cs typeface="Arial" charset="0"/>
            </a:endParaRPr>
          </a:p>
        </p:txBody>
      </p:sp>
      <p:sp>
        <p:nvSpPr>
          <p:cNvPr id="21" name="12 CuadroTexto">
            <a:hlinkClick r:id="rId10"/>
          </p:cNvPr>
          <p:cNvSpPr txBox="1"/>
          <p:nvPr/>
        </p:nvSpPr>
        <p:spPr>
          <a:xfrm>
            <a:off x="4597870" y="2634140"/>
            <a:ext cx="4142096"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a:t>
            </a:r>
            <a:endParaRPr lang="en-US" b="1" dirty="0">
              <a:solidFill>
                <a:srgbClr val="002060"/>
              </a:solidFill>
              <a:cs typeface="Arial" charset="0"/>
            </a:endParaRPr>
          </a:p>
        </p:txBody>
      </p:sp>
      <p:sp>
        <p:nvSpPr>
          <p:cNvPr id="22" name="13 CuadroTexto">
            <a:hlinkClick r:id="rId11"/>
          </p:cNvPr>
          <p:cNvSpPr txBox="1"/>
          <p:nvPr/>
        </p:nvSpPr>
        <p:spPr>
          <a:xfrm>
            <a:off x="4588848" y="3080582"/>
            <a:ext cx="4213513"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a:t>
            </a:r>
            <a:endParaRPr lang="en-US" b="1" dirty="0">
              <a:solidFill>
                <a:srgbClr val="002060"/>
              </a:solidFill>
              <a:cs typeface="Arial" charset="0"/>
            </a:endParaRPr>
          </a:p>
        </p:txBody>
      </p:sp>
      <p:sp>
        <p:nvSpPr>
          <p:cNvPr id="23" name="14 CuadroTexto">
            <a:hlinkClick r:id="rId12"/>
          </p:cNvPr>
          <p:cNvSpPr txBox="1"/>
          <p:nvPr/>
        </p:nvSpPr>
        <p:spPr>
          <a:xfrm>
            <a:off x="4475371" y="3569539"/>
            <a:ext cx="4499174"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III</a:t>
            </a:r>
            <a:endParaRPr lang="en-US" b="1" dirty="0">
              <a:solidFill>
                <a:srgbClr val="002060"/>
              </a:solidFill>
              <a:cs typeface="Arial" charset="0"/>
            </a:endParaRPr>
          </a:p>
        </p:txBody>
      </p:sp>
      <p:sp>
        <p:nvSpPr>
          <p:cNvPr id="24" name="15 CuadroTexto">
            <a:hlinkClick r:id="rId13"/>
          </p:cNvPr>
          <p:cNvSpPr txBox="1"/>
          <p:nvPr/>
        </p:nvSpPr>
        <p:spPr>
          <a:xfrm>
            <a:off x="4492677" y="4118300"/>
            <a:ext cx="4499174"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9" tIns="34280" rIns="68559"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IV</a:t>
            </a:r>
            <a:endParaRPr lang="en-US" b="1" dirty="0">
              <a:solidFill>
                <a:srgbClr val="002060"/>
              </a:solidFill>
              <a:cs typeface="Arial" charset="0"/>
            </a:endParaRPr>
          </a:p>
        </p:txBody>
      </p:sp>
      <p:sp>
        <p:nvSpPr>
          <p:cNvPr id="27" name="26 Pentágono"/>
          <p:cNvSpPr/>
          <p:nvPr/>
        </p:nvSpPr>
        <p:spPr>
          <a:xfrm>
            <a:off x="6133742"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9" tIns="34280" rIns="68559"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9" name="2 CuadroTexto"/>
          <p:cNvSpPr txBox="1"/>
          <p:nvPr/>
        </p:nvSpPr>
        <p:spPr>
          <a:xfrm>
            <a:off x="365511" y="160633"/>
            <a:ext cx="8412983" cy="346131"/>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9" tIns="34280" rIns="68559"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371118" y="674543"/>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80" tIns="34290" rIns="68580" bIns="34290">
            <a:spAutoFit/>
            <a:sp3d extrusionH="139700">
              <a:extrusionClr>
                <a:srgbClr val="002060"/>
              </a:extrusionClr>
            </a:sp3d>
          </a:bodyPr>
          <a:lstStyle/>
          <a:p>
            <a:pPr algn="ctr">
              <a:tabLst>
                <a:tab pos="3698081"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8081"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5008450" y="1394343"/>
            <a:ext cx="3259355" cy="623034"/>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Eventos Cósmicos por Acontecer</a:t>
            </a:r>
          </a:p>
          <a:p>
            <a:pPr algn="ctr">
              <a:defRPr/>
            </a:pPr>
            <a:r>
              <a:rPr lang="es-ES" b="1" dirty="0">
                <a:solidFill>
                  <a:srgbClr val="002060"/>
                </a:solidFill>
                <a:cs typeface="Arial" charset="0"/>
              </a:rPr>
              <a:t> en el 2015</a:t>
            </a:r>
            <a:endParaRPr lang="en-US" b="1" dirty="0">
              <a:solidFill>
                <a:srgbClr val="002060"/>
              </a:solidFill>
              <a:cs typeface="Arial" charset="0"/>
            </a:endParaRPr>
          </a:p>
        </p:txBody>
      </p:sp>
      <p:sp>
        <p:nvSpPr>
          <p:cNvPr id="26" name="13 CuadroTexto">
            <a:hlinkClick r:id="rId15"/>
          </p:cNvPr>
          <p:cNvSpPr txBox="1"/>
          <p:nvPr/>
        </p:nvSpPr>
        <p:spPr>
          <a:xfrm>
            <a:off x="539552" y="4371950"/>
            <a:ext cx="3100484" cy="623034"/>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Positivismo Bíblico vs. </a:t>
            </a:r>
          </a:p>
          <a:p>
            <a:pPr algn="ctr">
              <a:defRPr/>
            </a:pPr>
            <a:r>
              <a:rPr lang="es-ES" b="1" dirty="0">
                <a:solidFill>
                  <a:srgbClr val="002060"/>
                </a:solidFill>
                <a:cs typeface="Arial" charset="0"/>
              </a:rPr>
              <a:t>El Positivismo Humanista</a:t>
            </a:r>
            <a:endParaRPr lang="en-US" b="1" dirty="0">
              <a:solidFill>
                <a:srgbClr val="002060"/>
              </a:solidFill>
              <a:cs typeface="Arial" charset="0"/>
            </a:endParaRPr>
          </a:p>
        </p:txBody>
      </p:sp>
    </p:spTree>
    <p:extLst>
      <p:ext uri="{BB962C8B-B14F-4D97-AF65-F5344CB8AC3E}">
        <p14:creationId xmlns:p14="http://schemas.microsoft.com/office/powerpoint/2010/main" val="129027837"/>
      </p:ext>
    </p:extLst>
  </p:cSld>
  <p:clrMapOvr>
    <a:masterClrMapping/>
  </p:clrMapOvr>
  <mc:AlternateContent xmlns:mc="http://schemas.openxmlformats.org/markup-compatibility/2006" xmlns:p14="http://schemas.microsoft.com/office/powerpoint/2010/main">
    <mc:Choice Requires="p14">
      <p:transition spd="slow">
        <p14:ripple/>
        <p:sndAc>
          <p:endSnd/>
        </p:sndAc>
      </p:transition>
    </mc:Choice>
    <mc:Fallback xmlns="">
      <p:transition spd="slow">
        <p:fade/>
        <p:sndAc>
          <p:endSnd/>
        </p:sndAc>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5985" y="-1"/>
            <a:ext cx="9141179" cy="5143501"/>
          </a:xfrm>
          <a:prstGeom prst="rect">
            <a:avLst/>
          </a:prstGeom>
          <a:noFill/>
          <a:ln>
            <a:noFill/>
          </a:ln>
        </p:spPr>
      </p:pic>
      <p:sp>
        <p:nvSpPr>
          <p:cNvPr id="6" name="5 CuadroTexto">
            <a:hlinkClick r:id="rId3"/>
          </p:cNvPr>
          <p:cNvSpPr txBox="1"/>
          <p:nvPr/>
        </p:nvSpPr>
        <p:spPr>
          <a:xfrm>
            <a:off x="424037" y="2132639"/>
            <a:ext cx="3474901" cy="623034"/>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 </a:t>
            </a:r>
          </a:p>
          <a:p>
            <a:pPr algn="ctr">
              <a:defRPr/>
            </a:pPr>
            <a:r>
              <a:rPr lang="es-ES" b="1" dirty="0">
                <a:solidFill>
                  <a:srgbClr val="002060"/>
                </a:solidFill>
                <a:cs typeface="Arial" charset="0"/>
              </a:rPr>
              <a:t>por ti en la cruz? - 2</a:t>
            </a:r>
            <a:endParaRPr lang="en-US" b="1" dirty="0">
              <a:solidFill>
                <a:srgbClr val="002060"/>
              </a:solidFill>
              <a:cs typeface="Arial" charset="0"/>
            </a:endParaRPr>
          </a:p>
        </p:txBody>
      </p:sp>
      <p:sp>
        <p:nvSpPr>
          <p:cNvPr id="7" name="6 CuadroTexto">
            <a:hlinkClick r:id="rId4"/>
          </p:cNvPr>
          <p:cNvSpPr txBox="1"/>
          <p:nvPr/>
        </p:nvSpPr>
        <p:spPr>
          <a:xfrm>
            <a:off x="4314598" y="2304938"/>
            <a:ext cx="2570957" cy="346131"/>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Eclipses de Luna Roja</a:t>
            </a:r>
            <a:endParaRPr lang="en-US" b="1" dirty="0">
              <a:solidFill>
                <a:srgbClr val="002060"/>
              </a:solidFill>
              <a:cs typeface="Arial" charset="0"/>
            </a:endParaRPr>
          </a:p>
        </p:txBody>
      </p:sp>
      <p:sp>
        <p:nvSpPr>
          <p:cNvPr id="8" name="7 CuadroTexto">
            <a:hlinkClick r:id="rId5"/>
          </p:cNvPr>
          <p:cNvSpPr txBox="1"/>
          <p:nvPr/>
        </p:nvSpPr>
        <p:spPr>
          <a:xfrm>
            <a:off x="6987021" y="2315975"/>
            <a:ext cx="2071048" cy="346131"/>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Arrebatamiento</a:t>
            </a:r>
            <a:endParaRPr lang="en-US" b="1" dirty="0">
              <a:solidFill>
                <a:srgbClr val="002060"/>
              </a:solidFill>
              <a:cs typeface="Arial" charset="0"/>
            </a:endParaRPr>
          </a:p>
        </p:txBody>
      </p:sp>
      <p:sp>
        <p:nvSpPr>
          <p:cNvPr id="9" name="8 CuadroTexto">
            <a:hlinkClick r:id="rId6"/>
          </p:cNvPr>
          <p:cNvSpPr txBox="1"/>
          <p:nvPr/>
        </p:nvSpPr>
        <p:spPr>
          <a:xfrm>
            <a:off x="4495203" y="1372147"/>
            <a:ext cx="1999633" cy="346131"/>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Acto de Juzgar</a:t>
            </a:r>
            <a:endParaRPr lang="en-US" b="1" dirty="0">
              <a:solidFill>
                <a:srgbClr val="002060"/>
              </a:solidFill>
              <a:cs typeface="Arial" charset="0"/>
            </a:endParaRPr>
          </a:p>
        </p:txBody>
      </p:sp>
      <p:sp>
        <p:nvSpPr>
          <p:cNvPr id="10" name="9 CuadroTexto">
            <a:hlinkClick r:id="rId7"/>
          </p:cNvPr>
          <p:cNvSpPr txBox="1"/>
          <p:nvPr/>
        </p:nvSpPr>
        <p:spPr>
          <a:xfrm>
            <a:off x="6797537" y="1385237"/>
            <a:ext cx="2213880" cy="346131"/>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Salvación del Alma</a:t>
            </a:r>
            <a:endParaRPr lang="en-US" b="1" dirty="0">
              <a:solidFill>
                <a:srgbClr val="002060"/>
              </a:solidFill>
              <a:cs typeface="Arial" charset="0"/>
            </a:endParaRPr>
          </a:p>
        </p:txBody>
      </p:sp>
      <p:sp>
        <p:nvSpPr>
          <p:cNvPr id="11" name="10 CuadroTexto">
            <a:hlinkClick r:id="rId8"/>
          </p:cNvPr>
          <p:cNvSpPr txBox="1"/>
          <p:nvPr/>
        </p:nvSpPr>
        <p:spPr>
          <a:xfrm>
            <a:off x="433183" y="2924863"/>
            <a:ext cx="3499358" cy="346131"/>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Misterio de la Divina Trinidad</a:t>
            </a:r>
            <a:endParaRPr lang="en-US" b="1" dirty="0">
              <a:solidFill>
                <a:srgbClr val="002060"/>
              </a:solidFill>
              <a:cs typeface="Arial" charset="0"/>
            </a:endParaRPr>
          </a:p>
        </p:txBody>
      </p:sp>
      <p:sp>
        <p:nvSpPr>
          <p:cNvPr id="12" name="11 CuadroTexto">
            <a:hlinkClick r:id="rId9"/>
          </p:cNvPr>
          <p:cNvSpPr txBox="1"/>
          <p:nvPr/>
        </p:nvSpPr>
        <p:spPr>
          <a:xfrm>
            <a:off x="5038323" y="2777563"/>
            <a:ext cx="3570773" cy="346131"/>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Radiografía Bíblica del Anticristo</a:t>
            </a:r>
            <a:endParaRPr lang="en-US" b="1" dirty="0">
              <a:solidFill>
                <a:srgbClr val="002060"/>
              </a:solidFill>
              <a:cs typeface="Arial" charset="0"/>
            </a:endParaRPr>
          </a:p>
        </p:txBody>
      </p:sp>
      <p:sp>
        <p:nvSpPr>
          <p:cNvPr id="13" name="12 CuadroTexto">
            <a:hlinkClick r:id="rId10"/>
          </p:cNvPr>
          <p:cNvSpPr txBox="1"/>
          <p:nvPr/>
        </p:nvSpPr>
        <p:spPr>
          <a:xfrm>
            <a:off x="698746" y="3394655"/>
            <a:ext cx="2999450" cy="346131"/>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Misterio del Espíritu Santo</a:t>
            </a:r>
            <a:endParaRPr lang="en-US" b="1" dirty="0">
              <a:solidFill>
                <a:srgbClr val="002060"/>
              </a:solidFill>
              <a:cs typeface="Arial" charset="0"/>
            </a:endParaRPr>
          </a:p>
        </p:txBody>
      </p:sp>
      <p:sp>
        <p:nvSpPr>
          <p:cNvPr id="14" name="13 CuadroTexto">
            <a:hlinkClick r:id="rId11"/>
          </p:cNvPr>
          <p:cNvSpPr txBox="1"/>
          <p:nvPr/>
        </p:nvSpPr>
        <p:spPr>
          <a:xfrm>
            <a:off x="4657260" y="1830698"/>
            <a:ext cx="4284928" cy="346131"/>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¿Existen Varias Maneras de llegar a Dios?</a:t>
            </a:r>
            <a:endParaRPr lang="en-US" b="1" dirty="0">
              <a:solidFill>
                <a:srgbClr val="002060"/>
              </a:solidFill>
              <a:cs typeface="Arial" charset="0"/>
            </a:endParaRPr>
          </a:p>
        </p:txBody>
      </p:sp>
      <p:sp>
        <p:nvSpPr>
          <p:cNvPr id="15" name="14 CuadroTexto">
            <a:hlinkClick r:id="rId12"/>
          </p:cNvPr>
          <p:cNvSpPr txBox="1"/>
          <p:nvPr/>
        </p:nvSpPr>
        <p:spPr>
          <a:xfrm>
            <a:off x="986066" y="3830251"/>
            <a:ext cx="2499542" cy="346131"/>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Más</a:t>
            </a:r>
            <a:r>
              <a:rPr lang="es-ES" b="1" dirty="0">
                <a:solidFill>
                  <a:srgbClr val="002060"/>
                </a:solidFill>
                <a:effectLst>
                  <a:outerShdw blurRad="38100" dist="38100" dir="2700000" algn="tl">
                    <a:srgbClr val="000000">
                      <a:alpha val="43137"/>
                    </a:srgbClr>
                  </a:outerShdw>
                </a:effectLst>
                <a:cs typeface="Arial" charset="0"/>
              </a:rPr>
              <a:t> </a:t>
            </a:r>
            <a:r>
              <a:rPr lang="es-ES" b="1" dirty="0">
                <a:solidFill>
                  <a:srgbClr val="002060"/>
                </a:solidFill>
                <a:cs typeface="Arial" charset="0"/>
              </a:rPr>
              <a:t>allá de la Muerte</a:t>
            </a:r>
            <a:endParaRPr lang="en-US" b="1" dirty="0">
              <a:solidFill>
                <a:srgbClr val="002060"/>
              </a:solidFill>
              <a:cs typeface="Arial" charset="0"/>
            </a:endParaRPr>
          </a:p>
        </p:txBody>
      </p:sp>
      <p:sp>
        <p:nvSpPr>
          <p:cNvPr id="16" name="13 CuadroTexto">
            <a:hlinkClick r:id="rId13"/>
          </p:cNvPr>
          <p:cNvSpPr txBox="1"/>
          <p:nvPr/>
        </p:nvSpPr>
        <p:spPr>
          <a:xfrm>
            <a:off x="5222579" y="3216452"/>
            <a:ext cx="3279484" cy="623034"/>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Cuando el Hombre le Cambia </a:t>
            </a:r>
          </a:p>
          <a:p>
            <a:pPr algn="ctr">
              <a:defRPr/>
            </a:pPr>
            <a:r>
              <a:rPr lang="es-ES" b="1" dirty="0">
                <a:solidFill>
                  <a:srgbClr val="002060"/>
                </a:solidFill>
                <a:cs typeface="Arial" charset="0"/>
              </a:rPr>
              <a:t>la Gloria a Dios</a:t>
            </a:r>
            <a:endParaRPr lang="en-US" b="1" dirty="0">
              <a:solidFill>
                <a:srgbClr val="002060"/>
              </a:solidFill>
              <a:cs typeface="Arial" charset="0"/>
            </a:endParaRPr>
          </a:p>
        </p:txBody>
      </p:sp>
      <p:sp>
        <p:nvSpPr>
          <p:cNvPr id="18" name="13 CuadroTexto">
            <a:hlinkClick r:id="rId14"/>
          </p:cNvPr>
          <p:cNvSpPr txBox="1"/>
          <p:nvPr/>
        </p:nvSpPr>
        <p:spPr>
          <a:xfrm>
            <a:off x="251520" y="4371950"/>
            <a:ext cx="4161174" cy="623034"/>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¿Se puede señalar Fechas Exactas para Eventos Apocalípticos?</a:t>
            </a:r>
            <a:endParaRPr lang="en-US" b="1" dirty="0">
              <a:solidFill>
                <a:srgbClr val="002060"/>
              </a:solidFill>
              <a:cs typeface="Arial" charset="0"/>
            </a:endParaRPr>
          </a:p>
        </p:txBody>
      </p:sp>
      <p:sp>
        <p:nvSpPr>
          <p:cNvPr id="23" name="16 CuadroTexto">
            <a:hlinkClick r:id="rId15"/>
          </p:cNvPr>
          <p:cNvSpPr txBox="1"/>
          <p:nvPr/>
        </p:nvSpPr>
        <p:spPr>
          <a:xfrm>
            <a:off x="474422" y="1348235"/>
            <a:ext cx="3386950" cy="623034"/>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a:t>
            </a:r>
          </a:p>
          <a:p>
            <a:pPr algn="ctr">
              <a:defRPr/>
            </a:pPr>
            <a:r>
              <a:rPr lang="es-ES" b="1" dirty="0">
                <a:solidFill>
                  <a:srgbClr val="002060"/>
                </a:solidFill>
                <a:cs typeface="Arial" charset="0"/>
              </a:rPr>
              <a:t> por ti en la cruz? - I</a:t>
            </a:r>
            <a:endParaRPr lang="en-US" b="1" dirty="0">
              <a:solidFill>
                <a:srgbClr val="002060"/>
              </a:solidFill>
              <a:cs typeface="Arial" charset="0"/>
            </a:endParaRPr>
          </a:p>
        </p:txBody>
      </p:sp>
      <p:sp>
        <p:nvSpPr>
          <p:cNvPr id="22" name="2 CuadroTexto"/>
          <p:cNvSpPr txBox="1"/>
          <p:nvPr/>
        </p:nvSpPr>
        <p:spPr>
          <a:xfrm>
            <a:off x="365511" y="160633"/>
            <a:ext cx="8412983" cy="346131"/>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9" tIns="34280" rIns="68559"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24 Pentágono"/>
          <p:cNvSpPr/>
          <p:nvPr/>
        </p:nvSpPr>
        <p:spPr>
          <a:xfrm>
            <a:off x="6133742"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9" tIns="34280" rIns="68559"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0" name="3 CuadroTexto"/>
          <p:cNvSpPr txBox="1"/>
          <p:nvPr/>
        </p:nvSpPr>
        <p:spPr>
          <a:xfrm>
            <a:off x="371118" y="674543"/>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80" tIns="34290" rIns="68580" bIns="34290">
            <a:spAutoFit/>
            <a:sp3d extrusionH="139700">
              <a:extrusionClr>
                <a:srgbClr val="002060"/>
              </a:extrusionClr>
            </a:sp3d>
          </a:bodyPr>
          <a:lstStyle/>
          <a:p>
            <a:pPr algn="ctr">
              <a:tabLst>
                <a:tab pos="3698081"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8081"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4" name="23 CuadroTexto">
            <a:hlinkClick r:id="rId16"/>
          </p:cNvPr>
          <p:cNvSpPr txBox="1"/>
          <p:nvPr/>
        </p:nvSpPr>
        <p:spPr>
          <a:xfrm>
            <a:off x="5364088" y="4011910"/>
            <a:ext cx="2974811" cy="623034"/>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9" tIns="34280" rIns="68559" bIns="34280" rtlCol="0">
            <a:spAutoFit/>
            <a:sp3d extrusionH="114300">
              <a:bevelT w="82550" h="38100" prst="coolSlant"/>
              <a:extrusionClr>
                <a:schemeClr val="bg2">
                  <a:lumMod val="20000"/>
                  <a:lumOff val="80000"/>
                </a:schemeClr>
              </a:extrusionClr>
            </a:sp3d>
          </a:bodyPr>
          <a:lstStyle/>
          <a:p>
            <a:pPr algn="ctr"/>
            <a:r>
              <a:rPr lang="es-ES" b="1" dirty="0">
                <a:solidFill>
                  <a:srgbClr val="002060"/>
                </a:solidFill>
              </a:rPr>
              <a:t>Impactante Testimonio De Un</a:t>
            </a:r>
          </a:p>
          <a:p>
            <a:pPr algn="ctr"/>
            <a:r>
              <a:rPr lang="es-ES" b="1" dirty="0">
                <a:solidFill>
                  <a:srgbClr val="002060"/>
                </a:solidFill>
              </a:rPr>
              <a:t> Ex Terrorista Islámico</a:t>
            </a:r>
          </a:p>
        </p:txBody>
      </p:sp>
    </p:spTree>
    <p:extLst>
      <p:ext uri="{BB962C8B-B14F-4D97-AF65-F5344CB8AC3E}">
        <p14:creationId xmlns:p14="http://schemas.microsoft.com/office/powerpoint/2010/main" val="2704022452"/>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5985" y="-1"/>
            <a:ext cx="9141179" cy="5143501"/>
          </a:xfrm>
          <a:prstGeom prst="rect">
            <a:avLst/>
          </a:prstGeom>
          <a:noFill/>
          <a:ln>
            <a:noFill/>
          </a:ln>
        </p:spPr>
      </p:pic>
      <p:sp>
        <p:nvSpPr>
          <p:cNvPr id="9" name="9 CuadroTexto">
            <a:hlinkClick r:id="rId3"/>
          </p:cNvPr>
          <p:cNvSpPr txBox="1"/>
          <p:nvPr/>
        </p:nvSpPr>
        <p:spPr>
          <a:xfrm>
            <a:off x="1043608" y="2268000"/>
            <a:ext cx="2213880"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Carta de Un Bebé</a:t>
            </a:r>
            <a:endParaRPr lang="en-US" b="1" dirty="0">
              <a:solidFill>
                <a:srgbClr val="002060"/>
              </a:solidFill>
              <a:cs typeface="Arial" charset="0"/>
            </a:endParaRPr>
          </a:p>
        </p:txBody>
      </p:sp>
      <p:sp>
        <p:nvSpPr>
          <p:cNvPr id="10" name="11 CuadroTexto">
            <a:hlinkClick r:id="rId4"/>
          </p:cNvPr>
          <p:cNvSpPr txBox="1"/>
          <p:nvPr/>
        </p:nvSpPr>
        <p:spPr>
          <a:xfrm>
            <a:off x="539552" y="2715766"/>
            <a:ext cx="3188732"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Peor De Los Sentimientos</a:t>
            </a:r>
            <a:endParaRPr lang="en-US" b="1" dirty="0">
              <a:solidFill>
                <a:srgbClr val="002060"/>
              </a:solidFill>
              <a:cs typeface="Arial" charset="0"/>
            </a:endParaRPr>
          </a:p>
        </p:txBody>
      </p:sp>
      <p:sp>
        <p:nvSpPr>
          <p:cNvPr id="11" name="13 CuadroTexto">
            <a:hlinkClick r:id="rId5"/>
          </p:cNvPr>
          <p:cNvSpPr txBox="1"/>
          <p:nvPr/>
        </p:nvSpPr>
        <p:spPr>
          <a:xfrm>
            <a:off x="4860032" y="1275606"/>
            <a:ext cx="3979660"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Guerra Contra El Dinero En Efectivo</a:t>
            </a:r>
            <a:endParaRPr lang="en-US" b="1" dirty="0">
              <a:solidFill>
                <a:srgbClr val="002060"/>
              </a:solidFill>
              <a:cs typeface="Arial" charset="0"/>
            </a:endParaRPr>
          </a:p>
        </p:txBody>
      </p:sp>
      <p:sp>
        <p:nvSpPr>
          <p:cNvPr id="12" name="13 CuadroTexto">
            <a:hlinkClick r:id="rId6"/>
          </p:cNvPr>
          <p:cNvSpPr txBox="1"/>
          <p:nvPr/>
        </p:nvSpPr>
        <p:spPr>
          <a:xfrm>
            <a:off x="539552" y="1275606"/>
            <a:ext cx="3385606"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Testimonio Acerca De Halloween</a:t>
            </a:r>
            <a:endParaRPr lang="en-US"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4957269" y="2456948"/>
            <a:ext cx="3807541" cy="623034"/>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Testimonio De Un Ex Monje Budista                      Que Regresó De La Muerte</a:t>
            </a:r>
            <a:endParaRPr lang="en-US" b="1" dirty="0">
              <a:solidFill>
                <a:srgbClr val="002060"/>
              </a:solidFill>
              <a:cs typeface="Arial" charset="0"/>
            </a:endParaRPr>
          </a:p>
        </p:txBody>
      </p:sp>
      <p:sp>
        <p:nvSpPr>
          <p:cNvPr id="14" name="13 CuadroTexto">
            <a:hlinkClick r:id="rId8"/>
          </p:cNvPr>
          <p:cNvSpPr txBox="1"/>
          <p:nvPr/>
        </p:nvSpPr>
        <p:spPr>
          <a:xfrm>
            <a:off x="539552" y="3219822"/>
            <a:ext cx="3211249" cy="623034"/>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Envejecer Es Una Obligación, </a:t>
            </a:r>
          </a:p>
          <a:p>
            <a:pPr algn="ctr">
              <a:defRPr/>
            </a:pPr>
            <a:r>
              <a:rPr lang="es-ES" b="1" dirty="0">
                <a:solidFill>
                  <a:srgbClr val="002060"/>
                </a:solidFill>
                <a:cs typeface="Arial" charset="0"/>
              </a:rPr>
              <a:t>Madurar Es Una Opción</a:t>
            </a:r>
            <a:endParaRPr lang="en-US" b="1" dirty="0">
              <a:solidFill>
                <a:srgbClr val="002060"/>
              </a:solidFill>
              <a:cs typeface="Arial" charset="0"/>
            </a:endParaRPr>
          </a:p>
        </p:txBody>
      </p:sp>
      <p:sp>
        <p:nvSpPr>
          <p:cNvPr id="16" name="13 CuadroTexto">
            <a:hlinkClick r:id="rId9"/>
          </p:cNvPr>
          <p:cNvSpPr txBox="1"/>
          <p:nvPr/>
        </p:nvSpPr>
        <p:spPr>
          <a:xfrm>
            <a:off x="4844380" y="1899571"/>
            <a:ext cx="4032722"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De Prostituta A Una Vida Con Propósito</a:t>
            </a:r>
            <a:endParaRPr lang="en-US" b="1" dirty="0">
              <a:solidFill>
                <a:srgbClr val="002060"/>
              </a:solidFill>
              <a:cs typeface="Arial" charset="0"/>
            </a:endParaRPr>
          </a:p>
        </p:txBody>
      </p:sp>
      <p:sp>
        <p:nvSpPr>
          <p:cNvPr id="17" name="13 CuadroTexto">
            <a:hlinkClick r:id="rId10"/>
          </p:cNvPr>
          <p:cNvSpPr txBox="1"/>
          <p:nvPr/>
        </p:nvSpPr>
        <p:spPr>
          <a:xfrm>
            <a:off x="683568" y="1779662"/>
            <a:ext cx="2887940"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Jerusalén, La Ciudad Amada</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1" y="160633"/>
            <a:ext cx="8412983" cy="346131"/>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9" tIns="34280" rIns="68559"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5132324" y="3267300"/>
            <a:ext cx="3427291" cy="346131"/>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9" tIns="34280" rIns="68559" bIns="34280" rtlCol="0">
            <a:spAutoFit/>
            <a:sp3d extrusionH="114300">
              <a:bevelT w="82550" h="38100" prst="coolSlant"/>
              <a:extrusionClr>
                <a:schemeClr val="bg2">
                  <a:lumMod val="20000"/>
                  <a:lumOff val="80000"/>
                </a:schemeClr>
              </a:extrusionClr>
            </a:sp3d>
          </a:bodyPr>
          <a:lstStyle/>
          <a:p>
            <a:r>
              <a:rPr lang="es-ES" b="1" dirty="0">
                <a:solidFill>
                  <a:srgbClr val="002060"/>
                </a:solidFill>
              </a:rPr>
              <a:t>Reconoce Tus Errores Y Serás Libre</a:t>
            </a:r>
          </a:p>
        </p:txBody>
      </p:sp>
      <p:sp>
        <p:nvSpPr>
          <p:cNvPr id="24" name="3 CuadroTexto"/>
          <p:cNvSpPr txBox="1"/>
          <p:nvPr/>
        </p:nvSpPr>
        <p:spPr>
          <a:xfrm>
            <a:off x="371118" y="674543"/>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80" tIns="34290" rIns="68580" bIns="34290">
            <a:spAutoFit/>
            <a:sp3d extrusionH="139700">
              <a:extrusionClr>
                <a:srgbClr val="002060"/>
              </a:extrusionClr>
            </a:sp3d>
          </a:bodyPr>
          <a:lstStyle/>
          <a:p>
            <a:pPr algn="ctr">
              <a:tabLst>
                <a:tab pos="3698081"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8081"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5" name="16 CuadroTexto">
            <a:hlinkClick r:id="rId12"/>
          </p:cNvPr>
          <p:cNvSpPr txBox="1"/>
          <p:nvPr/>
        </p:nvSpPr>
        <p:spPr>
          <a:xfrm>
            <a:off x="5220825" y="3830266"/>
            <a:ext cx="3386950" cy="623034"/>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Voluntad Perfecta de Dios y Su Voluntad Permisiva</a:t>
            </a:r>
            <a:endParaRPr lang="en-US" b="1" dirty="0">
              <a:solidFill>
                <a:srgbClr val="002060"/>
              </a:solidFill>
              <a:cs typeface="Arial" charset="0"/>
            </a:endParaRPr>
          </a:p>
        </p:txBody>
      </p:sp>
      <p:sp>
        <p:nvSpPr>
          <p:cNvPr id="21" name="20 Pentágono"/>
          <p:cNvSpPr/>
          <p:nvPr/>
        </p:nvSpPr>
        <p:spPr>
          <a:xfrm>
            <a:off x="6357089" y="4737352"/>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23" name="11 CuadroTexto">
            <a:hlinkClick r:id="rId13"/>
          </p:cNvPr>
          <p:cNvSpPr txBox="1"/>
          <p:nvPr/>
        </p:nvSpPr>
        <p:spPr>
          <a:xfrm>
            <a:off x="323528" y="4011910"/>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Planeta </a:t>
            </a:r>
            <a:r>
              <a:rPr lang="es-ES" b="1" dirty="0" err="1" smtClean="0">
                <a:solidFill>
                  <a:srgbClr val="002060"/>
                </a:solidFill>
                <a:cs typeface="Arial" charset="0"/>
              </a:rPr>
              <a:t>Nibiru</a:t>
            </a:r>
            <a:r>
              <a:rPr lang="es-ES" b="1" dirty="0" smtClean="0">
                <a:solidFill>
                  <a:srgbClr val="002060"/>
                </a:solidFill>
                <a:cs typeface="Arial" charset="0"/>
              </a:rPr>
              <a:t> ¿Amenaza o Ficción?</a:t>
            </a:r>
            <a:endParaRPr lang="en-US" b="1" dirty="0">
              <a:solidFill>
                <a:srgbClr val="002060"/>
              </a:solidFill>
              <a:cs typeface="Arial" charset="0"/>
            </a:endParaRPr>
          </a:p>
        </p:txBody>
      </p:sp>
      <p:sp>
        <p:nvSpPr>
          <p:cNvPr id="19" name="11 CuadroTexto">
            <a:hlinkClick r:id="rId14"/>
          </p:cNvPr>
          <p:cNvSpPr txBox="1"/>
          <p:nvPr/>
        </p:nvSpPr>
        <p:spPr>
          <a:xfrm>
            <a:off x="323528" y="4515966"/>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9" tIns="34280" rIns="68559"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Cómo Obtener Paz Interior</a:t>
            </a:r>
            <a:endParaRPr lang="en-US" b="1" dirty="0">
              <a:solidFill>
                <a:srgbClr val="002060"/>
              </a:solidFill>
              <a:cs typeface="Arial" charset="0"/>
            </a:endParaRPr>
          </a:p>
        </p:txBody>
      </p:sp>
    </p:spTree>
    <p:extLst>
      <p:ext uri="{BB962C8B-B14F-4D97-AF65-F5344CB8AC3E}">
        <p14:creationId xmlns:p14="http://schemas.microsoft.com/office/powerpoint/2010/main" val="3027999222"/>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038600" y="3657600"/>
            <a:ext cx="1219200" cy="742950"/>
          </a:xfrm>
          <a:prstGeom prst="rect">
            <a:avLst/>
          </a:prstGeom>
          <a:noFill/>
        </p:spPr>
      </p:pic>
      <p:pic>
        <p:nvPicPr>
          <p:cNvPr id="4117" name="Picture 21" descr="facebook-icon">
            <a:hlinkClick r:id="rId7"/>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0" y="2228850"/>
            <a:ext cx="533400" cy="400050"/>
          </a:xfrm>
          <a:prstGeom prst="rect">
            <a:avLst/>
          </a:prstGeom>
          <a:noFill/>
        </p:spPr>
      </p:pic>
      <p:pic>
        <p:nvPicPr>
          <p:cNvPr id="4118" name="Picture 22" descr="twitter-icon">
            <a:hlinkClick r:id="rId9"/>
          </p:cNvPr>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0" y="2628900"/>
            <a:ext cx="533400" cy="400050"/>
          </a:xfrm>
          <a:prstGeom prst="rect">
            <a:avLst/>
          </a:prstGeom>
          <a:noFill/>
        </p:spPr>
      </p:pic>
      <p:pic>
        <p:nvPicPr>
          <p:cNvPr id="4119" name="Picture 23" descr="Web-Google-plus-Metro-icon">
            <a:hlinkClick r:id="rId11"/>
          </p:cNvPr>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0" y="3028950"/>
            <a:ext cx="533400" cy="400050"/>
          </a:xfrm>
          <a:prstGeom prst="rect">
            <a:avLst/>
          </a:prstGeom>
          <a:noFill/>
        </p:spPr>
      </p:pic>
      <p:pic>
        <p:nvPicPr>
          <p:cNvPr id="4120" name="Picture 24" descr="vkontakte-256">
            <a:hlinkClick r:id="rId13"/>
          </p:cNvPr>
          <p:cNvPicPr>
            <a:picLocks noChangeAspect="1" noChangeArrowheads="1"/>
          </p:cNvPicPr>
          <p:nvPr/>
        </p:nvPicPr>
        <p:blipFill>
          <a:blip r:embed="rId14" cstate="email">
            <a:extLst>
              <a:ext uri="{28A0092B-C50C-407E-A947-70E740481C1C}">
                <a14:useLocalDpi xmlns:a14="http://schemas.microsoft.com/office/drawing/2010/main"/>
              </a:ext>
            </a:extLst>
          </a:blip>
          <a:srcRect/>
          <a:stretch>
            <a:fillRect/>
          </a:stretch>
        </p:blipFill>
        <p:spPr bwMode="auto">
          <a:xfrm>
            <a:off x="0" y="3429000"/>
            <a:ext cx="533400" cy="400050"/>
          </a:xfrm>
          <a:prstGeom prst="rect">
            <a:avLst/>
          </a:prstGeom>
          <a:noFill/>
        </p:spPr>
      </p:pic>
    </p:spTree>
    <p:extLst>
      <p:ext uri="{BB962C8B-B14F-4D97-AF65-F5344CB8AC3E}">
        <p14:creationId xmlns:p14="http://schemas.microsoft.com/office/powerpoint/2010/main" val="3190130792"/>
      </p:ext>
    </p:extLst>
  </p:cSld>
  <p:clrMapOvr>
    <a:masterClrMapping/>
  </p:clrMapOvr>
  <p:transition spd="slow" advTm="12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681</TotalTime>
  <Words>5521</Words>
  <Application>Microsoft Office PowerPoint</Application>
  <PresentationFormat>Presentación en pantalla (16:9)</PresentationFormat>
  <Paragraphs>226</Paragraphs>
  <Slides>73</Slides>
  <Notes>2</Notes>
  <HiddenSlides>0</HiddenSlides>
  <MMClips>0</MMClips>
  <ScaleCrop>false</ScaleCrop>
  <HeadingPairs>
    <vt:vector size="4" baseType="variant">
      <vt:variant>
        <vt:lpstr>Tema</vt:lpstr>
      </vt:variant>
      <vt:variant>
        <vt:i4>2</vt:i4>
      </vt:variant>
      <vt:variant>
        <vt:lpstr>Títulos de diapositiva</vt:lpstr>
      </vt:variant>
      <vt:variant>
        <vt:i4>73</vt:i4>
      </vt:variant>
    </vt:vector>
  </HeadingPairs>
  <TitlesOfParts>
    <vt:vector size="75"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Paloma;y Roby</dc:creator>
  <cp:lastModifiedBy>Paloma</cp:lastModifiedBy>
  <cp:revision>7</cp:revision>
  <dcterms:created xsi:type="dcterms:W3CDTF">2016-10-20T20:49:46Z</dcterms:created>
  <dcterms:modified xsi:type="dcterms:W3CDTF">2016-10-22T00:01:04Z</dcterms:modified>
</cp:coreProperties>
</file>