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81" r:id="rId3"/>
    <p:sldId id="278" r:id="rId4"/>
    <p:sldId id="269" r:id="rId5"/>
    <p:sldId id="279" r:id="rId6"/>
    <p:sldId id="261" r:id="rId7"/>
    <p:sldId id="262" r:id="rId8"/>
    <p:sldId id="286" r:id="rId9"/>
    <p:sldId id="265" r:id="rId10"/>
    <p:sldId id="267" r:id="rId11"/>
    <p:sldId id="268" r:id="rId12"/>
    <p:sldId id="275" r:id="rId13"/>
    <p:sldId id="276" r:id="rId14"/>
    <p:sldId id="280" r:id="rId15"/>
    <p:sldId id="277" r:id="rId16"/>
    <p:sldId id="284" r:id="rId17"/>
    <p:sldId id="282" r:id="rId18"/>
  </p:sldIdLst>
  <p:sldSz cx="9144000" cy="6858000" type="screen4x3"/>
  <p:notesSz cx="6858000" cy="9144000"/>
  <p:embeddedFontLst>
    <p:embeddedFont>
      <p:font typeface="Edwardian Script ITC" pitchFamily="66" charset="0"/>
      <p:regular r:id="rId20"/>
    </p:embeddedFont>
    <p:embeddedFont>
      <p:font typeface="Gigi" pitchFamily="82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Franklin Gothic Heavy" pitchFamily="34" charset="0"/>
      <p:regular r:id="rId26"/>
      <p:italic r:id="rId27"/>
    </p:embeddedFont>
    <p:embeddedFont>
      <p:font typeface="MV Boli" pitchFamily="2"/>
      <p:regular r:id="rId28"/>
    </p:embeddedFont>
    <p:embeddedFont>
      <p:font typeface="Berlin Sans FB Demi" pitchFamily="34" charset="0"/>
      <p:bold r:id="rId29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FQu1xOTWM0HPDcP3X4Qhg" hashData="wUL+EikYraTf5NoDaGOdcTj/Ke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50" y="-84"/>
      </p:cViewPr>
      <p:guideLst>
        <p:guide orient="horz" pos="2160"/>
        <p:guide orient="horz" pos="1071"/>
        <p:guide orient="horz" pos="3294"/>
        <p:guide pos="5738"/>
        <p:guide pos="1156"/>
        <p:guide pos="2336"/>
        <p:guide pos="4649"/>
        <p:guide pos="351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B7063-8A4A-4278-8BB6-473FE2C2767D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61E3B-1961-436C-BDEE-95D4CE731BC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r>
              <a:rPr lang="en-US" sz="1400" b="1" dirty="0" smtClean="0"/>
              <a:t>Custom animation effects: sparkle</a:t>
            </a:r>
          </a:p>
          <a:p>
            <a:r>
              <a:rPr lang="en-US" sz="1400" dirty="0" smtClean="0"/>
              <a:t>(Basic)</a:t>
            </a:r>
          </a:p>
          <a:p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smtClean="0"/>
              <a:t>To reproduce the text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Slides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Layout</a:t>
            </a:r>
            <a:r>
              <a:rPr lang="en-US" sz="1200" dirty="0" smtClean="0"/>
              <a:t>, and then click </a:t>
            </a:r>
            <a:r>
              <a:rPr lang="en-US" sz="1200" b="1" dirty="0" smtClean="0"/>
              <a:t>Blank</a:t>
            </a:r>
            <a:r>
              <a:rPr lang="en-US" sz="120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Insert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Text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Text</a:t>
            </a:r>
            <a:r>
              <a:rPr lang="en-US" sz="1200" dirty="0" smtClean="0"/>
              <a:t> </a:t>
            </a:r>
            <a:r>
              <a:rPr lang="en-US" sz="1200" b="1" dirty="0" smtClean="0"/>
              <a:t>Box</a:t>
            </a:r>
            <a:r>
              <a:rPr lang="en-US" sz="1200" dirty="0" smtClean="0"/>
              <a:t>.</a:t>
            </a:r>
            <a:r>
              <a:rPr lang="en-US" sz="1200" baseline="0" dirty="0" smtClean="0"/>
              <a:t> On the slide, d</a:t>
            </a:r>
            <a:r>
              <a:rPr lang="en-US" sz="1200" dirty="0" smtClean="0"/>
              <a:t>rag to draw a text box.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Enter text and select it. 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Font</a:t>
            </a:r>
            <a:r>
              <a:rPr lang="en-US" sz="1200" dirty="0" smtClean="0"/>
              <a:t> group, in</a:t>
            </a:r>
            <a:r>
              <a:rPr lang="en-US" sz="1200" baseline="0" dirty="0" smtClean="0"/>
              <a:t> the </a:t>
            </a:r>
            <a:r>
              <a:rPr lang="en-US" sz="1200" b="1" baseline="0" dirty="0" smtClean="0"/>
              <a:t>Font</a:t>
            </a:r>
            <a:r>
              <a:rPr lang="en-US" sz="1200" baseline="0" dirty="0" smtClean="0"/>
              <a:t> list select </a:t>
            </a:r>
            <a:r>
              <a:rPr lang="en-US" sz="1200" b="1" baseline="0" dirty="0" smtClean="0"/>
              <a:t>Franklin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Gothic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Heavy</a:t>
            </a:r>
            <a:r>
              <a:rPr lang="en-US" sz="1200" baseline="0" dirty="0" smtClean="0"/>
              <a:t>, and then in the </a:t>
            </a:r>
            <a:r>
              <a:rPr lang="en-US" sz="1200" b="1" baseline="0" dirty="0" smtClean="0"/>
              <a:t>Font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box, select </a:t>
            </a:r>
            <a:r>
              <a:rPr lang="en-US" sz="1200" b="1" baseline="0" dirty="0" smtClean="0"/>
              <a:t>96 pt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Paragraph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Center</a:t>
            </a:r>
            <a:r>
              <a:rPr lang="en-US" sz="120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Select the text box,</a:t>
            </a:r>
            <a:r>
              <a:rPr lang="en-US" sz="1200" baseline="0" dirty="0" smtClean="0"/>
              <a:t> and then u</a:t>
            </a:r>
            <a:r>
              <a:rPr lang="en-US" sz="1200" dirty="0" smtClean="0"/>
              <a:t>nder </a:t>
            </a:r>
            <a:r>
              <a:rPr lang="en-US" sz="1200" b="1" dirty="0" smtClean="0"/>
              <a:t>Drawing</a:t>
            </a:r>
            <a:r>
              <a:rPr lang="en-US" sz="1200" dirty="0" smtClean="0"/>
              <a:t> </a:t>
            </a:r>
            <a:r>
              <a:rPr lang="en-US" sz="1200" b="1" dirty="0" smtClean="0"/>
              <a:t>Tools</a:t>
            </a:r>
            <a:r>
              <a:rPr lang="en-US" sz="1200" dirty="0" smtClean="0"/>
              <a:t>,</a:t>
            </a:r>
            <a:r>
              <a:rPr lang="en-US" sz="1200" baseline="0" dirty="0" smtClean="0"/>
              <a:t> on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tab, in the </a:t>
            </a:r>
            <a:r>
              <a:rPr lang="en-US" sz="1200" b="1" baseline="0" dirty="0" smtClean="0"/>
              <a:t>WordArt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Styles</a:t>
            </a:r>
            <a:r>
              <a:rPr lang="en-US" sz="1200" baseline="0" dirty="0" smtClean="0"/>
              <a:t> group, click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Reflection</a:t>
            </a:r>
            <a:r>
              <a:rPr lang="en-US" sz="1200" baseline="0" dirty="0" smtClean="0"/>
              <a:t>, and under </a:t>
            </a:r>
            <a:r>
              <a:rPr lang="en-US" sz="1200" b="1" dirty="0" smtClean="0"/>
              <a:t>Reflection</a:t>
            </a:r>
            <a:r>
              <a:rPr lang="en-US" sz="1200" dirty="0" smtClean="0"/>
              <a:t> </a:t>
            </a:r>
            <a:r>
              <a:rPr lang="en-US" sz="1200" b="1" dirty="0" smtClean="0"/>
              <a:t>Variations</a:t>
            </a:r>
            <a:r>
              <a:rPr lang="en-US" sz="1200" dirty="0" smtClean="0"/>
              <a:t> select </a:t>
            </a:r>
            <a:r>
              <a:rPr lang="en-US" sz="1200" b="1" dirty="0" smtClean="0"/>
              <a:t>Tight Reflection, Touching </a:t>
            </a:r>
            <a:r>
              <a:rPr lang="en-US" sz="1200" dirty="0" smtClean="0"/>
              <a:t>(first row, the first option from the left).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With</a:t>
            </a:r>
            <a:r>
              <a:rPr lang="en-US" sz="1200" baseline="0" dirty="0" smtClean="0"/>
              <a:t> the text box still selected, u</a:t>
            </a:r>
            <a:r>
              <a:rPr lang="en-US" sz="1200" dirty="0" smtClean="0"/>
              <a:t>nder </a:t>
            </a:r>
            <a:r>
              <a:rPr lang="en-US" sz="1200" b="1" dirty="0" smtClean="0"/>
              <a:t>Drawing</a:t>
            </a:r>
            <a:r>
              <a:rPr lang="en-US" sz="1200" dirty="0" smtClean="0"/>
              <a:t> </a:t>
            </a:r>
            <a:r>
              <a:rPr lang="en-US" sz="1200" b="1" dirty="0" smtClean="0"/>
              <a:t>Tools</a:t>
            </a:r>
            <a:r>
              <a:rPr lang="en-US" sz="1200" dirty="0" smtClean="0"/>
              <a:t>, on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tab, in the bottom right corner of the </a:t>
            </a:r>
            <a:r>
              <a:rPr lang="en-US" sz="1200" b="1" dirty="0" smtClean="0"/>
              <a:t>WordArt</a:t>
            </a:r>
            <a:r>
              <a:rPr lang="en-US" sz="1200" dirty="0" smtClean="0"/>
              <a:t> </a:t>
            </a:r>
            <a:r>
              <a:rPr lang="en-US" sz="1200" b="1" dirty="0" smtClean="0"/>
              <a:t>Styles</a:t>
            </a:r>
            <a:r>
              <a:rPr lang="en-US" sz="1200" baseline="0" dirty="0" smtClean="0"/>
              <a:t> group, click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Effects: Text Box</a:t>
            </a:r>
            <a:r>
              <a:rPr lang="en-US" sz="1200" baseline="0" dirty="0" smtClean="0"/>
              <a:t> dialog box launcher. In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 dialog box, click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in the left pane, select </a:t>
            </a:r>
            <a:r>
              <a:rPr lang="en-US" sz="1200" b="1" baseline="0" dirty="0" smtClean="0"/>
              <a:t>Gradient fill </a:t>
            </a: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pane, and then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Click the button next to </a:t>
            </a:r>
            <a:r>
              <a:rPr lang="en-US" sz="1200" b="1" baseline="0" dirty="0" smtClean="0"/>
              <a:t>Preset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colors</a:t>
            </a:r>
            <a:r>
              <a:rPr lang="en-US" sz="1200" baseline="0" dirty="0" smtClean="0"/>
              <a:t>, and then click </a:t>
            </a:r>
            <a:r>
              <a:rPr lang="en-US" sz="1200" b="1" baseline="0" dirty="0" smtClean="0"/>
              <a:t>Ocean</a:t>
            </a:r>
            <a:r>
              <a:rPr lang="en-US" sz="1200" baseline="0" dirty="0" smtClean="0"/>
              <a:t> (second row, second option from the left).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Type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Linear</a:t>
            </a:r>
            <a:r>
              <a:rPr lang="en-US" sz="1200" baseline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Click the button next to </a:t>
            </a:r>
            <a:r>
              <a:rPr lang="en-US" sz="1200" b="1" baseline="0" dirty="0" smtClean="0"/>
              <a:t>Direction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Linear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Up </a:t>
            </a:r>
            <a:r>
              <a:rPr lang="en-US" sz="1200" baseline="0" dirty="0" smtClean="0"/>
              <a:t>(second row, second option from the left).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Also in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</a:t>
            </a:r>
            <a:r>
              <a:rPr lang="en-US" sz="1200" b="1" dirty="0" smtClean="0"/>
              <a:t>Text</a:t>
            </a:r>
            <a:r>
              <a:rPr lang="en-US" sz="1200" dirty="0" smtClean="0"/>
              <a:t> </a:t>
            </a:r>
            <a:r>
              <a:rPr lang="en-US" sz="1200" b="1" dirty="0" smtClean="0"/>
              <a:t>Effects</a:t>
            </a:r>
            <a:r>
              <a:rPr lang="en-US" sz="1200" dirty="0" smtClean="0"/>
              <a:t> dialog box, click </a:t>
            </a:r>
            <a:r>
              <a:rPr lang="en-US" sz="1200" b="1" dirty="0" smtClean="0"/>
              <a:t>3-D</a:t>
            </a:r>
            <a:r>
              <a:rPr lang="en-US" sz="1200" dirty="0" smtClean="0"/>
              <a:t> </a:t>
            </a:r>
            <a:r>
              <a:rPr lang="en-US" sz="1200" b="1" dirty="0" smtClean="0"/>
              <a:t>Format</a:t>
            </a:r>
            <a:r>
              <a:rPr lang="en-US" sz="1200" dirty="0" smtClean="0"/>
              <a:t> in the left pane. In the </a:t>
            </a:r>
            <a:r>
              <a:rPr lang="en-US" sz="1200" b="1" dirty="0" smtClean="0"/>
              <a:t>3-D</a:t>
            </a:r>
            <a:r>
              <a:rPr lang="en-US" sz="1200" dirty="0" smtClean="0"/>
              <a:t> </a:t>
            </a:r>
            <a:r>
              <a:rPr lang="en-US" sz="1200" b="1" dirty="0" smtClean="0"/>
              <a:t>Format</a:t>
            </a:r>
            <a:r>
              <a:rPr lang="en-US" sz="1200" dirty="0" smtClean="0"/>
              <a:t> pane, under </a:t>
            </a:r>
            <a:r>
              <a:rPr lang="en-US" sz="1200" b="1" dirty="0" smtClean="0"/>
              <a:t>Bevel</a:t>
            </a:r>
            <a:r>
              <a:rPr lang="en-US" sz="1200" dirty="0" smtClean="0"/>
              <a:t>, click the button next to </a:t>
            </a:r>
            <a:r>
              <a:rPr lang="en-US" sz="1200" b="1" dirty="0" smtClean="0"/>
              <a:t>Top</a:t>
            </a:r>
            <a:r>
              <a:rPr lang="en-US" sz="1200" dirty="0" smtClean="0"/>
              <a:t>, and then under </a:t>
            </a:r>
            <a:r>
              <a:rPr lang="en-US" sz="1200" b="1" dirty="0" smtClean="0"/>
              <a:t>Bevel</a:t>
            </a:r>
            <a:r>
              <a:rPr lang="en-US" sz="1200" dirty="0" smtClean="0"/>
              <a:t> click </a:t>
            </a:r>
            <a:r>
              <a:rPr lang="en-US" sz="1200" b="1" dirty="0" smtClean="0"/>
              <a:t>Circle </a:t>
            </a:r>
            <a:r>
              <a:rPr lang="en-US" sz="1200" b="0" dirty="0" smtClean="0"/>
              <a:t>(first row,</a:t>
            </a:r>
            <a:r>
              <a:rPr lang="en-US" sz="1200" b="0" baseline="0" dirty="0" smtClean="0"/>
              <a:t> first option from the left)</a:t>
            </a:r>
            <a:r>
              <a:rPr lang="en-US" sz="120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To reproduce the</a:t>
            </a:r>
            <a:r>
              <a:rPr lang="en-US" sz="1200" baseline="0" dirty="0" smtClean="0"/>
              <a:t> first star </a:t>
            </a:r>
            <a:r>
              <a:rPr lang="en-US" sz="1200" dirty="0" smtClean="0"/>
              <a:t>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Drawing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Shapes</a:t>
            </a:r>
            <a:r>
              <a:rPr lang="en-US" sz="1200" dirty="0" smtClean="0"/>
              <a:t>, and then under </a:t>
            </a:r>
            <a:r>
              <a:rPr lang="en-US" sz="1200" b="1" dirty="0" smtClean="0"/>
              <a:t>Stars and Banners </a:t>
            </a:r>
            <a:r>
              <a:rPr lang="en-US" sz="1200" b="0" dirty="0" smtClean="0"/>
              <a:t>click</a:t>
            </a:r>
            <a:r>
              <a:rPr lang="en-US" sz="1200" b="1" dirty="0" smtClean="0"/>
              <a:t> 4-Point Star</a:t>
            </a:r>
            <a:r>
              <a:rPr lang="en-US" sz="1200" baseline="0" dirty="0" smtClean="0"/>
              <a:t> (first row, third option from the left). On the slide, drag to draw a star.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drag the star onto </a:t>
            </a:r>
            <a:r>
              <a:rPr lang="en-US" sz="1200" dirty="0" smtClean="0"/>
              <a:t>the top of the first letter (in the example slide, it is “S”) in the text box.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 smtClean="0"/>
              <a:t>With the star still selected, drag the yellow diamond adjustment handle down to make the points thinner.</a:t>
            </a:r>
            <a:endParaRPr lang="en-US" sz="1200" dirty="0" smtClean="0"/>
          </a:p>
          <a:p>
            <a:pPr marL="228600" lvl="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</a:t>
            </a:r>
            <a:r>
              <a:rPr lang="en-US" sz="1200" b="1" baseline="0" dirty="0" smtClean="0"/>
              <a:t>Home</a:t>
            </a:r>
            <a:r>
              <a:rPr lang="en-US" sz="1200" baseline="0" dirty="0" smtClean="0"/>
              <a:t> tab, in the bottom right corner in the </a:t>
            </a:r>
            <a:r>
              <a:rPr lang="en-US" sz="1200" b="1" baseline="0" dirty="0" smtClean="0"/>
              <a:t>Drawing</a:t>
            </a:r>
            <a:r>
              <a:rPr lang="en-US" sz="1200" baseline="0" dirty="0" smtClean="0"/>
              <a:t> group, click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Shape</a:t>
            </a:r>
            <a:r>
              <a:rPr lang="en-US" sz="1200" baseline="0" dirty="0" smtClean="0"/>
              <a:t> dialog box launcher. </a:t>
            </a:r>
            <a:r>
              <a:rPr lang="en-US" sz="1200" dirty="0" smtClean="0"/>
              <a:t>In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</a:t>
            </a:r>
            <a:r>
              <a:rPr lang="en-US" sz="1200" b="1" dirty="0" smtClean="0"/>
              <a:t>Shape</a:t>
            </a:r>
            <a:r>
              <a:rPr lang="en-US" sz="1200" dirty="0" smtClean="0"/>
              <a:t> dialog box, 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in the left pane,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pane,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then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list, 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Radial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Direction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Center 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(third option from the left). </a:t>
            </a:r>
            <a:endParaRPr lang="en-US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Remove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until two stops appear in the drop-down list.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Also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customize the gradient stops that you added as follows: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1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0%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White,</a:t>
            </a:r>
            <a:r>
              <a:rPr lang="en-US" sz="1200" b="1" baseline="0" dirty="0" smtClean="0">
                <a:solidFill>
                  <a:schemeClr val="accent6"/>
                </a:solidFill>
                <a:latin typeface="+mn-lt"/>
              </a:rPr>
              <a:t> Background 1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(first row, first option from the left). 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2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White,</a:t>
            </a:r>
            <a:r>
              <a:rPr lang="en-US" sz="1200" b="1" baseline="0" dirty="0" smtClean="0">
                <a:solidFill>
                  <a:schemeClr val="accent6"/>
                </a:solidFill>
                <a:latin typeface="+mn-lt"/>
              </a:rPr>
              <a:t> Background 1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(first row, first option from the left).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="0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Transparency</a:t>
            </a:r>
            <a:r>
              <a:rPr lang="en-US" sz="1200" b="0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 box, enter </a:t>
            </a:r>
            <a:r>
              <a:rPr lang="en-US" sz="1200" b="1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b="0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.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Also in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</a:t>
            </a:r>
            <a:r>
              <a:rPr lang="en-US" sz="1200" b="1" dirty="0" smtClean="0"/>
              <a:t>Shape</a:t>
            </a:r>
            <a:r>
              <a:rPr lang="en-US" sz="1200" dirty="0" smtClean="0"/>
              <a:t> dialog</a:t>
            </a:r>
            <a:r>
              <a:rPr lang="en-US" sz="1200" baseline="0" dirty="0" smtClean="0"/>
              <a:t> box, click </a:t>
            </a:r>
            <a:r>
              <a:rPr lang="en-US" sz="1200" b="1" baseline="0" dirty="0" smtClean="0"/>
              <a:t>Line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Color</a:t>
            </a:r>
            <a:r>
              <a:rPr lang="en-US" sz="1200" baseline="0" dirty="0" smtClean="0"/>
              <a:t> in the left pane, and in the </a:t>
            </a:r>
            <a:r>
              <a:rPr lang="en-US" sz="1200" b="1" baseline="0" dirty="0" smtClean="0"/>
              <a:t>Line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Color</a:t>
            </a:r>
            <a:r>
              <a:rPr lang="en-US" sz="1200" baseline="0" dirty="0" smtClean="0"/>
              <a:t> pane click </a:t>
            </a:r>
            <a:r>
              <a:rPr lang="en-US" sz="1200" b="1" baseline="0" dirty="0" smtClean="0"/>
              <a:t>No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line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Under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Drawing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Tools</a:t>
            </a:r>
            <a:r>
              <a:rPr lang="en-US" sz="1200" baseline="0" dirty="0" smtClean="0"/>
              <a:t>, on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tab, in the bottom right corner of the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group, click the </a:t>
            </a:r>
            <a:r>
              <a:rPr lang="en-US" sz="1200" b="1" baseline="0" dirty="0" smtClean="0"/>
              <a:t>Size and Position </a:t>
            </a:r>
            <a:r>
              <a:rPr lang="en-US" sz="1200" b="0" baseline="0" dirty="0" smtClean="0"/>
              <a:t>d</a:t>
            </a:r>
            <a:r>
              <a:rPr lang="en-US" sz="1200" baseline="0" dirty="0" smtClean="0"/>
              <a:t>ialog box launcher. In the </a:t>
            </a:r>
            <a:r>
              <a:rPr lang="en-US" sz="1200" b="1" baseline="0" dirty="0" smtClean="0"/>
              <a:t>Size and Position </a:t>
            </a:r>
            <a:r>
              <a:rPr lang="en-US" sz="1200" baseline="0" dirty="0" smtClean="0"/>
              <a:t>dialog box, on the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tab, under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and rotation </a:t>
            </a:r>
            <a:r>
              <a:rPr lang="en-US" sz="1200" baseline="0" dirty="0" smtClean="0"/>
              <a:t>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Height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0.51”</a:t>
            </a:r>
            <a:r>
              <a:rPr lang="en-US" sz="1200" baseline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Width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0.51”.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Rotation</a:t>
            </a:r>
            <a:r>
              <a:rPr lang="en-US" sz="1200" baseline="0" dirty="0" smtClean="0"/>
              <a:t> box, enter </a:t>
            </a:r>
            <a:r>
              <a:rPr lang="en-US" sz="1200" b="1" dirty="0" smtClean="0"/>
              <a:t>15°</a:t>
            </a:r>
            <a:r>
              <a:rPr lang="en-US" sz="120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r>
              <a:rPr lang="en-US" sz="1200" dirty="0" smtClean="0"/>
              <a:t>To reproduce the other stars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</a:t>
            </a:r>
            <a:r>
              <a:rPr lang="en-US" sz="1200" baseline="0" dirty="0" smtClean="0"/>
              <a:t>star.  On the </a:t>
            </a:r>
            <a:r>
              <a:rPr lang="en-US" sz="1200" b="1" baseline="0" dirty="0" smtClean="0"/>
              <a:t>Home</a:t>
            </a:r>
            <a:r>
              <a:rPr lang="en-US" sz="1200" baseline="0" dirty="0" smtClean="0"/>
              <a:t> tab, in the </a:t>
            </a:r>
            <a:r>
              <a:rPr lang="en-US" sz="1200" b="1" baseline="0" dirty="0" smtClean="0"/>
              <a:t>Clipboard</a:t>
            </a:r>
            <a:r>
              <a:rPr lang="en-US" sz="1200" baseline="0" dirty="0" smtClean="0"/>
              <a:t> group, click the arrow under </a:t>
            </a:r>
            <a:r>
              <a:rPr lang="en-US" sz="1200" b="1" baseline="0" dirty="0" smtClean="0"/>
              <a:t>Paste</a:t>
            </a:r>
            <a:r>
              <a:rPr lang="en-US" sz="1200" b="0" baseline="0" dirty="0" smtClean="0"/>
              <a:t>, </a:t>
            </a:r>
            <a:r>
              <a:rPr lang="en-US" sz="1200" baseline="0" dirty="0" smtClean="0"/>
              <a:t>and then click </a:t>
            </a:r>
            <a:r>
              <a:rPr lang="en-US" sz="1200" b="1" baseline="0" dirty="0" smtClean="0"/>
              <a:t>Duplicate</a:t>
            </a:r>
            <a:r>
              <a:rPr lang="en-US" sz="1200" baseline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 smtClean="0"/>
              <a:t>On the slide, drag the second star until it slightly overlaps the edge of a letter in the text box.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 smtClean="0"/>
              <a:t>Change the size of the star in </a:t>
            </a:r>
            <a:r>
              <a:rPr lang="en-US" sz="1200" b="0" baseline="0" dirty="0" smtClean="0"/>
              <a:t>the </a:t>
            </a:r>
            <a:r>
              <a:rPr lang="en-US" sz="1200" b="1" baseline="0" dirty="0" smtClean="0"/>
              <a:t>Drawing Tools</a:t>
            </a:r>
            <a:r>
              <a:rPr lang="en-US" sz="1200" b="0" baseline="0" dirty="0" smtClean="0"/>
              <a:t>, on the </a:t>
            </a:r>
            <a:r>
              <a:rPr lang="en-US" sz="1200" b="1" baseline="0" dirty="0" smtClean="0"/>
              <a:t>Format</a:t>
            </a:r>
            <a:r>
              <a:rPr lang="en-US" sz="1200" b="0" baseline="0" dirty="0" smtClean="0"/>
              <a:t> tab, in the </a:t>
            </a:r>
            <a:r>
              <a:rPr lang="en-US" sz="1200" b="1" baseline="0" dirty="0" smtClean="0"/>
              <a:t>Size</a:t>
            </a:r>
            <a:r>
              <a:rPr lang="en-US" sz="1200" b="0" baseline="0" dirty="0" smtClean="0"/>
              <a:t> group.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aseline="0" dirty="0" smtClean="0"/>
              <a:t>Repeat steps 1-3 for a total of five stars.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r>
              <a:rPr lang="en-US" sz="1200" dirty="0" smtClean="0"/>
              <a:t>To reproduce the animation effects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</a:t>
            </a:r>
            <a:r>
              <a:rPr lang="en-US" sz="1200" b="1" baseline="0" dirty="0" smtClean="0"/>
              <a:t>Animations</a:t>
            </a:r>
            <a:r>
              <a:rPr lang="en-US" sz="1200" baseline="0" dirty="0" smtClean="0"/>
              <a:t> tab, in the </a:t>
            </a:r>
            <a:r>
              <a:rPr lang="en-US" sz="1200" b="1" baseline="0" dirty="0" smtClean="0"/>
              <a:t>Animations</a:t>
            </a:r>
            <a:r>
              <a:rPr lang="en-US" sz="1200" baseline="0" dirty="0" smtClean="0"/>
              <a:t> group, click </a:t>
            </a:r>
            <a:r>
              <a:rPr lang="en-US" sz="1200" b="1" baseline="0" dirty="0" smtClean="0"/>
              <a:t>Custom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Animation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first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 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animation effect (grow &amp; turn entrance effect for the first star). Under </a:t>
            </a:r>
            <a:r>
              <a:rPr lang="en-US" sz="1200" b="1" baseline="0" dirty="0" smtClean="0"/>
              <a:t>Modify: Grow &amp; Turn</a:t>
            </a:r>
            <a:r>
              <a:rPr lang="en-US" sz="1200" b="0" baseline="0" dirty="0" smtClean="0"/>
              <a:t>,</a:t>
            </a:r>
            <a:r>
              <a:rPr lang="en-US" sz="1200" b="1" baseline="0" dirty="0" smtClean="0"/>
              <a:t> </a:t>
            </a:r>
            <a:r>
              <a:rPr lang="en-US" sz="1200" baseline="0" dirty="0" smtClean="0"/>
              <a:t>do the following: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Start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With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Previous</a:t>
            </a:r>
            <a:r>
              <a:rPr lang="en-US" sz="1200" baseline="0" dirty="0" smtClean="0"/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first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second animation effect (grow &amp; turn exit effect for the first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0.7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second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third animation effect (grow &amp; turn entrance effect for the second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0.2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second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fourth animation effect (grow &amp; turn exit effect for the second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0.9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third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fifth animation effect (grow &amp; turn entrance effect for the third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0.4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third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sixth animation effect (grow &amp; turn exit effect for the third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1.1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fourth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seventh animation effect (grow &amp; turn entrance effect for the fourth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0.8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fourth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eighth animation effect (grow &amp; turn exit effect for the fourth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1.4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fifth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ninth animation effect (grow &amp; turn entrance effect for the fifth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0.9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fifth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10</a:t>
            </a:r>
            <a:r>
              <a:rPr lang="en-US" sz="1200" baseline="30000" dirty="0" smtClean="0"/>
              <a:t>th</a:t>
            </a:r>
            <a:r>
              <a:rPr lang="en-US" sz="1200" baseline="0" dirty="0" smtClean="0"/>
              <a:t> animation effect (grow &amp; turn exit effect for the fifth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1.5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None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endParaRPr lang="en-US" sz="1200" dirty="0" smtClean="0"/>
          </a:p>
          <a:p>
            <a:r>
              <a:rPr lang="en-US" sz="1200" baseline="0" dirty="0" smtClean="0">
                <a:latin typeface="+mn-lt"/>
              </a:rPr>
              <a:t>To reproduce the background effects on this slide, do the following: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Right-click the slide background area, and then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Format Background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Format Background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dialog box,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the left pane, 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pane, and then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list, 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Radial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Direction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Center 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(third option from the left). </a:t>
            </a:r>
            <a:endParaRPr lang="en-US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Remove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until two stops appear in the drop-down list.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Also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customize the gradient stops that you added as follows: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1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0%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Black, Text 1, Lighter 35</a:t>
            </a:r>
            <a:r>
              <a:rPr lang="en-US" sz="1200" b="1" baseline="0" dirty="0" smtClean="0">
                <a:solidFill>
                  <a:schemeClr val="accent6"/>
                </a:solidFill>
                <a:latin typeface="+mn-lt"/>
              </a:rPr>
              <a:t>%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(third row, second option from the left). 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2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Black, Text 1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(first row, second option from the left). 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28600" indent="-228600">
              <a:buFont typeface="+mj-lt"/>
              <a:buNone/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r>
              <a:rPr lang="en-US" sz="1400" b="1" dirty="0" smtClean="0"/>
              <a:t>Custom animation effects: sparkle</a:t>
            </a:r>
          </a:p>
          <a:p>
            <a:r>
              <a:rPr lang="en-US" sz="1400" dirty="0" smtClean="0"/>
              <a:t>(Basic)</a:t>
            </a:r>
          </a:p>
          <a:p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smtClean="0"/>
              <a:t>To reproduce the text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Slides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Layout</a:t>
            </a:r>
            <a:r>
              <a:rPr lang="en-US" sz="1200" dirty="0" smtClean="0"/>
              <a:t>, and then click </a:t>
            </a:r>
            <a:r>
              <a:rPr lang="en-US" sz="1200" b="1" dirty="0" smtClean="0"/>
              <a:t>Blank</a:t>
            </a:r>
            <a:r>
              <a:rPr lang="en-US" sz="120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Insert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Text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Text</a:t>
            </a:r>
            <a:r>
              <a:rPr lang="en-US" sz="1200" dirty="0" smtClean="0"/>
              <a:t> </a:t>
            </a:r>
            <a:r>
              <a:rPr lang="en-US" sz="1200" b="1" dirty="0" smtClean="0"/>
              <a:t>Box</a:t>
            </a:r>
            <a:r>
              <a:rPr lang="en-US" sz="1200" dirty="0" smtClean="0"/>
              <a:t>.</a:t>
            </a:r>
            <a:r>
              <a:rPr lang="en-US" sz="1200" baseline="0" dirty="0" smtClean="0"/>
              <a:t> On the slide, d</a:t>
            </a:r>
            <a:r>
              <a:rPr lang="en-US" sz="1200" dirty="0" smtClean="0"/>
              <a:t>rag to draw a text box.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Enter text and select it. 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Font</a:t>
            </a:r>
            <a:r>
              <a:rPr lang="en-US" sz="1200" dirty="0" smtClean="0"/>
              <a:t> group, in</a:t>
            </a:r>
            <a:r>
              <a:rPr lang="en-US" sz="1200" baseline="0" dirty="0" smtClean="0"/>
              <a:t> the </a:t>
            </a:r>
            <a:r>
              <a:rPr lang="en-US" sz="1200" b="1" baseline="0" dirty="0" smtClean="0"/>
              <a:t>Font</a:t>
            </a:r>
            <a:r>
              <a:rPr lang="en-US" sz="1200" baseline="0" dirty="0" smtClean="0"/>
              <a:t> list select </a:t>
            </a:r>
            <a:r>
              <a:rPr lang="en-US" sz="1200" b="1" baseline="0" dirty="0" smtClean="0"/>
              <a:t>Franklin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Gothic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Heavy</a:t>
            </a:r>
            <a:r>
              <a:rPr lang="en-US" sz="1200" baseline="0" dirty="0" smtClean="0"/>
              <a:t>, and then in the </a:t>
            </a:r>
            <a:r>
              <a:rPr lang="en-US" sz="1200" b="1" baseline="0" dirty="0" smtClean="0"/>
              <a:t>Font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box, select </a:t>
            </a:r>
            <a:r>
              <a:rPr lang="en-US" sz="1200" b="1" baseline="0" dirty="0" smtClean="0"/>
              <a:t>96 pt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Paragraph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Center</a:t>
            </a:r>
            <a:r>
              <a:rPr lang="en-US" sz="120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Select the text box,</a:t>
            </a:r>
            <a:r>
              <a:rPr lang="en-US" sz="1200" baseline="0" dirty="0" smtClean="0"/>
              <a:t> and then u</a:t>
            </a:r>
            <a:r>
              <a:rPr lang="en-US" sz="1200" dirty="0" smtClean="0"/>
              <a:t>nder </a:t>
            </a:r>
            <a:r>
              <a:rPr lang="en-US" sz="1200" b="1" dirty="0" smtClean="0"/>
              <a:t>Drawing</a:t>
            </a:r>
            <a:r>
              <a:rPr lang="en-US" sz="1200" dirty="0" smtClean="0"/>
              <a:t> </a:t>
            </a:r>
            <a:r>
              <a:rPr lang="en-US" sz="1200" b="1" dirty="0" smtClean="0"/>
              <a:t>Tools</a:t>
            </a:r>
            <a:r>
              <a:rPr lang="en-US" sz="1200" dirty="0" smtClean="0"/>
              <a:t>,</a:t>
            </a:r>
            <a:r>
              <a:rPr lang="en-US" sz="1200" baseline="0" dirty="0" smtClean="0"/>
              <a:t> on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tab, in the </a:t>
            </a:r>
            <a:r>
              <a:rPr lang="en-US" sz="1200" b="1" baseline="0" dirty="0" smtClean="0"/>
              <a:t>WordArt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Styles</a:t>
            </a:r>
            <a:r>
              <a:rPr lang="en-US" sz="1200" baseline="0" dirty="0" smtClean="0"/>
              <a:t> group, click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Reflection</a:t>
            </a:r>
            <a:r>
              <a:rPr lang="en-US" sz="1200" baseline="0" dirty="0" smtClean="0"/>
              <a:t>, and under </a:t>
            </a:r>
            <a:r>
              <a:rPr lang="en-US" sz="1200" b="1" dirty="0" smtClean="0"/>
              <a:t>Reflection</a:t>
            </a:r>
            <a:r>
              <a:rPr lang="en-US" sz="1200" dirty="0" smtClean="0"/>
              <a:t> </a:t>
            </a:r>
            <a:r>
              <a:rPr lang="en-US" sz="1200" b="1" dirty="0" smtClean="0"/>
              <a:t>Variations</a:t>
            </a:r>
            <a:r>
              <a:rPr lang="en-US" sz="1200" dirty="0" smtClean="0"/>
              <a:t> select </a:t>
            </a:r>
            <a:r>
              <a:rPr lang="en-US" sz="1200" b="1" dirty="0" smtClean="0"/>
              <a:t>Tight Reflection, Touching </a:t>
            </a:r>
            <a:r>
              <a:rPr lang="en-US" sz="1200" dirty="0" smtClean="0"/>
              <a:t>(first row, the first option from the left).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With</a:t>
            </a:r>
            <a:r>
              <a:rPr lang="en-US" sz="1200" baseline="0" dirty="0" smtClean="0"/>
              <a:t> the text box still selected, u</a:t>
            </a:r>
            <a:r>
              <a:rPr lang="en-US" sz="1200" dirty="0" smtClean="0"/>
              <a:t>nder </a:t>
            </a:r>
            <a:r>
              <a:rPr lang="en-US" sz="1200" b="1" dirty="0" smtClean="0"/>
              <a:t>Drawing</a:t>
            </a:r>
            <a:r>
              <a:rPr lang="en-US" sz="1200" dirty="0" smtClean="0"/>
              <a:t> </a:t>
            </a:r>
            <a:r>
              <a:rPr lang="en-US" sz="1200" b="1" dirty="0" smtClean="0"/>
              <a:t>Tools</a:t>
            </a:r>
            <a:r>
              <a:rPr lang="en-US" sz="1200" dirty="0" smtClean="0"/>
              <a:t>, on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tab, in the bottom right corner of the </a:t>
            </a:r>
            <a:r>
              <a:rPr lang="en-US" sz="1200" b="1" dirty="0" smtClean="0"/>
              <a:t>WordArt</a:t>
            </a:r>
            <a:r>
              <a:rPr lang="en-US" sz="1200" dirty="0" smtClean="0"/>
              <a:t> </a:t>
            </a:r>
            <a:r>
              <a:rPr lang="en-US" sz="1200" b="1" dirty="0" smtClean="0"/>
              <a:t>Styles</a:t>
            </a:r>
            <a:r>
              <a:rPr lang="en-US" sz="1200" baseline="0" dirty="0" smtClean="0"/>
              <a:t> group, click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Effects: Text Box</a:t>
            </a:r>
            <a:r>
              <a:rPr lang="en-US" sz="1200" baseline="0" dirty="0" smtClean="0"/>
              <a:t> dialog box launcher. In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 dialog box, click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in the left pane, select </a:t>
            </a:r>
            <a:r>
              <a:rPr lang="en-US" sz="1200" b="1" baseline="0" dirty="0" smtClean="0"/>
              <a:t>Gradient fill </a:t>
            </a: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pane, and then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Click the button next to </a:t>
            </a:r>
            <a:r>
              <a:rPr lang="en-US" sz="1200" b="1" baseline="0" dirty="0" smtClean="0"/>
              <a:t>Preset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colors</a:t>
            </a:r>
            <a:r>
              <a:rPr lang="en-US" sz="1200" baseline="0" dirty="0" smtClean="0"/>
              <a:t>, and then click </a:t>
            </a:r>
            <a:r>
              <a:rPr lang="en-US" sz="1200" b="1" baseline="0" dirty="0" smtClean="0"/>
              <a:t>Ocean</a:t>
            </a:r>
            <a:r>
              <a:rPr lang="en-US" sz="1200" baseline="0" dirty="0" smtClean="0"/>
              <a:t> (second row, second option from the left).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Type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Linear</a:t>
            </a:r>
            <a:r>
              <a:rPr lang="en-US" sz="1200" baseline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Click the button next to </a:t>
            </a:r>
            <a:r>
              <a:rPr lang="en-US" sz="1200" b="1" baseline="0" dirty="0" smtClean="0"/>
              <a:t>Direction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Linear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Up </a:t>
            </a:r>
            <a:r>
              <a:rPr lang="en-US" sz="1200" baseline="0" dirty="0" smtClean="0"/>
              <a:t>(second row, second option from the left).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Also in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</a:t>
            </a:r>
            <a:r>
              <a:rPr lang="en-US" sz="1200" b="1" dirty="0" smtClean="0"/>
              <a:t>Text</a:t>
            </a:r>
            <a:r>
              <a:rPr lang="en-US" sz="1200" dirty="0" smtClean="0"/>
              <a:t> </a:t>
            </a:r>
            <a:r>
              <a:rPr lang="en-US" sz="1200" b="1" dirty="0" smtClean="0"/>
              <a:t>Effects</a:t>
            </a:r>
            <a:r>
              <a:rPr lang="en-US" sz="1200" dirty="0" smtClean="0"/>
              <a:t> dialog box, click </a:t>
            </a:r>
            <a:r>
              <a:rPr lang="en-US" sz="1200" b="1" dirty="0" smtClean="0"/>
              <a:t>3-D</a:t>
            </a:r>
            <a:r>
              <a:rPr lang="en-US" sz="1200" dirty="0" smtClean="0"/>
              <a:t> </a:t>
            </a:r>
            <a:r>
              <a:rPr lang="en-US" sz="1200" b="1" dirty="0" smtClean="0"/>
              <a:t>Format</a:t>
            </a:r>
            <a:r>
              <a:rPr lang="en-US" sz="1200" dirty="0" smtClean="0"/>
              <a:t> in the left pane. In the </a:t>
            </a:r>
            <a:r>
              <a:rPr lang="en-US" sz="1200" b="1" dirty="0" smtClean="0"/>
              <a:t>3-D</a:t>
            </a:r>
            <a:r>
              <a:rPr lang="en-US" sz="1200" dirty="0" smtClean="0"/>
              <a:t> </a:t>
            </a:r>
            <a:r>
              <a:rPr lang="en-US" sz="1200" b="1" dirty="0" smtClean="0"/>
              <a:t>Format</a:t>
            </a:r>
            <a:r>
              <a:rPr lang="en-US" sz="1200" dirty="0" smtClean="0"/>
              <a:t> pane, under </a:t>
            </a:r>
            <a:r>
              <a:rPr lang="en-US" sz="1200" b="1" dirty="0" smtClean="0"/>
              <a:t>Bevel</a:t>
            </a:r>
            <a:r>
              <a:rPr lang="en-US" sz="1200" dirty="0" smtClean="0"/>
              <a:t>, click the button next to </a:t>
            </a:r>
            <a:r>
              <a:rPr lang="en-US" sz="1200" b="1" dirty="0" smtClean="0"/>
              <a:t>Top</a:t>
            </a:r>
            <a:r>
              <a:rPr lang="en-US" sz="1200" dirty="0" smtClean="0"/>
              <a:t>, and then under </a:t>
            </a:r>
            <a:r>
              <a:rPr lang="en-US" sz="1200" b="1" dirty="0" smtClean="0"/>
              <a:t>Bevel</a:t>
            </a:r>
            <a:r>
              <a:rPr lang="en-US" sz="1200" dirty="0" smtClean="0"/>
              <a:t> click </a:t>
            </a:r>
            <a:r>
              <a:rPr lang="en-US" sz="1200" b="1" dirty="0" smtClean="0"/>
              <a:t>Circle </a:t>
            </a:r>
            <a:r>
              <a:rPr lang="en-US" sz="1200" b="0" dirty="0" smtClean="0"/>
              <a:t>(first row,</a:t>
            </a:r>
            <a:r>
              <a:rPr lang="en-US" sz="1200" b="0" baseline="0" dirty="0" smtClean="0"/>
              <a:t> first option from the left)</a:t>
            </a:r>
            <a:r>
              <a:rPr lang="en-US" sz="120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To reproduce the</a:t>
            </a:r>
            <a:r>
              <a:rPr lang="en-US" sz="1200" baseline="0" dirty="0" smtClean="0"/>
              <a:t> first star </a:t>
            </a:r>
            <a:r>
              <a:rPr lang="en-US" sz="1200" dirty="0" smtClean="0"/>
              <a:t>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Drawing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Shapes</a:t>
            </a:r>
            <a:r>
              <a:rPr lang="en-US" sz="1200" dirty="0" smtClean="0"/>
              <a:t>, and then under </a:t>
            </a:r>
            <a:r>
              <a:rPr lang="en-US" sz="1200" b="1" dirty="0" smtClean="0"/>
              <a:t>Stars and Banners </a:t>
            </a:r>
            <a:r>
              <a:rPr lang="en-US" sz="1200" b="0" dirty="0" smtClean="0"/>
              <a:t>click</a:t>
            </a:r>
            <a:r>
              <a:rPr lang="en-US" sz="1200" b="1" dirty="0" smtClean="0"/>
              <a:t> 4-Point Star</a:t>
            </a:r>
            <a:r>
              <a:rPr lang="en-US" sz="1200" baseline="0" dirty="0" smtClean="0"/>
              <a:t> (first row, third option from the left). On the slide, drag to draw a star.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drag the star onto </a:t>
            </a:r>
            <a:r>
              <a:rPr lang="en-US" sz="1200" dirty="0" smtClean="0"/>
              <a:t>the top of the first letter (in the example slide, it is “S”) in the text box.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 smtClean="0"/>
              <a:t>With the star still selected, drag the yellow diamond adjustment handle down to make the points thinner.</a:t>
            </a:r>
            <a:endParaRPr lang="en-US" sz="1200" dirty="0" smtClean="0"/>
          </a:p>
          <a:p>
            <a:pPr marL="228600" lvl="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</a:t>
            </a:r>
            <a:r>
              <a:rPr lang="en-US" sz="1200" b="1" baseline="0" dirty="0" smtClean="0"/>
              <a:t>Home</a:t>
            </a:r>
            <a:r>
              <a:rPr lang="en-US" sz="1200" baseline="0" dirty="0" smtClean="0"/>
              <a:t> tab, in the bottom right corner in the </a:t>
            </a:r>
            <a:r>
              <a:rPr lang="en-US" sz="1200" b="1" baseline="0" dirty="0" smtClean="0"/>
              <a:t>Drawing</a:t>
            </a:r>
            <a:r>
              <a:rPr lang="en-US" sz="1200" baseline="0" dirty="0" smtClean="0"/>
              <a:t> group, click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Shape</a:t>
            </a:r>
            <a:r>
              <a:rPr lang="en-US" sz="1200" baseline="0" dirty="0" smtClean="0"/>
              <a:t> dialog box launcher. </a:t>
            </a:r>
            <a:r>
              <a:rPr lang="en-US" sz="1200" dirty="0" smtClean="0"/>
              <a:t>In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</a:t>
            </a:r>
            <a:r>
              <a:rPr lang="en-US" sz="1200" b="1" dirty="0" smtClean="0"/>
              <a:t>Shape</a:t>
            </a:r>
            <a:r>
              <a:rPr lang="en-US" sz="1200" dirty="0" smtClean="0"/>
              <a:t> dialog box, 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in the left pane,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pane,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then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list, 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Radial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Direction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Center 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(third option from the left). </a:t>
            </a:r>
            <a:endParaRPr lang="en-US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Remove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until two stops appear in the drop-down list.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Also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customize the gradient stops that you added as follows: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1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0%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White,</a:t>
            </a:r>
            <a:r>
              <a:rPr lang="en-US" sz="1200" b="1" baseline="0" dirty="0" smtClean="0">
                <a:solidFill>
                  <a:schemeClr val="accent6"/>
                </a:solidFill>
                <a:latin typeface="+mn-lt"/>
              </a:rPr>
              <a:t> Background 1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(first row, first option from the left). 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2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White,</a:t>
            </a:r>
            <a:r>
              <a:rPr lang="en-US" sz="1200" b="1" baseline="0" dirty="0" smtClean="0">
                <a:solidFill>
                  <a:schemeClr val="accent6"/>
                </a:solidFill>
                <a:latin typeface="+mn-lt"/>
              </a:rPr>
              <a:t> Background 1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(first row, first option from the left).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="0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Transparency</a:t>
            </a:r>
            <a:r>
              <a:rPr lang="en-US" sz="1200" b="0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 box, enter </a:t>
            </a:r>
            <a:r>
              <a:rPr lang="en-US" sz="1200" b="1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b="0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.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Also in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</a:t>
            </a:r>
            <a:r>
              <a:rPr lang="en-US" sz="1200" b="1" dirty="0" smtClean="0"/>
              <a:t>Shape</a:t>
            </a:r>
            <a:r>
              <a:rPr lang="en-US" sz="1200" dirty="0" smtClean="0"/>
              <a:t> dialog</a:t>
            </a:r>
            <a:r>
              <a:rPr lang="en-US" sz="1200" baseline="0" dirty="0" smtClean="0"/>
              <a:t> box, click </a:t>
            </a:r>
            <a:r>
              <a:rPr lang="en-US" sz="1200" b="1" baseline="0" dirty="0" smtClean="0"/>
              <a:t>Line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Color</a:t>
            </a:r>
            <a:r>
              <a:rPr lang="en-US" sz="1200" baseline="0" dirty="0" smtClean="0"/>
              <a:t> in the left pane, and in the </a:t>
            </a:r>
            <a:r>
              <a:rPr lang="en-US" sz="1200" b="1" baseline="0" dirty="0" smtClean="0"/>
              <a:t>Line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Color</a:t>
            </a:r>
            <a:r>
              <a:rPr lang="en-US" sz="1200" baseline="0" dirty="0" smtClean="0"/>
              <a:t> pane click </a:t>
            </a:r>
            <a:r>
              <a:rPr lang="en-US" sz="1200" b="1" baseline="0" dirty="0" smtClean="0"/>
              <a:t>No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line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Under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Drawing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Tools</a:t>
            </a:r>
            <a:r>
              <a:rPr lang="en-US" sz="1200" baseline="0" dirty="0" smtClean="0"/>
              <a:t>, on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tab, in the bottom right corner of the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group, click the </a:t>
            </a:r>
            <a:r>
              <a:rPr lang="en-US" sz="1200" b="1" baseline="0" dirty="0" smtClean="0"/>
              <a:t>Size and Position </a:t>
            </a:r>
            <a:r>
              <a:rPr lang="en-US" sz="1200" b="0" baseline="0" dirty="0" smtClean="0"/>
              <a:t>d</a:t>
            </a:r>
            <a:r>
              <a:rPr lang="en-US" sz="1200" baseline="0" dirty="0" smtClean="0"/>
              <a:t>ialog box launcher. In the </a:t>
            </a:r>
            <a:r>
              <a:rPr lang="en-US" sz="1200" b="1" baseline="0" dirty="0" smtClean="0"/>
              <a:t>Size and Position </a:t>
            </a:r>
            <a:r>
              <a:rPr lang="en-US" sz="1200" baseline="0" dirty="0" smtClean="0"/>
              <a:t>dialog box, on the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tab, under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and rotation </a:t>
            </a:r>
            <a:r>
              <a:rPr lang="en-US" sz="1200" baseline="0" dirty="0" smtClean="0"/>
              <a:t>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Height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0.51”</a:t>
            </a:r>
            <a:r>
              <a:rPr lang="en-US" sz="1200" baseline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Width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0.51”.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Rotation</a:t>
            </a:r>
            <a:r>
              <a:rPr lang="en-US" sz="1200" baseline="0" dirty="0" smtClean="0"/>
              <a:t> box, enter </a:t>
            </a:r>
            <a:r>
              <a:rPr lang="en-US" sz="1200" b="1" dirty="0" smtClean="0"/>
              <a:t>15°</a:t>
            </a:r>
            <a:r>
              <a:rPr lang="en-US" sz="120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r>
              <a:rPr lang="en-US" sz="1200" dirty="0" smtClean="0"/>
              <a:t>To reproduce the other stars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</a:t>
            </a:r>
            <a:r>
              <a:rPr lang="en-US" sz="1200" baseline="0" dirty="0" smtClean="0"/>
              <a:t>star.  On the </a:t>
            </a:r>
            <a:r>
              <a:rPr lang="en-US" sz="1200" b="1" baseline="0" dirty="0" smtClean="0"/>
              <a:t>Home</a:t>
            </a:r>
            <a:r>
              <a:rPr lang="en-US" sz="1200" baseline="0" dirty="0" smtClean="0"/>
              <a:t> tab, in the </a:t>
            </a:r>
            <a:r>
              <a:rPr lang="en-US" sz="1200" b="1" baseline="0" dirty="0" smtClean="0"/>
              <a:t>Clipboard</a:t>
            </a:r>
            <a:r>
              <a:rPr lang="en-US" sz="1200" baseline="0" dirty="0" smtClean="0"/>
              <a:t> group, click the arrow under </a:t>
            </a:r>
            <a:r>
              <a:rPr lang="en-US" sz="1200" b="1" baseline="0" dirty="0" smtClean="0"/>
              <a:t>Paste</a:t>
            </a:r>
            <a:r>
              <a:rPr lang="en-US" sz="1200" b="0" baseline="0" dirty="0" smtClean="0"/>
              <a:t>, </a:t>
            </a:r>
            <a:r>
              <a:rPr lang="en-US" sz="1200" baseline="0" dirty="0" smtClean="0"/>
              <a:t>and then click </a:t>
            </a:r>
            <a:r>
              <a:rPr lang="en-US" sz="1200" b="1" baseline="0" dirty="0" smtClean="0"/>
              <a:t>Duplicate</a:t>
            </a:r>
            <a:r>
              <a:rPr lang="en-US" sz="1200" baseline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 smtClean="0"/>
              <a:t>On the slide, drag the second star until it slightly overlaps the edge of a letter in the text box.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 smtClean="0"/>
              <a:t>Change the size of the star in </a:t>
            </a:r>
            <a:r>
              <a:rPr lang="en-US" sz="1200" b="0" baseline="0" dirty="0" smtClean="0"/>
              <a:t>the </a:t>
            </a:r>
            <a:r>
              <a:rPr lang="en-US" sz="1200" b="1" baseline="0" dirty="0" smtClean="0"/>
              <a:t>Drawing Tools</a:t>
            </a:r>
            <a:r>
              <a:rPr lang="en-US" sz="1200" b="0" baseline="0" dirty="0" smtClean="0"/>
              <a:t>, on the </a:t>
            </a:r>
            <a:r>
              <a:rPr lang="en-US" sz="1200" b="1" baseline="0" dirty="0" smtClean="0"/>
              <a:t>Format</a:t>
            </a:r>
            <a:r>
              <a:rPr lang="en-US" sz="1200" b="0" baseline="0" dirty="0" smtClean="0"/>
              <a:t> tab, in the </a:t>
            </a:r>
            <a:r>
              <a:rPr lang="en-US" sz="1200" b="1" baseline="0" dirty="0" smtClean="0"/>
              <a:t>Size</a:t>
            </a:r>
            <a:r>
              <a:rPr lang="en-US" sz="1200" b="0" baseline="0" dirty="0" smtClean="0"/>
              <a:t> group.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aseline="0" dirty="0" smtClean="0"/>
              <a:t>Repeat steps 1-3 for a total of five stars.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r>
              <a:rPr lang="en-US" sz="1200" dirty="0" smtClean="0"/>
              <a:t>To reproduce the animation effects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</a:t>
            </a:r>
            <a:r>
              <a:rPr lang="en-US" sz="1200" b="1" baseline="0" dirty="0" smtClean="0"/>
              <a:t>Animations</a:t>
            </a:r>
            <a:r>
              <a:rPr lang="en-US" sz="1200" baseline="0" dirty="0" smtClean="0"/>
              <a:t> tab, in the </a:t>
            </a:r>
            <a:r>
              <a:rPr lang="en-US" sz="1200" b="1" baseline="0" dirty="0" smtClean="0"/>
              <a:t>Animations</a:t>
            </a:r>
            <a:r>
              <a:rPr lang="en-US" sz="1200" baseline="0" dirty="0" smtClean="0"/>
              <a:t> group, click </a:t>
            </a:r>
            <a:r>
              <a:rPr lang="en-US" sz="1200" b="1" baseline="0" dirty="0" smtClean="0"/>
              <a:t>Custom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Animation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first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 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animation effect (grow &amp; turn entrance effect for the first star). Under </a:t>
            </a:r>
            <a:r>
              <a:rPr lang="en-US" sz="1200" b="1" baseline="0" dirty="0" smtClean="0"/>
              <a:t>Modify: Grow &amp; Turn</a:t>
            </a:r>
            <a:r>
              <a:rPr lang="en-US" sz="1200" b="0" baseline="0" dirty="0" smtClean="0"/>
              <a:t>,</a:t>
            </a:r>
            <a:r>
              <a:rPr lang="en-US" sz="1200" b="1" baseline="0" dirty="0" smtClean="0"/>
              <a:t> </a:t>
            </a:r>
            <a:r>
              <a:rPr lang="en-US" sz="1200" baseline="0" dirty="0" smtClean="0"/>
              <a:t>do the following: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Start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With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Previous</a:t>
            </a:r>
            <a:r>
              <a:rPr lang="en-US" sz="1200" baseline="0" dirty="0" smtClean="0"/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first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second animation effect (grow &amp; turn exit effect for the first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0.7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second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third animation effect (grow &amp; turn entrance effect for the second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0.2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second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fourth animation effect (grow &amp; turn exit effect for the second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0.9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third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fifth animation effect (grow &amp; turn entrance effect for the third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0.4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third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sixth animation effect (grow &amp; turn exit effect for the third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1.1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fourth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seventh animation effect (grow &amp; turn entrance effect for the fourth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0.8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fourth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eighth animation effect (grow &amp; turn exit effect for the fourth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1.4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fifth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ninth animation effect (grow &amp; turn entrance effect for the fifth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0.9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fifth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10</a:t>
            </a:r>
            <a:r>
              <a:rPr lang="en-US" sz="1200" baseline="30000" dirty="0" smtClean="0"/>
              <a:t>th</a:t>
            </a:r>
            <a:r>
              <a:rPr lang="en-US" sz="1200" baseline="0" dirty="0" smtClean="0"/>
              <a:t> animation effect (grow &amp; turn exit effect for the fifth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1.5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None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endParaRPr lang="en-US" sz="1200" dirty="0" smtClean="0"/>
          </a:p>
          <a:p>
            <a:r>
              <a:rPr lang="en-US" sz="1200" baseline="0" dirty="0" smtClean="0">
                <a:latin typeface="+mn-lt"/>
              </a:rPr>
              <a:t>To reproduce the background effects on this slide, do the following: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Right-click the slide background area, and then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Format Background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Format Background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dialog box,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the left pane, 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pane, and then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list, 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Radial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Direction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Center 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(third option from the left). </a:t>
            </a:r>
            <a:endParaRPr lang="en-US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Remove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until two stops appear in the drop-down list.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Also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customize the gradient stops that you added as follows: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1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0%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Black, Text 1, Lighter 35</a:t>
            </a:r>
            <a:r>
              <a:rPr lang="en-US" sz="1200" b="1" baseline="0" dirty="0" smtClean="0">
                <a:solidFill>
                  <a:schemeClr val="accent6"/>
                </a:solidFill>
                <a:latin typeface="+mn-lt"/>
              </a:rPr>
              <a:t>%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(third row, second option from the left). 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2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Black, Text 1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(first row, second option from the left). 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28600" indent="-228600">
              <a:buFont typeface="+mj-lt"/>
              <a:buNone/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r>
              <a:rPr lang="en-US" sz="1400" b="1" dirty="0" smtClean="0"/>
              <a:t>Custom animation effects: sparkle</a:t>
            </a:r>
          </a:p>
          <a:p>
            <a:r>
              <a:rPr lang="en-US" sz="1400" dirty="0" smtClean="0"/>
              <a:t>(Basic)</a:t>
            </a:r>
          </a:p>
          <a:p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smtClean="0"/>
              <a:t>To reproduce the text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Slides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Layout</a:t>
            </a:r>
            <a:r>
              <a:rPr lang="en-US" sz="1200" dirty="0" smtClean="0"/>
              <a:t>, and then click </a:t>
            </a:r>
            <a:r>
              <a:rPr lang="en-US" sz="1200" b="1" dirty="0" smtClean="0"/>
              <a:t>Blank</a:t>
            </a:r>
            <a:r>
              <a:rPr lang="en-US" sz="120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Insert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Text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Text</a:t>
            </a:r>
            <a:r>
              <a:rPr lang="en-US" sz="1200" dirty="0" smtClean="0"/>
              <a:t> </a:t>
            </a:r>
            <a:r>
              <a:rPr lang="en-US" sz="1200" b="1" dirty="0" smtClean="0"/>
              <a:t>Box</a:t>
            </a:r>
            <a:r>
              <a:rPr lang="en-US" sz="1200" dirty="0" smtClean="0"/>
              <a:t>.</a:t>
            </a:r>
            <a:r>
              <a:rPr lang="en-US" sz="1200" baseline="0" dirty="0" smtClean="0"/>
              <a:t> On the slide, d</a:t>
            </a:r>
            <a:r>
              <a:rPr lang="en-US" sz="1200" dirty="0" smtClean="0"/>
              <a:t>rag to draw a text box.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Enter text and select it. 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Font</a:t>
            </a:r>
            <a:r>
              <a:rPr lang="en-US" sz="1200" dirty="0" smtClean="0"/>
              <a:t> group, in</a:t>
            </a:r>
            <a:r>
              <a:rPr lang="en-US" sz="1200" baseline="0" dirty="0" smtClean="0"/>
              <a:t> the </a:t>
            </a:r>
            <a:r>
              <a:rPr lang="en-US" sz="1200" b="1" baseline="0" dirty="0" smtClean="0"/>
              <a:t>Font</a:t>
            </a:r>
            <a:r>
              <a:rPr lang="en-US" sz="1200" baseline="0" dirty="0" smtClean="0"/>
              <a:t> list select </a:t>
            </a:r>
            <a:r>
              <a:rPr lang="en-US" sz="1200" b="1" baseline="0" dirty="0" smtClean="0"/>
              <a:t>Franklin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Gothic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Heavy</a:t>
            </a:r>
            <a:r>
              <a:rPr lang="en-US" sz="1200" baseline="0" dirty="0" smtClean="0"/>
              <a:t>, and then in the </a:t>
            </a:r>
            <a:r>
              <a:rPr lang="en-US" sz="1200" b="1" baseline="0" dirty="0" smtClean="0"/>
              <a:t>Font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box, select </a:t>
            </a:r>
            <a:r>
              <a:rPr lang="en-US" sz="1200" b="1" baseline="0" dirty="0" smtClean="0"/>
              <a:t>96 pt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Paragraph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Center</a:t>
            </a:r>
            <a:r>
              <a:rPr lang="en-US" sz="120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Select the text box,</a:t>
            </a:r>
            <a:r>
              <a:rPr lang="en-US" sz="1200" baseline="0" dirty="0" smtClean="0"/>
              <a:t> and then u</a:t>
            </a:r>
            <a:r>
              <a:rPr lang="en-US" sz="1200" dirty="0" smtClean="0"/>
              <a:t>nder </a:t>
            </a:r>
            <a:r>
              <a:rPr lang="en-US" sz="1200" b="1" dirty="0" smtClean="0"/>
              <a:t>Drawing</a:t>
            </a:r>
            <a:r>
              <a:rPr lang="en-US" sz="1200" dirty="0" smtClean="0"/>
              <a:t> </a:t>
            </a:r>
            <a:r>
              <a:rPr lang="en-US" sz="1200" b="1" dirty="0" smtClean="0"/>
              <a:t>Tools</a:t>
            </a:r>
            <a:r>
              <a:rPr lang="en-US" sz="1200" dirty="0" smtClean="0"/>
              <a:t>,</a:t>
            </a:r>
            <a:r>
              <a:rPr lang="en-US" sz="1200" baseline="0" dirty="0" smtClean="0"/>
              <a:t> on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tab, in the </a:t>
            </a:r>
            <a:r>
              <a:rPr lang="en-US" sz="1200" b="1" baseline="0" dirty="0" smtClean="0"/>
              <a:t>WordArt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Styles</a:t>
            </a:r>
            <a:r>
              <a:rPr lang="en-US" sz="1200" baseline="0" dirty="0" smtClean="0"/>
              <a:t> group, click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Reflection</a:t>
            </a:r>
            <a:r>
              <a:rPr lang="en-US" sz="1200" baseline="0" dirty="0" smtClean="0"/>
              <a:t>, and under </a:t>
            </a:r>
            <a:r>
              <a:rPr lang="en-US" sz="1200" b="1" dirty="0" smtClean="0"/>
              <a:t>Reflection</a:t>
            </a:r>
            <a:r>
              <a:rPr lang="en-US" sz="1200" dirty="0" smtClean="0"/>
              <a:t> </a:t>
            </a:r>
            <a:r>
              <a:rPr lang="en-US" sz="1200" b="1" dirty="0" smtClean="0"/>
              <a:t>Variations</a:t>
            </a:r>
            <a:r>
              <a:rPr lang="en-US" sz="1200" dirty="0" smtClean="0"/>
              <a:t> select </a:t>
            </a:r>
            <a:r>
              <a:rPr lang="en-US" sz="1200" b="1" dirty="0" smtClean="0"/>
              <a:t>Tight Reflection, Touching </a:t>
            </a:r>
            <a:r>
              <a:rPr lang="en-US" sz="1200" dirty="0" smtClean="0"/>
              <a:t>(first row, the first option from the left).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With</a:t>
            </a:r>
            <a:r>
              <a:rPr lang="en-US" sz="1200" baseline="0" dirty="0" smtClean="0"/>
              <a:t> the text box still selected, u</a:t>
            </a:r>
            <a:r>
              <a:rPr lang="en-US" sz="1200" dirty="0" smtClean="0"/>
              <a:t>nder </a:t>
            </a:r>
            <a:r>
              <a:rPr lang="en-US" sz="1200" b="1" dirty="0" smtClean="0"/>
              <a:t>Drawing</a:t>
            </a:r>
            <a:r>
              <a:rPr lang="en-US" sz="1200" dirty="0" smtClean="0"/>
              <a:t> </a:t>
            </a:r>
            <a:r>
              <a:rPr lang="en-US" sz="1200" b="1" dirty="0" smtClean="0"/>
              <a:t>Tools</a:t>
            </a:r>
            <a:r>
              <a:rPr lang="en-US" sz="1200" dirty="0" smtClean="0"/>
              <a:t>, on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tab, in the bottom right corner of the </a:t>
            </a:r>
            <a:r>
              <a:rPr lang="en-US" sz="1200" b="1" dirty="0" smtClean="0"/>
              <a:t>WordArt</a:t>
            </a:r>
            <a:r>
              <a:rPr lang="en-US" sz="1200" dirty="0" smtClean="0"/>
              <a:t> </a:t>
            </a:r>
            <a:r>
              <a:rPr lang="en-US" sz="1200" b="1" dirty="0" smtClean="0"/>
              <a:t>Styles</a:t>
            </a:r>
            <a:r>
              <a:rPr lang="en-US" sz="1200" baseline="0" dirty="0" smtClean="0"/>
              <a:t> group, click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Effects: Text Box</a:t>
            </a:r>
            <a:r>
              <a:rPr lang="en-US" sz="1200" baseline="0" dirty="0" smtClean="0"/>
              <a:t> dialog box launcher. In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 dialog box, click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in the left pane, select </a:t>
            </a:r>
            <a:r>
              <a:rPr lang="en-US" sz="1200" b="1" baseline="0" dirty="0" smtClean="0"/>
              <a:t>Gradient fill </a:t>
            </a: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Text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pane, and then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Click the button next to </a:t>
            </a:r>
            <a:r>
              <a:rPr lang="en-US" sz="1200" b="1" baseline="0" dirty="0" smtClean="0"/>
              <a:t>Preset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colors</a:t>
            </a:r>
            <a:r>
              <a:rPr lang="en-US" sz="1200" baseline="0" dirty="0" smtClean="0"/>
              <a:t>, and then click </a:t>
            </a:r>
            <a:r>
              <a:rPr lang="en-US" sz="1200" b="1" baseline="0" dirty="0" smtClean="0"/>
              <a:t>Ocean</a:t>
            </a:r>
            <a:r>
              <a:rPr lang="en-US" sz="1200" baseline="0" dirty="0" smtClean="0"/>
              <a:t> (second row, second option from the left).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Type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Linear</a:t>
            </a:r>
            <a:r>
              <a:rPr lang="en-US" sz="1200" baseline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Click the button next to </a:t>
            </a:r>
            <a:r>
              <a:rPr lang="en-US" sz="1200" b="1" baseline="0" dirty="0" smtClean="0"/>
              <a:t>Direction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Linear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Up </a:t>
            </a:r>
            <a:r>
              <a:rPr lang="en-US" sz="1200" baseline="0" dirty="0" smtClean="0"/>
              <a:t>(second row, second option from the left).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Also in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</a:t>
            </a:r>
            <a:r>
              <a:rPr lang="en-US" sz="1200" b="1" dirty="0" smtClean="0"/>
              <a:t>Text</a:t>
            </a:r>
            <a:r>
              <a:rPr lang="en-US" sz="1200" dirty="0" smtClean="0"/>
              <a:t> </a:t>
            </a:r>
            <a:r>
              <a:rPr lang="en-US" sz="1200" b="1" dirty="0" smtClean="0"/>
              <a:t>Effects</a:t>
            </a:r>
            <a:r>
              <a:rPr lang="en-US" sz="1200" dirty="0" smtClean="0"/>
              <a:t> dialog box, click </a:t>
            </a:r>
            <a:r>
              <a:rPr lang="en-US" sz="1200" b="1" dirty="0" smtClean="0"/>
              <a:t>3-D</a:t>
            </a:r>
            <a:r>
              <a:rPr lang="en-US" sz="1200" dirty="0" smtClean="0"/>
              <a:t> </a:t>
            </a:r>
            <a:r>
              <a:rPr lang="en-US" sz="1200" b="1" dirty="0" smtClean="0"/>
              <a:t>Format</a:t>
            </a:r>
            <a:r>
              <a:rPr lang="en-US" sz="1200" dirty="0" smtClean="0"/>
              <a:t> in the left pane. In the </a:t>
            </a:r>
            <a:r>
              <a:rPr lang="en-US" sz="1200" b="1" dirty="0" smtClean="0"/>
              <a:t>3-D</a:t>
            </a:r>
            <a:r>
              <a:rPr lang="en-US" sz="1200" dirty="0" smtClean="0"/>
              <a:t> </a:t>
            </a:r>
            <a:r>
              <a:rPr lang="en-US" sz="1200" b="1" dirty="0" smtClean="0"/>
              <a:t>Format</a:t>
            </a:r>
            <a:r>
              <a:rPr lang="en-US" sz="1200" dirty="0" smtClean="0"/>
              <a:t> pane, under </a:t>
            </a:r>
            <a:r>
              <a:rPr lang="en-US" sz="1200" b="1" dirty="0" smtClean="0"/>
              <a:t>Bevel</a:t>
            </a:r>
            <a:r>
              <a:rPr lang="en-US" sz="1200" dirty="0" smtClean="0"/>
              <a:t>, click the button next to </a:t>
            </a:r>
            <a:r>
              <a:rPr lang="en-US" sz="1200" b="1" dirty="0" smtClean="0"/>
              <a:t>Top</a:t>
            </a:r>
            <a:r>
              <a:rPr lang="en-US" sz="1200" dirty="0" smtClean="0"/>
              <a:t>, and then under </a:t>
            </a:r>
            <a:r>
              <a:rPr lang="en-US" sz="1200" b="1" dirty="0" smtClean="0"/>
              <a:t>Bevel</a:t>
            </a:r>
            <a:r>
              <a:rPr lang="en-US" sz="1200" dirty="0" smtClean="0"/>
              <a:t> click </a:t>
            </a:r>
            <a:r>
              <a:rPr lang="en-US" sz="1200" b="1" dirty="0" smtClean="0"/>
              <a:t>Circle </a:t>
            </a:r>
            <a:r>
              <a:rPr lang="en-US" sz="1200" b="0" dirty="0" smtClean="0"/>
              <a:t>(first row,</a:t>
            </a:r>
            <a:r>
              <a:rPr lang="en-US" sz="1200" b="0" baseline="0" dirty="0" smtClean="0"/>
              <a:t> first option from the left)</a:t>
            </a:r>
            <a:r>
              <a:rPr lang="en-US" sz="120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To reproduce the</a:t>
            </a:r>
            <a:r>
              <a:rPr lang="en-US" sz="1200" baseline="0" dirty="0" smtClean="0"/>
              <a:t> first star </a:t>
            </a:r>
            <a:r>
              <a:rPr lang="en-US" sz="1200" dirty="0" smtClean="0"/>
              <a:t>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 the </a:t>
            </a:r>
            <a:r>
              <a:rPr lang="en-US" sz="1200" b="1" dirty="0" smtClean="0"/>
              <a:t>Home</a:t>
            </a:r>
            <a:r>
              <a:rPr lang="en-US" sz="1200" dirty="0" smtClean="0"/>
              <a:t> tab, in the </a:t>
            </a:r>
            <a:r>
              <a:rPr lang="en-US" sz="1200" b="1" dirty="0" smtClean="0"/>
              <a:t>Drawing</a:t>
            </a:r>
            <a:r>
              <a:rPr lang="en-US" sz="1200" dirty="0" smtClean="0"/>
              <a:t> group, click </a:t>
            </a:r>
            <a:r>
              <a:rPr lang="en-US" sz="1200" b="1" dirty="0" smtClean="0"/>
              <a:t>Shapes</a:t>
            </a:r>
            <a:r>
              <a:rPr lang="en-US" sz="1200" dirty="0" smtClean="0"/>
              <a:t>, and then under </a:t>
            </a:r>
            <a:r>
              <a:rPr lang="en-US" sz="1200" b="1" dirty="0" smtClean="0"/>
              <a:t>Stars and Banners </a:t>
            </a:r>
            <a:r>
              <a:rPr lang="en-US" sz="1200" b="0" dirty="0" smtClean="0"/>
              <a:t>click</a:t>
            </a:r>
            <a:r>
              <a:rPr lang="en-US" sz="1200" b="1" dirty="0" smtClean="0"/>
              <a:t> 4-Point Star</a:t>
            </a:r>
            <a:r>
              <a:rPr lang="en-US" sz="1200" baseline="0" dirty="0" smtClean="0"/>
              <a:t> (first row, third option from the left). On the slide, drag to draw a star.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drag the star onto </a:t>
            </a:r>
            <a:r>
              <a:rPr lang="en-US" sz="1200" dirty="0" smtClean="0"/>
              <a:t>the top of the first letter (in the example slide, it is “S”) in the text box.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="0" baseline="0" dirty="0" smtClean="0"/>
              <a:t>With the star still selected, drag the yellow diamond adjustment handle down to make the points thinner.</a:t>
            </a:r>
            <a:endParaRPr lang="en-US" sz="1200" dirty="0" smtClean="0"/>
          </a:p>
          <a:p>
            <a:pPr marL="228600" lvl="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</a:t>
            </a:r>
            <a:r>
              <a:rPr lang="en-US" sz="1200" b="1" baseline="0" dirty="0" smtClean="0"/>
              <a:t>Home</a:t>
            </a:r>
            <a:r>
              <a:rPr lang="en-US" sz="1200" baseline="0" dirty="0" smtClean="0"/>
              <a:t> tab, in the bottom right corner in the </a:t>
            </a:r>
            <a:r>
              <a:rPr lang="en-US" sz="1200" b="1" baseline="0" dirty="0" smtClean="0"/>
              <a:t>Drawing</a:t>
            </a:r>
            <a:r>
              <a:rPr lang="en-US" sz="1200" baseline="0" dirty="0" smtClean="0"/>
              <a:t> group, click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Shape</a:t>
            </a:r>
            <a:r>
              <a:rPr lang="en-US" sz="1200" baseline="0" dirty="0" smtClean="0"/>
              <a:t> dialog box launcher. </a:t>
            </a:r>
            <a:r>
              <a:rPr lang="en-US" sz="1200" dirty="0" smtClean="0"/>
              <a:t>In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</a:t>
            </a:r>
            <a:r>
              <a:rPr lang="en-US" sz="1200" b="1" dirty="0" smtClean="0"/>
              <a:t>Shape</a:t>
            </a:r>
            <a:r>
              <a:rPr lang="en-US" sz="1200" dirty="0" smtClean="0"/>
              <a:t> dialog box, 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in the left pane,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Fill</a:t>
            </a:r>
            <a:r>
              <a:rPr lang="en-US" sz="1200" baseline="0" dirty="0" smtClean="0"/>
              <a:t> pane,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then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list, 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Radial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Direction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Center 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(third option from the left). </a:t>
            </a:r>
            <a:endParaRPr lang="en-US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Remove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until two stops appear in the drop-down list.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Also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customize the gradient stops that you added as follows: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1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0%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White,</a:t>
            </a:r>
            <a:r>
              <a:rPr lang="en-US" sz="1200" b="1" baseline="0" dirty="0" smtClean="0">
                <a:solidFill>
                  <a:schemeClr val="accent6"/>
                </a:solidFill>
                <a:latin typeface="+mn-lt"/>
              </a:rPr>
              <a:t> Background 1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(first row, first option from the left). 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2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White,</a:t>
            </a:r>
            <a:r>
              <a:rPr lang="en-US" sz="1200" b="1" baseline="0" dirty="0" smtClean="0">
                <a:solidFill>
                  <a:schemeClr val="accent6"/>
                </a:solidFill>
                <a:latin typeface="+mn-lt"/>
              </a:rPr>
              <a:t> Background 1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(first row, first option from the left).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="0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Transparency</a:t>
            </a:r>
            <a:r>
              <a:rPr lang="en-US" sz="1200" b="0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 box, enter </a:t>
            </a:r>
            <a:r>
              <a:rPr lang="en-US" sz="1200" b="1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b="0" kern="1200" baseline="0" dirty="0" smtClean="0">
                <a:solidFill>
                  <a:schemeClr val="accent6"/>
                </a:solidFill>
                <a:latin typeface="+mn-lt"/>
                <a:ea typeface="+mn-ea"/>
                <a:cs typeface="+mn-cs"/>
              </a:rPr>
              <a:t>.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Also in the </a:t>
            </a:r>
            <a:r>
              <a:rPr lang="en-US" sz="1200" b="1" dirty="0" smtClean="0"/>
              <a:t>Format</a:t>
            </a:r>
            <a:r>
              <a:rPr lang="en-US" sz="1200" dirty="0" smtClean="0"/>
              <a:t> </a:t>
            </a:r>
            <a:r>
              <a:rPr lang="en-US" sz="1200" b="1" dirty="0" smtClean="0"/>
              <a:t>Shape</a:t>
            </a:r>
            <a:r>
              <a:rPr lang="en-US" sz="1200" dirty="0" smtClean="0"/>
              <a:t> dialog</a:t>
            </a:r>
            <a:r>
              <a:rPr lang="en-US" sz="1200" baseline="0" dirty="0" smtClean="0"/>
              <a:t> box, click </a:t>
            </a:r>
            <a:r>
              <a:rPr lang="en-US" sz="1200" b="1" baseline="0" dirty="0" smtClean="0"/>
              <a:t>Line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Color</a:t>
            </a:r>
            <a:r>
              <a:rPr lang="en-US" sz="1200" baseline="0" dirty="0" smtClean="0"/>
              <a:t> in the left pane, and in the </a:t>
            </a:r>
            <a:r>
              <a:rPr lang="en-US" sz="1200" b="1" baseline="0" dirty="0" smtClean="0"/>
              <a:t>Line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Color</a:t>
            </a:r>
            <a:r>
              <a:rPr lang="en-US" sz="1200" baseline="0" dirty="0" smtClean="0"/>
              <a:t> pane click </a:t>
            </a:r>
            <a:r>
              <a:rPr lang="en-US" sz="1200" b="1" baseline="0" dirty="0" smtClean="0"/>
              <a:t>No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line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Under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Drawing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Tools</a:t>
            </a:r>
            <a:r>
              <a:rPr lang="en-US" sz="1200" baseline="0" dirty="0" smtClean="0"/>
              <a:t>, on the </a:t>
            </a:r>
            <a:r>
              <a:rPr lang="en-US" sz="1200" b="1" baseline="0" dirty="0" smtClean="0"/>
              <a:t>Format</a:t>
            </a:r>
            <a:r>
              <a:rPr lang="en-US" sz="1200" baseline="0" dirty="0" smtClean="0"/>
              <a:t> tab, in the bottom right corner of the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group, click the </a:t>
            </a:r>
            <a:r>
              <a:rPr lang="en-US" sz="1200" b="1" baseline="0" dirty="0" smtClean="0"/>
              <a:t>Size and Position </a:t>
            </a:r>
            <a:r>
              <a:rPr lang="en-US" sz="1200" b="0" baseline="0" dirty="0" smtClean="0"/>
              <a:t>d</a:t>
            </a:r>
            <a:r>
              <a:rPr lang="en-US" sz="1200" baseline="0" dirty="0" smtClean="0"/>
              <a:t>ialog box launcher. In the </a:t>
            </a:r>
            <a:r>
              <a:rPr lang="en-US" sz="1200" b="1" baseline="0" dirty="0" smtClean="0"/>
              <a:t>Size and Position </a:t>
            </a:r>
            <a:r>
              <a:rPr lang="en-US" sz="1200" baseline="0" dirty="0" smtClean="0"/>
              <a:t>dialog box, on the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tab, under </a:t>
            </a:r>
            <a:r>
              <a:rPr lang="en-US" sz="1200" b="1" baseline="0" dirty="0" smtClean="0"/>
              <a:t>Size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and rotation </a:t>
            </a:r>
            <a:r>
              <a:rPr lang="en-US" sz="1200" baseline="0" dirty="0" smtClean="0"/>
              <a:t>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Height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0.51”</a:t>
            </a:r>
            <a:r>
              <a:rPr lang="en-US" sz="1200" baseline="0" dirty="0" smtClean="0"/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Width</a:t>
            </a:r>
            <a:r>
              <a:rPr lang="en-US" sz="1200" baseline="0" dirty="0" smtClean="0"/>
              <a:t> box, enter </a:t>
            </a:r>
            <a:r>
              <a:rPr lang="en-US" sz="1200" b="1" baseline="0" dirty="0" smtClean="0"/>
              <a:t>0.51”.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Rotation</a:t>
            </a:r>
            <a:r>
              <a:rPr lang="en-US" sz="1200" baseline="0" dirty="0" smtClean="0"/>
              <a:t> box, enter </a:t>
            </a:r>
            <a:r>
              <a:rPr lang="en-US" sz="1200" b="1" dirty="0" smtClean="0"/>
              <a:t>15°</a:t>
            </a:r>
            <a:r>
              <a:rPr lang="en-US" sz="120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r>
              <a:rPr lang="en-US" sz="1200" dirty="0" smtClean="0"/>
              <a:t>To reproduce the other stars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</a:t>
            </a:r>
            <a:r>
              <a:rPr lang="en-US" sz="1200" baseline="0" dirty="0" smtClean="0"/>
              <a:t>star.  On the </a:t>
            </a:r>
            <a:r>
              <a:rPr lang="en-US" sz="1200" b="1" baseline="0" dirty="0" smtClean="0"/>
              <a:t>Home</a:t>
            </a:r>
            <a:r>
              <a:rPr lang="en-US" sz="1200" baseline="0" dirty="0" smtClean="0"/>
              <a:t> tab, in the </a:t>
            </a:r>
            <a:r>
              <a:rPr lang="en-US" sz="1200" b="1" baseline="0" dirty="0" smtClean="0"/>
              <a:t>Clipboard</a:t>
            </a:r>
            <a:r>
              <a:rPr lang="en-US" sz="1200" baseline="0" dirty="0" smtClean="0"/>
              <a:t> group, click the arrow under </a:t>
            </a:r>
            <a:r>
              <a:rPr lang="en-US" sz="1200" b="1" baseline="0" dirty="0" smtClean="0"/>
              <a:t>Paste</a:t>
            </a:r>
            <a:r>
              <a:rPr lang="en-US" sz="1200" b="0" baseline="0" dirty="0" smtClean="0"/>
              <a:t>, </a:t>
            </a:r>
            <a:r>
              <a:rPr lang="en-US" sz="1200" baseline="0" dirty="0" smtClean="0"/>
              <a:t>and then click </a:t>
            </a:r>
            <a:r>
              <a:rPr lang="en-US" sz="1200" b="1" baseline="0" dirty="0" smtClean="0"/>
              <a:t>Duplicate</a:t>
            </a:r>
            <a:r>
              <a:rPr lang="en-US" sz="1200" baseline="0" dirty="0" smtClean="0"/>
              <a:t>. 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 smtClean="0"/>
              <a:t>On the slide, drag the second star until it slightly overlaps the edge of a letter in the text box.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baseline="0" dirty="0" smtClean="0"/>
              <a:t>Change the size of the star in </a:t>
            </a:r>
            <a:r>
              <a:rPr lang="en-US" sz="1200" b="0" baseline="0" dirty="0" smtClean="0"/>
              <a:t>the </a:t>
            </a:r>
            <a:r>
              <a:rPr lang="en-US" sz="1200" b="1" baseline="0" dirty="0" smtClean="0"/>
              <a:t>Drawing Tools</a:t>
            </a:r>
            <a:r>
              <a:rPr lang="en-US" sz="1200" b="0" baseline="0" dirty="0" smtClean="0"/>
              <a:t>, on the </a:t>
            </a:r>
            <a:r>
              <a:rPr lang="en-US" sz="1200" b="1" baseline="0" dirty="0" smtClean="0"/>
              <a:t>Format</a:t>
            </a:r>
            <a:r>
              <a:rPr lang="en-US" sz="1200" b="0" baseline="0" dirty="0" smtClean="0"/>
              <a:t> tab, in the </a:t>
            </a:r>
            <a:r>
              <a:rPr lang="en-US" sz="1200" b="1" baseline="0" dirty="0" smtClean="0"/>
              <a:t>Size</a:t>
            </a:r>
            <a:r>
              <a:rPr lang="en-US" sz="1200" b="0" baseline="0" dirty="0" smtClean="0"/>
              <a:t> group.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baseline="0" dirty="0" smtClean="0"/>
              <a:t>Repeat steps 1-3 for a total of five stars.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r>
              <a:rPr lang="en-US" sz="1200" dirty="0" smtClean="0"/>
              <a:t>To reproduce the animation effects on this slide, do the following: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</a:t>
            </a:r>
            <a:r>
              <a:rPr lang="en-US" sz="1200" b="1" baseline="0" dirty="0" smtClean="0"/>
              <a:t>Animations</a:t>
            </a:r>
            <a:r>
              <a:rPr lang="en-US" sz="1200" baseline="0" dirty="0" smtClean="0"/>
              <a:t> tab, in the </a:t>
            </a:r>
            <a:r>
              <a:rPr lang="en-US" sz="1200" b="1" baseline="0" dirty="0" smtClean="0"/>
              <a:t>Animations</a:t>
            </a:r>
            <a:r>
              <a:rPr lang="en-US" sz="1200" baseline="0" dirty="0" smtClean="0"/>
              <a:t> group, click </a:t>
            </a:r>
            <a:r>
              <a:rPr lang="en-US" sz="1200" b="1" baseline="0" dirty="0" smtClean="0"/>
              <a:t>Custom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Animation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first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 click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animation effect (grow &amp; turn entrance effect for the first star). Under </a:t>
            </a:r>
            <a:r>
              <a:rPr lang="en-US" sz="1200" b="1" baseline="0" dirty="0" smtClean="0"/>
              <a:t>Modify: Grow &amp; Turn</a:t>
            </a:r>
            <a:r>
              <a:rPr lang="en-US" sz="1200" b="0" baseline="0" dirty="0" smtClean="0"/>
              <a:t>,</a:t>
            </a:r>
            <a:r>
              <a:rPr lang="en-US" sz="1200" b="1" baseline="0" dirty="0" smtClean="0"/>
              <a:t> </a:t>
            </a:r>
            <a:r>
              <a:rPr lang="en-US" sz="1200" baseline="0" dirty="0" smtClean="0"/>
              <a:t>do the following: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Start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With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Previous</a:t>
            </a:r>
            <a:r>
              <a:rPr lang="en-US" sz="1200" baseline="0" dirty="0" smtClean="0"/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first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second animation effect (grow &amp; turn exit effect for the first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0.7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second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third animation effect (grow &amp; turn entrance effect for the second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0.2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second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fourth animation effect (grow &amp; turn exit effect for the second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0.9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third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fifth animation effect (grow &amp; turn entrance effect for the third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0.4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third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sixth animation effect (grow &amp; turn exit effect for the third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1.1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fourth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seventh animation effect (grow &amp; turn entrance effect for the fourth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0.8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fourth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eighth animation effect (grow &amp; turn exit effect for the fourth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1.4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fifth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Entrance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Entrance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ninth animation effect (grow &amp; turn entrance effect for the fifth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0.9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dirty="0" smtClean="0"/>
              <a:t>On</a:t>
            </a:r>
            <a:r>
              <a:rPr lang="en-US" sz="1200" baseline="0" dirty="0" smtClean="0"/>
              <a:t> the slide, s</a:t>
            </a:r>
            <a:r>
              <a:rPr lang="en-US" sz="1200" dirty="0" smtClean="0"/>
              <a:t>elect the fifth star from</a:t>
            </a:r>
            <a:r>
              <a:rPr lang="en-US" sz="1200" baseline="0" dirty="0" smtClean="0"/>
              <a:t> the left. I</a:t>
            </a:r>
            <a:r>
              <a:rPr lang="en-US" sz="1200" dirty="0" smtClean="0"/>
              <a:t>n the </a:t>
            </a:r>
            <a:r>
              <a:rPr lang="en-US" sz="1200" b="1" dirty="0" smtClean="0"/>
              <a:t>Custom</a:t>
            </a:r>
            <a:r>
              <a:rPr lang="en-US" sz="1200" dirty="0" smtClean="0"/>
              <a:t> </a:t>
            </a:r>
            <a:r>
              <a:rPr lang="en-US" sz="1200" b="1" dirty="0" smtClean="0"/>
              <a:t>Animation</a:t>
            </a:r>
            <a:r>
              <a:rPr lang="en-US" sz="1200" dirty="0" smtClean="0"/>
              <a:t> task pane, do the following:</a:t>
            </a:r>
          </a:p>
          <a:p>
            <a:pPr marL="685800" lvl="1" indent="-228600">
              <a:buFont typeface="+mj-lt"/>
              <a:buAutoNum type="arabicPeriod"/>
            </a:pPr>
            <a:r>
              <a:rPr lang="en-US" sz="1200" dirty="0" smtClean="0"/>
              <a:t>Click </a:t>
            </a:r>
            <a:r>
              <a:rPr lang="en-US" sz="1200" b="1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, point to </a:t>
            </a:r>
            <a:r>
              <a:rPr lang="en-US" sz="1200" b="1" baseline="0" dirty="0" smtClean="0"/>
              <a:t>Exit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and then click </a:t>
            </a:r>
            <a:r>
              <a:rPr lang="en-US" sz="1200" b="1" baseline="0" dirty="0" smtClean="0"/>
              <a:t>More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Add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Exit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Effect</a:t>
            </a:r>
            <a:r>
              <a:rPr lang="en-US" sz="1200" baseline="0" dirty="0" smtClean="0"/>
              <a:t> dialog box, under </a:t>
            </a:r>
            <a:r>
              <a:rPr lang="en-US" sz="1200" b="1" baseline="0" dirty="0" smtClean="0"/>
              <a:t>Moderate</a:t>
            </a:r>
            <a:r>
              <a:rPr lang="en-US" sz="1200" b="0" baseline="0" dirty="0" smtClean="0"/>
              <a:t>,</a:t>
            </a:r>
            <a:r>
              <a:rPr lang="en-US" sz="1200" baseline="0" dirty="0" smtClean="0"/>
              <a:t> click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.</a:t>
            </a:r>
            <a:endParaRPr lang="en-US" sz="1200" dirty="0" smtClean="0"/>
          </a:p>
          <a:p>
            <a:pPr marL="685800" lvl="1" indent="-228600">
              <a:buFont typeface="+mj-lt"/>
              <a:buAutoNum type="arabicPeriod"/>
            </a:pPr>
            <a:r>
              <a:rPr lang="en-US" sz="1200" baseline="0" dirty="0" smtClean="0"/>
              <a:t>Select the 10</a:t>
            </a:r>
            <a:r>
              <a:rPr lang="en-US" sz="1200" baseline="30000" dirty="0" smtClean="0"/>
              <a:t>th</a:t>
            </a:r>
            <a:r>
              <a:rPr lang="en-US" sz="1200" baseline="0" dirty="0" smtClean="0"/>
              <a:t> animation effect (grow &amp; turn exit effect for the fifth star). </a:t>
            </a:r>
            <a:r>
              <a:rPr lang="en-US" sz="1200" dirty="0" smtClean="0"/>
              <a:t>Click</a:t>
            </a:r>
            <a:r>
              <a:rPr lang="en-US" sz="1200" baseline="0" dirty="0" smtClean="0"/>
              <a:t> the arrow to the right of the selected effect, and then click </a:t>
            </a:r>
            <a:r>
              <a:rPr lang="en-US" sz="1200" b="1" baseline="0" dirty="0" smtClean="0"/>
              <a:t>Effect Options</a:t>
            </a:r>
            <a:r>
              <a:rPr lang="en-US" sz="1200" baseline="0" dirty="0" smtClean="0"/>
              <a:t>. In the </a:t>
            </a:r>
            <a:r>
              <a:rPr lang="en-US" sz="1200" b="1" baseline="0" dirty="0" smtClean="0"/>
              <a:t>Grow &amp; Turn</a:t>
            </a:r>
            <a:r>
              <a:rPr lang="en-US" sz="1200" baseline="0" dirty="0" smtClean="0"/>
              <a:t> dialog box, on the </a:t>
            </a:r>
            <a:r>
              <a:rPr lang="en-US" sz="1200" b="1" baseline="0" dirty="0" smtClean="0"/>
              <a:t>Timing</a:t>
            </a:r>
            <a:r>
              <a:rPr lang="en-US" sz="1200" baseline="0" dirty="0" smtClean="0"/>
              <a:t> tab, do the following: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Start</a:t>
            </a:r>
            <a:r>
              <a:rPr lang="en-US" sz="1200" dirty="0" smtClean="0"/>
              <a:t> list, select </a:t>
            </a:r>
            <a:r>
              <a:rPr lang="en-US" sz="1200" b="1" dirty="0" smtClean="0"/>
              <a:t>With</a:t>
            </a:r>
            <a:r>
              <a:rPr lang="en-US" sz="1200" dirty="0" smtClean="0"/>
              <a:t> </a:t>
            </a:r>
            <a:r>
              <a:rPr lang="en-US" sz="1200" b="1" dirty="0" smtClean="0"/>
              <a:t>Previous</a:t>
            </a:r>
            <a:r>
              <a:rPr lang="en-US" sz="1200" dirty="0" smtClean="0"/>
              <a:t>.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200" baseline="0" dirty="0" smtClean="0"/>
              <a:t>In the </a:t>
            </a:r>
            <a:r>
              <a:rPr lang="en-US" sz="1200" b="1" baseline="0" dirty="0" smtClean="0"/>
              <a:t>Delay</a:t>
            </a:r>
            <a:r>
              <a:rPr lang="en-US" sz="1200" baseline="0" dirty="0" smtClean="0"/>
              <a:t> box enter </a:t>
            </a:r>
            <a:r>
              <a:rPr lang="en-US" sz="1200" b="1" baseline="0" dirty="0" smtClean="0"/>
              <a:t>1.5</a:t>
            </a:r>
            <a:r>
              <a:rPr lang="en-US" sz="1200" baseline="0" dirty="0" smtClean="0"/>
              <a:t>. </a:t>
            </a:r>
            <a:endParaRPr lang="en-US" sz="1200" dirty="0" smtClean="0"/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dirty="0" smtClean="0"/>
              <a:t>In the </a:t>
            </a:r>
            <a:r>
              <a:rPr lang="en-US" sz="1200" b="1" dirty="0" smtClean="0"/>
              <a:t>Speed</a:t>
            </a:r>
            <a:r>
              <a:rPr lang="en-US" sz="1200" baseline="0" dirty="0" smtClean="0"/>
              <a:t> list, select </a:t>
            </a:r>
            <a:r>
              <a:rPr lang="en-US" sz="1200" b="1" baseline="0" dirty="0" smtClean="0"/>
              <a:t>0.5 seconds </a:t>
            </a:r>
            <a:r>
              <a:rPr lang="en-US" sz="1200" baseline="0" dirty="0" smtClean="0"/>
              <a:t>(</a:t>
            </a:r>
            <a:r>
              <a:rPr lang="en-US" sz="1200" b="1" baseline="0" dirty="0" smtClean="0"/>
              <a:t>Very</a:t>
            </a:r>
            <a:r>
              <a:rPr lang="en-US" sz="1200" baseline="0" dirty="0" smtClean="0"/>
              <a:t> </a:t>
            </a:r>
            <a:r>
              <a:rPr lang="en-US" sz="1200" b="1" baseline="0" dirty="0" smtClean="0"/>
              <a:t>Fast)</a:t>
            </a:r>
            <a:r>
              <a:rPr lang="en-US" sz="1200" baseline="0" dirty="0" smtClean="0"/>
              <a:t>.</a:t>
            </a:r>
          </a:p>
          <a:p>
            <a:pPr marL="228600" indent="-228600">
              <a:buFont typeface="+mj-lt"/>
              <a:buNone/>
            </a:pPr>
            <a:endParaRPr lang="en-US" sz="1200" dirty="0" smtClean="0"/>
          </a:p>
          <a:p>
            <a:pPr marL="228600" indent="-228600">
              <a:buFont typeface="+mj-lt"/>
              <a:buNone/>
            </a:pPr>
            <a:endParaRPr lang="en-US" sz="1200" dirty="0" smtClean="0"/>
          </a:p>
          <a:p>
            <a:r>
              <a:rPr lang="en-US" sz="1200" baseline="0" dirty="0" smtClean="0">
                <a:latin typeface="+mn-lt"/>
              </a:rPr>
              <a:t>To reproduce the background effects on this slide, do the following: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Right-click the slide background area, and then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Format Background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Format Background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dialog box,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the left pane, 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pane, and then do the following: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Type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list, 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Radial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Direction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Center 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(third option from the left). </a:t>
            </a:r>
            <a:endParaRPr lang="en-US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click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Remove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until two stops appear in the drop-down list.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Also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Gradient stops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customize the gradient stops that you added as follows:</a:t>
            </a: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1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0%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Black, Text 1, Lighter 35</a:t>
            </a:r>
            <a:r>
              <a:rPr lang="en-US" sz="1200" b="1" baseline="0" dirty="0" smtClean="0">
                <a:solidFill>
                  <a:schemeClr val="accent6"/>
                </a:solidFill>
                <a:latin typeface="+mn-lt"/>
              </a:rPr>
              <a:t>%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(third row, second option from the left). 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685800" lvl="1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Select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2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the list, and then do the following: 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Stop position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box, enter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100%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1143000" lvl="2" indent="-22860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the button next to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and then under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Theme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Colors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</a:t>
            </a:r>
            <a:r>
              <a:rPr lang="en-US" sz="1200" b="1" dirty="0" smtClean="0">
                <a:solidFill>
                  <a:schemeClr val="accent6"/>
                </a:solidFill>
                <a:latin typeface="+mn-lt"/>
              </a:rPr>
              <a:t>Black, Text 1 </a:t>
            </a:r>
            <a:r>
              <a:rPr lang="en-US" sz="1200" b="0" baseline="0" dirty="0" smtClean="0">
                <a:solidFill>
                  <a:schemeClr val="accent6"/>
                </a:solidFill>
                <a:latin typeface="+mn-lt"/>
              </a:rPr>
              <a:t>(first row, second option from the left). </a:t>
            </a:r>
            <a:endParaRPr lang="en-US" sz="1200" b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28600" indent="-228600">
              <a:buFont typeface="+mj-lt"/>
              <a:buNone/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4EB92-031D-42CB-B7CC-04343DD0DD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A428CB-113F-47CD-9E25-F4D498865887}" type="datetimeFigureOut">
              <a:rPr lang="es-AR" smtClean="0"/>
              <a:pPr/>
              <a:t>07/06/2014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6D3F2-D7A5-43E6-8D21-CE20581A399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F73D334-DFEE-456E-B617-A079564060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Click="0" advTm="0">
    <p:fade thruBlk="1"/>
    <p:sndAc>
      <p:stSnd loop="1">
        <p:snd r:embed="rId2" name="RASA -Con su Blanca Palide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utyabarat.hu/images/content/800x500/335image_maddog.png"/>
          <p:cNvPicPr>
            <a:picLocks noChangeAspect="1" noChangeArrowheads="1"/>
          </p:cNvPicPr>
          <p:nvPr/>
        </p:nvPicPr>
        <p:blipFill>
          <a:blip r:embed="rId2"/>
          <a:srcRect l="2604" r="140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905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3862853" y="3197186"/>
            <a:ext cx="857256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igi" pitchFamily="82" charset="0"/>
              </a:rPr>
              <a:t>y</a:t>
            </a:r>
            <a:endParaRPr lang="es-AR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igi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35050" y="2058236"/>
            <a:ext cx="107157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igi" pitchFamily="82" charset="0"/>
              </a:rPr>
              <a:t>Mi</a:t>
            </a:r>
            <a:endParaRPr lang="es-AR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igi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368798" y="2181225"/>
            <a:ext cx="1522404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igi" pitchFamily="82" charset="0"/>
              </a:rPr>
              <a:t>perro</a:t>
            </a:r>
            <a:endParaRPr lang="es-AR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igi" pitchFamily="82" charset="0"/>
            </a:endParaRPr>
          </a:p>
        </p:txBody>
      </p:sp>
      <p:sp>
        <p:nvSpPr>
          <p:cNvPr id="9" name="Oval 3"/>
          <p:cNvSpPr/>
          <p:nvPr/>
        </p:nvSpPr>
        <p:spPr>
          <a:xfrm>
            <a:off x="2720956" y="1564461"/>
            <a:ext cx="1871681" cy="1871681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1"/>
              <a:tileRect/>
            </a:gradFill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5"/>
          <p:cNvSpPr/>
          <p:nvPr/>
        </p:nvSpPr>
        <p:spPr>
          <a:xfrm>
            <a:off x="3578212" y="4229089"/>
            <a:ext cx="1493845" cy="1493845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3"/>
          <p:cNvSpPr/>
          <p:nvPr/>
        </p:nvSpPr>
        <p:spPr>
          <a:xfrm>
            <a:off x="3744333" y="3170103"/>
            <a:ext cx="1149352" cy="1149352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1"/>
              <a:tileRect/>
            </a:gradFill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val 5"/>
          <p:cNvSpPr/>
          <p:nvPr/>
        </p:nvSpPr>
        <p:spPr>
          <a:xfrm>
            <a:off x="4000496" y="1428736"/>
            <a:ext cx="2286008" cy="2286008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857620" y="4443404"/>
            <a:ext cx="107157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Gigi" pitchFamily="82" charset="0"/>
              </a:rPr>
              <a:t>yo</a:t>
            </a:r>
            <a:endParaRPr lang="es-AR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Gigi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5885 0.8987 C 0.70035 0.73728 0.64219 0.57609 0.57344 0.45236 C 0.50469 0.32817 0.46319 0.24052 0.34601 0.15472 C 0.22917 0.06915 -0.00903 0.02359 -0.12812 -0.06221 C -0.24705 -0.14801 -0.30781 -0.25393 -0.36823 -0.35916 " pathEditMode="relative" rAng="0" ptsTypes="aaaaA">
                                      <p:cBhvr>
                                        <p:cTn id="1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4" y="-62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5677 0.90471 C 0.72934 0.83788 0.65729 0.62303 0.59254 0.503 C 0.52778 0.38297 0.46788 0.26618 0.36875 0.18478 C 0.26962 0.10337 0.07535 0.05018 -0.00191 0.0148 " pathEditMode="relative" rAng="0" ptsTypes="aaaa">
                                      <p:cBhvr>
                                        <p:cTn id="15" dur="6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9" y="-445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0" presetClass="path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52414 0.54672 C 0.45139 0.47942 0.19688 0.27336 0.08681 0.14362 C -0.02343 0.01364 -0.06927 -0.1302 -0.13628 -0.23289 C -0.20312 -0.33557 -0.26996 -0.3883 -0.31493 -0.47387 " pathEditMode="relative" rAng="0" ptsTypes="aaaa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" y="-51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51962 0.54232 C 0.46337 0.49306 0.26407 0.32354 0.18195 0.24491 C 0.09983 0.16628 0.05938 0.11216 0.02709 0.071 C -0.00521 0.02983 -0.00364 0.01272 -0.0118 -0.00255 " pathEditMode="relative" rAng="0" ptsTypes="aaaa">
                                      <p:cBhvr>
                                        <p:cTn id="28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" y="-27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9800"/>
                                  </p:stCondLst>
                                  <p:childTnLst>
                                    <p:animScale>
                                      <p:cBhvr>
                                        <p:cTn id="30" dur="1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2" nodeType="withEffect">
                                  <p:stCondLst>
                                    <p:cond delay="7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61823 0.57215 C 0.5908 0.52081 0.49739 0.33395 0.45382 0.2641 C 0.41024 0.19426 0.38958 0.18247 0.35677 0.15263 C 0.32396 0.1228 0.28941 0.1036 0.25677 0.0851 C 0.22413 0.0666 0.21406 0.06452 0.16128 0.04139 C 0.1085 0.01827 0.03212 0.02243 -0.05955 -0.05412 C -0.15122 -0.13067 -0.32031 -0.34274 -0.38889 -0.4186 " pathEditMode="relative" rAng="0" ptsTypes="aaaaaaa">
                                      <p:cBhvr>
                                        <p:cTn id="39" dur="4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4" y="-49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61424 0.58996 C 0.59601 0.55366 0.53351 0.42692 0.50452 0.37257 C 0.47552 0.31823 0.45851 0.29047 0.44063 0.26342 C 0.42275 0.23636 0.41702 0.22942 0.39723 0.20976 C 0.37743 0.1901 0.3533 0.16651 0.3224 0.14524 C 0.2915 0.12396 0.24844 0.09945 0.21198 0.08233 C 0.17552 0.06522 0.13854 0.05412 0.10313 0.04186 C 0.06771 0.0296 0.02153 0.01527 -2.77778E-6 0.0081 " pathEditMode="relative" rAng="0" ptsTypes="aaaaaaaa">
                                      <p:cBhvr>
                                        <p:cTn id="41" dur="3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" y="-29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6" presetClass="emph" presetSubtype="0" fill="hold" grpId="1" nodeType="withEffect">
                                  <p:stCondLst>
                                    <p:cond delay="85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2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3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49965 0.45374 C 0.42083 0.38159 0.1467 0.15957 0.02691 0.02127 C -0.09288 -0.11703 -0.14549 -0.26712 -0.21893 -0.37605 C -0.29236 -0.48497 -0.36459 -0.54186 -0.41337 -0.63275 " pathEditMode="relative" rAng="0" ptsTypes="aaaa">
                                      <p:cBhvr>
                                        <p:cTn id="52" dur="6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7" y="-54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48368 0.46184 C 0.44757 0.43132 0.33091 0.33326 0.26875 0.27891 C 0.2066 0.22456 0.15538 0.18016 0.11059 0.13576 C 0.0658 0.09135 0.02309 0.03816 0.00018 0.01249 " pathEditMode="relative" rAng="0" ptsTypes="aaaa">
                                      <p:cBhvr>
                                        <p:cTn id="54" dur="4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" y="-225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6" presetClass="emph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Scale>
                                      <p:cBhvr>
                                        <p:cTn id="56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2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/>
      <p:bldP spid="1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1938" y="2238985"/>
            <a:ext cx="9060236" cy="246221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40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Te has </a:t>
            </a:r>
            <a:r>
              <a:rPr lang="en-US" sz="40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preguntado</a:t>
            </a:r>
            <a:endParaRPr lang="en-US" sz="4000" dirty="0" smtClean="0">
              <a:gradFill flip="none" rotWithShape="1"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16200000" scaled="1"/>
                <a:tileRect/>
              </a:grad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en-US" sz="48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porqué</a:t>
            </a:r>
            <a:r>
              <a:rPr lang="en-US" sz="48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los </a:t>
            </a:r>
            <a:r>
              <a:rPr lang="en-US" sz="48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perros</a:t>
            </a:r>
            <a:r>
              <a:rPr lang="en-US" sz="48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</a:t>
            </a:r>
            <a:r>
              <a:rPr lang="en-US" sz="48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viven</a:t>
            </a:r>
            <a:r>
              <a:rPr lang="en-US" sz="48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</a:t>
            </a:r>
            <a:r>
              <a:rPr lang="en-US" sz="48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menos</a:t>
            </a:r>
            <a:endParaRPr lang="en-US" sz="4800" dirty="0" smtClean="0">
              <a:gradFill flip="none" rotWithShape="1"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16200000" scaled="1"/>
                <a:tileRect/>
              </a:grad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en-US" sz="66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que</a:t>
            </a:r>
            <a:r>
              <a:rPr lang="en-US" sz="66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</a:t>
            </a:r>
            <a:r>
              <a:rPr lang="en-US" sz="66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las</a:t>
            </a:r>
            <a:r>
              <a:rPr lang="en-US" sz="66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personas ?</a:t>
            </a:r>
            <a:endParaRPr lang="en-US" sz="6600" dirty="0">
              <a:gradFill flip="none" rotWithShape="1"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16200000" scaled="1"/>
                <a:tileRect/>
              </a:grad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</p:txBody>
      </p:sp>
      <p:sp>
        <p:nvSpPr>
          <p:cNvPr id="29" name="4-Point Star 28"/>
          <p:cNvSpPr/>
          <p:nvPr/>
        </p:nvSpPr>
        <p:spPr>
          <a:xfrm rot="890656">
            <a:off x="1887501" y="2409781"/>
            <a:ext cx="469894" cy="46989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4-Point Star 29"/>
          <p:cNvSpPr/>
          <p:nvPr/>
        </p:nvSpPr>
        <p:spPr>
          <a:xfrm rot="890656">
            <a:off x="4896797" y="2682226"/>
            <a:ext cx="350459" cy="35045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4-Point Star 30"/>
          <p:cNvSpPr/>
          <p:nvPr/>
        </p:nvSpPr>
        <p:spPr>
          <a:xfrm rot="890656">
            <a:off x="5283347" y="2244298"/>
            <a:ext cx="266972" cy="26697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4-Point Star 31"/>
          <p:cNvSpPr/>
          <p:nvPr/>
        </p:nvSpPr>
        <p:spPr>
          <a:xfrm rot="890656">
            <a:off x="821626" y="2893335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6" name="4-Point Star 55"/>
          <p:cNvSpPr/>
          <p:nvPr/>
        </p:nvSpPr>
        <p:spPr>
          <a:xfrm rot="890656">
            <a:off x="3686511" y="2843910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4-Point Star 31"/>
          <p:cNvSpPr/>
          <p:nvPr/>
        </p:nvSpPr>
        <p:spPr>
          <a:xfrm rot="890656">
            <a:off x="7022756" y="2178956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4-Point Star 28"/>
          <p:cNvSpPr/>
          <p:nvPr/>
        </p:nvSpPr>
        <p:spPr>
          <a:xfrm rot="890656">
            <a:off x="8424210" y="3475276"/>
            <a:ext cx="430795" cy="53379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4-Point Star 31"/>
          <p:cNvSpPr/>
          <p:nvPr/>
        </p:nvSpPr>
        <p:spPr>
          <a:xfrm rot="890656">
            <a:off x="2250386" y="3679154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4-Point Star 55"/>
          <p:cNvSpPr/>
          <p:nvPr/>
        </p:nvSpPr>
        <p:spPr>
          <a:xfrm rot="890656">
            <a:off x="5036468" y="3750591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4-Point Star 28"/>
          <p:cNvSpPr/>
          <p:nvPr/>
        </p:nvSpPr>
        <p:spPr>
          <a:xfrm rot="890656">
            <a:off x="6133387" y="4403969"/>
            <a:ext cx="430795" cy="53379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1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grpId="1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1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xit" presetSubtype="0" fill="hold" grpId="1" nodeType="withEffect">
                                  <p:stCondLst>
                                    <p:cond delay="3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xit" presetSubtype="0" fill="hold" grpId="1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500"/>
                            </p:stCondLst>
                            <p:childTnLst>
                              <p:par>
                                <p:cTn id="126" presetID="64" presetClass="path" presetSubtype="0" accel="5000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8.33333E-7 3.7037E-6 L 0.00104 -0.20301 " pathEditMode="relative" rAng="0" ptsTypes="AA">
                                      <p:cBhvr>
                                        <p:cTn id="127" dur="28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102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64" presetClass="path" presetSubtype="0" accel="5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2.77778E-7 -1.48148E-6 L -0.00035 -0.30069 " pathEditMode="relative" rAng="0" ptsTypes="AA">
                                      <p:cBhvr>
                                        <p:cTn id="134" dur="28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0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53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64" presetClass="path" presetSubtype="0" accel="5000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Motion origin="layout" path="M -4.72222E-6 -1.85185E-6 L -0.00347 -0.42731 " pathEditMode="relative" rAng="0" ptsTypes="AA">
                                      <p:cBhvr>
                                        <p:cTn id="141" dur="28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214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53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56" grpId="0" animBg="1"/>
      <p:bldP spid="56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468800" y="2674800"/>
            <a:ext cx="6170279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40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Aquí</a:t>
            </a:r>
            <a:r>
              <a:rPr lang="en-US" sz="40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la </a:t>
            </a:r>
            <a:r>
              <a:rPr lang="en-US" sz="40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respuesta</a:t>
            </a:r>
            <a:endParaRPr lang="en-US" sz="4000" dirty="0" smtClean="0">
              <a:gradFill flip="none" rotWithShape="1"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16200000" scaled="1"/>
                <a:tileRect/>
              </a:grad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  <a:p>
            <a:pPr algn="ctr"/>
            <a:r>
              <a:rPr lang="en-US" sz="48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de un </a:t>
            </a:r>
            <a:r>
              <a:rPr lang="en-US" sz="48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niño</a:t>
            </a:r>
            <a:r>
              <a:rPr lang="en-US" sz="48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de 6 </a:t>
            </a:r>
            <a:r>
              <a:rPr lang="en-US" sz="48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años</a:t>
            </a:r>
            <a:endParaRPr lang="en-US" sz="4800" dirty="0" smtClean="0">
              <a:gradFill flip="none" rotWithShape="1"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16200000" scaled="1"/>
                <a:tileRect/>
              </a:grad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</p:txBody>
      </p:sp>
      <p:sp>
        <p:nvSpPr>
          <p:cNvPr id="29" name="4-Point Star 28"/>
          <p:cNvSpPr/>
          <p:nvPr/>
        </p:nvSpPr>
        <p:spPr>
          <a:xfrm rot="890656">
            <a:off x="2695524" y="2481219"/>
            <a:ext cx="469894" cy="46989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4-Point Star 29"/>
          <p:cNvSpPr/>
          <p:nvPr/>
        </p:nvSpPr>
        <p:spPr>
          <a:xfrm rot="890656">
            <a:off x="4896797" y="2682226"/>
            <a:ext cx="350459" cy="35045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4-Point Star 30"/>
          <p:cNvSpPr/>
          <p:nvPr/>
        </p:nvSpPr>
        <p:spPr>
          <a:xfrm rot="890656">
            <a:off x="5446578" y="3132284"/>
            <a:ext cx="266972" cy="26697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4-Point Star 31"/>
          <p:cNvSpPr/>
          <p:nvPr/>
        </p:nvSpPr>
        <p:spPr>
          <a:xfrm rot="890656">
            <a:off x="1674303" y="3268154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6" name="4-Point Star 55"/>
          <p:cNvSpPr/>
          <p:nvPr/>
        </p:nvSpPr>
        <p:spPr>
          <a:xfrm rot="890656">
            <a:off x="3744240" y="2750460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4-Point Star 31"/>
          <p:cNvSpPr/>
          <p:nvPr/>
        </p:nvSpPr>
        <p:spPr>
          <a:xfrm rot="890656">
            <a:off x="6465228" y="2607583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4-Point Star 28"/>
          <p:cNvSpPr/>
          <p:nvPr/>
        </p:nvSpPr>
        <p:spPr>
          <a:xfrm rot="890656">
            <a:off x="7441475" y="3162104"/>
            <a:ext cx="430795" cy="53379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4-Point Star 31"/>
          <p:cNvSpPr/>
          <p:nvPr/>
        </p:nvSpPr>
        <p:spPr>
          <a:xfrm rot="890656">
            <a:off x="2250386" y="3679154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4-Point Star 55"/>
          <p:cNvSpPr/>
          <p:nvPr/>
        </p:nvSpPr>
        <p:spPr>
          <a:xfrm rot="890656">
            <a:off x="5750848" y="3822029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4-Point Star 28"/>
          <p:cNvSpPr/>
          <p:nvPr/>
        </p:nvSpPr>
        <p:spPr>
          <a:xfrm rot="890656">
            <a:off x="3216417" y="3832465"/>
            <a:ext cx="430795" cy="53379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1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grpId="1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1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xit" presetSubtype="0" fill="hold" grpId="1" nodeType="withEffect">
                                  <p:stCondLst>
                                    <p:cond delay="3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xit" presetSubtype="0" fill="hold" grpId="1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500"/>
                            </p:stCondLst>
                            <p:childTnLst>
                              <p:par>
                                <p:cTn id="126" presetID="64" presetClass="path" presetSubtype="0" accel="5000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8.33333E-7 3.7037E-6 L 0.00104 -0.20301 " pathEditMode="relative" rAng="0" ptsTypes="AA">
                                      <p:cBhvr>
                                        <p:cTn id="127" dur="28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102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64" presetClass="path" presetSubtype="0" accel="5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2.77778E-7 -1.48148E-6 L -0.00035 -0.30069 " pathEditMode="relative" rAng="0" ptsTypes="AA">
                                      <p:cBhvr>
                                        <p:cTn id="134" dur="28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0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53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56" grpId="0" animBg="1"/>
      <p:bldP spid="56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nimales-exoticos7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20069" t="24792" r="59445" b="50000"/>
          <a:stretch>
            <a:fillRect/>
          </a:stretch>
        </p:blipFill>
        <p:spPr bwMode="auto">
          <a:xfrm>
            <a:off x="1835150" y="1700213"/>
            <a:ext cx="1873250" cy="1728787"/>
          </a:xfrm>
          <a:prstGeom prst="rect">
            <a:avLst/>
          </a:prstGeom>
          <a:noFill/>
        </p:spPr>
      </p:pic>
      <p:pic>
        <p:nvPicPr>
          <p:cNvPr id="20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r="79931" b="75208"/>
          <a:stretch>
            <a:fillRect/>
          </a:stretch>
        </p:blipFill>
        <p:spPr bwMode="auto">
          <a:xfrm>
            <a:off x="0" y="0"/>
            <a:ext cx="1835150" cy="1700213"/>
          </a:xfrm>
          <a:prstGeom prst="rect">
            <a:avLst/>
          </a:prstGeom>
          <a:noFill/>
        </p:spPr>
      </p:pic>
      <p:pic>
        <p:nvPicPr>
          <p:cNvPr id="21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20069" r="59445" b="75208"/>
          <a:stretch>
            <a:fillRect/>
          </a:stretch>
        </p:blipFill>
        <p:spPr bwMode="auto">
          <a:xfrm>
            <a:off x="1825824" y="0"/>
            <a:ext cx="1873250" cy="1700213"/>
          </a:xfrm>
          <a:prstGeom prst="rect">
            <a:avLst/>
          </a:prstGeom>
          <a:noFill/>
        </p:spPr>
      </p:pic>
      <p:pic>
        <p:nvPicPr>
          <p:cNvPr id="22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40556" r="38975" b="75208"/>
          <a:stretch>
            <a:fillRect/>
          </a:stretch>
        </p:blipFill>
        <p:spPr bwMode="auto">
          <a:xfrm>
            <a:off x="3698978" y="0"/>
            <a:ext cx="1871663" cy="1700213"/>
          </a:xfrm>
          <a:prstGeom prst="rect">
            <a:avLst/>
          </a:prstGeom>
          <a:noFill/>
        </p:spPr>
      </p:pic>
      <p:pic>
        <p:nvPicPr>
          <p:cNvPr id="23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61024" r="19288" b="75208"/>
          <a:stretch>
            <a:fillRect/>
          </a:stretch>
        </p:blipFill>
        <p:spPr bwMode="auto">
          <a:xfrm>
            <a:off x="5571437" y="0"/>
            <a:ext cx="1800225" cy="1700213"/>
          </a:xfrm>
          <a:prstGeom prst="rect">
            <a:avLst/>
          </a:prstGeom>
          <a:noFill/>
        </p:spPr>
      </p:pic>
      <p:pic>
        <p:nvPicPr>
          <p:cNvPr id="25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t="24792" r="79931" b="50000"/>
          <a:stretch>
            <a:fillRect/>
          </a:stretch>
        </p:blipFill>
        <p:spPr bwMode="auto">
          <a:xfrm>
            <a:off x="0" y="1700213"/>
            <a:ext cx="1835150" cy="1728787"/>
          </a:xfrm>
          <a:prstGeom prst="rect">
            <a:avLst/>
          </a:prstGeom>
          <a:noFill/>
        </p:spPr>
      </p:pic>
      <p:pic>
        <p:nvPicPr>
          <p:cNvPr id="26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40556" t="24792" r="38975" b="50000"/>
          <a:stretch>
            <a:fillRect/>
          </a:stretch>
        </p:blipFill>
        <p:spPr bwMode="auto">
          <a:xfrm>
            <a:off x="3708400" y="1700213"/>
            <a:ext cx="1871663" cy="1728787"/>
          </a:xfrm>
          <a:prstGeom prst="rect">
            <a:avLst/>
          </a:prstGeom>
          <a:noFill/>
        </p:spPr>
      </p:pic>
      <p:pic>
        <p:nvPicPr>
          <p:cNvPr id="27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61024" t="24792" r="19288" b="50000"/>
          <a:stretch>
            <a:fillRect/>
          </a:stretch>
        </p:blipFill>
        <p:spPr bwMode="auto">
          <a:xfrm>
            <a:off x="5580063" y="1700213"/>
            <a:ext cx="1800225" cy="1728787"/>
          </a:xfrm>
          <a:prstGeom prst="rect">
            <a:avLst/>
          </a:prstGeom>
          <a:noFill/>
        </p:spPr>
      </p:pic>
      <p:pic>
        <p:nvPicPr>
          <p:cNvPr id="28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80712" t="24792" b="50000"/>
          <a:stretch>
            <a:fillRect/>
          </a:stretch>
        </p:blipFill>
        <p:spPr bwMode="auto">
          <a:xfrm>
            <a:off x="7380288" y="1700213"/>
            <a:ext cx="1763712" cy="1728787"/>
          </a:xfrm>
          <a:prstGeom prst="rect">
            <a:avLst/>
          </a:prstGeom>
          <a:noFill/>
        </p:spPr>
      </p:pic>
      <p:pic>
        <p:nvPicPr>
          <p:cNvPr id="29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t="50000" r="79931" b="23750"/>
          <a:stretch>
            <a:fillRect/>
          </a:stretch>
        </p:blipFill>
        <p:spPr bwMode="auto">
          <a:xfrm>
            <a:off x="0" y="3429000"/>
            <a:ext cx="1835150" cy="1800225"/>
          </a:xfrm>
          <a:prstGeom prst="rect">
            <a:avLst/>
          </a:prstGeom>
          <a:noFill/>
        </p:spPr>
      </p:pic>
      <p:pic>
        <p:nvPicPr>
          <p:cNvPr id="30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20069" t="50000" r="59445" b="23750"/>
          <a:stretch>
            <a:fillRect/>
          </a:stretch>
        </p:blipFill>
        <p:spPr bwMode="auto">
          <a:xfrm>
            <a:off x="1835150" y="3429000"/>
            <a:ext cx="1873250" cy="1800225"/>
          </a:xfrm>
          <a:prstGeom prst="rect">
            <a:avLst/>
          </a:prstGeom>
          <a:noFill/>
        </p:spPr>
      </p:pic>
      <p:pic>
        <p:nvPicPr>
          <p:cNvPr id="31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40556" t="50000" r="38975" b="23750"/>
          <a:stretch>
            <a:fillRect/>
          </a:stretch>
        </p:blipFill>
        <p:spPr bwMode="auto">
          <a:xfrm>
            <a:off x="3708400" y="3429000"/>
            <a:ext cx="1871663" cy="1800225"/>
          </a:xfrm>
          <a:prstGeom prst="rect">
            <a:avLst/>
          </a:prstGeom>
          <a:noFill/>
        </p:spPr>
      </p:pic>
      <p:pic>
        <p:nvPicPr>
          <p:cNvPr id="32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61024" t="50000" r="19288" b="23750"/>
          <a:stretch>
            <a:fillRect/>
          </a:stretch>
        </p:blipFill>
        <p:spPr bwMode="auto">
          <a:xfrm>
            <a:off x="5580063" y="3429000"/>
            <a:ext cx="1800225" cy="1800225"/>
          </a:xfrm>
          <a:prstGeom prst="rect">
            <a:avLst/>
          </a:prstGeom>
          <a:noFill/>
        </p:spPr>
      </p:pic>
      <p:pic>
        <p:nvPicPr>
          <p:cNvPr id="33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80712" t="50000" b="23750"/>
          <a:stretch>
            <a:fillRect/>
          </a:stretch>
        </p:blipFill>
        <p:spPr bwMode="auto">
          <a:xfrm>
            <a:off x="7380288" y="3429000"/>
            <a:ext cx="1763712" cy="1800225"/>
          </a:xfrm>
          <a:prstGeom prst="rect">
            <a:avLst/>
          </a:prstGeom>
          <a:noFill/>
        </p:spPr>
      </p:pic>
      <p:pic>
        <p:nvPicPr>
          <p:cNvPr id="34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80712" b="75208"/>
          <a:stretch>
            <a:fillRect/>
          </a:stretch>
        </p:blipFill>
        <p:spPr bwMode="auto">
          <a:xfrm>
            <a:off x="7363036" y="0"/>
            <a:ext cx="1780964" cy="1700213"/>
          </a:xfrm>
          <a:prstGeom prst="rect">
            <a:avLst/>
          </a:prstGeom>
          <a:noFill/>
        </p:spPr>
      </p:pic>
      <p:pic>
        <p:nvPicPr>
          <p:cNvPr id="35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t="76250" r="79931"/>
          <a:stretch>
            <a:fillRect/>
          </a:stretch>
        </p:blipFill>
        <p:spPr bwMode="auto">
          <a:xfrm>
            <a:off x="0" y="5229225"/>
            <a:ext cx="1835150" cy="1628775"/>
          </a:xfrm>
          <a:prstGeom prst="rect">
            <a:avLst/>
          </a:prstGeom>
          <a:noFill/>
        </p:spPr>
      </p:pic>
      <p:pic>
        <p:nvPicPr>
          <p:cNvPr id="36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20070" t="76250" r="59444"/>
          <a:stretch>
            <a:fillRect/>
          </a:stretch>
        </p:blipFill>
        <p:spPr bwMode="auto">
          <a:xfrm>
            <a:off x="1835054" y="5229225"/>
            <a:ext cx="1873250" cy="1628775"/>
          </a:xfrm>
          <a:prstGeom prst="rect">
            <a:avLst/>
          </a:prstGeom>
          <a:noFill/>
        </p:spPr>
      </p:pic>
      <p:pic>
        <p:nvPicPr>
          <p:cNvPr id="37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40556" t="76250" r="38975"/>
          <a:stretch>
            <a:fillRect/>
          </a:stretch>
        </p:blipFill>
        <p:spPr bwMode="auto">
          <a:xfrm>
            <a:off x="3708400" y="5229225"/>
            <a:ext cx="1871663" cy="1628775"/>
          </a:xfrm>
          <a:prstGeom prst="rect">
            <a:avLst/>
          </a:prstGeom>
          <a:noFill/>
        </p:spPr>
      </p:pic>
      <p:pic>
        <p:nvPicPr>
          <p:cNvPr id="38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61024" t="76250" r="19288"/>
          <a:stretch>
            <a:fillRect/>
          </a:stretch>
        </p:blipFill>
        <p:spPr bwMode="auto">
          <a:xfrm>
            <a:off x="5580063" y="5229225"/>
            <a:ext cx="1800225" cy="1628775"/>
          </a:xfrm>
          <a:prstGeom prst="rect">
            <a:avLst/>
          </a:prstGeom>
          <a:noFill/>
        </p:spPr>
      </p:pic>
      <p:pic>
        <p:nvPicPr>
          <p:cNvPr id="39" name="Picture 2" descr="animales-exoticos7"/>
          <p:cNvPicPr>
            <a:picLocks noChangeAspect="1" noChangeArrowheads="1"/>
          </p:cNvPicPr>
          <p:nvPr/>
        </p:nvPicPr>
        <p:blipFill>
          <a:blip r:embed="rId3"/>
          <a:srcRect l="80712" t="76250"/>
          <a:stretch>
            <a:fillRect/>
          </a:stretch>
        </p:blipFill>
        <p:spPr bwMode="auto">
          <a:xfrm>
            <a:off x="7380288" y="5229225"/>
            <a:ext cx="1763712" cy="1628775"/>
          </a:xfrm>
          <a:prstGeom prst="rect">
            <a:avLst/>
          </a:prstGeom>
          <a:noFill/>
        </p:spPr>
      </p:pic>
      <p:sp>
        <p:nvSpPr>
          <p:cNvPr id="42" name="41 Rectángulo"/>
          <p:cNvSpPr/>
          <p:nvPr/>
        </p:nvSpPr>
        <p:spPr>
          <a:xfrm>
            <a:off x="357158" y="285728"/>
            <a:ext cx="4429156" cy="1071570"/>
          </a:xfrm>
          <a:prstGeom prst="rect">
            <a:avLst/>
          </a:prstGeom>
          <a:solidFill>
            <a:schemeClr val="tx1">
              <a:alpha val="30000"/>
            </a:schemeClr>
          </a:solidFill>
          <a:ln w="88900" cap="rnd" cmpd="thickThin">
            <a:solidFill>
              <a:schemeClr val="bg2">
                <a:lumMod val="50000"/>
              </a:schemeClr>
            </a:solidFill>
            <a:round/>
          </a:ln>
          <a:scene3d>
            <a:camera prst="orthographicFront"/>
            <a:lightRig rig="threePt" dir="t">
              <a:rot lat="0" lon="0" rev="1200000"/>
            </a:lightRig>
          </a:scene3d>
          <a:sp3d extrusionH="12700" prstMaterial="plastic">
            <a:bevelT/>
            <a:extrusionClr>
              <a:srgbClr val="FFFF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40" name="39 Rectángulo"/>
          <p:cNvSpPr/>
          <p:nvPr/>
        </p:nvSpPr>
        <p:spPr>
          <a:xfrm>
            <a:off x="285720" y="357166"/>
            <a:ext cx="4572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</a:rPr>
              <a:t>Me llamo Tom y siendo un veterinario, fui llamado para examinar a un perro Lobero Irlandés de 13 años de edad llamado </a:t>
            </a:r>
            <a:r>
              <a:rPr lang="es-AR" dirty="0" err="1" smtClean="0">
                <a:solidFill>
                  <a:schemeClr val="bg1"/>
                </a:solidFill>
              </a:rPr>
              <a:t>Belker</a:t>
            </a:r>
            <a:r>
              <a:rPr lang="es-AR" dirty="0" smtClean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41" name="40 Rectángulo"/>
          <p:cNvSpPr/>
          <p:nvPr/>
        </p:nvSpPr>
        <p:spPr>
          <a:xfrm>
            <a:off x="263272" y="344384"/>
            <a:ext cx="4572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familia del perro, Ron, su esposa Lisa y su pequeño </a:t>
            </a:r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Shane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estaban muy apegados a </a:t>
            </a:r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Belker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estaban esperando un milagro.</a:t>
            </a:r>
            <a:endParaRPr lang="es-A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42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5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5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5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5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900"/>
                            </p:stCondLst>
                            <p:childTnLst>
                              <p:par>
                                <p:cTn id="106" presetID="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9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/>
          <a:srcRect l="12473" r="77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 l="83919" t="76250"/>
          <a:stretch>
            <a:fillRect/>
          </a:stretch>
        </p:blipFill>
        <p:spPr bwMode="auto">
          <a:xfrm>
            <a:off x="7380288" y="5229225"/>
            <a:ext cx="176371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5"/>
          <p:cNvPicPr>
            <a:picLocks noChangeAspect="1" noChangeArrowheads="1"/>
          </p:cNvPicPr>
          <p:nvPr/>
        </p:nvPicPr>
        <p:blipFill>
          <a:blip r:embed="rId3"/>
          <a:srcRect l="16629" r="66639" b="75208"/>
          <a:stretch>
            <a:fillRect/>
          </a:stretch>
        </p:blipFill>
        <p:spPr bwMode="auto">
          <a:xfrm>
            <a:off x="0" y="0"/>
            <a:ext cx="18351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5"/>
          <p:cNvPicPr>
            <a:picLocks noChangeAspect="1" noChangeArrowheads="1"/>
          </p:cNvPicPr>
          <p:nvPr/>
        </p:nvPicPr>
        <p:blipFill>
          <a:blip r:embed="rId3"/>
          <a:srcRect l="33361" r="49559" b="75208"/>
          <a:stretch>
            <a:fillRect/>
          </a:stretch>
        </p:blipFill>
        <p:spPr bwMode="auto">
          <a:xfrm>
            <a:off x="1835150" y="0"/>
            <a:ext cx="18732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5"/>
          <p:cNvPicPr>
            <a:picLocks noChangeAspect="1" noChangeArrowheads="1"/>
          </p:cNvPicPr>
          <p:nvPr/>
        </p:nvPicPr>
        <p:blipFill>
          <a:blip r:embed="rId3"/>
          <a:srcRect l="50441" r="32494" b="75208"/>
          <a:stretch>
            <a:fillRect/>
          </a:stretch>
        </p:blipFill>
        <p:spPr bwMode="auto">
          <a:xfrm>
            <a:off x="3708400" y="0"/>
            <a:ext cx="1871663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" name="Picture 5"/>
          <p:cNvPicPr>
            <a:picLocks noChangeAspect="1" noChangeArrowheads="1"/>
          </p:cNvPicPr>
          <p:nvPr/>
        </p:nvPicPr>
        <p:blipFill>
          <a:blip r:embed="rId3"/>
          <a:srcRect l="67506" r="16081" b="75208"/>
          <a:stretch>
            <a:fillRect/>
          </a:stretch>
        </p:blipFill>
        <p:spPr bwMode="auto">
          <a:xfrm>
            <a:off x="5580063" y="0"/>
            <a:ext cx="1800225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" name="Picture 5"/>
          <p:cNvPicPr>
            <a:picLocks noChangeAspect="1" noChangeArrowheads="1"/>
          </p:cNvPicPr>
          <p:nvPr/>
        </p:nvPicPr>
        <p:blipFill>
          <a:blip r:embed="rId3"/>
          <a:srcRect l="83919" b="75208"/>
          <a:stretch>
            <a:fillRect/>
          </a:stretch>
        </p:blipFill>
        <p:spPr bwMode="auto">
          <a:xfrm>
            <a:off x="7380288" y="0"/>
            <a:ext cx="1763712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" name="Picture 5"/>
          <p:cNvPicPr>
            <a:picLocks noChangeAspect="1" noChangeArrowheads="1"/>
          </p:cNvPicPr>
          <p:nvPr/>
        </p:nvPicPr>
        <p:blipFill>
          <a:blip r:embed="rId3"/>
          <a:srcRect l="16629" t="24792" r="66639" b="50000"/>
          <a:stretch>
            <a:fillRect/>
          </a:stretch>
        </p:blipFill>
        <p:spPr bwMode="auto">
          <a:xfrm>
            <a:off x="0" y="1700213"/>
            <a:ext cx="18351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" name="Picture 5"/>
          <p:cNvPicPr>
            <a:picLocks noChangeAspect="1" noChangeArrowheads="1"/>
          </p:cNvPicPr>
          <p:nvPr/>
        </p:nvPicPr>
        <p:blipFill>
          <a:blip r:embed="rId3"/>
          <a:srcRect l="33361" t="24792" r="49559" b="50000"/>
          <a:stretch>
            <a:fillRect/>
          </a:stretch>
        </p:blipFill>
        <p:spPr bwMode="auto">
          <a:xfrm>
            <a:off x="1835150" y="1700213"/>
            <a:ext cx="18732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5"/>
          <p:cNvPicPr>
            <a:picLocks noChangeAspect="1" noChangeArrowheads="1"/>
          </p:cNvPicPr>
          <p:nvPr/>
        </p:nvPicPr>
        <p:blipFill>
          <a:blip r:embed="rId3"/>
          <a:srcRect l="50441" t="24792" r="32494" b="50000"/>
          <a:stretch>
            <a:fillRect/>
          </a:stretch>
        </p:blipFill>
        <p:spPr bwMode="auto">
          <a:xfrm>
            <a:off x="3708400" y="1700213"/>
            <a:ext cx="1871663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" name="Picture 5"/>
          <p:cNvPicPr>
            <a:picLocks noChangeAspect="1" noChangeArrowheads="1"/>
          </p:cNvPicPr>
          <p:nvPr/>
        </p:nvPicPr>
        <p:blipFill>
          <a:blip r:embed="rId3"/>
          <a:srcRect l="67506" t="24792" r="16081" b="50000"/>
          <a:stretch>
            <a:fillRect/>
          </a:stretch>
        </p:blipFill>
        <p:spPr bwMode="auto">
          <a:xfrm>
            <a:off x="5580063" y="1700213"/>
            <a:ext cx="1800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" name="Picture 5"/>
          <p:cNvPicPr>
            <a:picLocks noChangeAspect="1" noChangeArrowheads="1"/>
          </p:cNvPicPr>
          <p:nvPr/>
        </p:nvPicPr>
        <p:blipFill>
          <a:blip r:embed="rId3"/>
          <a:srcRect l="83919" t="24792" b="50000"/>
          <a:stretch>
            <a:fillRect/>
          </a:stretch>
        </p:blipFill>
        <p:spPr bwMode="auto">
          <a:xfrm>
            <a:off x="7380288" y="1700213"/>
            <a:ext cx="1763712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" name="Picture 5"/>
          <p:cNvPicPr>
            <a:picLocks noChangeAspect="1" noChangeArrowheads="1"/>
          </p:cNvPicPr>
          <p:nvPr/>
        </p:nvPicPr>
        <p:blipFill>
          <a:blip r:embed="rId3"/>
          <a:srcRect l="16629" t="50000" r="66639" b="23750"/>
          <a:stretch>
            <a:fillRect/>
          </a:stretch>
        </p:blipFill>
        <p:spPr bwMode="auto">
          <a:xfrm>
            <a:off x="0" y="3429000"/>
            <a:ext cx="18351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" name="Picture 5"/>
          <p:cNvPicPr>
            <a:picLocks noChangeAspect="1" noChangeArrowheads="1"/>
          </p:cNvPicPr>
          <p:nvPr/>
        </p:nvPicPr>
        <p:blipFill>
          <a:blip r:embed="rId3"/>
          <a:srcRect l="33361" t="50000" r="49559" b="23750"/>
          <a:stretch>
            <a:fillRect/>
          </a:stretch>
        </p:blipFill>
        <p:spPr bwMode="auto">
          <a:xfrm>
            <a:off x="1835150" y="3429000"/>
            <a:ext cx="18732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" name="Picture 5"/>
          <p:cNvPicPr>
            <a:picLocks noChangeAspect="1" noChangeArrowheads="1"/>
          </p:cNvPicPr>
          <p:nvPr/>
        </p:nvPicPr>
        <p:blipFill>
          <a:blip r:embed="rId3"/>
          <a:srcRect l="50441" t="50000" r="32494" b="23750"/>
          <a:stretch>
            <a:fillRect/>
          </a:stretch>
        </p:blipFill>
        <p:spPr bwMode="auto">
          <a:xfrm>
            <a:off x="3708400" y="3429000"/>
            <a:ext cx="18716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" name="Picture 5"/>
          <p:cNvPicPr>
            <a:picLocks noChangeAspect="1" noChangeArrowheads="1"/>
          </p:cNvPicPr>
          <p:nvPr/>
        </p:nvPicPr>
        <p:blipFill>
          <a:blip r:embed="rId3"/>
          <a:srcRect l="67506" t="50000" r="16081" b="23750"/>
          <a:stretch>
            <a:fillRect/>
          </a:stretch>
        </p:blipFill>
        <p:spPr bwMode="auto">
          <a:xfrm>
            <a:off x="5580063" y="34290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3"/>
          <a:srcRect l="83919" t="50000" b="23750"/>
          <a:stretch>
            <a:fillRect/>
          </a:stretch>
        </p:blipFill>
        <p:spPr bwMode="auto">
          <a:xfrm>
            <a:off x="7380288" y="3429000"/>
            <a:ext cx="17637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" name="Picture 5"/>
          <p:cNvPicPr>
            <a:picLocks noChangeAspect="1" noChangeArrowheads="1"/>
          </p:cNvPicPr>
          <p:nvPr/>
        </p:nvPicPr>
        <p:blipFill>
          <a:blip r:embed="rId3"/>
          <a:srcRect l="16629" t="76250" r="66639"/>
          <a:stretch>
            <a:fillRect/>
          </a:stretch>
        </p:blipFill>
        <p:spPr bwMode="auto">
          <a:xfrm>
            <a:off x="0" y="5229225"/>
            <a:ext cx="18351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" name="Picture 5"/>
          <p:cNvPicPr>
            <a:picLocks noChangeAspect="1" noChangeArrowheads="1"/>
          </p:cNvPicPr>
          <p:nvPr/>
        </p:nvPicPr>
        <p:blipFill>
          <a:blip r:embed="rId3"/>
          <a:srcRect l="33361" t="76250" r="49559"/>
          <a:stretch>
            <a:fillRect/>
          </a:stretch>
        </p:blipFill>
        <p:spPr bwMode="auto">
          <a:xfrm>
            <a:off x="1835150" y="5229225"/>
            <a:ext cx="18732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" name="Picture 5"/>
          <p:cNvPicPr>
            <a:picLocks noChangeAspect="1" noChangeArrowheads="1"/>
          </p:cNvPicPr>
          <p:nvPr/>
        </p:nvPicPr>
        <p:blipFill>
          <a:blip r:embed="rId3"/>
          <a:srcRect l="50441" t="76250" r="32494"/>
          <a:stretch>
            <a:fillRect/>
          </a:stretch>
        </p:blipFill>
        <p:spPr bwMode="auto">
          <a:xfrm>
            <a:off x="3708400" y="5229225"/>
            <a:ext cx="18716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5"/>
          <p:cNvPicPr>
            <a:picLocks noChangeAspect="1" noChangeArrowheads="1"/>
          </p:cNvPicPr>
          <p:nvPr/>
        </p:nvPicPr>
        <p:blipFill>
          <a:blip r:embed="rId3"/>
          <a:srcRect l="67506" t="76250" r="16081"/>
          <a:stretch>
            <a:fillRect/>
          </a:stretch>
        </p:blipFill>
        <p:spPr bwMode="auto">
          <a:xfrm>
            <a:off x="5580063" y="5229225"/>
            <a:ext cx="18002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22 Rectángulo"/>
          <p:cNvSpPr/>
          <p:nvPr/>
        </p:nvSpPr>
        <p:spPr>
          <a:xfrm>
            <a:off x="285720" y="5572140"/>
            <a:ext cx="4429156" cy="1071570"/>
          </a:xfrm>
          <a:prstGeom prst="rect">
            <a:avLst/>
          </a:prstGeom>
          <a:solidFill>
            <a:schemeClr val="tx1">
              <a:alpha val="30000"/>
            </a:schemeClr>
          </a:solidFill>
          <a:ln w="88900" cap="rnd" cmpd="thickThin">
            <a:solidFill>
              <a:schemeClr val="bg2">
                <a:lumMod val="50000"/>
              </a:schemeClr>
            </a:solidFill>
            <a:round/>
          </a:ln>
          <a:scene3d>
            <a:camera prst="orthographicFront"/>
            <a:lightRig rig="threePt" dir="t">
              <a:rot lat="0" lon="0" rev="1200000"/>
            </a:lightRig>
          </a:scene3d>
          <a:sp3d extrusionH="12700" prstMaterial="plastic">
            <a:bevelT/>
            <a:extrusionClr>
              <a:srgbClr val="FFFF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25" name="24 CuadroTexto"/>
          <p:cNvSpPr txBox="1"/>
          <p:nvPr/>
        </p:nvSpPr>
        <p:spPr>
          <a:xfrm>
            <a:off x="242312" y="5781608"/>
            <a:ext cx="4485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ofrecí para llevar a cabo el procedimiento de eutanasia para el viejo </a:t>
            </a:r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Belker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en su casa.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357158" y="5643578"/>
            <a:ext cx="4286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Examiné a </a:t>
            </a:r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Belker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descubrí que estaba muriendo de cáncer. Les dije a su familia que ya no podíamos hacer nada por él.       </a:t>
            </a:r>
          </a:p>
        </p:txBody>
      </p:sp>
      <p:sp>
        <p:nvSpPr>
          <p:cNvPr id="26" name="25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5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5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5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5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900"/>
                            </p:stCondLst>
                            <p:childTnLst>
                              <p:par>
                                <p:cTn id="10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9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7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30 Imagen" descr="Siberian huskies.jpg"/>
          <p:cNvPicPr>
            <a:picLocks noChangeAspect="1"/>
          </p:cNvPicPr>
          <p:nvPr/>
        </p:nvPicPr>
        <p:blipFill>
          <a:blip r:embed="rId2"/>
          <a:srcRect r="90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 r="80122" b="74797"/>
          <a:stretch>
            <a:fillRect/>
          </a:stretch>
        </p:blipFill>
        <p:spPr bwMode="auto">
          <a:xfrm>
            <a:off x="0" y="0"/>
            <a:ext cx="1817649" cy="1728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/>
          <a:srcRect l="19756" r="59375" b="75000"/>
          <a:stretch>
            <a:fillRect/>
          </a:stretch>
        </p:blipFill>
        <p:spPr bwMode="auto">
          <a:xfrm>
            <a:off x="1806498" y="0"/>
            <a:ext cx="1908246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/>
          <a:srcRect l="40625" r="39062" b="75000"/>
          <a:stretch>
            <a:fillRect/>
          </a:stretch>
        </p:blipFill>
        <p:spPr bwMode="auto">
          <a:xfrm>
            <a:off x="3714744" y="0"/>
            <a:ext cx="1857388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 l="60938" r="19531" b="75122"/>
          <a:stretch>
            <a:fillRect/>
          </a:stretch>
        </p:blipFill>
        <p:spPr bwMode="auto">
          <a:xfrm>
            <a:off x="5572132" y="0"/>
            <a:ext cx="1785950" cy="170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/>
          <a:srcRect l="80488" b="75447"/>
          <a:stretch>
            <a:fillRect/>
          </a:stretch>
        </p:blipFill>
        <p:spPr bwMode="auto">
          <a:xfrm>
            <a:off x="7359805" y="0"/>
            <a:ext cx="1784195" cy="1683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/>
          <a:srcRect t="24228" r="78906" b="50000"/>
          <a:stretch>
            <a:fillRect/>
          </a:stretch>
        </p:blipFill>
        <p:spPr bwMode="auto">
          <a:xfrm>
            <a:off x="0" y="1661532"/>
            <a:ext cx="1928794" cy="1767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/>
          <a:srcRect l="19878" t="24390" r="58594" b="49756"/>
          <a:stretch>
            <a:fillRect/>
          </a:stretch>
        </p:blipFill>
        <p:spPr bwMode="auto">
          <a:xfrm>
            <a:off x="1817649" y="1672683"/>
            <a:ext cx="1968533" cy="1773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/>
          <a:srcRect l="40244" t="25000" r="38281" b="50000"/>
          <a:stretch>
            <a:fillRect/>
          </a:stretch>
        </p:blipFill>
        <p:spPr bwMode="auto">
          <a:xfrm>
            <a:off x="3679902" y="1714488"/>
            <a:ext cx="196366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 l="60156" t="23958" r="18750" b="50000"/>
          <a:stretch>
            <a:fillRect/>
          </a:stretch>
        </p:blipFill>
        <p:spPr bwMode="auto">
          <a:xfrm>
            <a:off x="5500694" y="1643050"/>
            <a:ext cx="192882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/>
          <a:srcRect l="80244" t="23958" b="50000"/>
          <a:stretch>
            <a:fillRect/>
          </a:stretch>
        </p:blipFill>
        <p:spPr bwMode="auto">
          <a:xfrm>
            <a:off x="7337502" y="1643050"/>
            <a:ext cx="180649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/>
          <a:srcRect t="49593" r="80000" b="22927"/>
          <a:stretch>
            <a:fillRect/>
          </a:stretch>
        </p:blipFill>
        <p:spPr bwMode="auto">
          <a:xfrm>
            <a:off x="0" y="3401122"/>
            <a:ext cx="1828800" cy="1884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/>
          <a:srcRect l="19531" t="49756" r="59375" b="22917"/>
          <a:stretch>
            <a:fillRect/>
          </a:stretch>
        </p:blipFill>
        <p:spPr bwMode="auto">
          <a:xfrm>
            <a:off x="1785918" y="3412273"/>
            <a:ext cx="1928826" cy="1874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/>
          <a:srcRect l="40122" t="50000" r="39390" b="22916"/>
          <a:stretch>
            <a:fillRect/>
          </a:stretch>
        </p:blipFill>
        <p:spPr bwMode="auto">
          <a:xfrm>
            <a:off x="3668751" y="3429000"/>
            <a:ext cx="1873405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/>
          <a:srcRect l="60156" t="49756" r="18750" b="22917"/>
          <a:stretch>
            <a:fillRect/>
          </a:stretch>
        </p:blipFill>
        <p:spPr bwMode="auto">
          <a:xfrm>
            <a:off x="5500694" y="3412273"/>
            <a:ext cx="1928826" cy="1874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3"/>
          <a:srcRect l="80469" t="50000" b="22916"/>
          <a:stretch>
            <a:fillRect/>
          </a:stretch>
        </p:blipFill>
        <p:spPr bwMode="auto">
          <a:xfrm>
            <a:off x="7358082" y="3429000"/>
            <a:ext cx="178591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/>
          <a:srcRect l="40000" t="75610" r="39512"/>
          <a:stretch>
            <a:fillRect/>
          </a:stretch>
        </p:blipFill>
        <p:spPr bwMode="auto">
          <a:xfrm>
            <a:off x="3657600" y="5185317"/>
            <a:ext cx="1873405" cy="1672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3"/>
          <a:srcRect l="60156" t="76042" r="18750"/>
          <a:stretch>
            <a:fillRect/>
          </a:stretch>
        </p:blipFill>
        <p:spPr bwMode="auto">
          <a:xfrm>
            <a:off x="5500694" y="5214950"/>
            <a:ext cx="1928826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/>
          <a:srcRect l="80469" t="75610"/>
          <a:stretch>
            <a:fillRect/>
          </a:stretch>
        </p:blipFill>
        <p:spPr bwMode="auto">
          <a:xfrm>
            <a:off x="7358082" y="5185317"/>
            <a:ext cx="1785918" cy="1672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/>
          <a:srcRect l="19634" t="75935" r="59634"/>
          <a:stretch>
            <a:fillRect/>
          </a:stretch>
        </p:blipFill>
        <p:spPr bwMode="auto">
          <a:xfrm>
            <a:off x="1795346" y="5207620"/>
            <a:ext cx="1895708" cy="1650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3"/>
          <a:srcRect t="76042" r="80000"/>
          <a:stretch>
            <a:fillRect/>
          </a:stretch>
        </p:blipFill>
        <p:spPr bwMode="auto">
          <a:xfrm>
            <a:off x="0" y="5214950"/>
            <a:ext cx="1828800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25 Rectángulo"/>
          <p:cNvSpPr/>
          <p:nvPr/>
        </p:nvSpPr>
        <p:spPr>
          <a:xfrm>
            <a:off x="4429124" y="5357826"/>
            <a:ext cx="4429156" cy="1214446"/>
          </a:xfrm>
          <a:prstGeom prst="rect">
            <a:avLst/>
          </a:prstGeom>
          <a:solidFill>
            <a:schemeClr val="tx1">
              <a:alpha val="30000"/>
            </a:schemeClr>
          </a:solidFill>
          <a:ln w="88900" cap="rnd" cmpd="thickThin">
            <a:solidFill>
              <a:schemeClr val="bg2">
                <a:lumMod val="50000"/>
              </a:schemeClr>
            </a:solidFill>
            <a:round/>
          </a:ln>
          <a:scene3d>
            <a:camera prst="orthographicFront"/>
            <a:lightRig rig="threePt" dir="t">
              <a:rot lat="0" lon="0" rev="1200000"/>
            </a:lightRig>
          </a:scene3d>
          <a:sp3d extrusionH="12700" prstMaterial="plastic">
            <a:bevelT/>
            <a:extrusionClr>
              <a:srgbClr val="FFFF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27" name="26 CuadroTexto"/>
          <p:cNvSpPr txBox="1"/>
          <p:nvPr/>
        </p:nvSpPr>
        <p:spPr>
          <a:xfrm>
            <a:off x="4429124" y="5643578"/>
            <a:ext cx="4485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Sentían como si </a:t>
            </a:r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Shane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6 años, podría aprender algo de esa experiencia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s-A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4502593" y="5365102"/>
            <a:ext cx="4286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hicimos los arreglos para el día siguiente, Ron y Lisa me dijeron que pensaban que sería bueno para </a:t>
            </a:r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Shane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observar el procedimiento.</a:t>
            </a:r>
          </a:p>
        </p:txBody>
      </p:sp>
      <p:sp>
        <p:nvSpPr>
          <p:cNvPr id="29" name="28 CuadroTexto"/>
          <p:cNvSpPr txBox="1"/>
          <p:nvPr/>
        </p:nvSpPr>
        <p:spPr>
          <a:xfrm rot="18816140">
            <a:off x="-13584" y="286402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5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5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5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5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900"/>
                            </p:stCondLst>
                            <p:childTnLst>
                              <p:par>
                                <p:cTn id="106" presetID="1" presetClass="exit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1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7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2098" r="9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 l="77677" t="76250" r="6249"/>
          <a:stretch>
            <a:fillRect/>
          </a:stretch>
        </p:blipFill>
        <p:spPr bwMode="auto">
          <a:xfrm>
            <a:off x="7380288" y="5229225"/>
            <a:ext cx="176371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/>
          <a:srcRect l="10417" r="72858" b="75208"/>
          <a:stretch>
            <a:fillRect/>
          </a:stretch>
        </p:blipFill>
        <p:spPr bwMode="auto">
          <a:xfrm>
            <a:off x="0" y="0"/>
            <a:ext cx="18351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/>
          <a:srcRect l="27142" r="55786" b="75208"/>
          <a:stretch>
            <a:fillRect/>
          </a:stretch>
        </p:blipFill>
        <p:spPr bwMode="auto">
          <a:xfrm>
            <a:off x="1835150" y="0"/>
            <a:ext cx="18732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 l="44214" r="38729" b="75208"/>
          <a:stretch>
            <a:fillRect/>
          </a:stretch>
        </p:blipFill>
        <p:spPr bwMode="auto">
          <a:xfrm>
            <a:off x="3708400" y="0"/>
            <a:ext cx="1871663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/>
          <a:srcRect l="61271" r="22323" b="75208"/>
          <a:stretch>
            <a:fillRect/>
          </a:stretch>
        </p:blipFill>
        <p:spPr bwMode="auto">
          <a:xfrm>
            <a:off x="5580063" y="0"/>
            <a:ext cx="1800225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/>
          <a:srcRect l="77677" r="6249" b="75208"/>
          <a:stretch>
            <a:fillRect/>
          </a:stretch>
        </p:blipFill>
        <p:spPr bwMode="auto">
          <a:xfrm>
            <a:off x="7380288" y="0"/>
            <a:ext cx="1763712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/>
          <a:srcRect l="10417" t="24792" r="72858" b="50000"/>
          <a:stretch>
            <a:fillRect/>
          </a:stretch>
        </p:blipFill>
        <p:spPr bwMode="auto">
          <a:xfrm>
            <a:off x="0" y="1700213"/>
            <a:ext cx="18351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/>
          <a:srcRect l="27142" t="24792" r="55786" b="50000"/>
          <a:stretch>
            <a:fillRect/>
          </a:stretch>
        </p:blipFill>
        <p:spPr bwMode="auto">
          <a:xfrm>
            <a:off x="1835150" y="1700213"/>
            <a:ext cx="18732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/>
          <a:srcRect l="44214" t="24792" r="38729" b="50000"/>
          <a:stretch>
            <a:fillRect/>
          </a:stretch>
        </p:blipFill>
        <p:spPr bwMode="auto">
          <a:xfrm>
            <a:off x="3708400" y="1700213"/>
            <a:ext cx="1871663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/>
          <a:srcRect l="61271" t="24792" r="22323" b="50000"/>
          <a:stretch>
            <a:fillRect/>
          </a:stretch>
        </p:blipFill>
        <p:spPr bwMode="auto">
          <a:xfrm>
            <a:off x="5580063" y="1700213"/>
            <a:ext cx="1800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/>
          <a:srcRect l="77677" t="24792" r="6249" b="50000"/>
          <a:stretch>
            <a:fillRect/>
          </a:stretch>
        </p:blipFill>
        <p:spPr bwMode="auto">
          <a:xfrm>
            <a:off x="7380288" y="1700213"/>
            <a:ext cx="1763712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/>
          <a:srcRect l="10417" t="50000" r="72858" b="23750"/>
          <a:stretch>
            <a:fillRect/>
          </a:stretch>
        </p:blipFill>
        <p:spPr bwMode="auto">
          <a:xfrm>
            <a:off x="0" y="3429000"/>
            <a:ext cx="18351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/>
          <a:srcRect l="27142" t="50000" r="55786" b="23750"/>
          <a:stretch>
            <a:fillRect/>
          </a:stretch>
        </p:blipFill>
        <p:spPr bwMode="auto">
          <a:xfrm>
            <a:off x="1835150" y="3429000"/>
            <a:ext cx="18732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/>
          <a:srcRect l="44214" t="50000" r="38729" b="23750"/>
          <a:stretch>
            <a:fillRect/>
          </a:stretch>
        </p:blipFill>
        <p:spPr bwMode="auto">
          <a:xfrm>
            <a:off x="3708400" y="3429000"/>
            <a:ext cx="18716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3"/>
          <a:srcRect l="61271" t="50000" r="22323" b="23750"/>
          <a:stretch>
            <a:fillRect/>
          </a:stretch>
        </p:blipFill>
        <p:spPr bwMode="auto">
          <a:xfrm>
            <a:off x="5580063" y="34290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3"/>
          <a:srcRect l="77677" t="50000" r="6249" b="23750"/>
          <a:stretch>
            <a:fillRect/>
          </a:stretch>
        </p:blipFill>
        <p:spPr bwMode="auto">
          <a:xfrm>
            <a:off x="7380288" y="3429000"/>
            <a:ext cx="17637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3"/>
          <a:srcRect l="10417" t="76250" r="72858"/>
          <a:stretch>
            <a:fillRect/>
          </a:stretch>
        </p:blipFill>
        <p:spPr bwMode="auto">
          <a:xfrm>
            <a:off x="0" y="5229225"/>
            <a:ext cx="18351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3"/>
          <a:srcRect l="27142" t="76250" r="55786"/>
          <a:stretch>
            <a:fillRect/>
          </a:stretch>
        </p:blipFill>
        <p:spPr bwMode="auto">
          <a:xfrm>
            <a:off x="1835150" y="5229225"/>
            <a:ext cx="18732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3"/>
          <a:srcRect l="44214" t="76250" r="38729"/>
          <a:stretch>
            <a:fillRect/>
          </a:stretch>
        </p:blipFill>
        <p:spPr bwMode="auto">
          <a:xfrm>
            <a:off x="3708400" y="5229225"/>
            <a:ext cx="18716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3"/>
          <a:srcRect l="61271" t="76250" r="22323"/>
          <a:stretch>
            <a:fillRect/>
          </a:stretch>
        </p:blipFill>
        <p:spPr bwMode="auto">
          <a:xfrm>
            <a:off x="5580063" y="5229225"/>
            <a:ext cx="18002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25 Rectángulo"/>
          <p:cNvSpPr/>
          <p:nvPr/>
        </p:nvSpPr>
        <p:spPr>
          <a:xfrm>
            <a:off x="4429124" y="5572140"/>
            <a:ext cx="4429156" cy="1071570"/>
          </a:xfrm>
          <a:prstGeom prst="rect">
            <a:avLst/>
          </a:prstGeom>
          <a:solidFill>
            <a:schemeClr val="tx1">
              <a:alpha val="30000"/>
            </a:schemeClr>
          </a:solidFill>
          <a:ln w="88900" cap="rnd" cmpd="thickThin">
            <a:solidFill>
              <a:schemeClr val="bg2">
                <a:lumMod val="50000"/>
              </a:schemeClr>
            </a:solidFill>
            <a:round/>
          </a:ln>
          <a:scene3d>
            <a:camera prst="orthographicFront"/>
            <a:lightRig rig="threePt" dir="t">
              <a:rot lat="0" lon="0" rev="1200000"/>
            </a:lightRig>
          </a:scene3d>
          <a:sp3d extrusionH="12700" prstMaterial="plastic">
            <a:bevelT/>
            <a:extrusionClr>
              <a:srgbClr val="FFFF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27" name="26 CuadroTexto"/>
          <p:cNvSpPr txBox="1"/>
          <p:nvPr/>
        </p:nvSpPr>
        <p:spPr>
          <a:xfrm>
            <a:off x="4372668" y="5643578"/>
            <a:ext cx="44856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Shane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veía tranquilo, acariciaba al perro por última vez, y yo me preguntaba si él comprendía lo que estaba pasando.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4500562" y="5643578"/>
            <a:ext cx="4286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día siguiente, sentí 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esa 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familiar sensación en mi garganta cuando </a:t>
            </a:r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Belker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fue rodeado por la familia. </a:t>
            </a:r>
          </a:p>
        </p:txBody>
      </p:sp>
      <p:sp>
        <p:nvSpPr>
          <p:cNvPr id="29" name="28 CuadroTexto"/>
          <p:cNvSpPr txBox="1"/>
          <p:nvPr/>
        </p:nvSpPr>
        <p:spPr>
          <a:xfrm rot="18816140">
            <a:off x="-13584" y="286402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5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5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5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5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900"/>
                            </p:stCondLst>
                            <p:childTnLst>
                              <p:par>
                                <p:cTn id="10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9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7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265" r="1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l="30397" t="24792" r="52531" b="50000"/>
          <a:stretch>
            <a:fillRect/>
          </a:stretch>
        </p:blipFill>
        <p:spPr bwMode="auto">
          <a:xfrm>
            <a:off x="1835150" y="1700213"/>
            <a:ext cx="18732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 l="13672" r="69603" b="75208"/>
          <a:stretch>
            <a:fillRect/>
          </a:stretch>
        </p:blipFill>
        <p:spPr bwMode="auto">
          <a:xfrm>
            <a:off x="0" y="0"/>
            <a:ext cx="18351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 l="30397" r="52531" b="75208"/>
          <a:stretch>
            <a:fillRect/>
          </a:stretch>
        </p:blipFill>
        <p:spPr bwMode="auto">
          <a:xfrm>
            <a:off x="1835150" y="0"/>
            <a:ext cx="18732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 l="47468" r="35475" b="75208"/>
          <a:stretch>
            <a:fillRect/>
          </a:stretch>
        </p:blipFill>
        <p:spPr bwMode="auto">
          <a:xfrm>
            <a:off x="3708400" y="0"/>
            <a:ext cx="1871663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 l="64526" r="19068" b="75208"/>
          <a:stretch>
            <a:fillRect/>
          </a:stretch>
        </p:blipFill>
        <p:spPr bwMode="auto">
          <a:xfrm>
            <a:off x="5580063" y="0"/>
            <a:ext cx="1800225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/>
          <a:srcRect l="80932" r="3313" b="75208"/>
          <a:stretch>
            <a:fillRect/>
          </a:stretch>
        </p:blipFill>
        <p:spPr bwMode="auto">
          <a:xfrm>
            <a:off x="7380288" y="0"/>
            <a:ext cx="1728787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/>
          <a:srcRect l="13672" t="24792" r="69603" b="50000"/>
          <a:stretch>
            <a:fillRect/>
          </a:stretch>
        </p:blipFill>
        <p:spPr bwMode="auto">
          <a:xfrm>
            <a:off x="0" y="1700213"/>
            <a:ext cx="18351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/>
          <a:srcRect l="47468" t="24792" r="35475" b="50000"/>
          <a:stretch>
            <a:fillRect/>
          </a:stretch>
        </p:blipFill>
        <p:spPr bwMode="auto">
          <a:xfrm>
            <a:off x="3708400" y="1700213"/>
            <a:ext cx="1871663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/>
          <a:srcRect l="64526" t="24792" r="19068" b="50000"/>
          <a:stretch>
            <a:fillRect/>
          </a:stretch>
        </p:blipFill>
        <p:spPr bwMode="auto">
          <a:xfrm>
            <a:off x="5580063" y="1700213"/>
            <a:ext cx="1800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/>
          <a:srcRect l="80932" t="24792" r="3313" b="50000"/>
          <a:stretch>
            <a:fillRect/>
          </a:stretch>
        </p:blipFill>
        <p:spPr bwMode="auto">
          <a:xfrm>
            <a:off x="7380288" y="1700213"/>
            <a:ext cx="1728787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/>
          <a:srcRect l="13672" t="50000" r="69603" b="23750"/>
          <a:stretch>
            <a:fillRect/>
          </a:stretch>
        </p:blipFill>
        <p:spPr bwMode="auto">
          <a:xfrm>
            <a:off x="0" y="3429000"/>
            <a:ext cx="18351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/>
          <a:srcRect l="30397" t="50000" r="52531" b="23750"/>
          <a:stretch>
            <a:fillRect/>
          </a:stretch>
        </p:blipFill>
        <p:spPr bwMode="auto">
          <a:xfrm>
            <a:off x="1835150" y="3429000"/>
            <a:ext cx="18732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/>
          <a:srcRect l="47468" t="50000" r="35475" b="23750"/>
          <a:stretch>
            <a:fillRect/>
          </a:stretch>
        </p:blipFill>
        <p:spPr bwMode="auto">
          <a:xfrm>
            <a:off x="3708400" y="3429000"/>
            <a:ext cx="18716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/>
          <a:srcRect l="64526" t="50000" r="19068" b="23750"/>
          <a:stretch>
            <a:fillRect/>
          </a:stretch>
        </p:blipFill>
        <p:spPr bwMode="auto">
          <a:xfrm>
            <a:off x="5580063" y="34290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/>
          <a:srcRect l="80932" t="50000" r="3313" b="23750"/>
          <a:stretch>
            <a:fillRect/>
          </a:stretch>
        </p:blipFill>
        <p:spPr bwMode="auto">
          <a:xfrm>
            <a:off x="7380288" y="3429000"/>
            <a:ext cx="17287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/>
          <a:srcRect l="13672" t="76250" r="69603"/>
          <a:stretch>
            <a:fillRect/>
          </a:stretch>
        </p:blipFill>
        <p:spPr bwMode="auto">
          <a:xfrm>
            <a:off x="0" y="5229225"/>
            <a:ext cx="18351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/>
          <a:srcRect l="30397" t="76250" r="52531"/>
          <a:stretch>
            <a:fillRect/>
          </a:stretch>
        </p:blipFill>
        <p:spPr bwMode="auto">
          <a:xfrm>
            <a:off x="1835150" y="5229225"/>
            <a:ext cx="18732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/>
          <a:srcRect l="47468" t="76250" r="35475"/>
          <a:stretch>
            <a:fillRect/>
          </a:stretch>
        </p:blipFill>
        <p:spPr bwMode="auto">
          <a:xfrm>
            <a:off x="3708400" y="5229225"/>
            <a:ext cx="18716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/>
          <a:srcRect l="64526" t="76250" r="19068"/>
          <a:stretch>
            <a:fillRect/>
          </a:stretch>
        </p:blipFill>
        <p:spPr bwMode="auto">
          <a:xfrm>
            <a:off x="5580063" y="5229225"/>
            <a:ext cx="18002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/>
          <a:srcRect l="80932" t="76250" r="3313"/>
          <a:stretch>
            <a:fillRect/>
          </a:stretch>
        </p:blipFill>
        <p:spPr bwMode="auto">
          <a:xfrm>
            <a:off x="7380288" y="5229225"/>
            <a:ext cx="1728787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24 Rectángulo"/>
          <p:cNvSpPr/>
          <p:nvPr/>
        </p:nvSpPr>
        <p:spPr>
          <a:xfrm>
            <a:off x="4500562" y="5572140"/>
            <a:ext cx="4429156" cy="1071570"/>
          </a:xfrm>
          <a:prstGeom prst="rect">
            <a:avLst/>
          </a:prstGeom>
          <a:solidFill>
            <a:schemeClr val="tx1">
              <a:alpha val="30000"/>
            </a:schemeClr>
          </a:solidFill>
          <a:ln w="88900" cap="rnd" cmpd="thickThin">
            <a:solidFill>
              <a:schemeClr val="bg2">
                <a:lumMod val="50000"/>
              </a:schemeClr>
            </a:solidFill>
            <a:round/>
          </a:ln>
          <a:scene3d>
            <a:camera prst="orthographicFront"/>
            <a:lightRig rig="threePt" dir="t">
              <a:rot lat="0" lon="0" rev="1200000"/>
            </a:lightRig>
          </a:scene3d>
          <a:sp3d extrusionH="12700" prstMaterial="plastic">
            <a:bevelT/>
            <a:extrusionClr>
              <a:srgbClr val="FFFF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26" name="25 CuadroTexto"/>
          <p:cNvSpPr txBox="1"/>
          <p:nvPr/>
        </p:nvSpPr>
        <p:spPr>
          <a:xfrm>
            <a:off x="4786314" y="5643578"/>
            <a:ext cx="40569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pequeño niño pareció aceptar la transición de </a:t>
            </a:r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Belker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sin ninguna dificultad o confusión.</a:t>
            </a:r>
          </a:p>
        </p:txBody>
      </p:sp>
      <p:sp>
        <p:nvSpPr>
          <p:cNvPr id="27" name="26 CuadroTexto"/>
          <p:cNvSpPr txBox="1"/>
          <p:nvPr/>
        </p:nvSpPr>
        <p:spPr>
          <a:xfrm>
            <a:off x="4572000" y="5643578"/>
            <a:ext cx="4286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unos cuantos minutos </a:t>
            </a:r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Belker</a:t>
            </a:r>
            <a:endParaRPr lang="es-A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quedó dormido pacíficamente para ya no despertar. </a:t>
            </a:r>
          </a:p>
        </p:txBody>
      </p:sp>
      <p:sp>
        <p:nvSpPr>
          <p:cNvPr id="28" name="27 CuadroTexto"/>
          <p:cNvSpPr txBox="1"/>
          <p:nvPr/>
        </p:nvSpPr>
        <p:spPr>
          <a:xfrm rot="18816140">
            <a:off x="-13583" y="286403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latin typeface="Edwardian Script ITC" pitchFamily="66" charset="0"/>
              </a:rPr>
              <a:t>RaúlTM</a:t>
            </a:r>
            <a:endParaRPr lang="es-AR" dirty="0"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5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5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5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5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900"/>
                            </p:stCondLst>
                            <p:childTnLst>
                              <p:par>
                                <p:cTn id="10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9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7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tarulla\Documents\PPS y PPT\-Mis PPS-\para subir\Perros\sad-pug-dog-graphic.jpg"/>
          <p:cNvPicPr>
            <a:picLocks noChangeAspect="1" noChangeArrowheads="1"/>
          </p:cNvPicPr>
          <p:nvPr/>
        </p:nvPicPr>
        <p:blipFill>
          <a:blip r:embed="rId2"/>
          <a:srcRect l="10417" r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r="79931" b="75208"/>
          <a:stretch>
            <a:fillRect/>
          </a:stretch>
        </p:blipFill>
        <p:spPr bwMode="auto">
          <a:xfrm>
            <a:off x="0" y="0"/>
            <a:ext cx="1835150" cy="1700213"/>
          </a:xfrm>
          <a:prstGeom prst="rect">
            <a:avLst/>
          </a:prstGeom>
          <a:noFill/>
        </p:spPr>
      </p:pic>
      <p:pic>
        <p:nvPicPr>
          <p:cNvPr id="6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20069" r="59445" b="75208"/>
          <a:stretch>
            <a:fillRect/>
          </a:stretch>
        </p:blipFill>
        <p:spPr bwMode="auto">
          <a:xfrm>
            <a:off x="1835150" y="0"/>
            <a:ext cx="1873250" cy="1700213"/>
          </a:xfrm>
          <a:prstGeom prst="rect">
            <a:avLst/>
          </a:prstGeom>
          <a:noFill/>
        </p:spPr>
      </p:pic>
      <p:pic>
        <p:nvPicPr>
          <p:cNvPr id="9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40556" r="38975" b="75208"/>
          <a:stretch>
            <a:fillRect/>
          </a:stretch>
        </p:blipFill>
        <p:spPr bwMode="auto">
          <a:xfrm>
            <a:off x="3708400" y="0"/>
            <a:ext cx="1871663" cy="1700213"/>
          </a:xfrm>
          <a:prstGeom prst="rect">
            <a:avLst/>
          </a:prstGeom>
          <a:noFill/>
        </p:spPr>
      </p:pic>
      <p:pic>
        <p:nvPicPr>
          <p:cNvPr id="10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61024" r="19288" b="75208"/>
          <a:stretch>
            <a:fillRect/>
          </a:stretch>
        </p:blipFill>
        <p:spPr bwMode="auto">
          <a:xfrm>
            <a:off x="5580063" y="0"/>
            <a:ext cx="1800225" cy="1700213"/>
          </a:xfrm>
          <a:prstGeom prst="rect">
            <a:avLst/>
          </a:prstGeom>
          <a:noFill/>
        </p:spPr>
      </p:pic>
      <p:pic>
        <p:nvPicPr>
          <p:cNvPr id="11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80712" b="75208"/>
          <a:stretch>
            <a:fillRect/>
          </a:stretch>
        </p:blipFill>
        <p:spPr bwMode="auto">
          <a:xfrm>
            <a:off x="7380288" y="0"/>
            <a:ext cx="1763712" cy="1700213"/>
          </a:xfrm>
          <a:prstGeom prst="rect">
            <a:avLst/>
          </a:prstGeom>
          <a:noFill/>
        </p:spPr>
      </p:pic>
      <p:pic>
        <p:nvPicPr>
          <p:cNvPr id="12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t="24792" r="79931" b="50000"/>
          <a:stretch>
            <a:fillRect/>
          </a:stretch>
        </p:blipFill>
        <p:spPr bwMode="auto">
          <a:xfrm>
            <a:off x="0" y="1700213"/>
            <a:ext cx="1835150" cy="1728787"/>
          </a:xfrm>
          <a:prstGeom prst="rect">
            <a:avLst/>
          </a:prstGeom>
          <a:noFill/>
        </p:spPr>
      </p:pic>
      <p:pic>
        <p:nvPicPr>
          <p:cNvPr id="13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20069" t="24792" r="59445" b="50000"/>
          <a:stretch>
            <a:fillRect/>
          </a:stretch>
        </p:blipFill>
        <p:spPr bwMode="auto">
          <a:xfrm>
            <a:off x="1835150" y="1700213"/>
            <a:ext cx="1873250" cy="1728787"/>
          </a:xfrm>
          <a:prstGeom prst="rect">
            <a:avLst/>
          </a:prstGeom>
          <a:noFill/>
        </p:spPr>
      </p:pic>
      <p:pic>
        <p:nvPicPr>
          <p:cNvPr id="14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40556" t="24792" r="38975" b="50000"/>
          <a:stretch>
            <a:fillRect/>
          </a:stretch>
        </p:blipFill>
        <p:spPr bwMode="auto">
          <a:xfrm>
            <a:off x="3708400" y="1700213"/>
            <a:ext cx="1871663" cy="1728787"/>
          </a:xfrm>
          <a:prstGeom prst="rect">
            <a:avLst/>
          </a:prstGeom>
          <a:noFill/>
        </p:spPr>
      </p:pic>
      <p:pic>
        <p:nvPicPr>
          <p:cNvPr id="15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61024" t="24792" r="19288" b="50000"/>
          <a:stretch>
            <a:fillRect/>
          </a:stretch>
        </p:blipFill>
        <p:spPr bwMode="auto">
          <a:xfrm>
            <a:off x="5580063" y="1700213"/>
            <a:ext cx="1800225" cy="1728787"/>
          </a:xfrm>
          <a:prstGeom prst="rect">
            <a:avLst/>
          </a:prstGeom>
          <a:noFill/>
        </p:spPr>
      </p:pic>
      <p:pic>
        <p:nvPicPr>
          <p:cNvPr id="16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80712" t="24792" b="50000"/>
          <a:stretch>
            <a:fillRect/>
          </a:stretch>
        </p:blipFill>
        <p:spPr bwMode="auto">
          <a:xfrm>
            <a:off x="7380288" y="1700213"/>
            <a:ext cx="1763712" cy="1728787"/>
          </a:xfrm>
          <a:prstGeom prst="rect">
            <a:avLst/>
          </a:prstGeom>
          <a:noFill/>
        </p:spPr>
      </p:pic>
      <p:pic>
        <p:nvPicPr>
          <p:cNvPr id="17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t="50000" r="79931" b="23750"/>
          <a:stretch>
            <a:fillRect/>
          </a:stretch>
        </p:blipFill>
        <p:spPr bwMode="auto">
          <a:xfrm>
            <a:off x="0" y="3429000"/>
            <a:ext cx="1835150" cy="1800225"/>
          </a:xfrm>
          <a:prstGeom prst="rect">
            <a:avLst/>
          </a:prstGeom>
          <a:noFill/>
        </p:spPr>
      </p:pic>
      <p:pic>
        <p:nvPicPr>
          <p:cNvPr id="18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20069" t="50000" r="59445" b="23750"/>
          <a:stretch>
            <a:fillRect/>
          </a:stretch>
        </p:blipFill>
        <p:spPr bwMode="auto">
          <a:xfrm>
            <a:off x="1835150" y="3429000"/>
            <a:ext cx="1873250" cy="1800225"/>
          </a:xfrm>
          <a:prstGeom prst="rect">
            <a:avLst/>
          </a:prstGeom>
          <a:noFill/>
        </p:spPr>
      </p:pic>
      <p:pic>
        <p:nvPicPr>
          <p:cNvPr id="19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40556" t="50000" r="38975" b="23750"/>
          <a:stretch>
            <a:fillRect/>
          </a:stretch>
        </p:blipFill>
        <p:spPr bwMode="auto">
          <a:xfrm>
            <a:off x="3708400" y="3429000"/>
            <a:ext cx="1871663" cy="1800225"/>
          </a:xfrm>
          <a:prstGeom prst="rect">
            <a:avLst/>
          </a:prstGeom>
          <a:noFill/>
        </p:spPr>
      </p:pic>
      <p:pic>
        <p:nvPicPr>
          <p:cNvPr id="20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61024" t="50000" r="19288" b="23750"/>
          <a:stretch>
            <a:fillRect/>
          </a:stretch>
        </p:blipFill>
        <p:spPr bwMode="auto">
          <a:xfrm>
            <a:off x="5580063" y="3429000"/>
            <a:ext cx="1800225" cy="1800225"/>
          </a:xfrm>
          <a:prstGeom prst="rect">
            <a:avLst/>
          </a:prstGeom>
          <a:noFill/>
        </p:spPr>
      </p:pic>
      <p:pic>
        <p:nvPicPr>
          <p:cNvPr id="21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80712" t="50000" b="23750"/>
          <a:stretch>
            <a:fillRect/>
          </a:stretch>
        </p:blipFill>
        <p:spPr bwMode="auto">
          <a:xfrm>
            <a:off x="7380288" y="3429000"/>
            <a:ext cx="1763712" cy="1800225"/>
          </a:xfrm>
          <a:prstGeom prst="rect">
            <a:avLst/>
          </a:prstGeom>
          <a:noFill/>
        </p:spPr>
      </p:pic>
      <p:pic>
        <p:nvPicPr>
          <p:cNvPr id="23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20070" t="76250" r="59444"/>
          <a:stretch>
            <a:fillRect/>
          </a:stretch>
        </p:blipFill>
        <p:spPr bwMode="auto">
          <a:xfrm>
            <a:off x="1835150" y="5229225"/>
            <a:ext cx="1873250" cy="1628775"/>
          </a:xfrm>
          <a:prstGeom prst="rect">
            <a:avLst/>
          </a:prstGeom>
          <a:noFill/>
        </p:spPr>
      </p:pic>
      <p:pic>
        <p:nvPicPr>
          <p:cNvPr id="24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t="76250" r="79931"/>
          <a:stretch>
            <a:fillRect/>
          </a:stretch>
        </p:blipFill>
        <p:spPr bwMode="auto">
          <a:xfrm>
            <a:off x="0" y="5229225"/>
            <a:ext cx="1835150" cy="1628775"/>
          </a:xfrm>
          <a:prstGeom prst="rect">
            <a:avLst/>
          </a:prstGeom>
          <a:noFill/>
        </p:spPr>
      </p:pic>
      <p:pic>
        <p:nvPicPr>
          <p:cNvPr id="25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40556" t="76250" r="38975"/>
          <a:stretch>
            <a:fillRect/>
          </a:stretch>
        </p:blipFill>
        <p:spPr bwMode="auto">
          <a:xfrm>
            <a:off x="3708400" y="5229225"/>
            <a:ext cx="1871663" cy="1628775"/>
          </a:xfrm>
          <a:prstGeom prst="rect">
            <a:avLst/>
          </a:prstGeom>
          <a:noFill/>
        </p:spPr>
      </p:pic>
      <p:pic>
        <p:nvPicPr>
          <p:cNvPr id="26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61024" t="76250" r="19288"/>
          <a:stretch>
            <a:fillRect/>
          </a:stretch>
        </p:blipFill>
        <p:spPr bwMode="auto">
          <a:xfrm>
            <a:off x="5580063" y="5229225"/>
            <a:ext cx="1800225" cy="1628775"/>
          </a:xfrm>
          <a:prstGeom prst="rect">
            <a:avLst/>
          </a:prstGeom>
          <a:noFill/>
        </p:spPr>
      </p:pic>
      <p:pic>
        <p:nvPicPr>
          <p:cNvPr id="27" name="Picture 3" descr="C:\Users\rtarulla\Documents\PPS y PPT\-Mis PPS-\para subir\Perros\perros.jpg"/>
          <p:cNvPicPr>
            <a:picLocks noChangeAspect="1" noChangeArrowheads="1"/>
          </p:cNvPicPr>
          <p:nvPr/>
        </p:nvPicPr>
        <p:blipFill>
          <a:blip r:embed="rId3"/>
          <a:srcRect l="80712" t="76250"/>
          <a:stretch>
            <a:fillRect/>
          </a:stretch>
        </p:blipFill>
        <p:spPr bwMode="auto">
          <a:xfrm>
            <a:off x="7380288" y="5229225"/>
            <a:ext cx="1763712" cy="1628775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4000496" y="224298"/>
            <a:ext cx="4941214" cy="1275875"/>
          </a:xfrm>
          <a:prstGeom prst="rect">
            <a:avLst/>
          </a:prstGeom>
          <a:solidFill>
            <a:schemeClr val="tx1">
              <a:alpha val="30000"/>
            </a:schemeClr>
          </a:solidFill>
          <a:ln w="88900" cap="rnd" cmpd="thickThin">
            <a:solidFill>
              <a:schemeClr val="bg2">
                <a:lumMod val="50000"/>
              </a:schemeClr>
            </a:solidFill>
            <a:round/>
          </a:ln>
          <a:scene3d>
            <a:camera prst="orthographicFront"/>
            <a:lightRig rig="threePt" dir="t">
              <a:rot lat="0" lon="0" rev="1200000"/>
            </a:lightRig>
          </a:scene3d>
          <a:sp3d extrusionH="12700" prstMaterial="plastic">
            <a:bevelT/>
            <a:extrusionClr>
              <a:srgbClr val="FFFF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29" name="28 CuadroTexto"/>
          <p:cNvSpPr txBox="1"/>
          <p:nvPr/>
        </p:nvSpPr>
        <p:spPr>
          <a:xfrm>
            <a:off x="4455037" y="428604"/>
            <a:ext cx="40569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Shane</a:t>
            </a:r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que había estado escuchando atentamente, elevó su voz y dijo: </a:t>
            </a:r>
          </a:p>
          <a:p>
            <a:pPr algn="ctr"/>
            <a:r>
              <a:rPr lang="es-AR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''yo sé porqué.''</a:t>
            </a:r>
          </a:p>
        </p:txBody>
      </p:sp>
      <p:sp>
        <p:nvSpPr>
          <p:cNvPr id="30" name="29 CuadroTexto"/>
          <p:cNvSpPr txBox="1"/>
          <p:nvPr/>
        </p:nvSpPr>
        <p:spPr>
          <a:xfrm>
            <a:off x="4051128" y="237506"/>
            <a:ext cx="4786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sentamos todos por un momento preguntándonos en voz alta porqué , tristemente, la vida de los perros  es más corta que la de los humanos. </a:t>
            </a:r>
          </a:p>
        </p:txBody>
      </p:sp>
      <p:sp>
        <p:nvSpPr>
          <p:cNvPr id="31" name="30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5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5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5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5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900"/>
                            </p:stCondLst>
                            <p:childTnLst>
                              <p:par>
                                <p:cTn id="10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9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7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rtarulla\Documents\PPS y PPT\-Mis PPS-\para subir\Perros\cute-puppies-dog-graph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/>
          <a:srcRect l="10428" r="72829" b="75208"/>
          <a:stretch>
            <a:fillRect/>
          </a:stretch>
        </p:blipFill>
        <p:spPr bwMode="auto">
          <a:xfrm>
            <a:off x="0" y="0"/>
            <a:ext cx="18351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/>
          <a:srcRect l="27171" r="55739" b="75208"/>
          <a:stretch>
            <a:fillRect/>
          </a:stretch>
        </p:blipFill>
        <p:spPr bwMode="auto">
          <a:xfrm>
            <a:off x="1835150" y="0"/>
            <a:ext cx="18732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/>
          <a:srcRect l="44261" r="38663" b="75208"/>
          <a:stretch>
            <a:fillRect/>
          </a:stretch>
        </p:blipFill>
        <p:spPr bwMode="auto">
          <a:xfrm>
            <a:off x="3708400" y="0"/>
            <a:ext cx="1871663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 l="61337" r="22239" b="75208"/>
          <a:stretch>
            <a:fillRect/>
          </a:stretch>
        </p:blipFill>
        <p:spPr bwMode="auto">
          <a:xfrm>
            <a:off x="5580063" y="0"/>
            <a:ext cx="1800225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/>
          <a:srcRect l="77761" r="6148" b="75208"/>
          <a:stretch>
            <a:fillRect/>
          </a:stretch>
        </p:blipFill>
        <p:spPr bwMode="auto">
          <a:xfrm>
            <a:off x="7380288" y="0"/>
            <a:ext cx="1763712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/>
          <a:srcRect l="10428" t="24792" r="72829" b="50000"/>
          <a:stretch>
            <a:fillRect/>
          </a:stretch>
        </p:blipFill>
        <p:spPr bwMode="auto">
          <a:xfrm>
            <a:off x="0" y="1700213"/>
            <a:ext cx="18351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/>
          <a:srcRect l="27171" t="24792" r="55739" b="50000"/>
          <a:stretch>
            <a:fillRect/>
          </a:stretch>
        </p:blipFill>
        <p:spPr bwMode="auto">
          <a:xfrm>
            <a:off x="1835150" y="1700213"/>
            <a:ext cx="18732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/>
          <a:srcRect l="44261" t="24792" r="38663" b="50000"/>
          <a:stretch>
            <a:fillRect/>
          </a:stretch>
        </p:blipFill>
        <p:spPr bwMode="auto">
          <a:xfrm>
            <a:off x="3708400" y="1700213"/>
            <a:ext cx="1871663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/>
          <a:srcRect l="61337" t="24792" r="22239" b="50000"/>
          <a:stretch>
            <a:fillRect/>
          </a:stretch>
        </p:blipFill>
        <p:spPr bwMode="auto">
          <a:xfrm>
            <a:off x="5580063" y="1700213"/>
            <a:ext cx="1800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/>
          <a:srcRect l="77761" t="24792" r="6148" b="50000"/>
          <a:stretch>
            <a:fillRect/>
          </a:stretch>
        </p:blipFill>
        <p:spPr bwMode="auto">
          <a:xfrm>
            <a:off x="7380288" y="1700213"/>
            <a:ext cx="1763712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/>
          <a:srcRect l="10428" t="50000" r="72829" b="23750"/>
          <a:stretch>
            <a:fillRect/>
          </a:stretch>
        </p:blipFill>
        <p:spPr bwMode="auto">
          <a:xfrm>
            <a:off x="0" y="3429000"/>
            <a:ext cx="18351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/>
          <a:srcRect l="27171" t="50000" r="55739" b="23750"/>
          <a:stretch>
            <a:fillRect/>
          </a:stretch>
        </p:blipFill>
        <p:spPr bwMode="auto">
          <a:xfrm>
            <a:off x="1835150" y="3429000"/>
            <a:ext cx="18732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/>
          <a:srcRect l="44261" t="50000" r="38663" b="23750"/>
          <a:stretch>
            <a:fillRect/>
          </a:stretch>
        </p:blipFill>
        <p:spPr bwMode="auto">
          <a:xfrm>
            <a:off x="3708400" y="3429000"/>
            <a:ext cx="18716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/>
          <a:srcRect l="61337" t="50000" r="22239" b="23750"/>
          <a:stretch>
            <a:fillRect/>
          </a:stretch>
        </p:blipFill>
        <p:spPr bwMode="auto">
          <a:xfrm>
            <a:off x="5580063" y="34290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3"/>
          <a:srcRect l="77761" t="50000" r="6148" b="23750"/>
          <a:stretch>
            <a:fillRect/>
          </a:stretch>
        </p:blipFill>
        <p:spPr bwMode="auto">
          <a:xfrm>
            <a:off x="7380288" y="3429000"/>
            <a:ext cx="17637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3"/>
          <a:srcRect l="10428" t="76250" r="72829"/>
          <a:stretch>
            <a:fillRect/>
          </a:stretch>
        </p:blipFill>
        <p:spPr bwMode="auto">
          <a:xfrm>
            <a:off x="0" y="5229225"/>
            <a:ext cx="18351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3"/>
          <a:srcRect l="27171" t="76250" r="55739"/>
          <a:stretch>
            <a:fillRect/>
          </a:stretch>
        </p:blipFill>
        <p:spPr bwMode="auto">
          <a:xfrm>
            <a:off x="1835150" y="5229225"/>
            <a:ext cx="18732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3"/>
          <a:srcRect l="44261" t="76250" r="38663"/>
          <a:stretch>
            <a:fillRect/>
          </a:stretch>
        </p:blipFill>
        <p:spPr bwMode="auto">
          <a:xfrm>
            <a:off x="3708400" y="5229225"/>
            <a:ext cx="18716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3"/>
          <a:srcRect l="61337" t="76250" r="22239"/>
          <a:stretch>
            <a:fillRect/>
          </a:stretch>
        </p:blipFill>
        <p:spPr bwMode="auto">
          <a:xfrm>
            <a:off x="5580063" y="5229225"/>
            <a:ext cx="18002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3"/>
          <a:srcRect l="77761" t="76250" r="6148"/>
          <a:stretch>
            <a:fillRect/>
          </a:stretch>
        </p:blipFill>
        <p:spPr bwMode="auto">
          <a:xfrm>
            <a:off x="7380288" y="5229225"/>
            <a:ext cx="176371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25 Rectángulo"/>
          <p:cNvSpPr/>
          <p:nvPr/>
        </p:nvSpPr>
        <p:spPr>
          <a:xfrm>
            <a:off x="4500562" y="214290"/>
            <a:ext cx="4428000" cy="1071570"/>
          </a:xfrm>
          <a:prstGeom prst="rect">
            <a:avLst/>
          </a:prstGeom>
          <a:solidFill>
            <a:schemeClr val="tx1">
              <a:alpha val="30000"/>
            </a:schemeClr>
          </a:solidFill>
          <a:ln w="88900" cap="rnd" cmpd="thickThin">
            <a:solidFill>
              <a:schemeClr val="bg2">
                <a:lumMod val="50000"/>
              </a:schemeClr>
            </a:solidFill>
            <a:round/>
          </a:ln>
          <a:scene3d>
            <a:camera prst="orthographicFront"/>
            <a:lightRig rig="threePt" dir="t">
              <a:rot lat="0" lon="0" rev="1200000"/>
            </a:lightRig>
          </a:scene3d>
          <a:sp3d extrusionH="12700" prstMaterial="plastic">
            <a:bevelT/>
            <a:extrusionClr>
              <a:srgbClr val="FFFF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27" name="26 CuadroTexto"/>
          <p:cNvSpPr txBox="1"/>
          <p:nvPr/>
        </p:nvSpPr>
        <p:spPr>
          <a:xfrm>
            <a:off x="4572000" y="285728"/>
            <a:ext cx="42862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he escuchado una explicación mas reconfortante que ésta. Este momento cambio mi forma de ver la vida. 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4643438" y="285728"/>
            <a:ext cx="41434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Sobresaltados, todos nos volvimos hacia él. Lo que dijo a continuación me maravilló. </a:t>
            </a:r>
          </a:p>
        </p:txBody>
      </p:sp>
      <p:sp>
        <p:nvSpPr>
          <p:cNvPr id="29" name="28 CuadroTexto"/>
          <p:cNvSpPr txBox="1"/>
          <p:nvPr/>
        </p:nvSpPr>
        <p:spPr>
          <a:xfrm rot="18816140">
            <a:off x="-13583" y="286403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latin typeface="Edwardian Script ITC" pitchFamily="66" charset="0"/>
              </a:rPr>
              <a:t>RaúlTM</a:t>
            </a:r>
            <a:endParaRPr lang="es-AR" dirty="0"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5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5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5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5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900"/>
                            </p:stCondLst>
                            <p:childTnLst>
                              <p:par>
                                <p:cTn id="10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9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7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 l="9338" r="6738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/>
          <a:srcRect l="2330" r="78649" b="75208"/>
          <a:stretch>
            <a:fillRect/>
          </a:stretch>
        </p:blipFill>
        <p:spPr bwMode="auto">
          <a:xfrm>
            <a:off x="0" y="0"/>
            <a:ext cx="18351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/>
          <a:srcRect l="21351" r="59234" b="75208"/>
          <a:stretch>
            <a:fillRect/>
          </a:stretch>
        </p:blipFill>
        <p:spPr bwMode="auto">
          <a:xfrm>
            <a:off x="1835150" y="0"/>
            <a:ext cx="18732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/>
          <a:srcRect l="40766" r="39835" b="75208"/>
          <a:stretch>
            <a:fillRect/>
          </a:stretch>
        </p:blipFill>
        <p:spPr bwMode="auto">
          <a:xfrm>
            <a:off x="3708400" y="0"/>
            <a:ext cx="1871663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 l="60165" r="21176" b="75208"/>
          <a:stretch>
            <a:fillRect/>
          </a:stretch>
        </p:blipFill>
        <p:spPr bwMode="auto">
          <a:xfrm>
            <a:off x="5580063" y="0"/>
            <a:ext cx="1800225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/>
          <a:srcRect l="78824" r="2896" b="75208"/>
          <a:stretch>
            <a:fillRect/>
          </a:stretch>
        </p:blipFill>
        <p:spPr bwMode="auto">
          <a:xfrm>
            <a:off x="7380288" y="0"/>
            <a:ext cx="1763712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/>
          <a:srcRect l="2330" t="24792" r="78649" b="50000"/>
          <a:stretch>
            <a:fillRect/>
          </a:stretch>
        </p:blipFill>
        <p:spPr bwMode="auto">
          <a:xfrm>
            <a:off x="0" y="1700213"/>
            <a:ext cx="18351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/>
          <a:srcRect l="21351" t="24792" r="59234" b="50000"/>
          <a:stretch>
            <a:fillRect/>
          </a:stretch>
        </p:blipFill>
        <p:spPr bwMode="auto">
          <a:xfrm>
            <a:off x="1835150" y="1700213"/>
            <a:ext cx="187325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/>
          <a:srcRect l="40766" t="24792" r="39835" b="50000"/>
          <a:stretch>
            <a:fillRect/>
          </a:stretch>
        </p:blipFill>
        <p:spPr bwMode="auto">
          <a:xfrm>
            <a:off x="3708400" y="1700213"/>
            <a:ext cx="1871663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/>
          <a:srcRect l="60165" t="24792" r="21176" b="50000"/>
          <a:stretch>
            <a:fillRect/>
          </a:stretch>
        </p:blipFill>
        <p:spPr bwMode="auto">
          <a:xfrm>
            <a:off x="5580063" y="1700213"/>
            <a:ext cx="18002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/>
          <a:srcRect l="78824" t="24792" r="2896" b="50000"/>
          <a:stretch>
            <a:fillRect/>
          </a:stretch>
        </p:blipFill>
        <p:spPr bwMode="auto">
          <a:xfrm>
            <a:off x="7380288" y="1700213"/>
            <a:ext cx="1763712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/>
          <a:srcRect l="2330" t="50000" r="78649" b="23750"/>
          <a:stretch>
            <a:fillRect/>
          </a:stretch>
        </p:blipFill>
        <p:spPr bwMode="auto">
          <a:xfrm>
            <a:off x="0" y="3429000"/>
            <a:ext cx="18351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/>
          <a:srcRect l="21351" t="50000" r="59234" b="23750"/>
          <a:stretch>
            <a:fillRect/>
          </a:stretch>
        </p:blipFill>
        <p:spPr bwMode="auto">
          <a:xfrm>
            <a:off x="1835150" y="3429000"/>
            <a:ext cx="18732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/>
          <a:srcRect l="40766" t="50000" r="39835" b="23750"/>
          <a:stretch>
            <a:fillRect/>
          </a:stretch>
        </p:blipFill>
        <p:spPr bwMode="auto">
          <a:xfrm>
            <a:off x="3708400" y="3429000"/>
            <a:ext cx="18716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/>
          <a:srcRect l="60165" t="50000" r="21176" b="23750"/>
          <a:stretch>
            <a:fillRect/>
          </a:stretch>
        </p:blipFill>
        <p:spPr bwMode="auto">
          <a:xfrm>
            <a:off x="5580063" y="34290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3"/>
          <a:srcRect l="78824" t="50000" r="2896" b="23750"/>
          <a:stretch>
            <a:fillRect/>
          </a:stretch>
        </p:blipFill>
        <p:spPr bwMode="auto">
          <a:xfrm>
            <a:off x="7380288" y="3429000"/>
            <a:ext cx="17637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3"/>
          <a:srcRect l="2330" t="76250" r="78649"/>
          <a:stretch>
            <a:fillRect/>
          </a:stretch>
        </p:blipFill>
        <p:spPr bwMode="auto">
          <a:xfrm>
            <a:off x="0" y="5229225"/>
            <a:ext cx="1835150" cy="162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3"/>
          <a:srcRect l="21351" t="76250" r="59234"/>
          <a:stretch>
            <a:fillRect/>
          </a:stretch>
        </p:blipFill>
        <p:spPr bwMode="auto">
          <a:xfrm>
            <a:off x="1835150" y="5229225"/>
            <a:ext cx="1873250" cy="162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3"/>
          <a:srcRect l="40766" t="76250" r="39835"/>
          <a:stretch>
            <a:fillRect/>
          </a:stretch>
        </p:blipFill>
        <p:spPr bwMode="auto">
          <a:xfrm>
            <a:off x="3708400" y="5229225"/>
            <a:ext cx="1871663" cy="162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3"/>
          <a:srcRect l="60165" t="76250" r="21176"/>
          <a:stretch>
            <a:fillRect/>
          </a:stretch>
        </p:blipFill>
        <p:spPr bwMode="auto">
          <a:xfrm>
            <a:off x="5580063" y="5229225"/>
            <a:ext cx="1800225" cy="162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3"/>
          <a:srcRect l="78824" t="76250" r="2896"/>
          <a:stretch>
            <a:fillRect/>
          </a:stretch>
        </p:blipFill>
        <p:spPr bwMode="auto">
          <a:xfrm>
            <a:off x="7380288" y="5229225"/>
            <a:ext cx="1763712" cy="162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25 Rectángulo"/>
          <p:cNvSpPr/>
          <p:nvPr/>
        </p:nvSpPr>
        <p:spPr>
          <a:xfrm>
            <a:off x="214282" y="214290"/>
            <a:ext cx="4428000" cy="1214446"/>
          </a:xfrm>
          <a:prstGeom prst="rect">
            <a:avLst/>
          </a:prstGeom>
          <a:solidFill>
            <a:schemeClr val="tx1">
              <a:alpha val="30000"/>
            </a:schemeClr>
          </a:solidFill>
          <a:ln w="88900" cap="rnd" cmpd="thickThin">
            <a:solidFill>
              <a:schemeClr val="bg2">
                <a:lumMod val="50000"/>
              </a:schemeClr>
            </a:solidFill>
            <a:round/>
          </a:ln>
          <a:scene3d>
            <a:camera prst="orthographicFront"/>
            <a:lightRig rig="threePt" dir="t">
              <a:rot lat="0" lon="0" rev="1200000"/>
            </a:lightRig>
          </a:scene3d>
          <a:sp3d extrusionH="12700" prstMaterial="plastic">
            <a:bevelT/>
            <a:extrusionClr>
              <a:srgbClr val="FFFF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27" name="26 CuadroTexto"/>
          <p:cNvSpPr txBox="1"/>
          <p:nvPr/>
        </p:nvSpPr>
        <p:spPr>
          <a:xfrm>
            <a:off x="285720" y="357166"/>
            <a:ext cx="42862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''Bueno, como los perros ya saben cómo hacer todo eso, entonces no tienen que quedarse por tanto tiempo”.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352598" y="212018"/>
            <a:ext cx="4143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dijo, </a:t>
            </a:r>
            <a:r>
              <a:rPr lang="es-AR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“las </a:t>
            </a:r>
            <a:r>
              <a:rPr lang="es-AR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personas nacen para que puedan  aprender </a:t>
            </a:r>
            <a:r>
              <a:rPr lang="es-AR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cómo </a:t>
            </a:r>
            <a:r>
              <a:rPr lang="es-AR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vivir una buena vida, </a:t>
            </a:r>
            <a:r>
              <a:rPr lang="es-AR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cómo </a:t>
            </a:r>
            <a:r>
              <a:rPr lang="es-AR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 a los demás todo el tiempo y ser buenas personas, correcto?''</a:t>
            </a:r>
          </a:p>
        </p:txBody>
      </p:sp>
      <p:sp>
        <p:nvSpPr>
          <p:cNvPr id="29" name="28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5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5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5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5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5" presetClass="exit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5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900"/>
                            </p:stCondLst>
                            <p:childTnLst>
                              <p:par>
                                <p:cTn id="10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9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7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http://pediatricdentistsanangelo.com/wp-content/uploads/2012/04/Belker-300x296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857356" y="2075032"/>
            <a:ext cx="2857500" cy="2819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outerShdw blurRad="317500" dist="254000" dir="12600000" algn="r" rotWithShape="0">
              <a:schemeClr val="bg1">
                <a:alpha val="40000"/>
              </a:schemeClr>
            </a:outerShdw>
            <a:reflection blurRad="12700" stA="28000" endPos="28000" dist="5000" dir="5400000" sy="-100000" algn="bl" rotWithShape="0"/>
          </a:effectLst>
          <a:scene3d>
            <a:camera prst="perspectiveContrastingLeftFacing" fov="3000000">
              <a:rot lat="1200000" lon="20400000" rev="21594000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4-Point Star 28"/>
          <p:cNvSpPr/>
          <p:nvPr/>
        </p:nvSpPr>
        <p:spPr>
          <a:xfrm rot="890656">
            <a:off x="1338202" y="2355972"/>
            <a:ext cx="469894" cy="46989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4-Point Star 29"/>
          <p:cNvSpPr/>
          <p:nvPr/>
        </p:nvSpPr>
        <p:spPr>
          <a:xfrm rot="890656">
            <a:off x="4547538" y="1685528"/>
            <a:ext cx="350459" cy="35045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4-Point Star 31"/>
          <p:cNvSpPr/>
          <p:nvPr/>
        </p:nvSpPr>
        <p:spPr>
          <a:xfrm rot="890656">
            <a:off x="2279298" y="1717499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4-Point Star 55"/>
          <p:cNvSpPr/>
          <p:nvPr/>
        </p:nvSpPr>
        <p:spPr>
          <a:xfrm rot="890656">
            <a:off x="2672669" y="1267891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4-Point Star 31"/>
          <p:cNvSpPr/>
          <p:nvPr/>
        </p:nvSpPr>
        <p:spPr>
          <a:xfrm rot="890656">
            <a:off x="5107905" y="3268153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4-Point Star 55"/>
          <p:cNvSpPr/>
          <p:nvPr/>
        </p:nvSpPr>
        <p:spPr>
          <a:xfrm rot="890656">
            <a:off x="1393128" y="1717498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4-Point Star 28"/>
          <p:cNvSpPr/>
          <p:nvPr/>
        </p:nvSpPr>
        <p:spPr>
          <a:xfrm rot="890656">
            <a:off x="3490180" y="5135979"/>
            <a:ext cx="430795" cy="53379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5857884" y="2428868"/>
            <a:ext cx="175156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40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Belker</a:t>
            </a:r>
            <a:endParaRPr lang="en-US" sz="4000" dirty="0" smtClean="0">
              <a:gradFill flip="none" rotWithShape="1"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16200000" scaled="1"/>
                <a:tileRect/>
              </a:gradFill>
              <a:effectLst>
                <a:reflection blurRad="6350" stA="55000" endA="300" endPos="45500" dir="5400000" sy="-100000" algn="bl" rotWithShape="0"/>
              </a:effectLst>
              <a:latin typeface="Franklin Gothic Heavy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500694" y="3429000"/>
            <a:ext cx="2460931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60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Shane</a:t>
            </a:r>
          </a:p>
        </p:txBody>
      </p:sp>
      <p:grpSp>
        <p:nvGrpSpPr>
          <p:cNvPr id="20" name="19 Grupo"/>
          <p:cNvGrpSpPr/>
          <p:nvPr/>
        </p:nvGrpSpPr>
        <p:grpSpPr>
          <a:xfrm>
            <a:off x="6510351" y="2924171"/>
            <a:ext cx="473207" cy="769441"/>
            <a:chOff x="6510351" y="2924171"/>
            <a:chExt cx="473207" cy="769441"/>
          </a:xfrm>
        </p:grpSpPr>
        <p:sp>
          <p:nvSpPr>
            <p:cNvPr id="15" name="TextBox 8"/>
            <p:cNvSpPr txBox="1"/>
            <p:nvPr/>
          </p:nvSpPr>
          <p:spPr>
            <a:xfrm>
              <a:off x="6510351" y="2924171"/>
              <a:ext cx="473207" cy="76944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en-US" sz="4400" dirty="0" smtClean="0">
                  <a:gradFill flip="none" rotWithShape="1"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16200000" scaled="1"/>
                    <a:tileRect/>
                  </a:gradFill>
                  <a:effectLst>
                    <a:reflection blurRad="6350" stA="55000" endA="300" endPos="45500" dir="5400000" sy="-100000" algn="bl" rotWithShape="0"/>
                  </a:effectLst>
                  <a:latin typeface="Franklin Gothic Heavy" pitchFamily="34" charset="0"/>
                </a:rPr>
                <a:t>y</a:t>
              </a:r>
            </a:p>
          </p:txBody>
        </p:sp>
        <p:sp>
          <p:nvSpPr>
            <p:cNvPr id="18" name="17 Forma libre"/>
            <p:cNvSpPr/>
            <p:nvPr/>
          </p:nvSpPr>
          <p:spPr>
            <a:xfrm>
              <a:off x="6595169" y="3438029"/>
              <a:ext cx="104653" cy="93895"/>
            </a:xfrm>
            <a:custGeom>
              <a:avLst/>
              <a:gdLst>
                <a:gd name="connsiteX0" fmla="*/ 78651 w 104653"/>
                <a:gd name="connsiteY0" fmla="*/ 2889 h 93895"/>
                <a:gd name="connsiteX1" fmla="*/ 87318 w 104653"/>
                <a:gd name="connsiteY1" fmla="*/ 20223 h 93895"/>
                <a:gd name="connsiteX2" fmla="*/ 95986 w 104653"/>
                <a:gd name="connsiteY2" fmla="*/ 46225 h 93895"/>
                <a:gd name="connsiteX3" fmla="*/ 104653 w 104653"/>
                <a:gd name="connsiteY3" fmla="*/ 59226 h 93895"/>
                <a:gd name="connsiteX4" fmla="*/ 100319 w 104653"/>
                <a:gd name="connsiteY4" fmla="*/ 85228 h 93895"/>
                <a:gd name="connsiteX5" fmla="*/ 87318 w 104653"/>
                <a:gd name="connsiteY5" fmla="*/ 93895 h 93895"/>
                <a:gd name="connsiteX6" fmla="*/ 17980 w 104653"/>
                <a:gd name="connsiteY6" fmla="*/ 89562 h 93895"/>
                <a:gd name="connsiteX7" fmla="*/ 4979 w 104653"/>
                <a:gd name="connsiteY7" fmla="*/ 80894 h 93895"/>
                <a:gd name="connsiteX8" fmla="*/ 17980 w 104653"/>
                <a:gd name="connsiteY8" fmla="*/ 33224 h 93895"/>
                <a:gd name="connsiteX9" fmla="*/ 22313 w 104653"/>
                <a:gd name="connsiteY9" fmla="*/ 15889 h 93895"/>
                <a:gd name="connsiteX10" fmla="*/ 48315 w 104653"/>
                <a:gd name="connsiteY10" fmla="*/ 2889 h 93895"/>
                <a:gd name="connsiteX11" fmla="*/ 78651 w 104653"/>
                <a:gd name="connsiteY11" fmla="*/ 2889 h 93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4653" h="93895">
                  <a:moveTo>
                    <a:pt x="78651" y="2889"/>
                  </a:moveTo>
                  <a:cubicBezTo>
                    <a:pt x="85152" y="5778"/>
                    <a:pt x="84919" y="14225"/>
                    <a:pt x="87318" y="20223"/>
                  </a:cubicBezTo>
                  <a:cubicBezTo>
                    <a:pt x="90711" y="28706"/>
                    <a:pt x="90918" y="38623"/>
                    <a:pt x="95986" y="46225"/>
                  </a:cubicBezTo>
                  <a:lnTo>
                    <a:pt x="104653" y="59226"/>
                  </a:lnTo>
                  <a:cubicBezTo>
                    <a:pt x="103208" y="67893"/>
                    <a:pt x="104249" y="77369"/>
                    <a:pt x="100319" y="85228"/>
                  </a:cubicBezTo>
                  <a:cubicBezTo>
                    <a:pt x="97990" y="89886"/>
                    <a:pt x="92519" y="93621"/>
                    <a:pt x="87318" y="93895"/>
                  </a:cubicBezTo>
                  <a:lnTo>
                    <a:pt x="17980" y="89562"/>
                  </a:lnTo>
                  <a:cubicBezTo>
                    <a:pt x="13646" y="86673"/>
                    <a:pt x="6000" y="86001"/>
                    <a:pt x="4979" y="80894"/>
                  </a:cubicBezTo>
                  <a:cubicBezTo>
                    <a:pt x="0" y="55996"/>
                    <a:pt x="7307" y="49234"/>
                    <a:pt x="17980" y="33224"/>
                  </a:cubicBezTo>
                  <a:cubicBezTo>
                    <a:pt x="19424" y="27446"/>
                    <a:pt x="19009" y="20845"/>
                    <a:pt x="22313" y="15889"/>
                  </a:cubicBezTo>
                  <a:cubicBezTo>
                    <a:pt x="27113" y="8688"/>
                    <a:pt x="40899" y="5361"/>
                    <a:pt x="48315" y="2889"/>
                  </a:cubicBezTo>
                  <a:cubicBezTo>
                    <a:pt x="76332" y="7558"/>
                    <a:pt x="72151" y="0"/>
                    <a:pt x="78651" y="288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7" name="16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1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grpId="1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xit" presetSubtype="0" fill="hold" grpId="1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400"/>
                            </p:stCondLst>
                            <p:childTnLst>
                              <p:par>
                                <p:cTn id="9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4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0.00069 -0.34074 " pathEditMode="relative" rAng="0" ptsTypes="AA">
                                      <p:cBhvr>
                                        <p:cTn id="96" dur="2200" spd="-100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53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4" presetClass="path" presetSubtype="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8.33333E-7 -2.70771E-7 L 0.00035 -0.17403 " pathEditMode="relative" rAng="0" ptsTypes="AA">
                                      <p:cBhvr>
                                        <p:cTn id="103" dur="2200" spd="-100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7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64" presetClass="path" presetSubtype="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2.77778E-6 4.23513E-6 L -0.00035 -0.2518 " pathEditMode="relative" rAng="0" ptsTypes="AA">
                                      <p:cBhvr>
                                        <p:cTn id="110" dur="2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516084" y="0"/>
            <a:ext cx="206600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3145944" y="-8626"/>
            <a:ext cx="119269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57158" y="253663"/>
            <a:ext cx="3496471" cy="1446550"/>
          </a:xfrm>
          <a:prstGeom prst="rect">
            <a:avLst/>
          </a:prstGeom>
          <a:noFill/>
          <a:effectLst>
            <a:outerShdw blurRad="50800" dist="50800" dir="3600000" algn="ctr" rotWithShape="0">
              <a:schemeClr val="tx1">
                <a:lumMod val="50000"/>
                <a:lumOff val="50000"/>
              </a:schemeClr>
            </a:outerShdw>
          </a:effectLst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igi" pitchFamily="82" charset="0"/>
                <a:cs typeface="MV Boli" pitchFamily="2" charset="0"/>
              </a:rPr>
              <a:t>No piden nada 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igi" pitchFamily="82" charset="0"/>
                <a:cs typeface="MV Boli" pitchFamily="2" charset="0"/>
              </a:rPr>
              <a:t>y lo dan todo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igi" pitchFamily="82" charset="0"/>
              <a:cs typeface="MV Boli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925306" y="1968175"/>
            <a:ext cx="2454518" cy="769441"/>
          </a:xfrm>
          <a:prstGeom prst="rect">
            <a:avLst/>
          </a:prstGeom>
          <a:noFill/>
          <a:effectLst>
            <a:outerShdw blurRad="50800" dist="50800" dir="3600000" algn="ctr" rotWithShape="0">
              <a:schemeClr val="tx1">
                <a:lumMod val="50000"/>
                <a:lumOff val="50000"/>
              </a:schemeClr>
            </a:outerShdw>
          </a:effectLst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igi" pitchFamily="82" charset="0"/>
                <a:cs typeface="MV Boli" pitchFamily="2" charset="0"/>
              </a:rPr>
              <a:t>¡ Gracias !</a:t>
            </a:r>
          </a:p>
        </p:txBody>
      </p:sp>
      <p:sp>
        <p:nvSpPr>
          <p:cNvPr id="6" name="5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latin typeface="Edwardian Script ITC" pitchFamily="66" charset="0"/>
              </a:rPr>
              <a:t>RaúlTM</a:t>
            </a:r>
            <a:endParaRPr lang="es-AR" dirty="0"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Click="0" advTm="5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2.2599 0 " pathEditMode="relative" rAng="0" ptsTypes="AA">
                                      <p:cBhvr>
                                        <p:cTn id="6" dur="4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73441E-6 L 2.47343 4.73441E-6 " pathEditMode="relative" rAng="0" ptsTypes="AA">
                                      <p:cBhvr>
                                        <p:cTn id="8" dur="4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57224" y="2643182"/>
            <a:ext cx="7541231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32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Música</a:t>
            </a:r>
            <a:r>
              <a:rPr lang="en-US" sz="32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: “Con </a:t>
            </a:r>
            <a:r>
              <a:rPr lang="en-US" sz="32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su</a:t>
            </a:r>
            <a:r>
              <a:rPr lang="en-US" sz="32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</a:t>
            </a:r>
            <a:r>
              <a:rPr lang="en-US" sz="32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blanca</a:t>
            </a:r>
            <a:r>
              <a:rPr lang="en-US" sz="32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</a:t>
            </a:r>
            <a:r>
              <a:rPr lang="en-US" sz="32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palidez</a:t>
            </a:r>
            <a:r>
              <a:rPr lang="en-US" sz="32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 - RASA</a:t>
            </a:r>
          </a:p>
          <a:p>
            <a:pPr algn="ctr"/>
            <a:r>
              <a:rPr lang="en-US" sz="4800" dirty="0" err="1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Imágenes</a:t>
            </a:r>
            <a:r>
              <a:rPr lang="en-US" sz="48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  <a:latin typeface="Franklin Gothic Heavy" pitchFamily="34" charset="0"/>
              </a:rPr>
              <a:t>: de Internet</a:t>
            </a:r>
          </a:p>
        </p:txBody>
      </p:sp>
      <p:sp>
        <p:nvSpPr>
          <p:cNvPr id="29" name="4-Point Star 28"/>
          <p:cNvSpPr/>
          <p:nvPr/>
        </p:nvSpPr>
        <p:spPr>
          <a:xfrm rot="890656">
            <a:off x="2695524" y="2481219"/>
            <a:ext cx="469894" cy="46989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4-Point Star 29"/>
          <p:cNvSpPr/>
          <p:nvPr/>
        </p:nvSpPr>
        <p:spPr>
          <a:xfrm rot="890656">
            <a:off x="4896797" y="2682226"/>
            <a:ext cx="350459" cy="35045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4-Point Star 30"/>
          <p:cNvSpPr/>
          <p:nvPr/>
        </p:nvSpPr>
        <p:spPr>
          <a:xfrm rot="890656">
            <a:off x="5446578" y="3132284"/>
            <a:ext cx="266972" cy="26697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4-Point Star 31"/>
          <p:cNvSpPr/>
          <p:nvPr/>
        </p:nvSpPr>
        <p:spPr>
          <a:xfrm rot="890656">
            <a:off x="1674303" y="3268154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6" name="4-Point Star 55"/>
          <p:cNvSpPr/>
          <p:nvPr/>
        </p:nvSpPr>
        <p:spPr>
          <a:xfrm rot="890656">
            <a:off x="3744240" y="2750460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4-Point Star 31"/>
          <p:cNvSpPr/>
          <p:nvPr/>
        </p:nvSpPr>
        <p:spPr>
          <a:xfrm rot="890656">
            <a:off x="6465228" y="2607583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4-Point Star 28"/>
          <p:cNvSpPr/>
          <p:nvPr/>
        </p:nvSpPr>
        <p:spPr>
          <a:xfrm rot="890656">
            <a:off x="7441475" y="3162104"/>
            <a:ext cx="430795" cy="53379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4-Point Star 31"/>
          <p:cNvSpPr/>
          <p:nvPr/>
        </p:nvSpPr>
        <p:spPr>
          <a:xfrm rot="890656">
            <a:off x="2250386" y="3679154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4-Point Star 55"/>
          <p:cNvSpPr/>
          <p:nvPr/>
        </p:nvSpPr>
        <p:spPr>
          <a:xfrm rot="890656">
            <a:off x="5750848" y="3822029"/>
            <a:ext cx="321693" cy="321693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4-Point Star 28"/>
          <p:cNvSpPr/>
          <p:nvPr/>
        </p:nvSpPr>
        <p:spPr>
          <a:xfrm rot="890656">
            <a:off x="3216417" y="3832465"/>
            <a:ext cx="430795" cy="53379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 rot="18816140">
            <a:off x="8208286" y="6202264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1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grpId="1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1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xit" presetSubtype="0" fill="hold" grpId="1" nodeType="withEffect">
                                  <p:stCondLst>
                                    <p:cond delay="3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xit" presetSubtype="0" fill="hold" grpId="1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3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xit" presetSubtype="0" fill="hold" grpId="1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500"/>
                            </p:stCondLst>
                            <p:childTnLst>
                              <p:par>
                                <p:cTn id="126" presetID="64" presetClass="path" presetSubtype="0" accel="5000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8.33333E-7 3.7037E-6 L 0.00104 -0.20301 " pathEditMode="relative" rAng="0" ptsTypes="AA">
                                      <p:cBhvr>
                                        <p:cTn id="127" dur="28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102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64" presetClass="path" presetSubtype="0" accel="5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2.77778E-7 -1.48148E-6 L -0.00035 -0.30069 " pathEditMode="relative" rAng="0" ptsTypes="AA">
                                      <p:cBhvr>
                                        <p:cTn id="134" dur="28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0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53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56" grpId="0" animBg="1"/>
      <p:bldP spid="56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A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2297</TotalTime>
  <Words>7568</Words>
  <Application>Microsoft Office PowerPoint</Application>
  <PresentationFormat>Presentación en pantalla (4:3)</PresentationFormat>
  <Paragraphs>444</Paragraphs>
  <Slides>16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5" baseType="lpstr">
      <vt:lpstr>Arial</vt:lpstr>
      <vt:lpstr>Edwardian Script ITC</vt:lpstr>
      <vt:lpstr>Gigi</vt:lpstr>
      <vt:lpstr>Calibri</vt:lpstr>
      <vt:lpstr>Franklin Gothic Heavy</vt:lpstr>
      <vt:lpstr>MV Boli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Raúl TM</dc:creator>
  <cp:lastModifiedBy>Raul</cp:lastModifiedBy>
  <cp:revision>208</cp:revision>
  <dcterms:created xsi:type="dcterms:W3CDTF">2014-06-02T16:50:27Z</dcterms:created>
  <dcterms:modified xsi:type="dcterms:W3CDTF">2014-06-07T21:17:29Z</dcterms:modified>
</cp:coreProperties>
</file>