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72" r:id="rId3"/>
    <p:sldId id="273" r:id="rId4"/>
    <p:sldId id="274" r:id="rId5"/>
    <p:sldId id="275" r:id="rId6"/>
    <p:sldId id="276" r:id="rId7"/>
    <p:sldId id="277" r:id="rId8"/>
    <p:sldId id="278" r:id="rId9"/>
    <p:sldId id="279" r:id="rId10"/>
    <p:sldId id="280" r:id="rId11"/>
    <p:sldId id="281" r:id="rId12"/>
    <p:sldId id="282" r:id="rId13"/>
    <p:sldId id="283" r:id="rId14"/>
    <p:sldId id="284"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J/cRJQdnX8TtCVgveKvkw==" hashData="fnGeuMpQq6Z839ksOABU6OxgDV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540054"/>
    <a:srgbClr val="9900FF"/>
    <a:srgbClr val="CC3300"/>
    <a:srgbClr val="A50021"/>
    <a:srgbClr val="663300"/>
    <a:srgbClr val="000066"/>
    <a:srgbClr val="FFCC00"/>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87" d="100"/>
          <a:sy n="87" d="100"/>
        </p:scale>
        <p:origin x="-72" y="-22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27/06/2016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577253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27/06/2016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6" name="Picture 12"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285" y="81203"/>
            <a:ext cx="7820025" cy="1276350"/>
          </a:xfrm>
          <a:prstGeom prst="rect">
            <a:avLst/>
          </a:prstGeom>
          <a:noFill/>
          <a:extLst>
            <a:ext uri="{909E8E84-426E-40DD-AFC4-6F175D3DCCD1}">
              <a14:hiddenFill xmlns:a14="http://schemas.microsoft.com/office/drawing/2010/main">
                <a:solidFill>
                  <a:srgbClr val="FFFFFF"/>
                </a:solidFill>
              </a14:hiddenFill>
            </a:ext>
          </a:extLst>
        </p:spPr>
      </p:pic>
      <p:pic>
        <p:nvPicPr>
          <p:cNvPr id="2" name="Me dedique a perderte Hugosax  wma 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035"/>
                                        </p:tgtEl>
                                        <p:attrNameLst>
                                          <p:attrName>style.visibility</p:attrName>
                                        </p:attrNameLst>
                                      </p:cBhvr>
                                      <p:to>
                                        <p:strVal val="visible"/>
                                      </p:to>
                                    </p:set>
                                    <p:animEffect transition="in" filter="wipe(left)">
                                      <p:cBhvr>
                                        <p:cTn id="11" dur="30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6200" y="-8164"/>
            <a:ext cx="8918106" cy="969496"/>
          </a:xfrm>
          <a:prstGeom prst="rect">
            <a:avLst/>
          </a:prstGeom>
        </p:spPr>
        <p:txBody>
          <a:bodyPr wrap="square">
            <a:spAutoFit/>
          </a:bodyPr>
          <a:lstStyle/>
          <a:p>
            <a:pPr algn="ctr"/>
            <a:r>
              <a:rPr lang="es-CO" sz="1900" b="1" dirty="0">
                <a:latin typeface="+mj-lt"/>
              </a:rPr>
              <a:t>Alejandro Fernández, cantante Mexicano hijo del legendario Vicente Fernández, dentro de su amplio repertorio de canciones tiene una que cuando tuve la oportunidad de escucharla hace ya tiempo atrás, me llamó mucho la atención.</a:t>
            </a:r>
          </a:p>
        </p:txBody>
      </p:sp>
      <p:sp>
        <p:nvSpPr>
          <p:cNvPr id="3" name="2 Rectángulo"/>
          <p:cNvSpPr/>
          <p:nvPr/>
        </p:nvSpPr>
        <p:spPr>
          <a:xfrm>
            <a:off x="0" y="3317826"/>
            <a:ext cx="9144000" cy="1846659"/>
          </a:xfrm>
          <a:prstGeom prst="rect">
            <a:avLst/>
          </a:prstGeom>
        </p:spPr>
        <p:txBody>
          <a:bodyPr wrap="square">
            <a:spAutoFit/>
          </a:bodyPr>
          <a:lstStyle/>
          <a:p>
            <a:pPr algn="ctr"/>
            <a:r>
              <a:rPr lang="es-CO" sz="1900" b="1" dirty="0">
                <a:latin typeface="+mj-lt"/>
              </a:rPr>
              <a:t>Su título sugestivo ya dice mucho: “ME DEDIQUÉ A PERDERTE” y decidí reflexionar sobre el </a:t>
            </a:r>
            <a:r>
              <a:rPr lang="es-CO" sz="1900" b="1" dirty="0" smtClean="0">
                <a:latin typeface="+mj-lt"/>
              </a:rPr>
              <a:t>tema, </a:t>
            </a:r>
            <a:r>
              <a:rPr lang="es-CO" sz="1900" b="1" dirty="0">
                <a:latin typeface="+mj-lt"/>
              </a:rPr>
              <a:t>porque en muchas ocasiones en mis escritos y conferencias cuando he hablado </a:t>
            </a:r>
            <a:r>
              <a:rPr lang="es-CO" sz="1900" b="1" dirty="0" smtClean="0">
                <a:latin typeface="+mj-lt"/>
              </a:rPr>
              <a:t>de ello, </a:t>
            </a:r>
            <a:r>
              <a:rPr lang="es-CO" sz="1900" b="1" dirty="0">
                <a:latin typeface="+mj-lt"/>
              </a:rPr>
              <a:t>he dicho una y otra vez que NO ES GRATIS TENER UNA RELACIÓN DE PAREJA ESTABLE, MADURA, AFECTIVAMENTE SANA. Pasa también lo contrario, las relaciones se acaban básicamente porque uno de los dos o los dos hicieron muy bien el trabajo dedicándose de forma metódica a finalizar la relación que tenían.</a:t>
            </a:r>
          </a:p>
        </p:txBody>
      </p:sp>
    </p:spTree>
    <p:extLst>
      <p:ext uri="{BB962C8B-B14F-4D97-AF65-F5344CB8AC3E}">
        <p14:creationId xmlns:p14="http://schemas.microsoft.com/office/powerpoint/2010/main" val="2745122784"/>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3" y="52612"/>
            <a:ext cx="8928993" cy="1323439"/>
          </a:xfrm>
          <a:prstGeom prst="rect">
            <a:avLst/>
          </a:prstGeom>
        </p:spPr>
        <p:txBody>
          <a:bodyPr wrap="square">
            <a:spAutoFit/>
          </a:bodyPr>
          <a:lstStyle/>
          <a:p>
            <a:pPr algn="ctr"/>
            <a:r>
              <a:rPr lang="es-CO" sz="2000" b="1" dirty="0">
                <a:latin typeface="+mj-lt"/>
              </a:rPr>
              <a:t>No deja de ser sorprendente esa pareja que cuando daban sus primeros pasos de la relación degustaban maravillosamente la compañía del otro, se buscaban, soñaban las más tiernas de las aventuras, se visualizaban en el tiempo, se prometían amor eterno.</a:t>
            </a:r>
          </a:p>
        </p:txBody>
      </p:sp>
      <p:sp>
        <p:nvSpPr>
          <p:cNvPr id="3" name="2 Rectángulo"/>
          <p:cNvSpPr/>
          <p:nvPr/>
        </p:nvSpPr>
        <p:spPr>
          <a:xfrm>
            <a:off x="107503" y="4084640"/>
            <a:ext cx="8928993" cy="1015663"/>
          </a:xfrm>
          <a:prstGeom prst="rect">
            <a:avLst/>
          </a:prstGeom>
        </p:spPr>
        <p:txBody>
          <a:bodyPr wrap="square">
            <a:spAutoFit/>
          </a:bodyPr>
          <a:lstStyle/>
          <a:p>
            <a:pPr algn="ctr"/>
            <a:r>
              <a:rPr lang="es-CO" sz="2000" b="1" dirty="0">
                <a:latin typeface="+mj-lt"/>
              </a:rPr>
              <a:t>Entre ese punto y la </a:t>
            </a:r>
            <a:r>
              <a:rPr lang="es-CO" sz="2000" b="1" dirty="0" smtClean="0">
                <a:latin typeface="+mj-lt"/>
              </a:rPr>
              <a:t>ruptura, </a:t>
            </a:r>
            <a:r>
              <a:rPr lang="es-CO" sz="2000" b="1" dirty="0">
                <a:latin typeface="+mj-lt"/>
              </a:rPr>
              <a:t>algo pasó que lamentablemente dejó a la relación sin fuerza suficiente como para que ninguno de los dos fuese capaz de dar un centavo por ella.</a:t>
            </a:r>
          </a:p>
        </p:txBody>
      </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0000" y="3301769"/>
            <a:ext cx="8958809" cy="1631216"/>
          </a:xfrm>
          <a:prstGeom prst="rect">
            <a:avLst/>
          </a:prstGeom>
        </p:spPr>
        <p:txBody>
          <a:bodyPr wrap="square">
            <a:spAutoFit/>
          </a:bodyPr>
          <a:lstStyle/>
          <a:p>
            <a:pPr algn="ctr"/>
            <a:r>
              <a:rPr lang="es-CO" sz="2000" b="1" dirty="0">
                <a:latin typeface="+mj-lt"/>
              </a:rPr>
              <a:t>A veces dejamos que la relación viva de sus ahorros sin notarlo. Llegamos al punto de sobregirarla y comenzar a vivir del préstamo en una cuenta que ya fondos no tiene, hasta que se revienta y es cuando perdemos la relación, quizás entonces notemos lo que pasó y cuando pretendemos </a:t>
            </a:r>
            <a:r>
              <a:rPr lang="es-CO" sz="2000" b="1" dirty="0" smtClean="0">
                <a:latin typeface="+mj-lt"/>
              </a:rPr>
              <a:t>recuperarla, </a:t>
            </a:r>
            <a:r>
              <a:rPr lang="es-CO" sz="2000" b="1" dirty="0">
                <a:latin typeface="+mj-lt"/>
              </a:rPr>
              <a:t>descubrimos que la pareja “ya miraba diferente</a:t>
            </a:r>
            <a:r>
              <a:rPr lang="es-CO" sz="2000" b="1" dirty="0" smtClean="0">
                <a:latin typeface="+mj-lt"/>
              </a:rPr>
              <a:t>”, </a:t>
            </a:r>
            <a:r>
              <a:rPr lang="es-CO" sz="2000" b="1" dirty="0">
                <a:latin typeface="+mj-lt"/>
              </a:rPr>
              <a:t>como dice Alejandro Fernández en su canción.</a:t>
            </a:r>
          </a:p>
        </p:txBody>
      </p:sp>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40238"/>
            <a:ext cx="8928992" cy="1477328"/>
          </a:xfrm>
          <a:prstGeom prst="rect">
            <a:avLst/>
          </a:prstGeom>
        </p:spPr>
        <p:txBody>
          <a:bodyPr wrap="square">
            <a:spAutoFit/>
          </a:bodyPr>
          <a:lstStyle/>
          <a:p>
            <a:pPr algn="ctr"/>
            <a:r>
              <a:rPr lang="es-CO" b="1" dirty="0">
                <a:latin typeface="+mj-lt"/>
              </a:rPr>
              <a:t>Cuando “ya nos miran diferente” es cuando lamentablemente el amor que antes nos profesaban cambió. Cuando espantamos el amor con nuestras ligerezas, nuestra indiferencia, nuestra </a:t>
            </a:r>
            <a:r>
              <a:rPr lang="es-CO" b="1" dirty="0" smtClean="0">
                <a:latin typeface="+mj-lt"/>
              </a:rPr>
              <a:t>frialdad y </a:t>
            </a:r>
            <a:r>
              <a:rPr lang="es-CO" b="1" dirty="0">
                <a:latin typeface="+mj-lt"/>
              </a:rPr>
              <a:t>nuestra falta de </a:t>
            </a:r>
            <a:r>
              <a:rPr lang="es-CO" b="1" dirty="0" smtClean="0">
                <a:latin typeface="+mj-lt"/>
              </a:rPr>
              <a:t>detalles, </a:t>
            </a:r>
            <a:r>
              <a:rPr lang="es-CO" b="1" dirty="0">
                <a:latin typeface="+mj-lt"/>
              </a:rPr>
              <a:t>es complicado que el amor vuelva a surgir. Hay que dejar que pase tiempo, mucho a decir verdad para que las heridas se pierdan en el olvido y exista la luz de una esperanza… una luz del quizás.</a:t>
            </a:r>
          </a:p>
        </p:txBody>
      </p:sp>
      <p:sp>
        <p:nvSpPr>
          <p:cNvPr id="3" name="2 Rectángulo"/>
          <p:cNvSpPr/>
          <p:nvPr/>
        </p:nvSpPr>
        <p:spPr>
          <a:xfrm>
            <a:off x="0" y="3903504"/>
            <a:ext cx="9144000" cy="1200329"/>
          </a:xfrm>
          <a:prstGeom prst="rect">
            <a:avLst/>
          </a:prstGeom>
        </p:spPr>
        <p:txBody>
          <a:bodyPr wrap="square">
            <a:spAutoFit/>
          </a:bodyPr>
          <a:lstStyle/>
          <a:p>
            <a:pPr algn="ctr"/>
            <a:r>
              <a:rPr lang="es-CO" b="1" dirty="0">
                <a:latin typeface="+mj-lt"/>
              </a:rPr>
              <a:t>A veces en un abuso de la vida afectiva tentamos nuestra buena fortuna con alguien que nos ama, llevándola hasta límites en que ya no resiste y el amor se quiebra. No debemos olvidar que el amor maduro es una mezcla sabia de emociones y razones</a:t>
            </a:r>
            <a:r>
              <a:rPr lang="es-CO" b="1" dirty="0" smtClean="0">
                <a:latin typeface="+mj-lt"/>
              </a:rPr>
              <a:t>… que </a:t>
            </a:r>
            <a:r>
              <a:rPr lang="es-CO" b="1" dirty="0">
                <a:latin typeface="+mj-lt"/>
              </a:rPr>
              <a:t>a veces pese más el corazón, no quiere decir que cuando forzamos la situación la razón no entre a terciar.</a:t>
            </a:r>
          </a:p>
        </p:txBody>
      </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19271" y="111104"/>
            <a:ext cx="8905460" cy="2246769"/>
          </a:xfrm>
          <a:prstGeom prst="rect">
            <a:avLst/>
          </a:prstGeom>
        </p:spPr>
        <p:txBody>
          <a:bodyPr wrap="square">
            <a:spAutoFit/>
          </a:bodyPr>
          <a:lstStyle/>
          <a:p>
            <a:pPr algn="ctr"/>
            <a:r>
              <a:rPr lang="es-CO" sz="2000" b="1" dirty="0">
                <a:latin typeface="+mj-lt"/>
              </a:rPr>
              <a:t>La indiferencia, la apatía, la falta de afecto demostrado, la ausencia de detalles, la ironía de la rutina (Esto sin mencionar los otros aspectos que son crueles y que incluyen la agresión emocional y física) terminan sacudiendo a algunas personas hasta el punto que la sacan de la falsa esperanza de poder disfrutar de una relación maravillosa con alguien que no resistió más tales arideces, o peor, despierta a dos personas que no fueron capaces de ser maduros y mantener una relación fructífera.</a:t>
            </a:r>
          </a:p>
        </p:txBody>
      </p:sp>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37321" y="3172916"/>
            <a:ext cx="8856984" cy="1938992"/>
          </a:xfrm>
          <a:prstGeom prst="rect">
            <a:avLst/>
          </a:prstGeom>
        </p:spPr>
        <p:txBody>
          <a:bodyPr wrap="square">
            <a:spAutoFit/>
          </a:bodyPr>
          <a:lstStyle/>
          <a:p>
            <a:pPr algn="ctr"/>
            <a:r>
              <a:rPr lang="es-CO" sz="2000" b="1" dirty="0">
                <a:latin typeface="+mj-lt"/>
              </a:rPr>
              <a:t>¿Cómo sucede esto en una relación que soñaban amarse cada vez más y mejor? Me sorprende y por </a:t>
            </a:r>
            <a:r>
              <a:rPr lang="es-CO" sz="2000" b="1" dirty="0" smtClean="0">
                <a:latin typeface="+mj-lt"/>
              </a:rPr>
              <a:t>mucho, </a:t>
            </a:r>
            <a:r>
              <a:rPr lang="es-CO" sz="2000" b="1" dirty="0">
                <a:latin typeface="+mj-lt"/>
              </a:rPr>
              <a:t>como esa especie de “enfermedad” asintomática se va filtrando en las relaciones sin que lo perciban. A muchas relaciones si se les preguntara si quieren que su relación se acabe dirían que no. A pesar de ello no toman medidas para que la relación crezca, se fortalezca y se estrechen los lazos que los unen.</a:t>
            </a:r>
          </a:p>
        </p:txBody>
      </p:sp>
    </p:spTree>
    <p:extLst>
      <p:ext uri="{BB962C8B-B14F-4D97-AF65-F5344CB8AC3E}">
        <p14:creationId xmlns:p14="http://schemas.microsoft.com/office/powerpoint/2010/main" val="3598940340"/>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5895" y="2723081"/>
            <a:ext cx="8888288" cy="2431435"/>
          </a:xfrm>
          <a:prstGeom prst="rect">
            <a:avLst/>
          </a:prstGeom>
        </p:spPr>
        <p:txBody>
          <a:bodyPr wrap="square">
            <a:spAutoFit/>
          </a:bodyPr>
          <a:lstStyle/>
          <a:p>
            <a:pPr algn="ctr"/>
            <a:r>
              <a:rPr lang="es-CO" sz="1900" b="1" dirty="0">
                <a:latin typeface="+mj-lt"/>
              </a:rPr>
              <a:t>Una excelente, maravillosa, estable, madura y feliz relación es UN RESULTADO. ¿Resultado de qué? De dos personas que conscientes de lo que tienen y de lo que aspiran a que llegue </a:t>
            </a:r>
            <a:r>
              <a:rPr lang="es-CO" sz="1900" b="1" dirty="0" smtClean="0">
                <a:latin typeface="+mj-lt"/>
              </a:rPr>
              <a:t>a ser </a:t>
            </a:r>
            <a:r>
              <a:rPr lang="es-CO" sz="1900" b="1" dirty="0">
                <a:latin typeface="+mj-lt"/>
              </a:rPr>
              <a:t>su </a:t>
            </a:r>
            <a:r>
              <a:rPr lang="es-CO" sz="1900" b="1" dirty="0" smtClean="0">
                <a:latin typeface="+mj-lt"/>
              </a:rPr>
              <a:t>relación, </a:t>
            </a:r>
            <a:r>
              <a:rPr lang="es-CO" sz="1900" b="1" dirty="0">
                <a:latin typeface="+mj-lt"/>
              </a:rPr>
              <a:t>invierten en ella tiempo, espacio, dinero, pensamiento, dedicación, trabajo. A mí en lo personal me sorprende cómo demasiadas parejas no invierten en los dos. Y me refiero no sólo a salidas, un café, una ida a cine, a detalles materiales, me refiero también a leer, investigar cómo fortalecer la relación, asistir a seminarios donde se hable del tema, incluso la parte espiritual que tanto sentido de trascendencia y significado les da a las relaciones.</a:t>
            </a:r>
          </a:p>
        </p:txBody>
      </p:sp>
    </p:spTree>
    <p:extLst>
      <p:ext uri="{BB962C8B-B14F-4D97-AF65-F5344CB8AC3E}">
        <p14:creationId xmlns:p14="http://schemas.microsoft.com/office/powerpoint/2010/main" val="732877111"/>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11714"/>
            <a:ext cx="9144000" cy="1477328"/>
          </a:xfrm>
          <a:prstGeom prst="rect">
            <a:avLst/>
          </a:prstGeom>
        </p:spPr>
        <p:txBody>
          <a:bodyPr wrap="square">
            <a:spAutoFit/>
          </a:bodyPr>
          <a:lstStyle/>
          <a:p>
            <a:pPr algn="ctr"/>
            <a:r>
              <a:rPr lang="es-CO" b="1" dirty="0"/>
              <a:t>Sin temor a </a:t>
            </a:r>
            <a:r>
              <a:rPr lang="es-CO" b="1" dirty="0" smtClean="0"/>
              <a:t>equivocarme, </a:t>
            </a:r>
            <a:r>
              <a:rPr lang="es-CO" b="1" dirty="0"/>
              <a:t>si le preguntásemos a cien parejas si hacen esto (leer, investigar cómo fortalecer la relación, asistir a seminarios donde se hable del tema, contemplar la parte espiritual entre otras cosas) en un enorme porcentaje estoy seguro que dirían “No, no lo hacemos</a:t>
            </a:r>
            <a:r>
              <a:rPr lang="es-CO" b="1" dirty="0" smtClean="0"/>
              <a:t>”. </a:t>
            </a:r>
            <a:r>
              <a:rPr lang="es-CO" b="1" dirty="0"/>
              <a:t>Sé que es una conjetura y esto no se basa en una investigación científica, pero sé que tú y yo sabemos que esto es así.</a:t>
            </a:r>
          </a:p>
        </p:txBody>
      </p:sp>
      <p:sp>
        <p:nvSpPr>
          <p:cNvPr id="3" name="2 Rectángulo"/>
          <p:cNvSpPr/>
          <p:nvPr/>
        </p:nvSpPr>
        <p:spPr>
          <a:xfrm>
            <a:off x="0" y="3397338"/>
            <a:ext cx="9144000" cy="1754326"/>
          </a:xfrm>
          <a:prstGeom prst="rect">
            <a:avLst/>
          </a:prstGeom>
        </p:spPr>
        <p:txBody>
          <a:bodyPr wrap="square">
            <a:spAutoFit/>
          </a:bodyPr>
          <a:lstStyle/>
          <a:p>
            <a:pPr algn="ctr"/>
            <a:r>
              <a:rPr lang="es-CO" b="1" dirty="0">
                <a:latin typeface="+mj-lt"/>
              </a:rPr>
              <a:t>A diario escucho comentarios, leo mails de personas hablando de su relación o a las mismas parejas dando cantidad de razones del por qué la relación se les acabó y no pueden seguir más. Escucho a gente diciendo que les dé una orientación de cómo recuperar un amor </a:t>
            </a:r>
            <a:r>
              <a:rPr lang="es-CO" b="1" dirty="0" smtClean="0">
                <a:latin typeface="+mj-lt"/>
              </a:rPr>
              <a:t>perdido, </a:t>
            </a:r>
            <a:r>
              <a:rPr lang="es-CO" b="1" dirty="0">
                <a:latin typeface="+mj-lt"/>
              </a:rPr>
              <a:t>cuando no nos queremos dar cuenta que llegamos a esa situación que no queremos porque trabajamos diligentemente para que fuese así. Aunque sé que también la gran mayoría que está pasando por estas circunstancias jamás lo reconocerán.</a:t>
            </a:r>
          </a:p>
        </p:txBody>
      </p:sp>
    </p:spTree>
    <p:extLst>
      <p:ext uri="{BB962C8B-B14F-4D97-AF65-F5344CB8AC3E}">
        <p14:creationId xmlns:p14="http://schemas.microsoft.com/office/powerpoint/2010/main" val="1859699115"/>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58974"/>
            <a:ext cx="8928992" cy="707886"/>
          </a:xfrm>
          <a:prstGeom prst="rect">
            <a:avLst/>
          </a:prstGeom>
        </p:spPr>
        <p:txBody>
          <a:bodyPr wrap="square">
            <a:spAutoFit/>
          </a:bodyPr>
          <a:lstStyle/>
          <a:p>
            <a:pPr algn="ctr"/>
            <a:r>
              <a:rPr lang="es-CO" sz="2000" b="1" dirty="0">
                <a:latin typeface="+mj-lt"/>
              </a:rPr>
              <a:t>Alejandro Fernández en su canción refleja el lamento de alguien que perdió y que cuando quiso recuperar ya fue demasiado tarde.</a:t>
            </a:r>
          </a:p>
        </p:txBody>
      </p:sp>
      <p:sp>
        <p:nvSpPr>
          <p:cNvPr id="3" name="2 Rectángulo"/>
          <p:cNvSpPr/>
          <p:nvPr/>
        </p:nvSpPr>
        <p:spPr>
          <a:xfrm>
            <a:off x="0" y="3161436"/>
            <a:ext cx="9144000" cy="1938992"/>
          </a:xfrm>
          <a:prstGeom prst="rect">
            <a:avLst/>
          </a:prstGeom>
        </p:spPr>
        <p:txBody>
          <a:bodyPr wrap="square">
            <a:spAutoFit/>
          </a:bodyPr>
          <a:lstStyle/>
          <a:p>
            <a:pPr algn="ctr"/>
            <a:r>
              <a:rPr lang="es-CO" sz="2000" b="1" dirty="0">
                <a:latin typeface="+mj-lt"/>
              </a:rPr>
              <a:t>“Por qué no te besé (en el alma) cuando aun podía…</a:t>
            </a:r>
          </a:p>
          <a:p>
            <a:pPr algn="ctr"/>
            <a:r>
              <a:rPr lang="es-CO" sz="2000" b="1" dirty="0">
                <a:latin typeface="+mj-lt"/>
              </a:rPr>
              <a:t>Cómo es que nunca me fijé que ya no sonreías…</a:t>
            </a:r>
          </a:p>
          <a:p>
            <a:pPr algn="ctr"/>
            <a:r>
              <a:rPr lang="es-CO" sz="2000" b="1" dirty="0">
                <a:latin typeface="+mj-lt"/>
              </a:rPr>
              <a:t>Cómo no me di cuenta</a:t>
            </a:r>
            <a:r>
              <a:rPr lang="es-CO" sz="2000" b="1" dirty="0" smtClean="0">
                <a:latin typeface="+mj-lt"/>
              </a:rPr>
              <a:t>… que </a:t>
            </a:r>
            <a:r>
              <a:rPr lang="es-CO" sz="2000" b="1" dirty="0">
                <a:latin typeface="+mj-lt"/>
              </a:rPr>
              <a:t>ya no me sentías, que ya ni te dolía”</a:t>
            </a:r>
          </a:p>
          <a:p>
            <a:pPr algn="ctr"/>
            <a:endParaRPr lang="es-CO" sz="2000" b="1" dirty="0">
              <a:latin typeface="+mj-lt"/>
            </a:endParaRPr>
          </a:p>
          <a:p>
            <a:pPr algn="ctr"/>
            <a:r>
              <a:rPr lang="es-CO" sz="2000" b="1" dirty="0">
                <a:latin typeface="+mj-lt"/>
              </a:rPr>
              <a:t>Tu relación es eso, TU RELACIÓN y en ese sentido eres responsable de ella. No le hablo a tu pareja, TE HABLO A TI.</a:t>
            </a:r>
          </a:p>
        </p:txBody>
      </p:sp>
    </p:spTree>
    <p:extLst>
      <p:ext uri="{BB962C8B-B14F-4D97-AF65-F5344CB8AC3E}">
        <p14:creationId xmlns:p14="http://schemas.microsoft.com/office/powerpoint/2010/main" val="3364448804"/>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7260" y="44165"/>
            <a:ext cx="8856984" cy="1554272"/>
          </a:xfrm>
          <a:prstGeom prst="rect">
            <a:avLst/>
          </a:prstGeom>
        </p:spPr>
        <p:txBody>
          <a:bodyPr wrap="square">
            <a:spAutoFit/>
          </a:bodyPr>
          <a:lstStyle/>
          <a:p>
            <a:pPr algn="ctr"/>
            <a:r>
              <a:rPr lang="es-CO" sz="1900" b="1" dirty="0"/>
              <a:t>La mediocridad, que debería ser considerada como el nuevo analfabetismo como bien pedía Hans Magnus, filósofo Alemán, también incursiona en las relaciones y las hiere muchas veces mortalmente y la muestra es que sacrificamos dones tan naturales como la respiración en el ser humano, como lo es nuestra capacidad de ser creativos, a tomar iniciativas y dejamos que la relación vaya con el ritmo de las circunstancias.</a:t>
            </a:r>
          </a:p>
        </p:txBody>
      </p:sp>
      <p:sp>
        <p:nvSpPr>
          <p:cNvPr id="3" name="2 Rectángulo"/>
          <p:cNvSpPr/>
          <p:nvPr/>
        </p:nvSpPr>
        <p:spPr>
          <a:xfrm>
            <a:off x="147260" y="3857955"/>
            <a:ext cx="8856984" cy="1261884"/>
          </a:xfrm>
          <a:prstGeom prst="rect">
            <a:avLst/>
          </a:prstGeom>
        </p:spPr>
        <p:txBody>
          <a:bodyPr wrap="square">
            <a:spAutoFit/>
          </a:bodyPr>
          <a:lstStyle/>
          <a:p>
            <a:pPr algn="ctr"/>
            <a:r>
              <a:rPr lang="es-CO" sz="1900" b="1" dirty="0">
                <a:latin typeface="+mj-lt"/>
              </a:rPr>
              <a:t>Las circunstancias no pueden mandar en tu relación, porque la acaban. Ahora que hay tiempo, (si es que lo tienes) no permitas que tu relación se deteriore. Cuando la relación se </a:t>
            </a:r>
            <a:r>
              <a:rPr lang="es-CO" sz="1900" b="1" dirty="0" smtClean="0">
                <a:latin typeface="+mj-lt"/>
              </a:rPr>
              <a:t>perdió, </a:t>
            </a:r>
            <a:r>
              <a:rPr lang="es-CO" sz="1900" b="1" dirty="0">
                <a:latin typeface="+mj-lt"/>
              </a:rPr>
              <a:t>allí sí aprovechamos el tiempo para la autoflagelación y decirnos: “Cómo </a:t>
            </a:r>
            <a:r>
              <a:rPr lang="es-CO" sz="1900" b="1" dirty="0" smtClean="0">
                <a:latin typeface="+mj-lt"/>
              </a:rPr>
              <a:t>No </a:t>
            </a:r>
            <a:r>
              <a:rPr lang="es-CO" sz="1900" b="1" dirty="0">
                <a:latin typeface="+mj-lt"/>
              </a:rPr>
              <a:t>lo vi venir, </a:t>
            </a:r>
            <a:r>
              <a:rPr lang="es-CO" sz="1900" b="1" dirty="0" smtClean="0">
                <a:latin typeface="+mj-lt"/>
              </a:rPr>
              <a:t>cómo </a:t>
            </a:r>
            <a:r>
              <a:rPr lang="es-CO" sz="1900" b="1" dirty="0">
                <a:latin typeface="+mj-lt"/>
              </a:rPr>
              <a:t>No me di </a:t>
            </a:r>
            <a:r>
              <a:rPr lang="es-CO" sz="1900" b="1" dirty="0" smtClean="0">
                <a:latin typeface="+mj-lt"/>
              </a:rPr>
              <a:t>cuenta</a:t>
            </a:r>
            <a:r>
              <a:rPr lang="es-CO" sz="1900" b="1" dirty="0">
                <a:latin typeface="+mj-lt"/>
              </a:rPr>
              <a:t>”.</a:t>
            </a:r>
          </a:p>
        </p:txBody>
      </p:sp>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l="819" r="819"/>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58964" y="31592"/>
            <a:ext cx="8820473" cy="2031325"/>
          </a:xfrm>
          <a:prstGeom prst="rect">
            <a:avLst/>
          </a:prstGeom>
        </p:spPr>
        <p:txBody>
          <a:bodyPr wrap="square">
            <a:spAutoFit/>
          </a:bodyPr>
          <a:lstStyle/>
          <a:p>
            <a:pPr algn="ctr"/>
            <a:r>
              <a:rPr lang="es-CO" b="1" dirty="0">
                <a:latin typeface="+mj-lt"/>
              </a:rPr>
              <a:t>Es el momento de comenzar. De recuperar tu relación si está en cuidados intensivos. Si estás en una relación en la cual no haces nada, en una relación que vive de los ahorros, entonces es el momento de HACER ALGO AL RESPECTO. </a:t>
            </a:r>
          </a:p>
          <a:p>
            <a:pPr algn="ctr"/>
            <a:endParaRPr lang="es-CO" b="1" dirty="0">
              <a:latin typeface="+mj-lt"/>
            </a:endParaRPr>
          </a:p>
          <a:p>
            <a:pPr algn="ctr"/>
            <a:r>
              <a:rPr lang="es-CO" b="1" dirty="0">
                <a:latin typeface="+mj-lt"/>
              </a:rPr>
              <a:t>No sea que cuando </a:t>
            </a:r>
            <a:r>
              <a:rPr lang="es-CO" b="1" dirty="0" smtClean="0">
                <a:latin typeface="+mj-lt"/>
              </a:rPr>
              <a:t>vuelvas </a:t>
            </a:r>
            <a:r>
              <a:rPr lang="es-CO" b="1" dirty="0">
                <a:latin typeface="+mj-lt"/>
              </a:rPr>
              <a:t>a los brazos de la persona que amas, ya notes que mira diferente, que el brillo en sus ojos cuando se producía el encuentro contigo ya se esfumó y que el amor ya no está.</a:t>
            </a:r>
          </a:p>
        </p:txBody>
      </p:sp>
      <p:sp>
        <p:nvSpPr>
          <p:cNvPr id="4" name="3 CuadroTexto"/>
          <p:cNvSpPr txBox="1"/>
          <p:nvPr/>
        </p:nvSpPr>
        <p:spPr>
          <a:xfrm>
            <a:off x="2463891" y="4032458"/>
            <a:ext cx="4216219" cy="1092607"/>
          </a:xfrm>
          <a:prstGeom prst="rect">
            <a:avLst/>
          </a:prstGeom>
          <a:noFill/>
        </p:spPr>
        <p:txBody>
          <a:bodyPr wrap="none" rtlCol="0">
            <a:spAutoFit/>
          </a:bodyPr>
          <a:lstStyle/>
          <a:p>
            <a:pPr algn="ctr"/>
            <a:r>
              <a:rPr lang="es-CO" sz="1300" b="1" dirty="0" smtClean="0"/>
              <a:t>Fotos panorámicas propias: </a:t>
            </a:r>
            <a:r>
              <a:rPr lang="es-CO" sz="1300" b="1" i="1" dirty="0" smtClean="0"/>
              <a:t>Sur de Ecuador, Perú y Bolivia</a:t>
            </a:r>
            <a:r>
              <a:rPr lang="es-CO" sz="1300" b="1" dirty="0" smtClean="0"/>
              <a:t>.</a:t>
            </a:r>
          </a:p>
          <a:p>
            <a:pPr algn="ctr"/>
            <a:r>
              <a:rPr lang="es-CO" sz="1300" b="1" dirty="0" smtClean="0"/>
              <a:t>Texto: </a:t>
            </a:r>
            <a:r>
              <a:rPr lang="es-CO" sz="1300" b="1" i="1" dirty="0" smtClean="0"/>
              <a:t>Héctor Leonardo Mora</a:t>
            </a:r>
          </a:p>
          <a:p>
            <a:pPr algn="ctr"/>
            <a:r>
              <a:rPr lang="es-CO" sz="1300" b="1" dirty="0" smtClean="0"/>
              <a:t>Música: Me dediqué a perderte - </a:t>
            </a:r>
            <a:r>
              <a:rPr lang="es-CO" sz="1300" b="1" i="1" dirty="0" err="1" smtClean="0"/>
              <a:t>Hugosax</a:t>
            </a:r>
            <a:endParaRPr lang="es-CO" sz="1300" b="1" i="1" dirty="0" smtClean="0"/>
          </a:p>
          <a:p>
            <a:pPr algn="ctr"/>
            <a:r>
              <a:rPr lang="es-CO" sz="1300" b="1" dirty="0" smtClean="0"/>
              <a:t>Realización general: </a:t>
            </a:r>
            <a:r>
              <a:rPr lang="es-CO" sz="1300" b="1" i="1" dirty="0" smtClean="0"/>
              <a:t>Rodrigo Valencia Cardona</a:t>
            </a:r>
          </a:p>
          <a:p>
            <a:pPr algn="ctr"/>
            <a:r>
              <a:rPr lang="es-CO" sz="1300" b="1" dirty="0" smtClean="0"/>
              <a:t>Medellín-Colombia</a:t>
            </a:r>
            <a:endParaRPr lang="es-CO" sz="1300" b="1" dirty="0"/>
          </a:p>
        </p:txBody>
      </p:sp>
    </p:spTree>
    <p:extLst>
      <p:ext uri="{BB962C8B-B14F-4D97-AF65-F5344CB8AC3E}">
        <p14:creationId xmlns:p14="http://schemas.microsoft.com/office/powerpoint/2010/main" val="173602521"/>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28163</TotalTime>
  <Words>1278</Words>
  <Application>Microsoft Office PowerPoint</Application>
  <PresentationFormat>Presentación en pantalla (16:9)</PresentationFormat>
  <Paragraphs>30</Paragraphs>
  <Slides>13</Slides>
  <Notes>0</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2428</cp:revision>
  <dcterms:created xsi:type="dcterms:W3CDTF">2012-12-20T15:47:10Z</dcterms:created>
  <dcterms:modified xsi:type="dcterms:W3CDTF">2016-06-28T00:47:29Z</dcterms:modified>
</cp:coreProperties>
</file>