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83" r:id="rId3"/>
    <p:sldId id="396" r:id="rId4"/>
    <p:sldId id="392" r:id="rId5"/>
    <p:sldId id="390" r:id="rId6"/>
    <p:sldId id="385" r:id="rId7"/>
    <p:sldId id="380" r:id="rId8"/>
    <p:sldId id="395" r:id="rId9"/>
    <p:sldId id="393" r:id="rId10"/>
    <p:sldId id="384" r:id="rId11"/>
    <p:sldId id="394" r:id="rId12"/>
    <p:sldId id="386" r:id="rId13"/>
    <p:sldId id="389" r:id="rId14"/>
    <p:sldId id="391" r:id="rId15"/>
    <p:sldId id="387" r:id="rId16"/>
    <p:sldId id="397" r:id="rId1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rw3nszp/KY0gHT6wS/ZEbA==" hashData="iqxKKk/cJLwT2OyS2cLeblinJt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E00"/>
    <a:srgbClr val="002600"/>
    <a:srgbClr val="000099"/>
    <a:srgbClr val="CC9900"/>
    <a:srgbClr val="93B64E"/>
    <a:srgbClr val="2F70BF"/>
    <a:srgbClr val="FFFFCC"/>
    <a:srgbClr val="3366CC"/>
    <a:srgbClr val="2980FF"/>
    <a:srgbClr val="4170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95" d="100"/>
          <a:sy n="95" d="100"/>
        </p:scale>
        <p:origin x="-96" y="-1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02/05/2015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14</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02/05/2015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02/05/2015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02/05/2015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02/05/2015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02/05/2015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02/05/2015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02/05/2015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02/05/2015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02/05/2015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02/05/2015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02/05/2015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2608620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02/05/2015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1.wma"/><Relationship Id="rId1" Type="http://schemas.microsoft.com/office/2007/relationships/media" Target="../media/media1.wma"/><Relationship Id="rId6" Type="http://schemas.microsoft.com/office/2007/relationships/hdphoto" Target="../media/hdphoto1.wdp"/><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3.jpg"/>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261" t="307" r="68"/>
          <a:stretch/>
        </p:blipFill>
        <p:spPr bwMode="auto">
          <a:xfrm>
            <a:off x="0"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9" descr="Load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91" name="Picture 19"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97850" y="370694"/>
            <a:ext cx="6562725" cy="904876"/>
          </a:xfrm>
          <a:prstGeom prst="rect">
            <a:avLst/>
          </a:prstGeom>
          <a:noFill/>
          <a:extLst>
            <a:ext uri="{909E8E84-426E-40DD-AFC4-6F175D3DCCD1}">
              <a14:hiddenFill xmlns:a14="http://schemas.microsoft.com/office/drawing/2010/main">
                <a:solidFill>
                  <a:srgbClr val="FFFFFF"/>
                </a:solidFill>
              </a14:hiddenFill>
            </a:ext>
          </a:extLst>
        </p:spPr>
      </p:pic>
      <p:pic>
        <p:nvPicPr>
          <p:cNvPr id="2" name="Ensamble De Marimbas - Un vals para mi madre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123478016"/>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3091"/>
                                        </p:tgtEl>
                                        <p:attrNameLst>
                                          <p:attrName>style.visibility</p:attrName>
                                        </p:attrNameLst>
                                      </p:cBhvr>
                                      <p:to>
                                        <p:strVal val="visible"/>
                                      </p:to>
                                    </p:set>
                                    <p:animEffect transition="in" filter="wipe(left)">
                                      <p:cBhvr>
                                        <p:cTn id="11" dur="3000"/>
                                        <p:tgtEl>
                                          <p:spTgt spid="309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a:stretch/>
        </p:blipFill>
        <p:spPr bwMode="auto">
          <a:xfrm>
            <a:off x="0"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07380" y="267430"/>
            <a:ext cx="8929240" cy="1015663"/>
          </a:xfrm>
          <a:prstGeom prst="rect">
            <a:avLst/>
          </a:prstGeom>
        </p:spPr>
        <p:txBody>
          <a:bodyPr wrap="square">
            <a:spAutoFit/>
          </a:bodyPr>
          <a:lstStyle/>
          <a:p>
            <a:pPr algn="ctr"/>
            <a:r>
              <a:rPr lang="es-CO" sz="2000" b="1" dirty="0">
                <a:effectLst>
                  <a:glow rad="101600">
                    <a:schemeClr val="bg1"/>
                  </a:glow>
                </a:effectLst>
                <a:latin typeface="+mj-lt"/>
              </a:rPr>
              <a:t>A una mujer de nombre Emily, al renovar su licencia de conducir en la Oficina de Tránsito, se le pidió que anotase su ocupación. Ella dudó, no estando segura de cómo clasificarse. Lo que quiero decir es, explicó el oficial, tiene Ud. un empleo?</a:t>
            </a:r>
          </a:p>
        </p:txBody>
      </p:sp>
    </p:spTree>
    <p:extLst>
      <p:ext uri="{BB962C8B-B14F-4D97-AF65-F5344CB8AC3E}">
        <p14:creationId xmlns:p14="http://schemas.microsoft.com/office/powerpoint/2010/main" val="3903875037"/>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 fill="hold"/>
                                        <p:tgtEl>
                                          <p:spTgt spid="6"/>
                                        </p:tgtEl>
                                        <p:attrNameLst>
                                          <p:attrName>ppt_w</p:attrName>
                                        </p:attrNameLst>
                                      </p:cBhvr>
                                      <p:tavLst>
                                        <p:tav tm="0">
                                          <p:val>
                                            <p:fltVal val="0"/>
                                          </p:val>
                                        </p:tav>
                                        <p:tav tm="100000">
                                          <p:val>
                                            <p:strVal val="#ppt_w"/>
                                          </p:val>
                                        </p:tav>
                                      </p:tavLst>
                                    </p:anim>
                                    <p:anim calcmode="lin" valueType="num">
                                      <p:cBhvr>
                                        <p:cTn id="8" dur="1500" fill="hold"/>
                                        <p:tgtEl>
                                          <p:spTgt spid="6"/>
                                        </p:tgtEl>
                                        <p:attrNameLst>
                                          <p:attrName>ppt_h</p:attrName>
                                        </p:attrNameLst>
                                      </p:cBhvr>
                                      <p:tavLst>
                                        <p:tav tm="0">
                                          <p:val>
                                            <p:fltVal val="0"/>
                                          </p:val>
                                        </p:tav>
                                        <p:tav tm="100000">
                                          <p:val>
                                            <p:strVal val="#ppt_h"/>
                                          </p:val>
                                        </p:tav>
                                      </p:tavLst>
                                    </p:anim>
                                    <p:animEffect transition="in" filter="fade">
                                      <p:cBhvr>
                                        <p:cTn id="9" dur="1500"/>
                                        <p:tgtEl>
                                          <p:spTgt spid="6"/>
                                        </p:tgtEl>
                                      </p:cBhvr>
                                    </p:animEffect>
                                    <p:anim calcmode="lin" valueType="num">
                                      <p:cBhvr>
                                        <p:cTn id="10" dur="1500" fill="hold"/>
                                        <p:tgtEl>
                                          <p:spTgt spid="6"/>
                                        </p:tgtEl>
                                        <p:attrNameLst>
                                          <p:attrName>ppt_x</p:attrName>
                                        </p:attrNameLst>
                                      </p:cBhvr>
                                      <p:tavLst>
                                        <p:tav tm="0">
                                          <p:val>
                                            <p:fltVal val="0.5"/>
                                          </p:val>
                                        </p:tav>
                                        <p:tav tm="100000">
                                          <p:val>
                                            <p:strVal val="#ppt_x"/>
                                          </p:val>
                                        </p:tav>
                                      </p:tavLst>
                                    </p:anim>
                                    <p:anim calcmode="lin" valueType="num">
                                      <p:cBhvr>
                                        <p:cTn id="11" dur="15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173"/>
          <a:stretch/>
        </p:blipFill>
        <p:spPr bwMode="auto">
          <a:xfrm flipH="1">
            <a:off x="-3" y="-1"/>
            <a:ext cx="9144002" cy="515937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380" y="195420"/>
            <a:ext cx="6912960" cy="1323439"/>
          </a:xfrm>
          <a:prstGeom prst="rect">
            <a:avLst/>
          </a:prstGeom>
        </p:spPr>
        <p:txBody>
          <a:bodyPr wrap="square">
            <a:spAutoFit/>
          </a:bodyPr>
          <a:lstStyle/>
          <a:p>
            <a:r>
              <a:rPr lang="es-CO" sz="2000" b="1" dirty="0" smtClean="0">
                <a:effectLst>
                  <a:glow rad="101600">
                    <a:schemeClr val="bg1"/>
                  </a:glow>
                </a:effectLst>
                <a:latin typeface="+mj-lt"/>
              </a:rPr>
              <a:t>- Por </a:t>
            </a:r>
            <a:r>
              <a:rPr lang="es-CO" sz="2000" b="1" dirty="0">
                <a:effectLst>
                  <a:glow rad="101600">
                    <a:schemeClr val="bg1"/>
                  </a:glow>
                </a:effectLst>
                <a:latin typeface="+mj-lt"/>
              </a:rPr>
              <a:t>supuesto que tengo un empleo, respondió Emily. Soy </a:t>
            </a:r>
            <a:r>
              <a:rPr lang="es-CO" sz="2000" b="1" dirty="0" smtClean="0">
                <a:effectLst>
                  <a:glow rad="101600">
                    <a:schemeClr val="bg1"/>
                  </a:glow>
                </a:effectLst>
                <a:latin typeface="+mj-lt"/>
              </a:rPr>
              <a:t>una     mamá</a:t>
            </a:r>
            <a:r>
              <a:rPr lang="es-CO" sz="2000" b="1" dirty="0">
                <a:effectLst>
                  <a:glow rad="101600">
                    <a:schemeClr val="bg1"/>
                  </a:glow>
                </a:effectLst>
                <a:latin typeface="+mj-lt"/>
              </a:rPr>
              <a:t>.</a:t>
            </a:r>
          </a:p>
          <a:p>
            <a:r>
              <a:rPr lang="es-CO" sz="2000" b="1" dirty="0" smtClean="0">
                <a:effectLst>
                  <a:glow rad="101600">
                    <a:schemeClr val="bg1"/>
                  </a:glow>
                </a:effectLst>
                <a:latin typeface="+mj-lt"/>
              </a:rPr>
              <a:t>- No </a:t>
            </a:r>
            <a:r>
              <a:rPr lang="es-CO" sz="2000" b="1" dirty="0">
                <a:effectLst>
                  <a:glow rad="101600">
                    <a:schemeClr val="bg1"/>
                  </a:glow>
                </a:effectLst>
                <a:latin typeface="+mj-lt"/>
              </a:rPr>
              <a:t>listamos mamá como una ocupación, pero ama de casa la cubre, dijo el oficial de manera enfática.</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anim calcmode="lin" valueType="num">
                                      <p:cBhvr>
                                        <p:cTn id="10" dur="1500" fill="hold"/>
                                        <p:tgtEl>
                                          <p:spTgt spid="3"/>
                                        </p:tgtEl>
                                        <p:attrNameLst>
                                          <p:attrName>ppt_x</p:attrName>
                                        </p:attrNameLst>
                                      </p:cBhvr>
                                      <p:tavLst>
                                        <p:tav tm="0">
                                          <p:val>
                                            <p:fltVal val="0.5"/>
                                          </p:val>
                                        </p:tav>
                                        <p:tav tm="100000">
                                          <p:val>
                                            <p:strVal val="#ppt_x"/>
                                          </p:val>
                                        </p:tav>
                                      </p:tavLst>
                                    </p:anim>
                                    <p:anim calcmode="lin" valueType="num">
                                      <p:cBhvr>
                                        <p:cTn id="11"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r="68"/>
          <a:stretch/>
        </p:blipFill>
        <p:spPr bwMode="auto">
          <a:xfrm>
            <a:off x="0" y="-15875"/>
            <a:ext cx="9144000" cy="5175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380" y="123410"/>
            <a:ext cx="8929240" cy="1323439"/>
          </a:xfrm>
          <a:prstGeom prst="rect">
            <a:avLst/>
          </a:prstGeom>
        </p:spPr>
        <p:txBody>
          <a:bodyPr wrap="square">
            <a:spAutoFit/>
          </a:bodyPr>
          <a:lstStyle/>
          <a:p>
            <a:pPr algn="ctr"/>
            <a:r>
              <a:rPr lang="es-CO" sz="2000" b="1" dirty="0">
                <a:effectLst>
                  <a:glow rad="101600">
                    <a:schemeClr val="bg1"/>
                  </a:glow>
                </a:effectLst>
                <a:latin typeface="+mj-lt"/>
              </a:rPr>
              <a:t>Me olvidé por completo de su anécdota hasta que un día me hallé en la misma situación, esta vez en nuestro propio municipio. La oficinista era obviamente una mujer de carrera, sobria, eficiente y poseída de un título </a:t>
            </a:r>
            <a:r>
              <a:rPr lang="es-CO" sz="2000" b="1" dirty="0" err="1">
                <a:effectLst>
                  <a:glow rad="101600">
                    <a:schemeClr val="bg1"/>
                  </a:glow>
                </a:effectLst>
                <a:latin typeface="+mj-lt"/>
              </a:rPr>
              <a:t>extrambótico</a:t>
            </a:r>
            <a:r>
              <a:rPr lang="es-CO" sz="2000" b="1" dirty="0">
                <a:effectLst>
                  <a:glow rad="101600">
                    <a:schemeClr val="bg1"/>
                  </a:glow>
                </a:effectLst>
                <a:latin typeface="+mj-lt"/>
              </a:rPr>
              <a:t> como Interrogadora Oficial o Inscriptora Municipal.</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anim calcmode="lin" valueType="num">
                                      <p:cBhvr>
                                        <p:cTn id="10" dur="1500" fill="hold"/>
                                        <p:tgtEl>
                                          <p:spTgt spid="3"/>
                                        </p:tgtEl>
                                        <p:attrNameLst>
                                          <p:attrName>ppt_x</p:attrName>
                                        </p:attrNameLst>
                                      </p:cBhvr>
                                      <p:tavLst>
                                        <p:tav tm="0">
                                          <p:val>
                                            <p:fltVal val="0.5"/>
                                          </p:val>
                                        </p:tav>
                                        <p:tav tm="100000">
                                          <p:val>
                                            <p:strVal val="#ppt_x"/>
                                          </p:val>
                                        </p:tav>
                                      </p:tavLst>
                                    </p:anim>
                                    <p:anim calcmode="lin" valueType="num">
                                      <p:cBhvr>
                                        <p:cTn id="11"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01 Mis docu. Backup\Mis imágenes\00 Para el mensaje haciendo\12.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r="68"/>
          <a:stretch/>
        </p:blipFill>
        <p:spPr bwMode="auto">
          <a:xfrm>
            <a:off x="0" y="-15875"/>
            <a:ext cx="9144000" cy="5175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45880" y="168161"/>
            <a:ext cx="8857230" cy="1323439"/>
          </a:xfrm>
          <a:prstGeom prst="rect">
            <a:avLst/>
          </a:prstGeom>
        </p:spPr>
        <p:txBody>
          <a:bodyPr wrap="square">
            <a:spAutoFit/>
          </a:bodyPr>
          <a:lstStyle/>
          <a:p>
            <a:r>
              <a:rPr lang="es-CO" sz="2000" b="1" dirty="0" smtClean="0">
                <a:effectLst>
                  <a:glow rad="101600">
                    <a:schemeClr val="bg1"/>
                  </a:glow>
                </a:effectLst>
                <a:latin typeface="+mj-lt"/>
              </a:rPr>
              <a:t>- ¿</a:t>
            </a:r>
            <a:r>
              <a:rPr lang="es-CO" sz="2000" b="1" dirty="0">
                <a:effectLst>
                  <a:glow rad="101600">
                    <a:schemeClr val="bg1"/>
                  </a:glow>
                </a:effectLst>
                <a:latin typeface="+mj-lt"/>
              </a:rPr>
              <a:t>A qué se dedica? preguntó.</a:t>
            </a:r>
          </a:p>
          <a:p>
            <a:r>
              <a:rPr lang="es-CO" sz="2000" b="1" dirty="0">
                <a:effectLst>
                  <a:glow rad="101600">
                    <a:schemeClr val="bg1"/>
                  </a:glow>
                </a:effectLst>
                <a:latin typeface="+mj-lt"/>
              </a:rPr>
              <a:t>Qué me hizo decirlo, no lo </a:t>
            </a:r>
            <a:r>
              <a:rPr lang="es-CO" sz="2000" b="1" dirty="0" smtClean="0">
                <a:effectLst>
                  <a:glow rad="101600">
                    <a:schemeClr val="bg1"/>
                  </a:glow>
                </a:effectLst>
                <a:latin typeface="+mj-lt"/>
              </a:rPr>
              <a:t>sé, </a:t>
            </a:r>
            <a:r>
              <a:rPr lang="es-CO" sz="2000" b="1" dirty="0">
                <a:effectLst>
                  <a:glow rad="101600">
                    <a:schemeClr val="bg1"/>
                  </a:glow>
                </a:effectLst>
                <a:latin typeface="+mj-lt"/>
              </a:rPr>
              <a:t>pero las palabras simplemente me salieron. </a:t>
            </a:r>
            <a:r>
              <a:rPr lang="es-CO" sz="2000" b="1" dirty="0" smtClean="0">
                <a:effectLst>
                  <a:glow rad="101600">
                    <a:schemeClr val="bg1"/>
                  </a:glow>
                </a:effectLst>
                <a:latin typeface="+mj-lt"/>
              </a:rPr>
              <a:t>“Soy </a:t>
            </a:r>
            <a:r>
              <a:rPr lang="es-CO" sz="2000" b="1" dirty="0">
                <a:effectLst>
                  <a:glow rad="101600">
                    <a:schemeClr val="bg1"/>
                  </a:glow>
                </a:effectLst>
                <a:latin typeface="+mj-lt"/>
              </a:rPr>
              <a:t>una Asociada de Investigaciones en el área de Desarrollo Infantil y Relaciones </a:t>
            </a:r>
            <a:r>
              <a:rPr lang="es-CO" sz="2000" b="1" dirty="0" smtClean="0">
                <a:effectLst>
                  <a:glow rad="101600">
                    <a:schemeClr val="bg1"/>
                  </a:glow>
                </a:effectLst>
                <a:latin typeface="+mj-lt"/>
              </a:rPr>
              <a:t>Humanas”.</a:t>
            </a:r>
            <a:endParaRPr lang="es-CO" sz="2000" b="1" dirty="0">
              <a:effectLst>
                <a:glow rad="101600">
                  <a:schemeClr val="bg1"/>
                </a:glow>
              </a:effectLst>
              <a:latin typeface="+mj-lt"/>
            </a:endParaRP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anim calcmode="lin" valueType="num">
                                      <p:cBhvr>
                                        <p:cTn id="10" dur="1500" fill="hold"/>
                                        <p:tgtEl>
                                          <p:spTgt spid="3"/>
                                        </p:tgtEl>
                                        <p:attrNameLst>
                                          <p:attrName>ppt_x</p:attrName>
                                        </p:attrNameLst>
                                      </p:cBhvr>
                                      <p:tavLst>
                                        <p:tav tm="0">
                                          <p:val>
                                            <p:fltVal val="0.5"/>
                                          </p:val>
                                        </p:tav>
                                        <p:tav tm="100000">
                                          <p:val>
                                            <p:strVal val="#ppt_x"/>
                                          </p:val>
                                        </p:tav>
                                      </p:tavLst>
                                    </p:anim>
                                    <p:anim calcmode="lin" valueType="num">
                                      <p:cBhvr>
                                        <p:cTn id="11"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C:\01 Mis docu. Backup\Mis imágenes\00 Para el mensaje haciendo\01.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493" r="68" b="307"/>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380" y="1635620"/>
            <a:ext cx="4176580" cy="2862322"/>
          </a:xfrm>
          <a:prstGeom prst="rect">
            <a:avLst/>
          </a:prstGeom>
        </p:spPr>
        <p:txBody>
          <a:bodyPr wrap="square">
            <a:spAutoFit/>
          </a:bodyPr>
          <a:lstStyle/>
          <a:p>
            <a:pPr algn="ctr"/>
            <a:r>
              <a:rPr lang="es-CO" sz="2000" b="1" dirty="0">
                <a:effectLst>
                  <a:glow rad="101600">
                    <a:schemeClr val="bg1"/>
                  </a:glow>
                </a:effectLst>
                <a:latin typeface="+mj-lt"/>
              </a:rPr>
              <a:t>La oficinista hizo una pausa, con su bolígrafo congelado en el aire, y levantó la mirada como si no hubiese oído bien. Repetí el título lentamente, enfatizando las palabras más significativas. Entonces observé asombrada cómo mi afirmación era escrita en tinta negra en el formulario oficial.</a:t>
            </a:r>
          </a:p>
        </p:txBody>
      </p:sp>
    </p:spTree>
    <p:extLst>
      <p:ext uri="{BB962C8B-B14F-4D97-AF65-F5344CB8AC3E}">
        <p14:creationId xmlns:p14="http://schemas.microsoft.com/office/powerpoint/2010/main" val="1453582065"/>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anim calcmode="lin" valueType="num">
                                      <p:cBhvr>
                                        <p:cTn id="10" dur="1500" fill="hold"/>
                                        <p:tgtEl>
                                          <p:spTgt spid="3"/>
                                        </p:tgtEl>
                                        <p:attrNameLst>
                                          <p:attrName>ppt_x</p:attrName>
                                        </p:attrNameLst>
                                      </p:cBhvr>
                                      <p:tavLst>
                                        <p:tav tm="0">
                                          <p:val>
                                            <p:fltVal val="0.5"/>
                                          </p:val>
                                        </p:tav>
                                        <p:tav tm="100000">
                                          <p:val>
                                            <p:strVal val="#ppt_x"/>
                                          </p:val>
                                        </p:tav>
                                      </p:tavLst>
                                    </p:anim>
                                    <p:anim calcmode="lin" valueType="num">
                                      <p:cBhvr>
                                        <p:cTn id="11"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7.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r="173"/>
          <a:stretch/>
        </p:blipFill>
        <p:spPr bwMode="auto">
          <a:xfrm flipH="1">
            <a:off x="1" y="-15875"/>
            <a:ext cx="9144000" cy="5175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21640" y="142660"/>
            <a:ext cx="4320600" cy="1015663"/>
          </a:xfrm>
          <a:prstGeom prst="rect">
            <a:avLst/>
          </a:prstGeom>
        </p:spPr>
        <p:txBody>
          <a:bodyPr wrap="square">
            <a:spAutoFit/>
          </a:bodyPr>
          <a:lstStyle/>
          <a:p>
            <a:pPr algn="ctr"/>
            <a:r>
              <a:rPr lang="es-CO" sz="2000" b="1" dirty="0">
                <a:effectLst>
                  <a:glow rad="101600">
                    <a:schemeClr val="bg1"/>
                  </a:glow>
                </a:effectLst>
                <a:latin typeface="+mj-lt"/>
              </a:rPr>
              <a:t>¿Pudiera preguntarle, </a:t>
            </a:r>
            <a:r>
              <a:rPr lang="es-CO" sz="2000" b="1" dirty="0" smtClean="0">
                <a:effectLst>
                  <a:glow rad="101600">
                    <a:schemeClr val="bg1"/>
                  </a:glow>
                </a:effectLst>
                <a:latin typeface="+mj-lt"/>
              </a:rPr>
              <a:t>-dijo </a:t>
            </a:r>
            <a:r>
              <a:rPr lang="es-CO" sz="2000" b="1" dirty="0">
                <a:effectLst>
                  <a:glow rad="101600">
                    <a:schemeClr val="bg1"/>
                  </a:glow>
                </a:effectLst>
                <a:latin typeface="+mj-lt"/>
              </a:rPr>
              <a:t>la oficinista con renovado </a:t>
            </a:r>
            <a:r>
              <a:rPr lang="es-CO" sz="2000" b="1" dirty="0" smtClean="0">
                <a:effectLst>
                  <a:glow rad="101600">
                    <a:schemeClr val="bg1"/>
                  </a:glow>
                </a:effectLst>
                <a:latin typeface="+mj-lt"/>
              </a:rPr>
              <a:t>interés-, </a:t>
            </a:r>
            <a:r>
              <a:rPr lang="es-CO" sz="2000" b="1" dirty="0">
                <a:effectLst>
                  <a:glow rad="101600">
                    <a:schemeClr val="bg1"/>
                  </a:glow>
                </a:effectLst>
                <a:latin typeface="+mj-lt"/>
              </a:rPr>
              <a:t>exactamente qué hace Ud. en su campo?</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anim calcmode="lin" valueType="num">
                                      <p:cBhvr>
                                        <p:cTn id="10" dur="1500" fill="hold"/>
                                        <p:tgtEl>
                                          <p:spTgt spid="3"/>
                                        </p:tgtEl>
                                        <p:attrNameLst>
                                          <p:attrName>ppt_x</p:attrName>
                                        </p:attrNameLst>
                                      </p:cBhvr>
                                      <p:tavLst>
                                        <p:tav tm="0">
                                          <p:val>
                                            <p:fltVal val="0.5"/>
                                          </p:val>
                                        </p:tav>
                                        <p:tav tm="100000">
                                          <p:val>
                                            <p:strVal val="#ppt_x"/>
                                          </p:val>
                                        </p:tav>
                                      </p:tavLst>
                                    </p:anim>
                                    <p:anim calcmode="lin" valueType="num">
                                      <p:cBhvr>
                                        <p:cTn id="11"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5.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t="307" r="68"/>
          <a:stretch/>
        </p:blipFill>
        <p:spPr bwMode="auto">
          <a:xfrm>
            <a:off x="0"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380" y="1923660"/>
            <a:ext cx="8929240" cy="1323439"/>
          </a:xfrm>
          <a:prstGeom prst="rect">
            <a:avLst/>
          </a:prstGeom>
        </p:spPr>
        <p:txBody>
          <a:bodyPr wrap="square">
            <a:spAutoFit/>
          </a:bodyPr>
          <a:lstStyle/>
          <a:p>
            <a:pPr algn="ctr"/>
            <a:r>
              <a:rPr lang="es-CO" sz="2000" b="1" dirty="0">
                <a:effectLst>
                  <a:glow rad="101600">
                    <a:schemeClr val="bg1"/>
                  </a:glow>
                </a:effectLst>
                <a:latin typeface="+mj-lt"/>
              </a:rPr>
              <a:t>Fríamente, sin trazas de duda en mi voz, me escuché a mí misma contestar: </a:t>
            </a:r>
            <a:r>
              <a:rPr lang="es-CO" sz="2000" b="1" dirty="0" smtClean="0">
                <a:effectLst>
                  <a:glow rad="101600">
                    <a:schemeClr val="bg1"/>
                  </a:glow>
                </a:effectLst>
                <a:latin typeface="+mj-lt"/>
              </a:rPr>
              <a:t>“Tengo </a:t>
            </a:r>
            <a:r>
              <a:rPr lang="es-CO" sz="2000" b="1" dirty="0">
                <a:effectLst>
                  <a:glow rad="101600">
                    <a:schemeClr val="bg1"/>
                  </a:glow>
                </a:effectLst>
                <a:latin typeface="+mj-lt"/>
              </a:rPr>
              <a:t>un programa continuo de investigación (las mamás lo tienen), en el laboratorio y en el campo (normalmente hubiera dicho en interiores y exteriores). Trabajo en mi maestría (toda la bendita familia) y ya he logrado cuatro créditos (todas hijas</a:t>
            </a:r>
            <a:r>
              <a:rPr lang="es-CO" sz="2000" b="1" dirty="0" smtClean="0">
                <a:effectLst>
                  <a:glow rad="101600">
                    <a:schemeClr val="bg1"/>
                  </a:glow>
                </a:effectLst>
                <a:latin typeface="+mj-lt"/>
              </a:rPr>
              <a:t>)… </a:t>
            </a:r>
            <a:endParaRPr lang="es-CO" sz="2000" b="1" dirty="0">
              <a:effectLst>
                <a:glow rad="101600">
                  <a:schemeClr val="bg1"/>
                </a:glow>
              </a:effectLst>
              <a:latin typeface="+mj-lt"/>
            </a:endParaRP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anim calcmode="lin" valueType="num">
                                      <p:cBhvr>
                                        <p:cTn id="10" dur="1500" fill="hold"/>
                                        <p:tgtEl>
                                          <p:spTgt spid="2"/>
                                        </p:tgtEl>
                                        <p:attrNameLst>
                                          <p:attrName>ppt_x</p:attrName>
                                        </p:attrNameLst>
                                      </p:cBhvr>
                                      <p:tavLst>
                                        <p:tav tm="0">
                                          <p:val>
                                            <p:fltVal val="0.5"/>
                                          </p:val>
                                        </p:tav>
                                        <p:tav tm="100000">
                                          <p:val>
                                            <p:strVal val="#ppt_x"/>
                                          </p:val>
                                        </p:tav>
                                      </p:tavLst>
                                    </p:anim>
                                    <p:anim calcmode="lin" valueType="num">
                                      <p:cBhvr>
                                        <p:cTn id="11" dur="1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9a.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261" t="307" r="68"/>
          <a:stretch/>
        </p:blipFill>
        <p:spPr bwMode="auto">
          <a:xfrm>
            <a:off x="0"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07380" y="123410"/>
            <a:ext cx="8929240" cy="1323439"/>
          </a:xfrm>
          <a:prstGeom prst="rect">
            <a:avLst/>
          </a:prstGeom>
        </p:spPr>
        <p:txBody>
          <a:bodyPr wrap="square">
            <a:spAutoFit/>
          </a:bodyPr>
          <a:lstStyle/>
          <a:p>
            <a:pPr algn="ctr"/>
            <a:r>
              <a:rPr lang="es-CO" sz="2000" b="1" dirty="0">
                <a:effectLst>
                  <a:glow rad="101600">
                    <a:schemeClr val="bg1"/>
                  </a:glow>
                </a:effectLst>
                <a:latin typeface="+mj-lt"/>
              </a:rPr>
              <a:t>Por supuesto, el empleo es uno de los más demandantes en humanidades (¿pudiera alguna madre no estar de acuerdo?) y a menudo laboro 14 horas al día (en realidad, 24 es más real). Pero el empleo es más desafiante que la mayoría de las demás carreras y las recompensas son más satisfactorias que el sólo </a:t>
            </a:r>
            <a:r>
              <a:rPr lang="es-CO" sz="2000" b="1" dirty="0" smtClean="0">
                <a:effectLst>
                  <a:glow rad="101600">
                    <a:schemeClr val="bg1"/>
                  </a:glow>
                </a:effectLst>
                <a:latin typeface="+mj-lt"/>
              </a:rPr>
              <a:t>dinero”.</a:t>
            </a:r>
            <a:endParaRPr lang="es-CO" sz="2000" b="1" dirty="0">
              <a:effectLst>
                <a:glow rad="101600">
                  <a:schemeClr val="bg1"/>
                </a:glow>
              </a:effectLst>
              <a:latin typeface="+mj-lt"/>
            </a:endParaRP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 fill="hold"/>
                                        <p:tgtEl>
                                          <p:spTgt spid="6"/>
                                        </p:tgtEl>
                                        <p:attrNameLst>
                                          <p:attrName>ppt_w</p:attrName>
                                        </p:attrNameLst>
                                      </p:cBhvr>
                                      <p:tavLst>
                                        <p:tav tm="0">
                                          <p:val>
                                            <p:fltVal val="0"/>
                                          </p:val>
                                        </p:tav>
                                        <p:tav tm="100000">
                                          <p:val>
                                            <p:strVal val="#ppt_w"/>
                                          </p:val>
                                        </p:tav>
                                      </p:tavLst>
                                    </p:anim>
                                    <p:anim calcmode="lin" valueType="num">
                                      <p:cBhvr>
                                        <p:cTn id="8" dur="1500" fill="hold"/>
                                        <p:tgtEl>
                                          <p:spTgt spid="6"/>
                                        </p:tgtEl>
                                        <p:attrNameLst>
                                          <p:attrName>ppt_h</p:attrName>
                                        </p:attrNameLst>
                                      </p:cBhvr>
                                      <p:tavLst>
                                        <p:tav tm="0">
                                          <p:val>
                                            <p:fltVal val="0"/>
                                          </p:val>
                                        </p:tav>
                                        <p:tav tm="100000">
                                          <p:val>
                                            <p:strVal val="#ppt_h"/>
                                          </p:val>
                                        </p:tav>
                                      </p:tavLst>
                                    </p:anim>
                                    <p:animEffect transition="in" filter="fade">
                                      <p:cBhvr>
                                        <p:cTn id="9" dur="1500"/>
                                        <p:tgtEl>
                                          <p:spTgt spid="6"/>
                                        </p:tgtEl>
                                      </p:cBhvr>
                                    </p:animEffect>
                                    <p:anim calcmode="lin" valueType="num">
                                      <p:cBhvr>
                                        <p:cTn id="10" dur="1500" fill="hold"/>
                                        <p:tgtEl>
                                          <p:spTgt spid="6"/>
                                        </p:tgtEl>
                                        <p:attrNameLst>
                                          <p:attrName>ppt_x</p:attrName>
                                        </p:attrNameLst>
                                      </p:cBhvr>
                                      <p:tavLst>
                                        <p:tav tm="0">
                                          <p:val>
                                            <p:fltVal val="0.5"/>
                                          </p:val>
                                        </p:tav>
                                        <p:tav tm="100000">
                                          <p:val>
                                            <p:strVal val="#ppt_x"/>
                                          </p:val>
                                        </p:tav>
                                      </p:tavLst>
                                    </p:anim>
                                    <p:anim calcmode="lin" valueType="num">
                                      <p:cBhvr>
                                        <p:cTn id="11" dur="15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105"/>
          <a:stretch/>
        </p:blipFill>
        <p:spPr bwMode="auto">
          <a:xfrm>
            <a:off x="1"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380" y="187897"/>
            <a:ext cx="6678610" cy="1015663"/>
          </a:xfrm>
          <a:prstGeom prst="rect">
            <a:avLst/>
          </a:prstGeom>
        </p:spPr>
        <p:txBody>
          <a:bodyPr wrap="square">
            <a:spAutoFit/>
          </a:bodyPr>
          <a:lstStyle/>
          <a:p>
            <a:pPr algn="ctr"/>
            <a:r>
              <a:rPr lang="es-CO" sz="2000" b="1" dirty="0">
                <a:latin typeface="+mj-lt"/>
              </a:rPr>
              <a:t>Hubo una nota de respeto creciente en la voz de la oficinista mientras completaba el formulario, se puso en pie y personalmente me pasó por la puerta.</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anim calcmode="lin" valueType="num">
                                      <p:cBhvr>
                                        <p:cTn id="10" dur="1500" fill="hold"/>
                                        <p:tgtEl>
                                          <p:spTgt spid="2"/>
                                        </p:tgtEl>
                                        <p:attrNameLst>
                                          <p:attrName>ppt_x</p:attrName>
                                        </p:attrNameLst>
                                      </p:cBhvr>
                                      <p:tavLst>
                                        <p:tav tm="0">
                                          <p:val>
                                            <p:fltVal val="0.5"/>
                                          </p:val>
                                        </p:tav>
                                        <p:tav tm="100000">
                                          <p:val>
                                            <p:strVal val="#ppt_x"/>
                                          </p:val>
                                        </p:tav>
                                      </p:tavLst>
                                    </p:anim>
                                    <p:anim calcmode="lin" valueType="num">
                                      <p:cBhvr>
                                        <p:cTn id="11" dur="1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01 Mis docu. Backup\Mis imágenes\00 Para el mensaje haciendo\13.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r="68"/>
          <a:stretch/>
        </p:blipFill>
        <p:spPr bwMode="auto">
          <a:xfrm>
            <a:off x="0" y="-15875"/>
            <a:ext cx="9144000" cy="51752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380" y="123410"/>
            <a:ext cx="7561050" cy="1631216"/>
          </a:xfrm>
          <a:prstGeom prst="rect">
            <a:avLst/>
          </a:prstGeom>
        </p:spPr>
        <p:txBody>
          <a:bodyPr wrap="square">
            <a:spAutoFit/>
          </a:bodyPr>
          <a:lstStyle/>
          <a:p>
            <a:pPr algn="ctr"/>
            <a:r>
              <a:rPr lang="es-CO" sz="2000" b="1" dirty="0">
                <a:latin typeface="+mj-lt"/>
              </a:rPr>
              <a:t>Al estacionarme en mi garaje, animada por mi nueva y glamorosa carrera, fui recibida por mis tres asistentes de laboratorio </a:t>
            </a:r>
            <a:r>
              <a:rPr lang="es-CO" sz="2000" b="1" dirty="0" smtClean="0">
                <a:latin typeface="+mj-lt"/>
              </a:rPr>
              <a:t>-con </a:t>
            </a:r>
            <a:r>
              <a:rPr lang="es-CO" sz="2000" b="1" dirty="0">
                <a:latin typeface="+mj-lt"/>
              </a:rPr>
              <a:t>edades de 13, 7 y </a:t>
            </a:r>
            <a:r>
              <a:rPr lang="es-CO" sz="2000" b="1" dirty="0" smtClean="0">
                <a:latin typeface="+mj-lt"/>
              </a:rPr>
              <a:t>3-. </a:t>
            </a:r>
            <a:r>
              <a:rPr lang="es-CO" sz="2000" b="1" dirty="0">
                <a:latin typeface="+mj-lt"/>
              </a:rPr>
              <a:t>En la planta alta podía oír a nuestro nuevo modelo experimental (un bebé de 6 meses), en el programa de desarrollo infantil, probando nuestro nuevo </a:t>
            </a:r>
            <a:r>
              <a:rPr lang="es-CO" sz="2000" b="1" dirty="0">
                <a:effectLst>
                  <a:glow rad="101600">
                    <a:schemeClr val="bg1"/>
                  </a:glow>
                </a:effectLst>
                <a:latin typeface="+mj-lt"/>
              </a:rPr>
              <a:t>patrón</a:t>
            </a:r>
            <a:r>
              <a:rPr lang="es-CO" sz="2000" b="1" dirty="0">
                <a:latin typeface="+mj-lt"/>
              </a:rPr>
              <a:t> vocal.</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anim calcmode="lin" valueType="num">
                                      <p:cBhvr>
                                        <p:cTn id="10" dur="1500" fill="hold"/>
                                        <p:tgtEl>
                                          <p:spTgt spid="2"/>
                                        </p:tgtEl>
                                        <p:attrNameLst>
                                          <p:attrName>ppt_x</p:attrName>
                                        </p:attrNameLst>
                                      </p:cBhvr>
                                      <p:tavLst>
                                        <p:tav tm="0">
                                          <p:val>
                                            <p:fltVal val="0.5"/>
                                          </p:val>
                                        </p:tav>
                                        <p:tav tm="100000">
                                          <p:val>
                                            <p:strVal val="#ppt_x"/>
                                          </p:val>
                                        </p:tav>
                                      </p:tavLst>
                                    </p:anim>
                                    <p:anim calcmode="lin" valueType="num">
                                      <p:cBhvr>
                                        <p:cTn id="11" dur="1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r="68"/>
          <a:stretch/>
        </p:blipFill>
        <p:spPr bwMode="auto">
          <a:xfrm>
            <a:off x="0" y="-15875"/>
            <a:ext cx="9144000" cy="51752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380" y="195420"/>
            <a:ext cx="8929240" cy="1015663"/>
          </a:xfrm>
          <a:prstGeom prst="rect">
            <a:avLst/>
          </a:prstGeom>
        </p:spPr>
        <p:txBody>
          <a:bodyPr wrap="square">
            <a:spAutoFit/>
          </a:bodyPr>
          <a:lstStyle/>
          <a:p>
            <a:pPr algn="ctr"/>
            <a:r>
              <a:rPr lang="es-CO" sz="2000" b="1" dirty="0">
                <a:effectLst>
                  <a:glow rad="101600">
                    <a:schemeClr val="bg1"/>
                  </a:glow>
                </a:effectLst>
                <a:latin typeface="+mj-lt"/>
              </a:rPr>
              <a:t>¡Me sentí victoriosa! ¡Había logrado un gol contra la burocracia! Y había ingresado a los registros oficiales como alguien más distinguido e indispensable a la humanidad que sólo otra mamá.</a:t>
            </a:r>
          </a:p>
        </p:txBody>
      </p:sp>
      <p:sp>
        <p:nvSpPr>
          <p:cNvPr id="3" name="2 Rectángulo"/>
          <p:cNvSpPr/>
          <p:nvPr/>
        </p:nvSpPr>
        <p:spPr>
          <a:xfrm>
            <a:off x="1331550" y="2110085"/>
            <a:ext cx="6480900" cy="830997"/>
          </a:xfrm>
          <a:prstGeom prst="rect">
            <a:avLst/>
          </a:prstGeom>
        </p:spPr>
        <p:txBody>
          <a:bodyPr wrap="square">
            <a:spAutoFit/>
          </a:bodyPr>
          <a:lstStyle/>
          <a:p>
            <a:pPr algn="ctr"/>
            <a:r>
              <a:rPr lang="es-CO" sz="2400" b="1" dirty="0">
                <a:solidFill>
                  <a:schemeClr val="bg1"/>
                </a:solidFill>
                <a:effectLst>
                  <a:glow rad="127000">
                    <a:srgbClr val="002600"/>
                  </a:glow>
                </a:effectLst>
                <a:latin typeface="+mj-lt"/>
              </a:rPr>
              <a:t>Ser madre!! ¡qué gloriosa carrera! </a:t>
            </a:r>
            <a:r>
              <a:rPr lang="es-CO" sz="2400" b="1" dirty="0" smtClean="0">
                <a:solidFill>
                  <a:schemeClr val="bg1"/>
                </a:solidFill>
                <a:effectLst>
                  <a:glow rad="127000">
                    <a:srgbClr val="002600"/>
                  </a:glow>
                </a:effectLst>
                <a:latin typeface="+mj-lt"/>
              </a:rPr>
              <a:t>Especialmente</a:t>
            </a:r>
          </a:p>
          <a:p>
            <a:pPr algn="ctr"/>
            <a:r>
              <a:rPr lang="es-CO" sz="2400" b="1" dirty="0" smtClean="0">
                <a:solidFill>
                  <a:schemeClr val="bg1"/>
                </a:solidFill>
                <a:effectLst>
                  <a:glow rad="127000">
                    <a:srgbClr val="002600"/>
                  </a:glow>
                </a:effectLst>
                <a:latin typeface="+mj-lt"/>
              </a:rPr>
              <a:t>cuando </a:t>
            </a:r>
            <a:r>
              <a:rPr lang="es-CO" sz="2400" b="1" dirty="0">
                <a:solidFill>
                  <a:schemeClr val="bg1"/>
                </a:solidFill>
                <a:effectLst>
                  <a:glow rad="127000">
                    <a:srgbClr val="002600"/>
                  </a:glow>
                </a:effectLst>
                <a:latin typeface="+mj-lt"/>
              </a:rPr>
              <a:t>hay un título en la puerta.</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anim calcmode="lin" valueType="num">
                                      <p:cBhvr>
                                        <p:cTn id="10" dur="1500" fill="hold"/>
                                        <p:tgtEl>
                                          <p:spTgt spid="2"/>
                                        </p:tgtEl>
                                        <p:attrNameLst>
                                          <p:attrName>ppt_x</p:attrName>
                                        </p:attrNameLst>
                                      </p:cBhvr>
                                      <p:tavLst>
                                        <p:tav tm="0">
                                          <p:val>
                                            <p:fltVal val="0.5"/>
                                          </p:val>
                                        </p:tav>
                                        <p:tav tm="100000">
                                          <p:val>
                                            <p:strVal val="#ppt_x"/>
                                          </p:val>
                                        </p:tav>
                                      </p:tavLst>
                                    </p:anim>
                                    <p:anim calcmode="lin" valueType="num">
                                      <p:cBhvr>
                                        <p:cTn id="11" dur="15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anim calcmode="lin" valueType="num">
                                      <p:cBhvr>
                                        <p:cTn id="17" dur="1500" fill="hold"/>
                                        <p:tgtEl>
                                          <p:spTgt spid="3"/>
                                        </p:tgtEl>
                                        <p:attrNameLst>
                                          <p:attrName>ppt_x</p:attrName>
                                        </p:attrNameLst>
                                      </p:cBhvr>
                                      <p:tavLst>
                                        <p:tav tm="0">
                                          <p:val>
                                            <p:strVal val="#ppt_x"/>
                                          </p:val>
                                        </p:tav>
                                        <p:tav tm="100000">
                                          <p:val>
                                            <p:strVal val="#ppt_x"/>
                                          </p:val>
                                        </p:tav>
                                      </p:tavLst>
                                    </p:anim>
                                    <p:anim calcmode="lin" valueType="num">
                                      <p:cBhvr>
                                        <p:cTn id="18"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10.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r="68"/>
          <a:stretch/>
        </p:blipFill>
        <p:spPr bwMode="auto">
          <a:xfrm>
            <a:off x="0" y="-15875"/>
            <a:ext cx="9144000" cy="51752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35620" y="123410"/>
            <a:ext cx="5256730" cy="2246769"/>
          </a:xfrm>
          <a:prstGeom prst="rect">
            <a:avLst/>
          </a:prstGeom>
        </p:spPr>
        <p:txBody>
          <a:bodyPr wrap="square">
            <a:spAutoFit/>
          </a:bodyPr>
          <a:lstStyle/>
          <a:p>
            <a:pPr algn="ctr"/>
            <a:r>
              <a:rPr lang="es-CO" sz="2000" b="1" dirty="0">
                <a:effectLst>
                  <a:glow rad="101600">
                    <a:schemeClr val="bg1"/>
                  </a:glow>
                </a:effectLst>
                <a:latin typeface="+mj-lt"/>
              </a:rPr>
              <a:t>¿Convierte esto a las abuelas en Asociadas Mayores de Investigaciones en el área de Desarrollo Infantil y Relaciones Humanas y a las bisabuelas en Asociadas Mayores Ejecutivas de Investigación? ¡Así lo creo! También creo que eso convierte a las tías en Asistentes de las Asociadas de Investigaciones.</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anim calcmode="lin" valueType="num">
                                      <p:cBhvr>
                                        <p:cTn id="10" dur="1500" fill="hold"/>
                                        <p:tgtEl>
                                          <p:spTgt spid="2"/>
                                        </p:tgtEl>
                                        <p:attrNameLst>
                                          <p:attrName>ppt_x</p:attrName>
                                        </p:attrNameLst>
                                      </p:cBhvr>
                                      <p:tavLst>
                                        <p:tav tm="0">
                                          <p:val>
                                            <p:fltVal val="0.5"/>
                                          </p:val>
                                        </p:tav>
                                        <p:tav tm="100000">
                                          <p:val>
                                            <p:strVal val="#ppt_x"/>
                                          </p:val>
                                        </p:tav>
                                      </p:tavLst>
                                    </p:anim>
                                    <p:anim calcmode="lin" valueType="num">
                                      <p:cBhvr>
                                        <p:cTn id="11" dur="1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01 Mis docu. Backup\Mis imágenes\00 Para el mensaje haciendo\15.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261" t="307" r="68" b="186"/>
          <a:stretch/>
        </p:blipFill>
        <p:spPr bwMode="auto">
          <a:xfrm>
            <a:off x="0" y="0"/>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2238316" y="1995670"/>
            <a:ext cx="4686283" cy="2677656"/>
          </a:xfrm>
          <a:prstGeom prst="rect">
            <a:avLst/>
          </a:prstGeom>
          <a:noFill/>
        </p:spPr>
        <p:txBody>
          <a:bodyPr wrap="none" rtlCol="0">
            <a:spAutoFit/>
          </a:bodyPr>
          <a:lstStyle/>
          <a:p>
            <a:pPr algn="ctr"/>
            <a:r>
              <a:rPr lang="es-CO" sz="1400" b="1" dirty="0" smtClean="0">
                <a:solidFill>
                  <a:schemeClr val="bg1"/>
                </a:solidFill>
                <a:effectLst>
                  <a:glow rad="139700">
                    <a:srgbClr val="001E00"/>
                  </a:glow>
                </a:effectLst>
                <a:latin typeface="+mj-lt"/>
              </a:rPr>
              <a:t>Texto:</a:t>
            </a:r>
          </a:p>
          <a:p>
            <a:pPr algn="ctr"/>
            <a:r>
              <a:rPr lang="es-CO" sz="1400" b="1" i="1" dirty="0" smtClean="0">
                <a:solidFill>
                  <a:schemeClr val="bg1"/>
                </a:solidFill>
                <a:effectLst>
                  <a:glow rad="139700">
                    <a:srgbClr val="001E00"/>
                  </a:glow>
                </a:effectLst>
                <a:latin typeface="+mj-lt"/>
              </a:rPr>
              <a:t>Autor Desconocido</a:t>
            </a:r>
          </a:p>
          <a:p>
            <a:pPr algn="ctr"/>
            <a:endParaRPr lang="es-CO" sz="1400" b="1" dirty="0">
              <a:solidFill>
                <a:schemeClr val="bg1"/>
              </a:solidFill>
              <a:effectLst>
                <a:glow rad="139700">
                  <a:srgbClr val="001E00"/>
                </a:glow>
              </a:effectLst>
              <a:latin typeface="+mj-lt"/>
            </a:endParaRPr>
          </a:p>
          <a:p>
            <a:pPr algn="ctr"/>
            <a:r>
              <a:rPr lang="es-CO" sz="1400" b="1" dirty="0" smtClean="0">
                <a:solidFill>
                  <a:schemeClr val="bg1"/>
                </a:solidFill>
                <a:effectLst>
                  <a:glow rad="139700">
                    <a:srgbClr val="001E00"/>
                  </a:glow>
                </a:effectLst>
                <a:latin typeface="+mj-lt"/>
              </a:rPr>
              <a:t>Fotos propias:</a:t>
            </a:r>
          </a:p>
          <a:p>
            <a:pPr algn="ctr"/>
            <a:r>
              <a:rPr lang="es-CO" sz="1400" b="1" i="1" dirty="0" smtClean="0">
                <a:solidFill>
                  <a:schemeClr val="bg1"/>
                </a:solidFill>
                <a:effectLst>
                  <a:glow rad="139700">
                    <a:srgbClr val="001E00"/>
                  </a:glow>
                </a:effectLst>
                <a:latin typeface="+mj-lt"/>
              </a:rPr>
              <a:t>Lagos en Bariloche (Argentina)</a:t>
            </a:r>
          </a:p>
          <a:p>
            <a:pPr algn="ctr"/>
            <a:endParaRPr lang="es-CO" sz="1400" b="1" dirty="0">
              <a:solidFill>
                <a:schemeClr val="bg1"/>
              </a:solidFill>
              <a:effectLst>
                <a:glow rad="139700">
                  <a:srgbClr val="001E00"/>
                </a:glow>
              </a:effectLst>
              <a:latin typeface="+mj-lt"/>
            </a:endParaRPr>
          </a:p>
          <a:p>
            <a:pPr algn="ctr"/>
            <a:r>
              <a:rPr lang="es-CO" sz="1400" b="1" dirty="0" smtClean="0">
                <a:solidFill>
                  <a:schemeClr val="bg1"/>
                </a:solidFill>
                <a:effectLst>
                  <a:glow rad="139700">
                    <a:srgbClr val="001E00"/>
                  </a:glow>
                </a:effectLst>
                <a:latin typeface="+mj-lt"/>
              </a:rPr>
              <a:t>Música:</a:t>
            </a:r>
          </a:p>
          <a:p>
            <a:pPr algn="ctr"/>
            <a:r>
              <a:rPr lang="es-CO" sz="1400" b="1" dirty="0" smtClean="0">
                <a:solidFill>
                  <a:schemeClr val="bg1"/>
                </a:solidFill>
                <a:effectLst>
                  <a:glow rad="139700">
                    <a:srgbClr val="001E00"/>
                  </a:glow>
                </a:effectLst>
                <a:latin typeface="+mj-lt"/>
              </a:rPr>
              <a:t>Un vals para mi Madre - </a:t>
            </a:r>
            <a:r>
              <a:rPr lang="es-CO" sz="1400" b="1" i="1" dirty="0" smtClean="0">
                <a:solidFill>
                  <a:schemeClr val="bg1"/>
                </a:solidFill>
                <a:effectLst>
                  <a:glow rad="139700">
                    <a:srgbClr val="001E00"/>
                  </a:glow>
                </a:effectLst>
                <a:latin typeface="+mj-lt"/>
              </a:rPr>
              <a:t>Ensamble de Marimbas (Guatemala)</a:t>
            </a:r>
            <a:endParaRPr lang="es-CO" sz="1400" b="1" i="1" dirty="0" smtClean="0">
              <a:solidFill>
                <a:schemeClr val="bg1"/>
              </a:solidFill>
              <a:effectLst>
                <a:glow rad="139700">
                  <a:srgbClr val="001E00"/>
                </a:glow>
              </a:effectLst>
              <a:latin typeface="+mj-lt"/>
            </a:endParaRPr>
          </a:p>
          <a:p>
            <a:pPr algn="ctr"/>
            <a:endParaRPr lang="es-CO" sz="1400" b="1" dirty="0">
              <a:solidFill>
                <a:schemeClr val="bg1"/>
              </a:solidFill>
              <a:effectLst>
                <a:glow rad="139700">
                  <a:srgbClr val="001E00"/>
                </a:glow>
              </a:effectLst>
              <a:latin typeface="+mj-lt"/>
            </a:endParaRPr>
          </a:p>
          <a:p>
            <a:pPr algn="ctr"/>
            <a:r>
              <a:rPr lang="es-CO" sz="1400" b="1" dirty="0" smtClean="0">
                <a:solidFill>
                  <a:schemeClr val="bg1"/>
                </a:solidFill>
                <a:effectLst>
                  <a:glow rad="139700">
                    <a:srgbClr val="001E00"/>
                  </a:glow>
                </a:effectLst>
                <a:latin typeface="+mj-lt"/>
              </a:rPr>
              <a:t>Realización general:</a:t>
            </a:r>
          </a:p>
          <a:p>
            <a:pPr algn="ctr"/>
            <a:r>
              <a:rPr lang="es-CO" sz="1400" b="1" i="1" dirty="0" smtClean="0">
                <a:solidFill>
                  <a:schemeClr val="bg1"/>
                </a:solidFill>
                <a:effectLst>
                  <a:glow rad="139700">
                    <a:srgbClr val="001E00"/>
                  </a:glow>
                </a:effectLst>
                <a:latin typeface="+mj-lt"/>
              </a:rPr>
              <a:t>Rodrigo Valencia Cardona</a:t>
            </a:r>
          </a:p>
          <a:p>
            <a:pPr algn="ctr"/>
            <a:r>
              <a:rPr lang="es-CO" sz="1400" b="1" dirty="0" smtClean="0">
                <a:solidFill>
                  <a:schemeClr val="bg1"/>
                </a:solidFill>
                <a:effectLst>
                  <a:glow rad="139700">
                    <a:srgbClr val="001E00"/>
                  </a:glow>
                </a:effectLst>
                <a:latin typeface="+mj-lt"/>
              </a:rPr>
              <a:t>Medellín-Colombia</a:t>
            </a:r>
            <a:endParaRPr lang="es-CO" sz="1400" b="1" dirty="0">
              <a:solidFill>
                <a:schemeClr val="bg1"/>
              </a:solidFill>
              <a:effectLst>
                <a:glow rad="139700">
                  <a:srgbClr val="001E00"/>
                </a:glow>
              </a:effectLst>
              <a:latin typeface="+mj-lt"/>
            </a:endParaRP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mc:Choice xmlns:p14="http://schemas.microsoft.com/office/powerpoint/2010/main" Requires="p14">
      <p:transition spd="slow" p14:dur="2000">
        <p14:ripple dir="l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ppt_x"/>
                                          </p:val>
                                        </p:tav>
                                        <p:tav tm="100000">
                                          <p:val>
                                            <p:strVal val="#ppt_x"/>
                                          </p:val>
                                        </p:tav>
                                      </p:tavLst>
                                    </p:anim>
                                    <p:anim calcmode="lin" valueType="num">
                                      <p:cBhvr additive="base">
                                        <p:cTn id="8" dur="4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4186</TotalTime>
  <Words>636</Words>
  <Application>Microsoft Office PowerPoint</Application>
  <PresentationFormat>Presentación en pantalla (16:9)</PresentationFormat>
  <Paragraphs>37</Paragraphs>
  <Slides>15</Slides>
  <Notes>7</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242</cp:revision>
  <dcterms:created xsi:type="dcterms:W3CDTF">2013-05-29T02:56:16Z</dcterms:created>
  <dcterms:modified xsi:type="dcterms:W3CDTF">2015-05-03T01:48:19Z</dcterms:modified>
</cp:coreProperties>
</file>