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410" r:id="rId3"/>
    <p:sldId id="527" r:id="rId4"/>
    <p:sldId id="541" r:id="rId5"/>
    <p:sldId id="529" r:id="rId6"/>
    <p:sldId id="540" r:id="rId7"/>
    <p:sldId id="523" r:id="rId8"/>
    <p:sldId id="520" r:id="rId9"/>
    <p:sldId id="504" r:id="rId10"/>
    <p:sldId id="537" r:id="rId11"/>
    <p:sldId id="534" r:id="rId12"/>
    <p:sldId id="536" r:id="rId13"/>
    <p:sldId id="528" r:id="rId14"/>
    <p:sldId id="510" r:id="rId15"/>
    <p:sldId id="515" r:id="rId16"/>
    <p:sldId id="521" r:id="rId17"/>
    <p:sldId id="532" r:id="rId18"/>
    <p:sldId id="517" r:id="rId19"/>
    <p:sldId id="519" r:id="rId20"/>
    <p:sldId id="526" r:id="rId21"/>
    <p:sldId id="547" r:id="rId22"/>
    <p:sldId id="546" r:id="rId23"/>
    <p:sldId id="542" r:id="rId24"/>
    <p:sldId id="543" r:id="rId25"/>
    <p:sldId id="530" r:id="rId26"/>
    <p:sldId id="522" r:id="rId27"/>
    <p:sldId id="516" r:id="rId28"/>
    <p:sldId id="524" r:id="rId29"/>
    <p:sldId id="531" r:id="rId30"/>
    <p:sldId id="518" r:id="rId31"/>
    <p:sldId id="535" r:id="rId32"/>
    <p:sldId id="525" r:id="rId33"/>
    <p:sldId id="533" r:id="rId34"/>
    <p:sldId id="539" r:id="rId35"/>
    <p:sldId id="538" r:id="rId36"/>
    <p:sldId id="544" r:id="rId37"/>
    <p:sldId id="456" r:id="rId38"/>
    <p:sldId id="545" r:id="rId39"/>
    <p:sldId id="439" r:id="rId40"/>
    <p:sldId id="555" r:id="rId41"/>
    <p:sldId id="553" r:id="rId42"/>
    <p:sldId id="554" r:id="rId43"/>
    <p:sldId id="550" r:id="rId44"/>
    <p:sldId id="508" r:id="rId45"/>
    <p:sldId id="552" r:id="rId46"/>
  </p:sldIdLst>
  <p:sldSz cx="11304588"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haDP1YoRekb+2Baiv65s1w==" hashData="pCzQeAilEoPX80+GmdihfGVuxWA="/>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FFFF"/>
    <a:srgbClr val="00FF00"/>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40" d="100"/>
          <a:sy n="40" d="100"/>
        </p:scale>
        <p:origin x="-1596" y="-834"/>
      </p:cViewPr>
      <p:guideLst>
        <p:guide orient="horz" pos="2160"/>
        <p:guide pos="3561"/>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13/03/2020</a:t>
            </a:fld>
            <a:endParaRPr lang="es-ES"/>
          </a:p>
        </p:txBody>
      </p:sp>
      <p:sp>
        <p:nvSpPr>
          <p:cNvPr id="4" name="3 Marcador de imagen de diapositiva"/>
          <p:cNvSpPr>
            <a:spLocks noGrp="1" noRot="1" noChangeAspect="1"/>
          </p:cNvSpPr>
          <p:nvPr>
            <p:ph type="sldImg" idx="2"/>
          </p:nvPr>
        </p:nvSpPr>
        <p:spPr>
          <a:xfrm>
            <a:off x="603250" y="685800"/>
            <a:ext cx="56515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7844" y="2130427"/>
            <a:ext cx="96089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5689" y="3886200"/>
            <a:ext cx="7913212"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2985" y="4406902"/>
            <a:ext cx="96089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2985" y="2906713"/>
            <a:ext cx="96089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5229" y="1600202"/>
            <a:ext cx="499286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46500" y="1600202"/>
            <a:ext cx="499286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5229" y="1535113"/>
            <a:ext cx="499482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5229" y="2174875"/>
            <a:ext cx="499482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42574" y="1535113"/>
            <a:ext cx="49967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42574" y="2174875"/>
            <a:ext cx="49967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5231" y="273050"/>
            <a:ext cx="371913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19780" y="273052"/>
            <a:ext cx="631957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5231" y="1435102"/>
            <a:ext cx="371913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15779" y="4800600"/>
            <a:ext cx="678275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15779" y="612775"/>
            <a:ext cx="678275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15779" y="5367338"/>
            <a:ext cx="678275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195826" y="274640"/>
            <a:ext cx="2543533"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5230" y="274640"/>
            <a:ext cx="7442187"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47844" y="2130428"/>
            <a:ext cx="96089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95688" y="3886200"/>
            <a:ext cx="7913212"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64754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FF">
            <a:alpha val="67000"/>
          </a:srgb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5231" y="274638"/>
            <a:ext cx="10174129"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5231" y="1600202"/>
            <a:ext cx="10174129"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5230" y="6356352"/>
            <a:ext cx="2637737"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13/03/2020</a:t>
            </a:fld>
            <a:endParaRPr lang="es-ES"/>
          </a:p>
        </p:txBody>
      </p:sp>
      <p:sp>
        <p:nvSpPr>
          <p:cNvPr id="5" name="4 Marcador de pie de página"/>
          <p:cNvSpPr>
            <a:spLocks noGrp="1"/>
          </p:cNvSpPr>
          <p:nvPr>
            <p:ph type="ftr" sz="quarter" idx="3"/>
          </p:nvPr>
        </p:nvSpPr>
        <p:spPr>
          <a:xfrm>
            <a:off x="3862401" y="6356352"/>
            <a:ext cx="357978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101621" y="6356352"/>
            <a:ext cx="2637737"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5230" y="6245225"/>
            <a:ext cx="2637737"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3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6.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7.jpeg"/></Relationships>
</file>

<file path=ppt/slides/_rels/slide44.xml.rels><?xml version="1.0" encoding="UTF-8" standalone="yes"?>
<Relationships xmlns="http://schemas.openxmlformats.org/package/2006/relationships"><Relationship Id="rId8" Type="http://schemas.openxmlformats.org/officeDocument/2006/relationships/image" Target="../media/image41.png"/><Relationship Id="rId13" Type="http://schemas.openxmlformats.org/officeDocument/2006/relationships/hyperlink" Target="https://vk.com/mispps" TargetMode="External"/><Relationship Id="rId3" Type="http://schemas.openxmlformats.org/officeDocument/2006/relationships/image" Target="../media/image38.png"/><Relationship Id="rId7" Type="http://schemas.openxmlformats.org/officeDocument/2006/relationships/hyperlink" Target="https://www.facebook.com/mispps" TargetMode="External"/><Relationship Id="rId12" Type="http://schemas.openxmlformats.org/officeDocument/2006/relationships/image" Target="../media/image4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0.png"/><Relationship Id="rId11" Type="http://schemas.openxmlformats.org/officeDocument/2006/relationships/hyperlink" Target="https://plus.google.com/+Mispps/" TargetMode="External"/><Relationship Id="rId5" Type="http://schemas.openxmlformats.org/officeDocument/2006/relationships/image" Target="../media/image39.png"/><Relationship Id="rId10" Type="http://schemas.openxmlformats.org/officeDocument/2006/relationships/image" Target="../media/image4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Imagen1.jpg"/>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842" y="3"/>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p:cNvPicPr>
            <a:picLocks noChangeAspect="1" noChangeArrowheads="1" noCrop="1"/>
          </p:cNvPicPr>
          <p:nvPr/>
        </p:nvPicPr>
        <p:blipFill>
          <a:blip r:embed="rId4" cstate="print">
            <a:duotone>
              <a:schemeClr val="accent5">
                <a:shade val="45000"/>
                <a:satMod val="135000"/>
              </a:schemeClr>
              <a:prstClr val="white"/>
            </a:duotone>
          </a:blip>
          <a:srcRect/>
          <a:stretch>
            <a:fillRect/>
          </a:stretch>
        </p:blipFill>
        <p:spPr bwMode="auto">
          <a:xfrm>
            <a:off x="-86053" y="-135135"/>
            <a:ext cx="11657669" cy="7072198"/>
          </a:xfrm>
          <a:prstGeom prst="rect">
            <a:avLst/>
          </a:prstGeom>
        </p:spPr>
      </p:pic>
      <p:pic>
        <p:nvPicPr>
          <p:cNvPr id="155652" name="Image 2" descr="swirlrainbw3.gif"/>
          <p:cNvPicPr>
            <a:picLocks noChangeAspect="1"/>
          </p:cNvPicPr>
          <p:nvPr/>
        </p:nvPicPr>
        <p:blipFill>
          <a:blip r:embed="rId5" cstate="print"/>
          <a:srcRect/>
          <a:stretch>
            <a:fillRect/>
          </a:stretch>
        </p:blipFill>
        <p:spPr bwMode="auto">
          <a:xfrm rot="5400000">
            <a:off x="-3385975" y="3385977"/>
            <a:ext cx="6858000" cy="86053"/>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832563" y="3385977"/>
            <a:ext cx="6858000" cy="86053"/>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1304588"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6783312"/>
            <a:ext cx="11304588" cy="74688"/>
          </a:xfrm>
          <a:prstGeom prst="rect">
            <a:avLst/>
          </a:prstGeom>
          <a:noFill/>
          <a:ln w="9525">
            <a:noFill/>
            <a:miter lim="800000"/>
            <a:headEnd/>
            <a:tailEnd/>
          </a:ln>
        </p:spPr>
      </p:pic>
      <p:sp>
        <p:nvSpPr>
          <p:cNvPr id="155665" name="Rectangle 17"/>
          <p:cNvSpPr>
            <a:spLocks noChangeArrowheads="1"/>
          </p:cNvSpPr>
          <p:nvPr/>
        </p:nvSpPr>
        <p:spPr bwMode="auto">
          <a:xfrm>
            <a:off x="441554" y="585790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441554" y="5715019"/>
            <a:ext cx="864279" cy="766986"/>
          </a:xfrm>
          <a:prstGeom prst="rect">
            <a:avLst/>
          </a:prstGeom>
          <a:noFill/>
          <a:ln w="38100">
            <a:solidFill>
              <a:srgbClr val="1CDEF8"/>
            </a:solidFill>
            <a:miter lim="800000"/>
            <a:headEnd/>
            <a:tailEnd/>
          </a:ln>
        </p:spPr>
      </p:pic>
      <p:sp>
        <p:nvSpPr>
          <p:cNvPr id="19" name="18 Rectángulo"/>
          <p:cNvSpPr/>
          <p:nvPr/>
        </p:nvSpPr>
        <p:spPr>
          <a:xfrm>
            <a:off x="2448282" y="4572017"/>
            <a:ext cx="3328357"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49912" y="1079910"/>
            <a:ext cx="9804773" cy="5465520"/>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¿Mar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enor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Mar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M</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uerto</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t>
            </a: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567711" y="5611366"/>
            <a:ext cx="2483494" cy="934064"/>
          </a:xfrm>
          <a:prstGeom prst="rect">
            <a:avLst/>
          </a:prstGeom>
          <a:noFill/>
        </p:spPr>
      </p:pic>
      <p:sp>
        <p:nvSpPr>
          <p:cNvPr id="13" name="12 Rectángulo"/>
          <p:cNvSpPr/>
          <p:nvPr/>
        </p:nvSpPr>
        <p:spPr>
          <a:xfrm>
            <a:off x="-5652293" y="-642966"/>
            <a:ext cx="5652294" cy="1015663"/>
          </a:xfrm>
          <a:prstGeom prst="rect">
            <a:avLst/>
          </a:prstGeom>
        </p:spPr>
        <p:txBody>
          <a:bodyPr>
            <a:spAutoFit/>
          </a:bodyPr>
          <a:lstStyle/>
          <a:p>
            <a:endParaRPr lang="es-ES" sz="6000" b="1" dirty="0"/>
          </a:p>
        </p:txBody>
      </p:sp>
    </p:spTree>
  </p:cSld>
  <p:clrMapOvr>
    <a:masterClrMapping/>
  </p:clrMapOvr>
  <mc:AlternateContent xmlns:mc="http://schemas.openxmlformats.org/markup-compatibility/2006" xmlns:p14="http://schemas.microsoft.com/office/powerpoint/2010/main">
    <mc:Choice Requires="p14">
      <p:transition spd="slow" p14:dur="4000" advTm="12000">
        <p14:vortex dir="r"/>
        <p:sndAc>
          <p:stSnd>
            <p:snd r:embed="rId2" name="WONDERLAN BY NIGH.wav"/>
          </p:stSnd>
        </p:sndAc>
      </p:transition>
    </mc:Choice>
    <mc:Fallback xmlns="">
      <p:transition spd="slow" advTm="12000">
        <p:fade/>
        <p:sndAc>
          <p:stSnd>
            <p:snd r:embed="rId9" name="WONDERLAN BY NIGH.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par>
                                <p:cTn id="22" presetID="8" presetClass="exit" presetSubtype="32" fill="hold" nodeType="withEffect">
                                  <p:stCondLst>
                                    <p:cond delay="500"/>
                                  </p:stCondLst>
                                  <p:childTnLst>
                                    <p:animEffect transition="out" filter="diamond(out)">
                                      <p:cBhvr>
                                        <p:cTn id="23" dur="2000"/>
                                        <p:tgtEl>
                                          <p:spTgt spid="14"/>
                                        </p:tgtEl>
                                      </p:cBhvr>
                                    </p:animEffect>
                                    <p:set>
                                      <p:cBhvr>
                                        <p:cTn id="24"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g_scolome_20191021-181307_imagenes_lv_propias_la-muerte-mar-menor-1200x675-kBtE-U471100486538J9-992x558@LaVanguardia-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47259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5414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346" y="-404225"/>
            <a:ext cx="11412934" cy="7433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639910"/>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860802"/>
            <a:ext cx="2019773" cy="1257254"/>
          </a:xfrm>
          <a:prstGeom prst="rect">
            <a:avLst/>
          </a:prstGeom>
          <a:noFill/>
        </p:spPr>
      </p:pic>
      <p:sp>
        <p:nvSpPr>
          <p:cNvPr id="2" name="1 Rectángulo"/>
          <p:cNvSpPr/>
          <p:nvPr/>
        </p:nvSpPr>
        <p:spPr>
          <a:xfrm>
            <a:off x="2555950" y="1556792"/>
            <a:ext cx="6768752" cy="3970318"/>
          </a:xfrm>
          <a:prstGeom prst="rect">
            <a:avLst/>
          </a:prstGeom>
        </p:spPr>
        <p:txBody>
          <a:bodyPr wrap="square">
            <a:spAutoFit/>
          </a:bodyPr>
          <a:lstStyle/>
          <a:p>
            <a:r>
              <a:rPr lang="es-ES" sz="2800" i="1" dirty="0" smtClean="0">
                <a:latin typeface="Bauhaus 93" pitchFamily="82" charset="0"/>
              </a:rPr>
              <a:t>La </a:t>
            </a:r>
            <a:r>
              <a:rPr lang="es-ES" sz="2800" i="1" dirty="0">
                <a:latin typeface="Bauhaus 93" pitchFamily="82" charset="0"/>
              </a:rPr>
              <a:t>albufera más grande de Europa, </a:t>
            </a:r>
            <a:r>
              <a:rPr lang="es-ES" sz="2800" i="1" dirty="0" smtClean="0">
                <a:latin typeface="Bauhaus 93" pitchFamily="82" charset="0"/>
              </a:rPr>
              <a:t>esta en </a:t>
            </a:r>
            <a:r>
              <a:rPr lang="es-ES" sz="2800" i="1" dirty="0">
                <a:latin typeface="Bauhaus 93" pitchFamily="82" charset="0"/>
              </a:rPr>
              <a:t>estado crítico</a:t>
            </a:r>
          </a:p>
          <a:p>
            <a:r>
              <a:rPr lang="es-ES" sz="2800" i="1" dirty="0">
                <a:latin typeface="Bauhaus 93" pitchFamily="82" charset="0"/>
              </a:rPr>
              <a:t>"El Mar Menor ya es el Mar </a:t>
            </a:r>
            <a:r>
              <a:rPr lang="es-ES" sz="2800" i="1" dirty="0" smtClean="0">
                <a:latin typeface="Bauhaus 93" pitchFamily="82" charset="0"/>
              </a:rPr>
              <a:t>Muerto“. </a:t>
            </a:r>
          </a:p>
          <a:p>
            <a:r>
              <a:rPr lang="es-ES" sz="2800" i="1" dirty="0" smtClean="0">
                <a:latin typeface="Bauhaus 93" pitchFamily="82" charset="0"/>
              </a:rPr>
              <a:t>:una </a:t>
            </a:r>
            <a:r>
              <a:rPr lang="es-ES" sz="2800" i="1" dirty="0">
                <a:latin typeface="Bauhaus 93" pitchFamily="82" charset="0"/>
              </a:rPr>
              <a:t>tragedia ecológica y también económica</a:t>
            </a:r>
          </a:p>
          <a:p>
            <a:r>
              <a:rPr lang="es-ES" sz="2800" i="1" dirty="0">
                <a:latin typeface="Bauhaus 93" pitchFamily="82" charset="0"/>
              </a:rPr>
              <a:t>Hace </a:t>
            </a:r>
            <a:r>
              <a:rPr lang="es-ES" sz="2800" i="1" dirty="0" smtClean="0">
                <a:latin typeface="Bauhaus 93" pitchFamily="82" charset="0"/>
              </a:rPr>
              <a:t>unas </a:t>
            </a:r>
            <a:r>
              <a:rPr lang="es-ES" sz="2800" i="1" dirty="0">
                <a:latin typeface="Bauhaus 93" pitchFamily="82" charset="0"/>
              </a:rPr>
              <a:t>semana, tres toneladas de peces aparecieron muertos en las orillas de este ecosistema único del que viven miles de personas.</a:t>
            </a:r>
          </a:p>
        </p:txBody>
      </p:sp>
    </p:spTree>
    <p:extLst>
      <p:ext uri="{BB962C8B-B14F-4D97-AF65-F5344CB8AC3E}">
        <p14:creationId xmlns:p14="http://schemas.microsoft.com/office/powerpoint/2010/main" val="3610693182"/>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71400"/>
            <a:ext cx="11492477"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855192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4" y="0"/>
            <a:ext cx="11484942"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541422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66" y="-28922"/>
            <a:ext cx="11501908" cy="7060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0475485"/>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860802"/>
            <a:ext cx="2019773" cy="1257254"/>
          </a:xfrm>
          <a:prstGeom prst="rect">
            <a:avLst/>
          </a:prstGeom>
          <a:noFill/>
        </p:spPr>
      </p:pic>
      <p:sp>
        <p:nvSpPr>
          <p:cNvPr id="2" name="1 Rectángulo"/>
          <p:cNvSpPr/>
          <p:nvPr/>
        </p:nvSpPr>
        <p:spPr>
          <a:xfrm>
            <a:off x="2699966" y="1268760"/>
            <a:ext cx="6218758" cy="3970318"/>
          </a:xfrm>
          <a:prstGeom prst="rect">
            <a:avLst/>
          </a:prstGeom>
        </p:spPr>
        <p:txBody>
          <a:bodyPr wrap="square">
            <a:spAutoFit/>
          </a:bodyPr>
          <a:lstStyle/>
          <a:p>
            <a:r>
              <a:rPr lang="es-ES" sz="2800" i="1" dirty="0">
                <a:latin typeface="Bauhaus 93" pitchFamily="82" charset="0"/>
              </a:rPr>
              <a:t>Es tal las turbidez de las aguas, que según la toma de muestras del Instituto Español de Oceanografía, han detectado que a cuatro metros de profundidad apenas hay </a:t>
            </a:r>
            <a:r>
              <a:rPr lang="es-ES" sz="2800" i="1" dirty="0" smtClean="0">
                <a:latin typeface="Bauhaus 93" pitchFamily="82" charset="0"/>
              </a:rPr>
              <a:t>luz,</a:t>
            </a:r>
          </a:p>
          <a:p>
            <a:r>
              <a:rPr lang="es-ES" sz="2800" i="1" dirty="0" smtClean="0">
                <a:latin typeface="Bauhaus 93" pitchFamily="82" charset="0"/>
              </a:rPr>
              <a:t>comparándolo </a:t>
            </a:r>
            <a:r>
              <a:rPr lang="es-ES" sz="2800" i="1" dirty="0">
                <a:latin typeface="Bauhaus 93" pitchFamily="82" charset="0"/>
              </a:rPr>
              <a:t>que es la misma falta de luminosidad que se obtienen a ochenta metros de profundidad en el Mediterráneo.</a:t>
            </a:r>
          </a:p>
        </p:txBody>
      </p:sp>
    </p:spTree>
    <p:extLst>
      <p:ext uri="{BB962C8B-B14F-4D97-AF65-F5344CB8AC3E}">
        <p14:creationId xmlns:p14="http://schemas.microsoft.com/office/powerpoint/2010/main" val="3001224853"/>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quot;La oscuridad es prácticamente total en el Mar Menor a cuatro metros de profundidad&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8"/>
            <a:ext cx="11304588" cy="71618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702" y="332656"/>
            <a:ext cx="4824536" cy="646331"/>
          </a:xfrm>
          <a:prstGeom prst="rect">
            <a:avLst/>
          </a:prstGeom>
        </p:spPr>
        <p:txBody>
          <a:bodyPr wrap="square">
            <a:spAutoFit/>
          </a:bodyPr>
          <a:lstStyle/>
          <a:p>
            <a:r>
              <a:rPr lang="es-ES" dirty="0">
                <a:latin typeface="Bauhaus 93" pitchFamily="82" charset="0"/>
              </a:rPr>
              <a:t>"La oscuridad es prácticamente total en el Mar Menor a cuatro metros de profundidad"</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8676630" y="5640940"/>
            <a:ext cx="2019773" cy="1257254"/>
          </a:xfrm>
          <a:prstGeom prst="rect">
            <a:avLst/>
          </a:prstGeom>
          <a:noFill/>
        </p:spPr>
      </p:pic>
    </p:spTree>
    <p:extLst>
      <p:ext uri="{BB962C8B-B14F-4D97-AF65-F5344CB8AC3E}">
        <p14:creationId xmlns:p14="http://schemas.microsoft.com/office/powerpoint/2010/main" val="249080038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821"/>
            <a:ext cx="11304588" cy="7010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33191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20" y="-33487"/>
            <a:ext cx="11314708" cy="70571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920625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89751" y="5671126"/>
            <a:ext cx="2019773" cy="1257254"/>
          </a:xfrm>
          <a:prstGeom prst="rect">
            <a:avLst/>
          </a:prstGeom>
          <a:noFill/>
        </p:spPr>
      </p:pic>
      <p:sp>
        <p:nvSpPr>
          <p:cNvPr id="2" name="1 Rectángulo"/>
          <p:cNvSpPr/>
          <p:nvPr/>
        </p:nvSpPr>
        <p:spPr>
          <a:xfrm>
            <a:off x="2480606" y="1700808"/>
            <a:ext cx="7219032" cy="3970318"/>
          </a:xfrm>
          <a:prstGeom prst="rect">
            <a:avLst/>
          </a:prstGeom>
        </p:spPr>
        <p:txBody>
          <a:bodyPr wrap="square">
            <a:spAutoFit/>
          </a:bodyPr>
          <a:lstStyle/>
          <a:p>
            <a:r>
              <a:rPr lang="es-ES" sz="2800" i="1" dirty="0">
                <a:latin typeface="Bauhaus 93" pitchFamily="82" charset="0"/>
              </a:rPr>
              <a:t>"El Mar Menor está grave", </a:t>
            </a:r>
            <a:r>
              <a:rPr lang="es-ES" sz="2800" i="1" dirty="0" smtClean="0">
                <a:latin typeface="Bauhaus 93" pitchFamily="82" charset="0"/>
              </a:rPr>
              <a:t>considera Santos, que </a:t>
            </a:r>
            <a:r>
              <a:rPr lang="es-ES" sz="2800" i="1" dirty="0">
                <a:latin typeface="Bauhaus 93" pitchFamily="82" charset="0"/>
              </a:rPr>
              <a:t>desde hace años regenta el restaurante 'El Hogar del Pescador' en San Pedro del Pinatar. "¡Grave no! ¡El Mar Menor está muerto!", se oye al fondo de boca de un parroquiano, seguramente pescador, que toma un café este jueves a media mañana en la barra del bar. No puede salir a </a:t>
            </a:r>
            <a:r>
              <a:rPr lang="es-ES" sz="2800" i="1" dirty="0" smtClean="0">
                <a:latin typeface="Bauhaus 93" pitchFamily="82" charset="0"/>
              </a:rPr>
              <a:t>faenar.</a:t>
            </a:r>
            <a:endParaRPr lang="es-ES" sz="2800" i="1" dirty="0">
              <a:latin typeface="Bauhaus 93" pitchFamily="82" charset="0"/>
            </a:endParaRPr>
          </a:p>
        </p:txBody>
      </p:sp>
    </p:spTree>
    <p:extLst>
      <p:ext uri="{BB962C8B-B14F-4D97-AF65-F5344CB8AC3E}">
        <p14:creationId xmlns:p14="http://schemas.microsoft.com/office/powerpoint/2010/main" val="1924897842"/>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ar Men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354" y="0"/>
            <a:ext cx="116917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0769631"/>
      </p:ext>
    </p:extLst>
  </p:cSld>
  <p:clrMapOvr>
    <a:masterClrMapping/>
  </p:clrMapOvr>
  <mc:AlternateContent xmlns:mc="http://schemas.openxmlformats.org/markup-compatibility/2006">
    <mc:Choice xmlns:p14="http://schemas.microsoft.com/office/powerpoint/2010/main" Requires="p14">
      <p:transition spd="slow" p14:dur="4000" advTm="5000">
        <p14:vortex dir="r"/>
        <p:sndAc>
          <p:stSnd>
            <p:snd r:embed="rId2" name="Clayderman-La-Mer.wav"/>
          </p:stSnd>
        </p:sndAc>
      </p:transition>
    </mc:Choice>
    <mc:Fallback>
      <p:transition spd="slow" advTm="5000">
        <p:fade/>
        <p:sndAc>
          <p:stSnd>
            <p:snd r:embed="rId2" name="Clayderman-La-Mer.wav"/>
          </p:stSnd>
        </p:sndAc>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02" y="-16346"/>
            <a:ext cx="11376024" cy="6973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385287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4" y="-18256"/>
            <a:ext cx="11625813" cy="6876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11467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392993"/>
            <a:ext cx="2019773" cy="1257254"/>
          </a:xfrm>
          <a:prstGeom prst="rect">
            <a:avLst/>
          </a:prstGeom>
          <a:noFill/>
        </p:spPr>
      </p:pic>
      <p:sp>
        <p:nvSpPr>
          <p:cNvPr id="2" name="1 Rectángulo"/>
          <p:cNvSpPr/>
          <p:nvPr/>
        </p:nvSpPr>
        <p:spPr>
          <a:xfrm>
            <a:off x="1687836" y="1771404"/>
            <a:ext cx="7056784" cy="3539430"/>
          </a:xfrm>
          <a:prstGeom prst="rect">
            <a:avLst/>
          </a:prstGeom>
        </p:spPr>
        <p:txBody>
          <a:bodyPr wrap="square">
            <a:spAutoFit/>
          </a:bodyPr>
          <a:lstStyle/>
          <a:p>
            <a:r>
              <a:rPr lang="es-ES" sz="2800" i="1" dirty="0" smtClean="0">
                <a:latin typeface="Bauhaus 93" pitchFamily="82" charset="0"/>
              </a:rPr>
              <a:t>En </a:t>
            </a:r>
            <a:r>
              <a:rPr lang="es-ES" sz="2800" i="1" dirty="0">
                <a:latin typeface="Bauhaus 93" pitchFamily="82" charset="0"/>
              </a:rPr>
              <a:t>los últimos días su única 'pesca' ha sido ayudar a retirar de las aguas la masa pestilente y grisácea formada por miles de peces muertos que se 'suicidaron' saltando a la orilla buscando un poco de oxígeno para poder respirar. Fue la puntilla para esta laguna salada que pide socorro desde hace años.</a:t>
            </a:r>
          </a:p>
        </p:txBody>
      </p:sp>
    </p:spTree>
    <p:extLst>
      <p:ext uri="{BB962C8B-B14F-4D97-AF65-F5344CB8AC3E}">
        <p14:creationId xmlns:p14="http://schemas.microsoft.com/office/powerpoint/2010/main" val="261757712"/>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4" y="1"/>
            <a:ext cx="116652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071823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24" y="-527767"/>
            <a:ext cx="11516766" cy="81423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6804651"/>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04" y="-24730"/>
            <a:ext cx="11483894" cy="68827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78873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304588" cy="7153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95910" y="1340768"/>
            <a:ext cx="7795096" cy="4401205"/>
          </a:xfrm>
          <a:prstGeom prst="rect">
            <a:avLst/>
          </a:prstGeom>
        </p:spPr>
        <p:txBody>
          <a:bodyPr wrap="square">
            <a:spAutoFit/>
          </a:bodyPr>
          <a:lstStyle/>
          <a:p>
            <a:r>
              <a:rPr lang="es-ES" sz="2800" i="1" dirty="0">
                <a:latin typeface="Bauhaus 93" pitchFamily="82" charset="0"/>
              </a:rPr>
              <a:t>Elementos como el cadmio, el plomo o el arsénico llegan «en grandes cantidades» a través de los cauces de las distintas ramblas que desembocan en el Mar Menor cuando se registran episodios de lluvias torrenciales. Así, denuncian que este frágil ecosistema está siendo «envenenado». Es por ello que este colectivo exige una intervención «urgente» de restauración hidrológica y forestal de las cabeceras de las ramblas.</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8676630" y="5545341"/>
            <a:ext cx="2019773" cy="1257254"/>
          </a:xfrm>
          <a:prstGeom prst="rect">
            <a:avLst/>
          </a:prstGeom>
          <a:noFill/>
        </p:spPr>
      </p:pic>
    </p:spTree>
    <p:extLst>
      <p:ext uri="{BB962C8B-B14F-4D97-AF65-F5344CB8AC3E}">
        <p14:creationId xmlns:p14="http://schemas.microsoft.com/office/powerpoint/2010/main" val="3017371837"/>
      </p:ext>
    </p:extLst>
  </p:cSld>
  <p:clrMapOvr>
    <a:masterClrMapping/>
  </p:clrMapOvr>
  <mc:AlternateContent xmlns:mc="http://schemas.openxmlformats.org/markup-compatibility/2006">
    <mc:Choice xmlns:p14="http://schemas.microsoft.com/office/powerpoint/2010/main" Requires="p14">
      <p:transition spd="slow" p14:dur="4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esultado de imagen de mar menor 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5" y="-61328"/>
            <a:ext cx="11565369" cy="6919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41096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58" y="-171400"/>
            <a:ext cx="11335246" cy="7178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04256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Imag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16155"/>
            <a:ext cx="11304588" cy="75335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52287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713438"/>
            <a:ext cx="2019773" cy="1257254"/>
          </a:xfrm>
          <a:prstGeom prst="rect">
            <a:avLst/>
          </a:prstGeom>
          <a:noFill/>
        </p:spPr>
      </p:pic>
      <p:sp>
        <p:nvSpPr>
          <p:cNvPr id="2" name="1 Rectángulo"/>
          <p:cNvSpPr/>
          <p:nvPr/>
        </p:nvSpPr>
        <p:spPr>
          <a:xfrm>
            <a:off x="1790750" y="909629"/>
            <a:ext cx="7723088" cy="5262979"/>
          </a:xfrm>
          <a:prstGeom prst="rect">
            <a:avLst/>
          </a:prstGeom>
        </p:spPr>
        <p:txBody>
          <a:bodyPr wrap="square">
            <a:spAutoFit/>
          </a:bodyPr>
          <a:lstStyle/>
          <a:p>
            <a:r>
              <a:rPr lang="es-ES" sz="2800" i="1" dirty="0">
                <a:latin typeface="Bauhaus 93" pitchFamily="82" charset="0"/>
              </a:rPr>
              <a:t>Los pescadores dicen que el Mar Menor es como un niño al que le hemos dado de comer demasiado. Al principio, el niño estaba sano hasta que fue engordando poco a poco, engullendo una sopa verde de nitratos y fosfatos derivados de una agricultura intensiva sin control. Después, el niño empezó con problemas cardíacos y de diabetes, y aun así seguía dándose atracones de vertidos contaminantes. Un día de </a:t>
            </a:r>
            <a:r>
              <a:rPr lang="es-ES" sz="2800" i="1" dirty="0" smtClean="0">
                <a:latin typeface="Bauhaus 93" pitchFamily="82" charset="0"/>
              </a:rPr>
              <a:t>enero, </a:t>
            </a:r>
            <a:r>
              <a:rPr lang="es-ES" sz="2800" i="1" dirty="0">
                <a:latin typeface="Bauhaus 93" pitchFamily="82" charset="0"/>
              </a:rPr>
              <a:t>una mujer caída del cielo llamada </a:t>
            </a:r>
            <a:r>
              <a:rPr lang="es-ES" sz="2800" i="1" dirty="0" smtClean="0">
                <a:latin typeface="Bauhaus 93" pitchFamily="82" charset="0"/>
              </a:rPr>
              <a:t>GLORIA</a:t>
            </a:r>
            <a:r>
              <a:rPr lang="es-ES" sz="2800" i="1" dirty="0">
                <a:latin typeface="Bauhaus 93" pitchFamily="82" charset="0"/>
              </a:rPr>
              <a:t>, sopló tan fuerte que dejó al niño sin </a:t>
            </a:r>
            <a:r>
              <a:rPr lang="es-ES" sz="2800" i="1" dirty="0" smtClean="0">
                <a:latin typeface="Bauhaus 93" pitchFamily="82" charset="0"/>
              </a:rPr>
              <a:t>oxígeno.</a:t>
            </a:r>
            <a:endParaRPr lang="es-ES" sz="2800" i="1" dirty="0">
              <a:latin typeface="Bauhaus 93" pitchFamily="82" charset="0"/>
            </a:endParaRPr>
          </a:p>
        </p:txBody>
      </p:sp>
    </p:spTree>
    <p:extLst>
      <p:ext uri="{BB962C8B-B14F-4D97-AF65-F5344CB8AC3E}">
        <p14:creationId xmlns:p14="http://schemas.microsoft.com/office/powerpoint/2010/main" val="3035682808"/>
      </p:ext>
    </p:extLst>
  </p:cSld>
  <p:clrMapOvr>
    <a:masterClrMapping/>
  </p:clrMapOvr>
  <mc:AlternateContent xmlns:mc="http://schemas.openxmlformats.org/markup-compatibility/2006">
    <mc:Choice xmlns:p14="http://schemas.microsoft.com/office/powerpoint/2010/main" Requires="p14">
      <p:transition spd="slow" p14:dur="40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24" y="-171400"/>
            <a:ext cx="11519384"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075153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de aguas del mar menor, 2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354" y="-113036"/>
            <a:ext cx="11484942" cy="7142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3480096"/>
      </p:ext>
    </p:extLst>
  </p:cSld>
  <p:clrMapOvr>
    <a:masterClrMapping/>
  </p:clrMapOvr>
  <mc:AlternateContent xmlns:mc="http://schemas.openxmlformats.org/markup-compatibility/2006">
    <mc:Choice xmlns:p14="http://schemas.microsoft.com/office/powerpoint/2010/main" Requires="p14">
      <p:transition spd="slow" p14:dur="4000" advTm="5000">
        <p14:vortex dir="r"/>
        <p:sndAc>
          <p:stSnd>
            <p:snd r:embed="rId2" name="Clayderman-Only-You.wav"/>
          </p:stSnd>
        </p:sndAc>
      </p:transition>
    </mc:Choice>
    <mc:Fallback>
      <p:transition spd="slow" advTm="5000">
        <p:fade/>
        <p:sndAc>
          <p:stSnd>
            <p:snd r:embed="rId2" name="Clayderman-Only-You.wav"/>
          </p:stSnd>
        </p:sndAc>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4" y="0"/>
            <a:ext cx="1148494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5867076"/>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35818"/>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860802"/>
            <a:ext cx="2019773" cy="1257254"/>
          </a:xfrm>
          <a:prstGeom prst="rect">
            <a:avLst/>
          </a:prstGeom>
          <a:noFill/>
        </p:spPr>
      </p:pic>
      <p:sp>
        <p:nvSpPr>
          <p:cNvPr id="2" name="1 Rectángulo"/>
          <p:cNvSpPr/>
          <p:nvPr/>
        </p:nvSpPr>
        <p:spPr>
          <a:xfrm>
            <a:off x="1990726" y="694186"/>
            <a:ext cx="8083128" cy="5693866"/>
          </a:xfrm>
          <a:prstGeom prst="rect">
            <a:avLst/>
          </a:prstGeom>
        </p:spPr>
        <p:txBody>
          <a:bodyPr wrap="square">
            <a:spAutoFit/>
          </a:bodyPr>
          <a:lstStyle/>
          <a:p>
            <a:r>
              <a:rPr lang="es-ES" sz="2800" i="1" dirty="0">
                <a:latin typeface="Bauhaus 93" pitchFamily="82" charset="0"/>
              </a:rPr>
              <a:t>Todo esto es consecuencia de un hecho claro: la laguna del Mar Menor, la más importante del Mediterráneo occidental, es incapaz ya de procesar y asimilar la ingente cantidad de fertilizantes que se han estado aportando hasta conformar una bomba de relojería de aguas sin oxígeno y tóxicas, como remate final de un proceso galopante de eutrofización.</a:t>
            </a:r>
          </a:p>
          <a:p>
            <a:endParaRPr lang="es-ES" sz="2800" i="1" dirty="0">
              <a:latin typeface="Bauhaus 93" pitchFamily="82" charset="0"/>
            </a:endParaRPr>
          </a:p>
          <a:p>
            <a:r>
              <a:rPr lang="es-ES" sz="2800" i="1" dirty="0">
                <a:latin typeface="Bauhaus 93" pitchFamily="82" charset="0"/>
              </a:rPr>
              <a:t>“El regadío intensivo ha ido haciendo un uso masivo de estos nutrientes desde hace 30 años, a pesar de todas las advertencias de los científicos y de los grupos ecologistas”, </a:t>
            </a:r>
          </a:p>
        </p:txBody>
      </p:sp>
    </p:spTree>
    <p:extLst>
      <p:ext uri="{BB962C8B-B14F-4D97-AF65-F5344CB8AC3E}">
        <p14:creationId xmlns:p14="http://schemas.microsoft.com/office/powerpoint/2010/main" val="3035682808"/>
      </p:ext>
    </p:extLst>
  </p:cSld>
  <p:clrMapOvr>
    <a:masterClrMapping/>
  </p:clrMapOvr>
  <mc:AlternateContent xmlns:mc="http://schemas.openxmlformats.org/markup-compatibility/2006">
    <mc:Choice xmlns:p14="http://schemas.microsoft.com/office/powerpoint/2010/main" Requires="p14">
      <p:transition spd="slow" p14:dur="40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6" y="-33486"/>
            <a:ext cx="11544371" cy="68914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8619872"/>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354" y="-171400"/>
            <a:ext cx="11761304"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4237717"/>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126" y="0"/>
            <a:ext cx="11415714" cy="6968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10303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304588" cy="7153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E:\formas montar\2cxx0f8.gif"/>
          <p:cNvPicPr>
            <a:picLocks noChangeAspect="1" noChangeArrowheads="1" noCrop="1"/>
          </p:cNvPicPr>
          <p:nvPr/>
        </p:nvPicPr>
        <p:blipFill>
          <a:blip r:embed="rId3"/>
          <a:srcRect/>
          <a:stretch>
            <a:fillRect/>
          </a:stretch>
        </p:blipFill>
        <p:spPr bwMode="auto">
          <a:xfrm>
            <a:off x="8676630" y="5600746"/>
            <a:ext cx="2019773" cy="1257254"/>
          </a:xfrm>
          <a:prstGeom prst="rect">
            <a:avLst/>
          </a:prstGeom>
          <a:noFill/>
        </p:spPr>
      </p:pic>
      <p:sp>
        <p:nvSpPr>
          <p:cNvPr id="2" name="1 Rectángulo"/>
          <p:cNvSpPr/>
          <p:nvPr/>
        </p:nvSpPr>
        <p:spPr>
          <a:xfrm>
            <a:off x="2323332" y="1104868"/>
            <a:ext cx="7870653" cy="4401205"/>
          </a:xfrm>
          <a:prstGeom prst="rect">
            <a:avLst/>
          </a:prstGeom>
        </p:spPr>
        <p:txBody>
          <a:bodyPr wrap="square">
            <a:spAutoFit/>
          </a:bodyPr>
          <a:lstStyle/>
          <a:p>
            <a:endParaRPr lang="es-ES" sz="2800" i="1" dirty="0">
              <a:latin typeface="Bauhaus 93" pitchFamily="82" charset="0"/>
            </a:endParaRPr>
          </a:p>
          <a:p>
            <a:r>
              <a:rPr lang="es-ES" sz="2800" i="1" dirty="0">
                <a:latin typeface="Bauhaus 93" pitchFamily="82" charset="0"/>
              </a:rPr>
              <a:t>“Hemos ido agotando etapas y hemos pasado de un regadío convencional a un regadío más intenso, que se ha hecho </a:t>
            </a:r>
            <a:r>
              <a:rPr lang="es-ES" sz="2800" i="1" dirty="0" smtClean="0">
                <a:latin typeface="Bauhaus 93" pitchFamily="82" charset="0"/>
              </a:rPr>
              <a:t>industrial</a:t>
            </a:r>
          </a:p>
          <a:p>
            <a:endParaRPr lang="es-ES" sz="2800" i="1" dirty="0">
              <a:latin typeface="Bauhaus 93" pitchFamily="82" charset="0"/>
            </a:endParaRPr>
          </a:p>
          <a:p>
            <a:r>
              <a:rPr lang="es-ES" sz="2800" i="1" dirty="0">
                <a:latin typeface="Bauhaus 93" pitchFamily="82" charset="0"/>
              </a:rPr>
              <a:t>Los cambios en el uso de los suelos han comportado una explotación de la tierra con varias cosechas al año y una transformación acompañada de incrementos desorbitado de regadíos.</a:t>
            </a:r>
          </a:p>
        </p:txBody>
      </p:sp>
    </p:spTree>
    <p:extLst>
      <p:ext uri="{BB962C8B-B14F-4D97-AF65-F5344CB8AC3E}">
        <p14:creationId xmlns:p14="http://schemas.microsoft.com/office/powerpoint/2010/main" val="80954430"/>
      </p:ext>
    </p:extLst>
  </p:cSld>
  <p:clrMapOvr>
    <a:masterClrMapping/>
  </p:clrMapOvr>
  <mc:AlternateContent xmlns:mc="http://schemas.openxmlformats.org/markup-compatibility/2006" xmlns:p14="http://schemas.microsoft.com/office/powerpoint/2010/main">
    <mc:Choice Requires="p14">
      <p:transition spd="slow" p14:dur="40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132916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6800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aguas del mar menor, 20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79" y="-20538"/>
            <a:ext cx="11507919" cy="68785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46343"/>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628958" cy="7153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76030" y="1268760"/>
            <a:ext cx="6410486" cy="3970318"/>
          </a:xfrm>
          <a:prstGeom prst="rect">
            <a:avLst/>
          </a:prstGeom>
        </p:spPr>
        <p:txBody>
          <a:bodyPr wrap="square">
            <a:spAutoFit/>
          </a:bodyPr>
          <a:lstStyle/>
          <a:p>
            <a:r>
              <a:rPr lang="es-ES" sz="3600" dirty="0">
                <a:latin typeface="Bauhaus 93" pitchFamily="82" charset="0"/>
              </a:rPr>
              <a:t>C</a:t>
            </a:r>
            <a:r>
              <a:rPr lang="es-ES" sz="3600" dirty="0" smtClean="0">
                <a:latin typeface="Bauhaus 93" pitchFamily="82" charset="0"/>
              </a:rPr>
              <a:t>ierre </a:t>
            </a:r>
            <a:r>
              <a:rPr lang="es-ES" sz="3600" dirty="0">
                <a:latin typeface="Bauhaus 93" pitchFamily="82" charset="0"/>
              </a:rPr>
              <a:t>inmediato de muchas de las playas de La manga.</a:t>
            </a:r>
          </a:p>
          <a:p>
            <a:r>
              <a:rPr lang="es-ES" sz="3600" dirty="0">
                <a:latin typeface="Bauhaus 93" pitchFamily="82" charset="0"/>
              </a:rPr>
              <a:t>Las aguas han amanecido insalubres y llenas de chinches vivos, se adhieren al cuerpo.</a:t>
            </a:r>
          </a:p>
          <a:p>
            <a:r>
              <a:rPr lang="es-ES" sz="3600" dirty="0">
                <a:latin typeface="Bauhaus 93" pitchFamily="82" charset="0"/>
              </a:rPr>
              <a:t>NO BAÑEIS A LOS NIÑOS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8892654" y="5303644"/>
            <a:ext cx="2019773" cy="1257254"/>
          </a:xfrm>
          <a:prstGeom prst="rect">
            <a:avLst/>
          </a:prstGeom>
          <a:noFill/>
        </p:spPr>
      </p:pic>
    </p:spTree>
    <p:extLst>
      <p:ext uri="{BB962C8B-B14F-4D97-AF65-F5344CB8AC3E}">
        <p14:creationId xmlns:p14="http://schemas.microsoft.com/office/powerpoint/2010/main" val="4115856108"/>
      </p:ext>
    </p:extLst>
  </p:cSld>
  <p:clrMapOvr>
    <a:masterClrMapping/>
  </p:clrMapOvr>
  <mc:AlternateContent xmlns:mc="http://schemas.openxmlformats.org/markup-compatibility/2006">
    <mc:Choice xmlns:p14="http://schemas.microsoft.com/office/powerpoint/2010/main" Requires="p14">
      <p:transition spd="slow" p14:dur="40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 descr="Resultado de imagen de mar menor 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
            <a:ext cx="11484942" cy="6911049"/>
          </a:xfrm>
          <a:prstGeom prst="rect">
            <a:avLst/>
          </a:prstGeom>
          <a:noFill/>
          <a:extLst>
            <a:ext uri="{909E8E84-426E-40DD-AFC4-6F175D3DCCD1}">
              <a14:hiddenFill xmlns:a14="http://schemas.microsoft.com/office/drawing/2010/main">
                <a:solidFill>
                  <a:srgbClr val="FFFFFF"/>
                </a:solidFill>
              </a14:hiddenFill>
            </a:ext>
          </a:extLst>
        </p:spPr>
      </p:pic>
      <p:sp>
        <p:nvSpPr>
          <p:cNvPr id="5133" name="Oval 13"/>
          <p:cNvSpPr>
            <a:spLocks noChangeArrowheads="1"/>
          </p:cNvSpPr>
          <p:nvPr/>
        </p:nvSpPr>
        <p:spPr bwMode="auto">
          <a:xfrm>
            <a:off x="4359834" y="2449698"/>
            <a:ext cx="3149262"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9" name="18 Marco"/>
          <p:cNvSpPr/>
          <p:nvPr/>
        </p:nvSpPr>
        <p:spPr>
          <a:xfrm>
            <a:off x="8478442"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0000FF"/>
              </a:solidFill>
            </a:endParaRPr>
          </a:p>
        </p:txBody>
      </p:sp>
      <p:sp>
        <p:nvSpPr>
          <p:cNvPr id="20" name="19 Marco"/>
          <p:cNvSpPr/>
          <p:nvPr/>
        </p:nvSpPr>
        <p:spPr>
          <a:xfrm>
            <a:off x="9979832" y="11832"/>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rgbClr val="0000FF"/>
              </a:solidFill>
            </a:endParaRPr>
          </a:p>
        </p:txBody>
      </p:sp>
      <p:sp>
        <p:nvSpPr>
          <p:cNvPr id="18" name="17 Marco"/>
          <p:cNvSpPr/>
          <p:nvPr/>
        </p:nvSpPr>
        <p:spPr>
          <a:xfrm>
            <a:off x="7065377" y="0"/>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Marco"/>
          <p:cNvSpPr/>
          <p:nvPr/>
        </p:nvSpPr>
        <p:spPr>
          <a:xfrm>
            <a:off x="1"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413075"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826148"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4239222"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5652295" y="1"/>
            <a:ext cx="1324756" cy="6858000"/>
          </a:xfrm>
          <a:prstGeom prst="frame">
            <a:avLst>
              <a:gd name="adj1" fmla="val 35612"/>
            </a:avLst>
          </a:prstGeom>
          <a:solidFill>
            <a:srgbClr val="0000FF"/>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22" name="Picture 2" descr="E:\formas montar\2cxx0f8.gif"/>
          <p:cNvPicPr>
            <a:picLocks noChangeAspect="1" noChangeArrowheads="1" noCrop="1"/>
          </p:cNvPicPr>
          <p:nvPr/>
        </p:nvPicPr>
        <p:blipFill>
          <a:blip r:embed="rId3"/>
          <a:srcRect/>
          <a:stretch>
            <a:fillRect/>
          </a:stretch>
        </p:blipFill>
        <p:spPr bwMode="auto">
          <a:xfrm>
            <a:off x="-100796" y="5950995"/>
            <a:ext cx="1396126" cy="869050"/>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4000" advTm="15000">
        <p14:vortex dir="r"/>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55" presetClass="entr" presetSubtype="0" fill="hold" nodeType="withEffect">
                                  <p:stCondLst>
                                    <p:cond delay="2000"/>
                                  </p:stCondLst>
                                  <p:childTnLst>
                                    <p:set>
                                      <p:cBhvr>
                                        <p:cTn id="38" dur="1" fill="hold">
                                          <p:stCondLst>
                                            <p:cond delay="0"/>
                                          </p:stCondLst>
                                        </p:cTn>
                                        <p:tgtEl>
                                          <p:spTgt spid="23"/>
                                        </p:tgtEl>
                                        <p:attrNameLst>
                                          <p:attrName>style.visibility</p:attrName>
                                        </p:attrNameLst>
                                      </p:cBhvr>
                                      <p:to>
                                        <p:strVal val="visible"/>
                                      </p:to>
                                    </p:set>
                                    <p:anim calcmode="lin" valueType="num">
                                      <p:cBhvr>
                                        <p:cTn id="39" dur="1750" fill="hold"/>
                                        <p:tgtEl>
                                          <p:spTgt spid="23"/>
                                        </p:tgtEl>
                                        <p:attrNameLst>
                                          <p:attrName>ppt_w</p:attrName>
                                        </p:attrNameLst>
                                      </p:cBhvr>
                                      <p:tavLst>
                                        <p:tav tm="0">
                                          <p:val>
                                            <p:strVal val="#ppt_w*0.70"/>
                                          </p:val>
                                        </p:tav>
                                        <p:tav tm="100000">
                                          <p:val>
                                            <p:strVal val="#ppt_w"/>
                                          </p:val>
                                        </p:tav>
                                      </p:tavLst>
                                    </p:anim>
                                    <p:anim calcmode="lin" valueType="num">
                                      <p:cBhvr>
                                        <p:cTn id="40" dur="1750" fill="hold"/>
                                        <p:tgtEl>
                                          <p:spTgt spid="23"/>
                                        </p:tgtEl>
                                        <p:attrNameLst>
                                          <p:attrName>ppt_h</p:attrName>
                                        </p:attrNameLst>
                                      </p:cBhvr>
                                      <p:tavLst>
                                        <p:tav tm="0">
                                          <p:val>
                                            <p:strVal val="#ppt_h"/>
                                          </p:val>
                                        </p:tav>
                                        <p:tav tm="100000">
                                          <p:val>
                                            <p:strVal val="#ppt_h"/>
                                          </p:val>
                                        </p:tav>
                                      </p:tavLst>
                                    </p:anim>
                                    <p:animEffect transition="in" filter="fade">
                                      <p:cBhvr>
                                        <p:cTn id="41" dur="1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304588" cy="7153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592327" y="550871"/>
            <a:ext cx="8280920" cy="5509200"/>
          </a:xfrm>
          <a:prstGeom prst="rect">
            <a:avLst/>
          </a:prstGeom>
        </p:spPr>
        <p:txBody>
          <a:bodyPr wrap="square">
            <a:spAutoFit/>
          </a:bodyPr>
          <a:lstStyle/>
          <a:p>
            <a:pPr algn="ctr"/>
            <a:r>
              <a:rPr lang="es-ES" sz="4400" i="1" dirty="0">
                <a:latin typeface="Bauhaus 93" pitchFamily="82" charset="0"/>
              </a:rPr>
              <a:t>Divulgando el extraordinario patrimonio natural y biodiversidad del Mar Menor, </a:t>
            </a:r>
            <a:endParaRPr lang="es-ES" sz="4400" i="1" dirty="0" smtClean="0">
              <a:latin typeface="Bauhaus 93" pitchFamily="82" charset="0"/>
            </a:endParaRPr>
          </a:p>
          <a:p>
            <a:pPr algn="ctr"/>
            <a:endParaRPr lang="es-ES" sz="4400" i="1" dirty="0" smtClean="0">
              <a:latin typeface="Bauhaus 93" pitchFamily="82" charset="0"/>
            </a:endParaRPr>
          </a:p>
          <a:p>
            <a:pPr algn="ctr"/>
            <a:r>
              <a:rPr lang="es-ES" sz="4400" i="1" dirty="0" smtClean="0">
                <a:latin typeface="Bauhaus 93" pitchFamily="82" charset="0"/>
              </a:rPr>
              <a:t>Nunca hay que olvidar </a:t>
            </a:r>
          </a:p>
          <a:p>
            <a:pPr algn="ctr"/>
            <a:r>
              <a:rPr lang="es-ES" sz="4400" i="1" dirty="0" smtClean="0">
                <a:latin typeface="Bauhaus 93" pitchFamily="82" charset="0"/>
              </a:rPr>
              <a:t>cuidarlo </a:t>
            </a:r>
            <a:r>
              <a:rPr lang="es-ES" sz="4400" i="1" dirty="0">
                <a:latin typeface="Bauhaus 93" pitchFamily="82" charset="0"/>
              </a:rPr>
              <a:t>y preservarlo.</a:t>
            </a:r>
          </a:p>
          <a:p>
            <a:pPr algn="ctr"/>
            <a:r>
              <a:rPr lang="es-ES" sz="4400" i="1" dirty="0" smtClean="0">
                <a:latin typeface="Bauhaus 93" pitchFamily="82" charset="0"/>
              </a:rPr>
              <a:t>Un Mar </a:t>
            </a:r>
            <a:r>
              <a:rPr lang="es-ES" sz="4400" i="1" dirty="0">
                <a:latin typeface="Bauhaus 93" pitchFamily="82" charset="0"/>
              </a:rPr>
              <a:t>Menor: Endémico de sí mismo</a:t>
            </a:r>
            <a:r>
              <a:rPr lang="es-ES" sz="4400" dirty="0"/>
              <a:t>.</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8713820" y="5431444"/>
            <a:ext cx="2019773" cy="1257254"/>
          </a:xfrm>
          <a:prstGeom prst="rect">
            <a:avLst/>
          </a:prstGeom>
          <a:noFill/>
        </p:spPr>
      </p:pic>
    </p:spTree>
    <p:extLst>
      <p:ext uri="{BB962C8B-B14F-4D97-AF65-F5344CB8AC3E}">
        <p14:creationId xmlns:p14="http://schemas.microsoft.com/office/powerpoint/2010/main" val="2906868839"/>
      </p:ext>
    </p:extLst>
  </p:cSld>
  <p:clrMapOvr>
    <a:masterClrMapping/>
  </p:clrMapOvr>
  <mc:AlternateContent xmlns:mc="http://schemas.openxmlformats.org/markup-compatibility/2006">
    <mc:Choice xmlns:p14="http://schemas.microsoft.com/office/powerpoint/2010/main" Requires="p14">
      <p:transition spd="slow" p14:dur="4000" advTm="16000">
        <p14:vortex dir="r"/>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mar menor s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45" y="-29744"/>
            <a:ext cx="11397460" cy="6887744"/>
          </a:xfrm>
          <a:prstGeom prst="rect">
            <a:avLst/>
          </a:prstGeom>
          <a:noFill/>
          <a:extLst>
            <a:ext uri="{909E8E84-426E-40DD-AFC4-6F175D3DCCD1}">
              <a14:hiddenFill xmlns:a14="http://schemas.microsoft.com/office/drawing/2010/main">
                <a:solidFill>
                  <a:srgbClr val="FFFFFF"/>
                </a:solidFill>
              </a14:hiddenFill>
            </a:ext>
          </a:extLst>
        </p:spPr>
      </p:pic>
      <p:sp>
        <p:nvSpPr>
          <p:cNvPr id="2" name="11 Medio marco"/>
          <p:cNvSpPr/>
          <p:nvPr/>
        </p:nvSpPr>
        <p:spPr>
          <a:xfrm>
            <a:off x="5627217" y="3429000"/>
            <a:ext cx="3889178"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5642012" y="256187"/>
            <a:ext cx="3889178"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2070343" y="3060366"/>
            <a:ext cx="3145859" cy="388313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2033981" y="-117339"/>
            <a:ext cx="3145859" cy="388313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6542519" y="4134183"/>
            <a:ext cx="3265050"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777720" y="3820600"/>
            <a:ext cx="2641018" cy="3259975"/>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6542519" y="72121"/>
            <a:ext cx="3265050"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750888" y="-309479"/>
            <a:ext cx="2641018" cy="3259975"/>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7343721" y="4760844"/>
            <a:ext cx="2640923"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427546" y="4510524"/>
            <a:ext cx="2136177" cy="263681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7598148" y="-421720"/>
            <a:ext cx="2136177" cy="263681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427547" y="-421720"/>
            <a:ext cx="2136177" cy="263681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mc:AlternateContent xmlns:mc="http://schemas.openxmlformats.org/markup-compatibility/2006">
    <mc:Choice xmlns:p14="http://schemas.microsoft.com/office/powerpoint/2010/main" Requires="p14">
      <p:transition spd="slow" p14:dur="4000" advTm="5000">
        <p14:vortex dir="r"/>
        <p:sndAc>
          <p:stSnd>
            <p:snd r:embed="rId2" name="Clayderman-Para-Elisa.wav"/>
          </p:stSnd>
        </p:sndAc>
      </p:transition>
    </mc:Choice>
    <mc:Fallback>
      <p:transition spd="slow" advTm="5000">
        <p:fade/>
        <p:sndAc>
          <p:stSnd>
            <p:snd r:embed="rId2" name="Clayderman-Para-Elis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53" presetClass="entr" presetSubtype="16" fill="hold" nodeType="withEffect">
                                  <p:stCondLst>
                                    <p:cond delay="150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3000" fill="hold"/>
                                        <p:tgtEl>
                                          <p:spTgt spid="14"/>
                                        </p:tgtEl>
                                        <p:attrNameLst>
                                          <p:attrName>ppt_w</p:attrName>
                                        </p:attrNameLst>
                                      </p:cBhvr>
                                      <p:tavLst>
                                        <p:tav tm="0">
                                          <p:val>
                                            <p:fltVal val="0"/>
                                          </p:val>
                                        </p:tav>
                                        <p:tav tm="100000">
                                          <p:val>
                                            <p:strVal val="#ppt_w"/>
                                          </p:val>
                                        </p:tav>
                                      </p:tavLst>
                                    </p:anim>
                                    <p:anim calcmode="lin" valueType="num">
                                      <p:cBhvr>
                                        <p:cTn id="141" dur="3000" fill="hold"/>
                                        <p:tgtEl>
                                          <p:spTgt spid="14"/>
                                        </p:tgtEl>
                                        <p:attrNameLst>
                                          <p:attrName>ppt_h</p:attrName>
                                        </p:attrNameLst>
                                      </p:cBhvr>
                                      <p:tavLst>
                                        <p:tav tm="0">
                                          <p:val>
                                            <p:fltVal val="0"/>
                                          </p:val>
                                        </p:tav>
                                        <p:tav tm="100000">
                                          <p:val>
                                            <p:strVal val="#ppt_h"/>
                                          </p:val>
                                        </p:tav>
                                      </p:tavLst>
                                    </p:anim>
                                    <p:animEffect transition="in" filter="fade">
                                      <p:cBhvr>
                                        <p:cTn id="142"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Resultado de imagen de mar menor 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22" y="-32102"/>
            <a:ext cx="11438162" cy="6890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7710494"/>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Resultado de imagen de mar menor s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11414236"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1534619"/>
      </p:ext>
    </p:extLst>
  </p:cSld>
  <p:clrMapOvr>
    <a:masterClrMapping/>
  </p:clrMapOvr>
  <mc:AlternateContent xmlns:mc="http://schemas.openxmlformats.org/markup-compatibility/2006" xmlns:p14="http://schemas.microsoft.com/office/powerpoint/2010/main">
    <mc:Choice Requires="p14">
      <p:transition spd="slow" p14:dur="4000" advTm="5000">
        <p14:vortex dir="r"/>
      </p:transition>
    </mc:Choice>
    <mc:Fallback xmlns="">
      <p:transition spd="slow" advTm="5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304588" cy="7153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01891" y="1412776"/>
            <a:ext cx="6858992" cy="4401205"/>
          </a:xfrm>
          <a:prstGeom prst="rect">
            <a:avLst/>
          </a:prstGeom>
        </p:spPr>
        <p:txBody>
          <a:bodyPr wrap="square">
            <a:spAutoFit/>
          </a:bodyPr>
          <a:lstStyle/>
          <a:p>
            <a:r>
              <a:rPr lang="es-ES" sz="2800" i="1" dirty="0">
                <a:latin typeface="Bauhaus 93" pitchFamily="82" charset="0"/>
              </a:rPr>
              <a:t>Unas 55.000 personas, según la </a:t>
            </a:r>
            <a:r>
              <a:rPr lang="es-ES" sz="2800" i="1" dirty="0" smtClean="0">
                <a:latin typeface="Bauhaus 93" pitchFamily="82" charset="0"/>
              </a:rPr>
              <a:t>Policía </a:t>
            </a:r>
            <a:r>
              <a:rPr lang="es-ES" sz="2800" i="1" dirty="0">
                <a:latin typeface="Bauhaus 93" pitchFamily="82" charset="0"/>
              </a:rPr>
              <a:t>Nacional, se han manifestado este miércoles en Cartagena para salvar el Mar Menor, que se encuentra en una grave situación climática por culpa de los vertidos agrícolas ilegales. Bajo el lema '</a:t>
            </a:r>
            <a:r>
              <a:rPr lang="es-ES" sz="2800" i="1" dirty="0" err="1">
                <a:latin typeface="Bauhaus 93" pitchFamily="82" charset="0"/>
              </a:rPr>
              <a:t>Sos</a:t>
            </a:r>
            <a:r>
              <a:rPr lang="es-ES" sz="2800" i="1" dirty="0">
                <a:latin typeface="Bauhaus 93" pitchFamily="82" charset="0"/>
              </a:rPr>
              <a:t> Mar Menor. Por un Mar Menor con futuro', los activistas han reclamado una "actuación firme, decidida e inmediata" por parte de las instituciones.</a:t>
            </a:r>
            <a:endParaRPr lang="es-ES" sz="2800" i="1" dirty="0">
              <a:latin typeface="Bauhaus 93" pitchFamily="82" charset="0"/>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8892654" y="5303644"/>
            <a:ext cx="2019773" cy="1257254"/>
          </a:xfrm>
          <a:prstGeom prst="rect">
            <a:avLst/>
          </a:prstGeom>
          <a:noFill/>
        </p:spPr>
      </p:pic>
    </p:spTree>
    <p:extLst>
      <p:ext uri="{BB962C8B-B14F-4D97-AF65-F5344CB8AC3E}">
        <p14:creationId xmlns:p14="http://schemas.microsoft.com/office/powerpoint/2010/main" val="1766530518"/>
      </p:ext>
    </p:extLst>
  </p:cSld>
  <p:clrMapOvr>
    <a:masterClrMapping/>
  </p:clrMapOvr>
  <mc:AlternateContent xmlns:mc="http://schemas.openxmlformats.org/markup-compatibility/2006">
    <mc:Choice xmlns:p14="http://schemas.microsoft.com/office/powerpoint/2010/main" Requires="p14">
      <p:transition spd="slow" p14:dur="4000" advTm="23000">
        <p14:vortex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Jose Luis\Desktop\Imagen1.jpg"/>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271466"/>
            <a:ext cx="11304588" cy="715387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83942" y="1196752"/>
            <a:ext cx="6931000" cy="4647426"/>
          </a:xfrm>
          <a:prstGeom prst="rect">
            <a:avLst/>
          </a:prstGeom>
        </p:spPr>
        <p:txBody>
          <a:bodyPr wrap="square">
            <a:spAutoFit/>
          </a:bodyPr>
          <a:lstStyle/>
          <a:p>
            <a:r>
              <a:rPr lang="es-ES" sz="4400" dirty="0">
                <a:latin typeface="Bauhaus 93" pitchFamily="82" charset="0"/>
              </a:rPr>
              <a:t>EL MAR MENOR SE </a:t>
            </a:r>
            <a:r>
              <a:rPr lang="es-ES" sz="4400" dirty="0" smtClean="0">
                <a:latin typeface="Bauhaus 93" pitchFamily="82" charset="0"/>
              </a:rPr>
              <a:t>MUERE</a:t>
            </a:r>
          </a:p>
          <a:p>
            <a:r>
              <a:rPr lang="es-ES" sz="3600" i="1" dirty="0" smtClean="0">
                <a:latin typeface="Bauhaus 93" pitchFamily="82" charset="0"/>
              </a:rPr>
              <a:t>Salvemos </a:t>
            </a:r>
            <a:r>
              <a:rPr lang="es-ES" sz="3600" i="1" dirty="0">
                <a:latin typeface="Bauhaus 93" pitchFamily="82" charset="0"/>
              </a:rPr>
              <a:t>el mar menor</a:t>
            </a:r>
          </a:p>
          <a:p>
            <a:r>
              <a:rPr lang="es-ES" sz="3600" i="1" dirty="0" smtClean="0">
                <a:latin typeface="Bauhaus 93" pitchFamily="82" charset="0"/>
              </a:rPr>
              <a:t>Esta </a:t>
            </a:r>
            <a:r>
              <a:rPr lang="es-ES" sz="3600" i="1" dirty="0">
                <a:latin typeface="Bauhaus 93" pitchFamily="82" charset="0"/>
              </a:rPr>
              <a:t>vez en serio, el Mar Menor tiene un estado crítico, en el que su ecosistema está muriendo y los vertidos de los campos de cultivo (fertilizantes) empeoran su situación.</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8676630" y="5600746"/>
            <a:ext cx="2019773" cy="1257254"/>
          </a:xfrm>
          <a:prstGeom prst="rect">
            <a:avLst/>
          </a:prstGeom>
          <a:noFill/>
        </p:spPr>
      </p:pic>
    </p:spTree>
    <p:extLst>
      <p:ext uri="{BB962C8B-B14F-4D97-AF65-F5344CB8AC3E}">
        <p14:creationId xmlns:p14="http://schemas.microsoft.com/office/powerpoint/2010/main" val="3629908035"/>
      </p:ext>
    </p:extLst>
  </p:cSld>
  <p:clrMapOvr>
    <a:masterClrMapping/>
  </p:clrMapOvr>
  <mc:AlternateContent xmlns:mc="http://schemas.openxmlformats.org/markup-compatibility/2006">
    <mc:Choice xmlns:p14="http://schemas.microsoft.com/office/powerpoint/2010/main" Requires="p14">
      <p:transition spd="slow" p14:dur="4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500"/>
                                  </p:stCondLst>
                                  <p:childTnLst>
                                    <p:animEffect transition="out" filter="diamond(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blip>
          <a:srcRect/>
          <a:stretch>
            <a:fillRect/>
          </a:stretch>
        </p:blipFill>
        <p:spPr bwMode="auto">
          <a:xfrm>
            <a:off x="-86051" y="-1"/>
            <a:ext cx="11304589"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5973" y="3385983"/>
            <a:ext cx="6858000" cy="8605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832564" y="3385983"/>
            <a:ext cx="6858000" cy="8605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8" y="0"/>
            <a:ext cx="11304588"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8" y="6783317"/>
            <a:ext cx="1130458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79466" y="5803929"/>
            <a:ext cx="744926" cy="684513"/>
          </a:xfrm>
          <a:prstGeom prst="rect">
            <a:avLst/>
          </a:prstGeom>
          <a:noFill/>
          <a:ln w="38100">
            <a:solidFill>
              <a:srgbClr val="1CDEF8"/>
            </a:solidFill>
            <a:miter lim="800000"/>
            <a:headEnd/>
            <a:tailEnd/>
          </a:ln>
        </p:spPr>
      </p:pic>
      <p:sp>
        <p:nvSpPr>
          <p:cNvPr id="19" name="18 Rectángulo"/>
          <p:cNvSpPr/>
          <p:nvPr/>
        </p:nvSpPr>
        <p:spPr>
          <a:xfrm>
            <a:off x="2448286" y="4572020"/>
            <a:ext cx="332835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96427" y="501226"/>
            <a:ext cx="4205786" cy="4252490"/>
          </a:xfrm>
          <a:prstGeom prst="rect">
            <a:avLst/>
          </a:prstGeom>
        </p:spPr>
        <p:txBody>
          <a:bodyPr wrap="none" lIns="81272" tIns="40636" rIns="81272" bIns="40636" fromWordArt="1">
            <a:prstTxWarp prst="textPlain">
              <a:avLst>
                <a:gd name="adj" fmla="val 46223"/>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385308" y="925701"/>
            <a:ext cx="4324769"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0000"/>
                </a:solidFill>
                <a:latin typeface="Comic Sans MS" pitchFamily="66" charset="0"/>
                <a:cs typeface="Arial" charset="0"/>
              </a:rPr>
              <a:t>Hoy es </a:t>
            </a:r>
            <a:fld id="{547A8F08-4E97-4815-9C23-5989351D5EDB}" type="datetime2">
              <a:rPr lang="es-ES_tradnl" sz="4000">
                <a:solidFill>
                  <a:srgbClr val="FF0000"/>
                </a:solidFill>
                <a:latin typeface="Comic Sans MS" pitchFamily="66" charset="0"/>
                <a:cs typeface="Arial" charset="0"/>
              </a:rPr>
              <a:pPr algn="ctr" defTabSz="1017133" eaLnBrk="0" hangingPunct="0">
                <a:spcBef>
                  <a:spcPct val="50000"/>
                </a:spcBef>
              </a:pPr>
              <a:t>viernes, 13 de marzo de 2020</a:t>
            </a:fld>
            <a:endParaRPr lang="es-ES" sz="4000" dirty="0">
              <a:solidFill>
                <a:srgbClr val="FF0000"/>
              </a:solidFill>
              <a:latin typeface="Comic Sans MS" pitchFamily="66" charset="0"/>
              <a:cs typeface="Arial" charset="0"/>
            </a:endParaRPr>
          </a:p>
          <a:p>
            <a:pPr algn="ctr" defTabSz="1017133" eaLnBrk="0" hangingPunct="0">
              <a:spcBef>
                <a:spcPct val="50000"/>
              </a:spcBef>
            </a:pPr>
            <a:r>
              <a:rPr lang="fr-FR" sz="3600" dirty="0">
                <a:solidFill>
                  <a:srgbClr val="FF0000"/>
                </a:solidFill>
                <a:latin typeface="Comic Sans MS" pitchFamily="66" charset="0"/>
                <a:cs typeface="Arial" charset="0"/>
              </a:rPr>
              <a:t>Ahora mismo son las </a:t>
            </a:r>
            <a:fld id="{D4F074C5-9B07-4D47-A00C-C4AC33E005FE}" type="datetime10">
              <a:rPr lang="fr-FR" sz="3600">
                <a:solidFill>
                  <a:srgbClr val="FF0000"/>
                </a:solidFill>
                <a:latin typeface="Comic Sans MS" pitchFamily="66" charset="0"/>
                <a:cs typeface="Arial" charset="0"/>
              </a:rPr>
              <a:pPr algn="ctr" defTabSz="1017133" eaLnBrk="0" hangingPunct="0">
                <a:spcBef>
                  <a:spcPct val="50000"/>
                </a:spcBef>
              </a:pPr>
              <a:t>09:21</a:t>
            </a:fld>
            <a:r>
              <a:rPr lang="fr-FR" sz="3600" dirty="0">
                <a:solidFill>
                  <a:srgbClr val="FF0000"/>
                </a:solidFill>
                <a:latin typeface="Comic Sans MS" pitchFamily="66" charset="0"/>
                <a:cs typeface="Arial" charset="0"/>
              </a:rPr>
              <a:t> </a:t>
            </a:r>
            <a:r>
              <a:rPr lang="fr-FR" sz="3600" dirty="0" err="1" smtClean="0">
                <a:solidFill>
                  <a:srgbClr val="FF0000"/>
                </a:solidFill>
                <a:latin typeface="Comic Sans MS" pitchFamily="66" charset="0"/>
                <a:cs typeface="Arial" charset="0"/>
              </a:rPr>
              <a:t>horas</a:t>
            </a:r>
            <a:r>
              <a:rPr lang="fr-FR" sz="3600" dirty="0" smtClean="0">
                <a:solidFill>
                  <a:srgbClr val="FF0000"/>
                </a:solidFill>
                <a:latin typeface="Comic Sans MS" pitchFamily="66" charset="0"/>
                <a:cs typeface="Arial" charset="0"/>
              </a:rPr>
              <a:t>.</a:t>
            </a:r>
            <a:endParaRPr lang="fr-FR" sz="3600" dirty="0">
              <a:solidFill>
                <a:srgbClr val="FF0000"/>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567709" y="5611368"/>
            <a:ext cx="2483494" cy="934065"/>
          </a:xfrm>
          <a:prstGeom prst="rect">
            <a:avLst/>
          </a:prstGeom>
          <a:noFill/>
        </p:spPr>
      </p:pic>
    </p:spTree>
    <p:extLst>
      <p:ext uri="{BB962C8B-B14F-4D97-AF65-F5344CB8AC3E}">
        <p14:creationId xmlns:p14="http://schemas.microsoft.com/office/powerpoint/2010/main" val="1462488663"/>
      </p:ext>
    </p:extLst>
  </p:cSld>
  <p:clrMapOvr>
    <a:masterClrMapping/>
  </p:clrMapOvr>
  <mc:AlternateContent xmlns:mc="http://schemas.openxmlformats.org/markup-compatibility/2006" xmlns:p14="http://schemas.microsoft.com/office/powerpoint/2010/main">
    <mc:Choice Requires="p14">
      <p:transition spd="slow" p14:dur="4000" advTm="14000">
        <p14:vortex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130458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130458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9327" y="0"/>
            <a:ext cx="6029114"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130458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413073" y="4724402"/>
            <a:ext cx="329717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71163" y="4191000"/>
            <a:ext cx="29203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92860" y="4876800"/>
            <a:ext cx="1507278"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5943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5943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59434"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59434"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mar meno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mar menor</Template>
  <TotalTime>172</TotalTime>
  <Words>735</Words>
  <Application>Microsoft Office PowerPoint</Application>
  <PresentationFormat>Personalizado</PresentationFormat>
  <Paragraphs>43</Paragraphs>
  <Slides>44</Slides>
  <Notes>0</Notes>
  <HiddenSlides>0</HiddenSlides>
  <MMClips>0</MMClips>
  <ScaleCrop>false</ScaleCrop>
  <HeadingPairs>
    <vt:vector size="4" baseType="variant">
      <vt:variant>
        <vt:lpstr>Tema</vt:lpstr>
      </vt:variant>
      <vt:variant>
        <vt:i4>2</vt:i4>
      </vt:variant>
      <vt:variant>
        <vt:lpstr>Títulos de diapositiva</vt:lpstr>
      </vt:variant>
      <vt:variant>
        <vt:i4>44</vt:i4>
      </vt:variant>
    </vt:vector>
  </HeadingPairs>
  <TitlesOfParts>
    <vt:vector size="46" baseType="lpstr">
      <vt:lpstr>mar menor</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74</cp:revision>
  <dcterms:created xsi:type="dcterms:W3CDTF">2020-03-13T08:21:31Z</dcterms:created>
  <dcterms:modified xsi:type="dcterms:W3CDTF">2020-03-13T11:14:08Z</dcterms:modified>
</cp:coreProperties>
</file>