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331" r:id="rId3"/>
    <p:sldId id="335" r:id="rId4"/>
    <p:sldId id="316" r:id="rId5"/>
    <p:sldId id="314" r:id="rId6"/>
    <p:sldId id="317" r:id="rId7"/>
    <p:sldId id="319" r:id="rId8"/>
    <p:sldId id="322" r:id="rId9"/>
    <p:sldId id="336" r:id="rId10"/>
    <p:sldId id="338" r:id="rId11"/>
    <p:sldId id="328" r:id="rId12"/>
    <p:sldId id="337" r:id="rId13"/>
    <p:sldId id="330" r:id="rId14"/>
    <p:sldId id="320" r:id="rId15"/>
    <p:sldId id="332" r:id="rId16"/>
    <p:sldId id="339" r:id="rId1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lis/7wbs0NXUtPzd19fng==" hashData="yT+K3CjflJMJjO8NHi9/JFa04zlGhfszJIMTaPP6IXNm592ihnz9y6hsXvsrfuifxVN2dj8u4ygB4yzDpEzHf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1F00"/>
    <a:srgbClr val="A82800"/>
    <a:srgbClr val="FF3333"/>
    <a:srgbClr val="FF0D0D"/>
    <a:srgbClr val="DA0000"/>
    <a:srgbClr val="002600"/>
    <a:srgbClr val="141400"/>
    <a:srgbClr val="422C16"/>
    <a:srgbClr val="E5E2D1"/>
    <a:srgbClr val="E9FF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861" autoAdjust="0"/>
    <p:restoredTop sz="94374" autoAdjust="0"/>
  </p:normalViewPr>
  <p:slideViewPr>
    <p:cSldViewPr>
      <p:cViewPr varScale="1">
        <p:scale>
          <a:sx n="69" d="100"/>
          <a:sy n="69" d="100"/>
        </p:scale>
        <p:origin x="78"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11/03/2017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795743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11/03/2017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00648401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vk.com/mispps" TargetMode="External"/><Relationship Id="rId3" Type="http://schemas.openxmlformats.org/officeDocument/2006/relationships/image" Target="../media/image19.png"/><Relationship Id="rId7" Type="http://schemas.openxmlformats.org/officeDocument/2006/relationships/hyperlink" Target="https://www.facebook.com/mispps" TargetMode="External"/><Relationship Id="rId12" Type="http://schemas.openxmlformats.org/officeDocument/2006/relationships/image" Target="../media/image2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1.png"/><Relationship Id="rId11" Type="http://schemas.openxmlformats.org/officeDocument/2006/relationships/hyperlink" Target="https://plus.google.com/+Mispps/" TargetMode="External"/><Relationship Id="rId5" Type="http://schemas.openxmlformats.org/officeDocument/2006/relationships/image" Target="../media/image20.png"/><Relationship Id="rId10" Type="http://schemas.openxmlformats.org/officeDocument/2006/relationships/image" Target="../media/image2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David &amp; Steve Gordon - Spiritwalk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11" name="Imagen 10"/>
          <p:cNvPicPr>
            <a:picLocks noChangeAspect="1"/>
          </p:cNvPicPr>
          <p:nvPr/>
        </p:nvPicPr>
        <p:blipFill rotWithShape="1">
          <a:blip r:embed="rId5">
            <a:extLst>
              <a:ext uri="{28A0092B-C50C-407E-A947-70E740481C1C}">
                <a14:useLocalDpi xmlns:a14="http://schemas.microsoft.com/office/drawing/2010/main" val="0"/>
              </a:ext>
            </a:extLst>
          </a:blip>
          <a:srcRect t="11111" b="11111"/>
          <a:stretch/>
        </p:blipFill>
        <p:spPr>
          <a:xfrm>
            <a:off x="0" y="0"/>
            <a:ext cx="9159378" cy="5143500"/>
          </a:xfrm>
          <a:prstGeom prst="rect">
            <a:avLst/>
          </a:prstGeom>
        </p:spPr>
      </p:pic>
      <p:grpSp>
        <p:nvGrpSpPr>
          <p:cNvPr id="2" name="Grupo 1"/>
          <p:cNvGrpSpPr/>
          <p:nvPr/>
        </p:nvGrpSpPr>
        <p:grpSpPr>
          <a:xfrm>
            <a:off x="2486952" y="1208993"/>
            <a:ext cx="4176464" cy="2750573"/>
            <a:chOff x="2486952" y="533797"/>
            <a:chExt cx="4176464" cy="2750573"/>
          </a:xfrm>
        </p:grpSpPr>
        <p:pic>
          <p:nvPicPr>
            <p:cNvPr id="3080" name="Picture 8"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6952" y="2408070"/>
              <a:ext cx="4176464" cy="87630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Render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44754" y="533797"/>
              <a:ext cx="1255654" cy="88582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ttp://r67.cooltext.com/rendered/cooltext233091991631018.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13722" y="1460375"/>
              <a:ext cx="2330070" cy="8953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09752602"/>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animEffect transition="in" filter="fade">
                                      <p:cBhvr>
                                        <p:cTn id="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rotWithShape="1">
          <a:blip r:embed="rId2">
            <a:extLst>
              <a:ext uri="{28A0092B-C50C-407E-A947-70E740481C1C}">
                <a14:useLocalDpi xmlns:a14="http://schemas.microsoft.com/office/drawing/2010/main" val="0"/>
              </a:ext>
            </a:extLst>
          </a:blip>
          <a:srcRect t="11111" b="11111"/>
          <a:stretch/>
        </p:blipFill>
        <p:spPr>
          <a:xfrm>
            <a:off x="0" y="0"/>
            <a:ext cx="9159378" cy="5143500"/>
          </a:xfrm>
          <a:prstGeom prst="rect">
            <a:avLst/>
          </a:prstGeom>
        </p:spPr>
      </p:pic>
      <p:sp>
        <p:nvSpPr>
          <p:cNvPr id="7" name="Rectángulo 6"/>
          <p:cNvSpPr/>
          <p:nvPr/>
        </p:nvSpPr>
        <p:spPr>
          <a:xfrm>
            <a:off x="3290928" y="182470"/>
            <a:ext cx="2574032" cy="4801314"/>
          </a:xfrm>
          <a:prstGeom prst="rect">
            <a:avLst/>
          </a:prstGeom>
        </p:spPr>
        <p:txBody>
          <a:bodyPr wrap="square">
            <a:spAutoFit/>
          </a:bodyPr>
          <a:lstStyle/>
          <a:p>
            <a:pPr algn="ctr"/>
            <a:r>
              <a:rPr lang="es-ES" b="1" dirty="0">
                <a:solidFill>
                  <a:schemeClr val="bg1"/>
                </a:solidFill>
                <a:latin typeface="+mj-lt"/>
              </a:rPr>
              <a:t>SÉ TÚ </a:t>
            </a:r>
            <a:r>
              <a:rPr lang="es-ES" b="1" dirty="0" smtClean="0">
                <a:solidFill>
                  <a:schemeClr val="bg1"/>
                </a:solidFill>
                <a:latin typeface="+mj-lt"/>
              </a:rPr>
              <a:t>MISMO.</a:t>
            </a:r>
          </a:p>
          <a:p>
            <a:pPr algn="ctr"/>
            <a:endParaRPr lang="es-ES" b="1" dirty="0">
              <a:solidFill>
                <a:schemeClr val="bg1"/>
              </a:solidFill>
              <a:latin typeface="+mj-lt"/>
            </a:endParaRPr>
          </a:p>
          <a:p>
            <a:pPr algn="ctr"/>
            <a:r>
              <a:rPr lang="es-ES" b="1" dirty="0">
                <a:solidFill>
                  <a:schemeClr val="bg1"/>
                </a:solidFill>
                <a:latin typeface="+mj-lt"/>
              </a:rPr>
              <a:t>Sé una persona de esas que tienen un claro conocimiento de quiénes son, que tienen criterios e ideas propias, que saben defender sus posturas con asertividad, pero sin fanatismo ni testarudez, que son capaces de darse cuenta de sus errores, si los tienen, y no cambian de personalidad dependiendo de con quién estén.</a:t>
            </a:r>
          </a:p>
        </p:txBody>
      </p:sp>
    </p:spTree>
    <p:extLst>
      <p:ext uri="{BB962C8B-B14F-4D97-AF65-F5344CB8AC3E}">
        <p14:creationId xmlns:p14="http://schemas.microsoft.com/office/powerpoint/2010/main" val="2085755736"/>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rotWithShape="1">
          <a:blip r:embed="rId2">
            <a:extLst>
              <a:ext uri="{28A0092B-C50C-407E-A947-70E740481C1C}">
                <a14:useLocalDpi xmlns:a14="http://schemas.microsoft.com/office/drawing/2010/main" val="0"/>
              </a:ext>
            </a:extLst>
          </a:blip>
          <a:srcRect t="11481" b="11296"/>
          <a:stretch/>
        </p:blipFill>
        <p:spPr>
          <a:xfrm>
            <a:off x="1" y="0"/>
            <a:ext cx="9144000" cy="5143500"/>
          </a:xfrm>
          <a:prstGeom prst="rect">
            <a:avLst/>
          </a:prstGeom>
        </p:spPr>
      </p:pic>
      <p:sp>
        <p:nvSpPr>
          <p:cNvPr id="5" name="Rectángulo 4"/>
          <p:cNvSpPr/>
          <p:nvPr/>
        </p:nvSpPr>
        <p:spPr>
          <a:xfrm>
            <a:off x="3249544" y="51470"/>
            <a:ext cx="2646040" cy="5016758"/>
          </a:xfrm>
          <a:prstGeom prst="rect">
            <a:avLst/>
          </a:prstGeom>
        </p:spPr>
        <p:txBody>
          <a:bodyPr wrap="square">
            <a:spAutoFit/>
          </a:bodyPr>
          <a:lstStyle/>
          <a:p>
            <a:pPr algn="ctr"/>
            <a:r>
              <a:rPr lang="es-ES" sz="2000" b="1" dirty="0" smtClean="0">
                <a:solidFill>
                  <a:srgbClr val="141400"/>
                </a:solidFill>
                <a:latin typeface="+mj-lt"/>
              </a:rPr>
              <a:t>ADÁPTATE.</a:t>
            </a:r>
          </a:p>
          <a:p>
            <a:pPr algn="ctr"/>
            <a:endParaRPr lang="es-ES" sz="2000" b="1" dirty="0">
              <a:solidFill>
                <a:srgbClr val="141400"/>
              </a:solidFill>
              <a:latin typeface="+mj-lt"/>
            </a:endParaRPr>
          </a:p>
          <a:p>
            <a:pPr algn="ctr"/>
            <a:r>
              <a:rPr lang="es-ES" sz="2000" b="1" dirty="0">
                <a:solidFill>
                  <a:srgbClr val="141400"/>
                </a:solidFill>
                <a:latin typeface="+mj-lt"/>
              </a:rPr>
              <a:t>Practica la empatía; renuévate, no te niegues la posibilidad de crecer y aprende a sobrevivir en cualquier circunstancia; cambia lo que veas que tienes que cambiar sin miedo. Lo nuevo puede ser enriquecedor. No te opongas frontalmente, sé astuto y adáptate sin renunciar a ti.</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t="11111" b="11667"/>
          <a:stretch/>
        </p:blipFill>
        <p:spPr>
          <a:xfrm>
            <a:off x="0" y="0"/>
            <a:ext cx="9144000" cy="5143500"/>
          </a:xfrm>
          <a:prstGeom prst="rect">
            <a:avLst/>
          </a:prstGeom>
        </p:spPr>
      </p:pic>
      <p:sp>
        <p:nvSpPr>
          <p:cNvPr id="4" name="Rectángulo 3"/>
          <p:cNvSpPr/>
          <p:nvPr/>
        </p:nvSpPr>
        <p:spPr>
          <a:xfrm>
            <a:off x="3040168" y="195486"/>
            <a:ext cx="3078088" cy="4770537"/>
          </a:xfrm>
          <a:prstGeom prst="rect">
            <a:avLst/>
          </a:prstGeom>
        </p:spPr>
        <p:txBody>
          <a:bodyPr wrap="square">
            <a:spAutoFit/>
          </a:bodyPr>
          <a:lstStyle/>
          <a:p>
            <a:pPr algn="ctr"/>
            <a:r>
              <a:rPr lang="es-ES" sz="1900" b="1" dirty="0">
                <a:solidFill>
                  <a:schemeClr val="bg1"/>
                </a:solidFill>
                <a:effectLst>
                  <a:glow rad="88900">
                    <a:srgbClr val="422C16"/>
                  </a:glow>
                </a:effectLst>
                <a:latin typeface="+mj-lt"/>
              </a:rPr>
              <a:t>TEN UNA BUENA </a:t>
            </a:r>
            <a:r>
              <a:rPr lang="es-ES" sz="1900" b="1" dirty="0" smtClean="0">
                <a:solidFill>
                  <a:schemeClr val="bg1"/>
                </a:solidFill>
                <a:effectLst>
                  <a:glow rad="88900">
                    <a:srgbClr val="422C16"/>
                  </a:glow>
                </a:effectLst>
                <a:latin typeface="+mj-lt"/>
              </a:rPr>
              <a:t>AUTOESTIMA.</a:t>
            </a:r>
          </a:p>
          <a:p>
            <a:pPr algn="ctr"/>
            <a:endParaRPr lang="es-ES" sz="1900" b="1" dirty="0">
              <a:solidFill>
                <a:schemeClr val="bg1"/>
              </a:solidFill>
              <a:effectLst>
                <a:glow rad="88900">
                  <a:srgbClr val="422C16"/>
                </a:glow>
              </a:effectLst>
              <a:latin typeface="+mj-lt"/>
            </a:endParaRPr>
          </a:p>
          <a:p>
            <a:pPr algn="ctr"/>
            <a:r>
              <a:rPr lang="es-ES" sz="1900" b="1" dirty="0">
                <a:solidFill>
                  <a:schemeClr val="bg1"/>
                </a:solidFill>
                <a:effectLst>
                  <a:glow rad="88900">
                    <a:srgbClr val="422C16"/>
                  </a:glow>
                </a:effectLst>
                <a:latin typeface="+mj-lt"/>
              </a:rPr>
              <a:t>Siéntete bien contigo, alégrate de los momentos en que puedes estar contigo a solas; valórate con justicia, revisa el concepto que tienes de ti y actualízalo; confía en tus capacidades, y aprende cuanto sea necesario para mejorar como persona; procura desarrollar tu inteligencia; valórate por lo que eres más que por lo que tienes.</a:t>
            </a:r>
          </a:p>
        </p:txBody>
      </p:sp>
    </p:spTree>
    <p:extLst>
      <p:ext uri="{BB962C8B-B14F-4D97-AF65-F5344CB8AC3E}">
        <p14:creationId xmlns:p14="http://schemas.microsoft.com/office/powerpoint/2010/main" val="2590706837"/>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rotWithShape="1">
          <a:blip r:embed="rId2">
            <a:extLst>
              <a:ext uri="{28A0092B-C50C-407E-A947-70E740481C1C}">
                <a14:useLocalDpi xmlns:a14="http://schemas.microsoft.com/office/drawing/2010/main" val="0"/>
              </a:ext>
            </a:extLst>
          </a:blip>
          <a:srcRect t="11481" b="11111"/>
          <a:stretch/>
        </p:blipFill>
        <p:spPr>
          <a:xfrm>
            <a:off x="0" y="0"/>
            <a:ext cx="9144000" cy="5143500"/>
          </a:xfrm>
          <a:prstGeom prst="rect">
            <a:avLst/>
          </a:prstGeom>
        </p:spPr>
      </p:pic>
      <p:sp>
        <p:nvSpPr>
          <p:cNvPr id="5" name="Rectángulo 4"/>
          <p:cNvSpPr/>
          <p:nvPr/>
        </p:nvSpPr>
        <p:spPr>
          <a:xfrm>
            <a:off x="3213680" y="71134"/>
            <a:ext cx="2718048" cy="5016758"/>
          </a:xfrm>
          <a:prstGeom prst="rect">
            <a:avLst/>
          </a:prstGeom>
        </p:spPr>
        <p:txBody>
          <a:bodyPr wrap="square">
            <a:spAutoFit/>
          </a:bodyPr>
          <a:lstStyle/>
          <a:p>
            <a:pPr algn="ctr"/>
            <a:r>
              <a:rPr lang="es-ES" sz="2000" b="1" dirty="0">
                <a:solidFill>
                  <a:schemeClr val="bg1"/>
                </a:solidFill>
                <a:effectLst>
                  <a:glow rad="88900">
                    <a:srgbClr val="422C16"/>
                  </a:glow>
                </a:effectLst>
                <a:latin typeface="+mj-lt"/>
              </a:rPr>
              <a:t>SÉ </a:t>
            </a:r>
            <a:r>
              <a:rPr lang="es-ES" sz="2000" b="1" dirty="0" smtClean="0">
                <a:solidFill>
                  <a:schemeClr val="bg1"/>
                </a:solidFill>
                <a:effectLst>
                  <a:glow rad="88900">
                    <a:srgbClr val="422C16"/>
                  </a:glow>
                </a:effectLst>
                <a:latin typeface="+mj-lt"/>
              </a:rPr>
              <a:t>RESPONSABLE.</a:t>
            </a:r>
          </a:p>
          <a:p>
            <a:pPr algn="ctr"/>
            <a:endParaRPr lang="es-ES" sz="2000" b="1" dirty="0">
              <a:solidFill>
                <a:schemeClr val="bg1"/>
              </a:solidFill>
              <a:effectLst>
                <a:glow rad="88900">
                  <a:srgbClr val="422C16"/>
                </a:glow>
              </a:effectLst>
              <a:latin typeface="+mj-lt"/>
            </a:endParaRPr>
          </a:p>
          <a:p>
            <a:pPr algn="ctr"/>
            <a:r>
              <a:rPr lang="es-ES" sz="2000" b="1" dirty="0">
                <a:solidFill>
                  <a:schemeClr val="bg1"/>
                </a:solidFill>
                <a:effectLst>
                  <a:glow rad="88900">
                    <a:srgbClr val="422C16"/>
                  </a:glow>
                </a:effectLst>
                <a:latin typeface="+mj-lt"/>
              </a:rPr>
              <a:t>Responsabilízate de todos tus actos, de todos tus pensamientos, de tu vida. Ten una vida responsable que te pertenezca y que vaya por el camino que tú deseas que vaya. Sé responsable de tus estados de ánimo, de tu humor, de tu serenidad, de tus palabras y de tus silencios.</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2">
            <a:extLst>
              <a:ext uri="{28A0092B-C50C-407E-A947-70E740481C1C}">
                <a14:useLocalDpi xmlns:a14="http://schemas.microsoft.com/office/drawing/2010/main" val="0"/>
              </a:ext>
            </a:extLst>
          </a:blip>
          <a:srcRect t="11296" b="11111"/>
          <a:stretch/>
        </p:blipFill>
        <p:spPr>
          <a:xfrm>
            <a:off x="0" y="0"/>
            <a:ext cx="9144000" cy="5143500"/>
          </a:xfrm>
          <a:prstGeom prst="rect">
            <a:avLst/>
          </a:prstGeom>
        </p:spPr>
      </p:pic>
      <p:sp>
        <p:nvSpPr>
          <p:cNvPr id="6" name="Rectángulo 5"/>
          <p:cNvSpPr/>
          <p:nvPr/>
        </p:nvSpPr>
        <p:spPr>
          <a:xfrm>
            <a:off x="2983232" y="224982"/>
            <a:ext cx="3192608" cy="4708981"/>
          </a:xfrm>
          <a:prstGeom prst="rect">
            <a:avLst/>
          </a:prstGeom>
        </p:spPr>
        <p:txBody>
          <a:bodyPr wrap="square">
            <a:spAutoFit/>
          </a:bodyPr>
          <a:lstStyle/>
          <a:p>
            <a:pPr algn="ctr"/>
            <a:r>
              <a:rPr lang="es-ES" sz="2000" b="1" dirty="0" smtClean="0">
                <a:solidFill>
                  <a:schemeClr val="bg1"/>
                </a:solidFill>
                <a:latin typeface="+mj-lt"/>
              </a:rPr>
              <a:t>BÚSCATE.</a:t>
            </a:r>
          </a:p>
          <a:p>
            <a:pPr algn="ctr"/>
            <a:endParaRPr lang="es-ES" sz="2000" b="1" dirty="0">
              <a:solidFill>
                <a:schemeClr val="bg1"/>
              </a:solidFill>
              <a:latin typeface="+mj-lt"/>
            </a:endParaRPr>
          </a:p>
          <a:p>
            <a:pPr algn="ctr"/>
            <a:r>
              <a:rPr lang="es-ES" sz="2000" b="1" dirty="0">
                <a:solidFill>
                  <a:schemeClr val="bg1"/>
                </a:solidFill>
                <a:latin typeface="+mj-lt"/>
              </a:rPr>
              <a:t>Nunca termina el encuentro con la totalidad de uno mismo… hay tantos matices… Pero el Proceso es una delicia; cada descubrimiento aporta una sensación de paz y de acercamiento a lo que se intuye como el conjunto perfecto, que anima a seguir a pesar de las dificultades que van apareciendo y de los momentos difíciles.</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rotWithShape="1">
          <a:blip r:embed="rId2">
            <a:extLst>
              <a:ext uri="{28A0092B-C50C-407E-A947-70E740481C1C}">
                <a14:useLocalDpi xmlns:a14="http://schemas.microsoft.com/office/drawing/2010/main" val="0"/>
              </a:ext>
            </a:extLst>
          </a:blip>
          <a:srcRect t="11296" b="11111"/>
          <a:stretch/>
        </p:blipFill>
        <p:spPr>
          <a:xfrm>
            <a:off x="0" y="0"/>
            <a:ext cx="9144000" cy="5143500"/>
          </a:xfrm>
          <a:prstGeom prst="rect">
            <a:avLst/>
          </a:prstGeom>
        </p:spPr>
      </p:pic>
      <p:sp>
        <p:nvSpPr>
          <p:cNvPr id="5" name="Rectángulo 4"/>
          <p:cNvSpPr/>
          <p:nvPr/>
        </p:nvSpPr>
        <p:spPr>
          <a:xfrm>
            <a:off x="3050000" y="71134"/>
            <a:ext cx="3059832" cy="5016758"/>
          </a:xfrm>
          <a:prstGeom prst="rect">
            <a:avLst/>
          </a:prstGeom>
        </p:spPr>
        <p:txBody>
          <a:bodyPr wrap="square">
            <a:spAutoFit/>
          </a:bodyPr>
          <a:lstStyle/>
          <a:p>
            <a:pPr algn="ctr"/>
            <a:r>
              <a:rPr lang="es-ES" sz="2000" b="1" dirty="0">
                <a:solidFill>
                  <a:schemeClr val="bg1"/>
                </a:solidFill>
                <a:latin typeface="+mj-lt"/>
              </a:rPr>
              <a:t>APRENDE A DECIR “NO</a:t>
            </a:r>
            <a:r>
              <a:rPr lang="es-ES" sz="2000" b="1" dirty="0" smtClean="0">
                <a:solidFill>
                  <a:schemeClr val="bg1"/>
                </a:solidFill>
                <a:latin typeface="+mj-lt"/>
              </a:rPr>
              <a:t>”.</a:t>
            </a:r>
          </a:p>
          <a:p>
            <a:pPr algn="ctr"/>
            <a:endParaRPr lang="es-ES" sz="2000" b="1" dirty="0">
              <a:solidFill>
                <a:schemeClr val="bg1"/>
              </a:solidFill>
              <a:latin typeface="+mj-lt"/>
            </a:endParaRPr>
          </a:p>
          <a:p>
            <a:pPr algn="ctr"/>
            <a:r>
              <a:rPr lang="es-ES" sz="2000" b="1" dirty="0">
                <a:solidFill>
                  <a:schemeClr val="bg1"/>
                </a:solidFill>
                <a:latin typeface="+mj-lt"/>
              </a:rPr>
              <a:t>No permitas que te roben tu tiempo ni tu energía los sinvergüenzas, los iracundos, los encolerizados, los negativos, los crueles, los agresivos, los inhumanos, los tiranos, los aprovechados, los falsos, los que te menosprecian… todos aquellos que te dejan una desagradable sensación cuando están a tu lado.</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rotWithShape="1">
          <a:blip r:embed="rId2">
            <a:extLst>
              <a:ext uri="{28A0092B-C50C-407E-A947-70E740481C1C}">
                <a14:useLocalDpi xmlns:a14="http://schemas.microsoft.com/office/drawing/2010/main" val="0"/>
              </a:ext>
            </a:extLst>
          </a:blip>
          <a:srcRect t="11111" b="11296"/>
          <a:stretch/>
        </p:blipFill>
        <p:spPr>
          <a:xfrm>
            <a:off x="0" y="0"/>
            <a:ext cx="9144000" cy="5143500"/>
          </a:xfrm>
          <a:prstGeom prst="rect">
            <a:avLst/>
          </a:prstGeom>
        </p:spPr>
      </p:pic>
      <p:sp>
        <p:nvSpPr>
          <p:cNvPr id="10" name="Rectángulo 9"/>
          <p:cNvSpPr/>
          <p:nvPr/>
        </p:nvSpPr>
        <p:spPr>
          <a:xfrm>
            <a:off x="2867304" y="42384"/>
            <a:ext cx="3419872" cy="5078313"/>
          </a:xfrm>
          <a:prstGeom prst="rect">
            <a:avLst/>
          </a:prstGeom>
        </p:spPr>
        <p:txBody>
          <a:bodyPr wrap="square">
            <a:spAutoFit/>
          </a:bodyPr>
          <a:lstStyle/>
          <a:p>
            <a:pPr algn="ctr"/>
            <a:r>
              <a:rPr lang="es-ES" b="1" dirty="0">
                <a:solidFill>
                  <a:schemeClr val="bg1"/>
                </a:solidFill>
                <a:effectLst>
                  <a:glow rad="88900">
                    <a:srgbClr val="422C16"/>
                  </a:glow>
                </a:effectLst>
                <a:latin typeface="+mj-lt"/>
              </a:rPr>
              <a:t>SÉ TU MEJOR AMIGO</a:t>
            </a:r>
            <a:r>
              <a:rPr lang="es-ES" b="1" dirty="0" smtClean="0">
                <a:solidFill>
                  <a:schemeClr val="bg1"/>
                </a:solidFill>
                <a:effectLst>
                  <a:glow rad="88900">
                    <a:srgbClr val="422C16"/>
                  </a:glow>
                </a:effectLst>
                <a:latin typeface="+mj-lt"/>
              </a:rPr>
              <a:t>.</a:t>
            </a:r>
          </a:p>
          <a:p>
            <a:pPr algn="ctr"/>
            <a:endParaRPr lang="es-ES" b="1" dirty="0">
              <a:solidFill>
                <a:schemeClr val="bg1"/>
              </a:solidFill>
              <a:effectLst>
                <a:glow rad="88900">
                  <a:srgbClr val="422C16"/>
                </a:glow>
              </a:effectLst>
              <a:latin typeface="+mj-lt"/>
            </a:endParaRPr>
          </a:p>
          <a:p>
            <a:pPr algn="ctr"/>
            <a:r>
              <a:rPr lang="es-ES" b="1" dirty="0">
                <a:solidFill>
                  <a:schemeClr val="bg1"/>
                </a:solidFill>
                <a:effectLst>
                  <a:glow rad="88900">
                    <a:srgbClr val="422C16"/>
                  </a:glow>
                </a:effectLst>
                <a:latin typeface="+mj-lt"/>
              </a:rPr>
              <a:t>Si consigues ser tu amigo, serás un buen amigo para los otros. Si tú te aceptas como eres, los otros te aceptarán. Sé comprensivo contigo, y empático, y perdónate todo aquello que tengas que perdonarte. Busca tu equilibrio, tu sinceridad, eso tan bello que guardas dentro de ti. Apréciate por cómo eres. Elimina esos pensamientos por los que te encuentras despreciable o poco interesante: eres un ser humano en proceso de perfeccionamiento. Y este es un buen motivo para amarte sin condiciones.</a:t>
            </a:r>
          </a:p>
        </p:txBody>
      </p:sp>
    </p:spTree>
    <p:extLst>
      <p:ext uri="{BB962C8B-B14F-4D97-AF65-F5344CB8AC3E}">
        <p14:creationId xmlns:p14="http://schemas.microsoft.com/office/powerpoint/2010/main" val="1830800150"/>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2">
            <a:extLst>
              <a:ext uri="{28A0092B-C50C-407E-A947-70E740481C1C}">
                <a14:useLocalDpi xmlns:a14="http://schemas.microsoft.com/office/drawing/2010/main" val="0"/>
              </a:ext>
            </a:extLst>
          </a:blip>
          <a:srcRect t="11111" b="11481"/>
          <a:stretch/>
        </p:blipFill>
        <p:spPr>
          <a:xfrm>
            <a:off x="0" y="0"/>
            <a:ext cx="9144000" cy="5143500"/>
          </a:xfrm>
          <a:prstGeom prst="rect">
            <a:avLst/>
          </a:prstGeom>
        </p:spPr>
      </p:pic>
      <p:sp>
        <p:nvSpPr>
          <p:cNvPr id="6" name="Rectángulo 5"/>
          <p:cNvSpPr/>
          <p:nvPr/>
        </p:nvSpPr>
        <p:spPr>
          <a:xfrm>
            <a:off x="2533474" y="180153"/>
            <a:ext cx="4086200" cy="4801314"/>
          </a:xfrm>
          <a:prstGeom prst="rect">
            <a:avLst/>
          </a:prstGeom>
        </p:spPr>
        <p:txBody>
          <a:bodyPr wrap="square">
            <a:spAutoFit/>
          </a:bodyPr>
          <a:lstStyle/>
          <a:p>
            <a:pPr algn="ctr"/>
            <a:r>
              <a:rPr lang="es-ES" b="1" dirty="0" smtClean="0">
                <a:solidFill>
                  <a:schemeClr val="bg1"/>
                </a:solidFill>
                <a:effectLst>
                  <a:glow rad="88900">
                    <a:srgbClr val="002600"/>
                  </a:glow>
                </a:effectLst>
                <a:latin typeface="+mj-lt"/>
              </a:rPr>
              <a:t>CUÍDATE.</a:t>
            </a:r>
          </a:p>
          <a:p>
            <a:pPr algn="ctr"/>
            <a:endParaRPr lang="es-ES" b="1" dirty="0">
              <a:solidFill>
                <a:schemeClr val="bg1"/>
              </a:solidFill>
              <a:effectLst>
                <a:glow rad="88900">
                  <a:srgbClr val="002600"/>
                </a:glow>
              </a:effectLst>
              <a:latin typeface="+mj-lt"/>
            </a:endParaRPr>
          </a:p>
          <a:p>
            <a:pPr algn="ctr"/>
            <a:r>
              <a:rPr lang="es-ES" b="1" dirty="0">
                <a:solidFill>
                  <a:schemeClr val="bg1"/>
                </a:solidFill>
                <a:effectLst>
                  <a:glow rad="88900">
                    <a:srgbClr val="002600"/>
                  </a:glow>
                </a:effectLst>
                <a:latin typeface="+mj-lt"/>
              </a:rPr>
              <a:t>Nadie ha estado a tu lado desde que naciste, ni estará contigo en el momento de tu muerte, salvo tú. La responsabilidad de ti es tuya. Y de nadie más. No es que no tengas que encargarle a otro esta tarea, sino que es una maravilla que puedas ser tú, precisamente, quien te cuide, quien te mime, quien te aporte caricias y buenos deseos. Cárgate de optimismo y vitalidad, por si llegan momentos duros. No permitas que los otros te agredan, verbal o moralmente; ten la suficiente fortaleza para no depender de ellos. Sólo tú seguirás contigo, pase lo que pase.</a:t>
            </a:r>
          </a:p>
        </p:txBody>
      </p:sp>
    </p:spTree>
    <p:extLst>
      <p:ext uri="{BB962C8B-B14F-4D97-AF65-F5344CB8AC3E}">
        <p14:creationId xmlns:p14="http://schemas.microsoft.com/office/powerpoint/2010/main" val="281756225"/>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t="11296" b="11111"/>
          <a:stretch/>
        </p:blipFill>
        <p:spPr>
          <a:xfrm>
            <a:off x="0" y="-9566"/>
            <a:ext cx="9144000" cy="5153066"/>
          </a:xfrm>
          <a:prstGeom prst="rect">
            <a:avLst/>
          </a:prstGeom>
        </p:spPr>
      </p:pic>
      <p:sp>
        <p:nvSpPr>
          <p:cNvPr id="4" name="Rectángulo 3"/>
          <p:cNvSpPr/>
          <p:nvPr/>
        </p:nvSpPr>
        <p:spPr>
          <a:xfrm>
            <a:off x="3043930" y="29168"/>
            <a:ext cx="3078088" cy="5078313"/>
          </a:xfrm>
          <a:prstGeom prst="rect">
            <a:avLst/>
          </a:prstGeom>
        </p:spPr>
        <p:txBody>
          <a:bodyPr wrap="square">
            <a:spAutoFit/>
          </a:bodyPr>
          <a:lstStyle/>
          <a:p>
            <a:pPr algn="ctr"/>
            <a:r>
              <a:rPr lang="es-ES" b="1" dirty="0">
                <a:solidFill>
                  <a:schemeClr val="bg1"/>
                </a:solidFill>
                <a:latin typeface="+mj-lt"/>
              </a:rPr>
              <a:t>SÉ </a:t>
            </a:r>
            <a:r>
              <a:rPr lang="es-ES" b="1" dirty="0" smtClean="0">
                <a:solidFill>
                  <a:schemeClr val="bg1"/>
                </a:solidFill>
                <a:latin typeface="+mj-lt"/>
              </a:rPr>
              <a:t>AMABLE.</a:t>
            </a:r>
          </a:p>
          <a:p>
            <a:pPr algn="ctr"/>
            <a:endParaRPr lang="es-ES" b="1" dirty="0">
              <a:solidFill>
                <a:schemeClr val="bg1"/>
              </a:solidFill>
              <a:latin typeface="+mj-lt"/>
            </a:endParaRPr>
          </a:p>
          <a:p>
            <a:pPr algn="ctr"/>
            <a:r>
              <a:rPr lang="es-ES" b="1" dirty="0">
                <a:solidFill>
                  <a:schemeClr val="bg1"/>
                </a:solidFill>
                <a:latin typeface="+mj-lt"/>
              </a:rPr>
              <a:t>“Amable”, quiere decir “digno de ser amado”. Es una bellísima expresión. Sé amable. Pórtate de tal modo que puedas ser digno de ser amado</a:t>
            </a:r>
            <a:r>
              <a:rPr lang="es-ES" b="1" dirty="0" smtClean="0">
                <a:solidFill>
                  <a:schemeClr val="bg1"/>
                </a:solidFill>
                <a:latin typeface="+mj-lt"/>
              </a:rPr>
              <a:t>.</a:t>
            </a:r>
          </a:p>
          <a:p>
            <a:pPr algn="ctr"/>
            <a:endParaRPr lang="es-ES" b="1" dirty="0">
              <a:solidFill>
                <a:schemeClr val="bg1"/>
              </a:solidFill>
              <a:latin typeface="+mj-lt"/>
            </a:endParaRPr>
          </a:p>
          <a:p>
            <a:pPr algn="ctr"/>
            <a:r>
              <a:rPr lang="es-ES" b="1" dirty="0">
                <a:solidFill>
                  <a:schemeClr val="bg1"/>
                </a:solidFill>
                <a:latin typeface="+mj-lt"/>
              </a:rPr>
              <a:t>También es muy importante ser afable, educado, entrañable, próximo, cordial, empático, y muy humano. Trata bien a la gente con la que tengas que tratar, sé buena persona, y sé sociable con las personas y cariñoso con los seres queridos.</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rotWithShape="1">
          <a:blip r:embed="rId2">
            <a:extLst>
              <a:ext uri="{28A0092B-C50C-407E-A947-70E740481C1C}">
                <a14:useLocalDpi xmlns:a14="http://schemas.microsoft.com/office/drawing/2010/main" val="0"/>
              </a:ext>
            </a:extLst>
          </a:blip>
          <a:srcRect t="11111" b="11296"/>
          <a:stretch/>
        </p:blipFill>
        <p:spPr>
          <a:xfrm>
            <a:off x="0" y="0"/>
            <a:ext cx="9144000" cy="5143500"/>
          </a:xfrm>
          <a:prstGeom prst="rect">
            <a:avLst/>
          </a:prstGeom>
        </p:spPr>
      </p:pic>
      <p:sp>
        <p:nvSpPr>
          <p:cNvPr id="7" name="Rectángulo 6"/>
          <p:cNvSpPr/>
          <p:nvPr/>
        </p:nvSpPr>
        <p:spPr>
          <a:xfrm>
            <a:off x="2562424" y="195486"/>
            <a:ext cx="4032448" cy="4801314"/>
          </a:xfrm>
          <a:prstGeom prst="rect">
            <a:avLst/>
          </a:prstGeom>
        </p:spPr>
        <p:txBody>
          <a:bodyPr wrap="square">
            <a:spAutoFit/>
          </a:bodyPr>
          <a:lstStyle/>
          <a:p>
            <a:pPr algn="ctr"/>
            <a:r>
              <a:rPr lang="es-ES" b="1" dirty="0">
                <a:solidFill>
                  <a:schemeClr val="bg1"/>
                </a:solidFill>
                <a:latin typeface="+mj-lt"/>
              </a:rPr>
              <a:t>VIVE EL </a:t>
            </a:r>
            <a:r>
              <a:rPr lang="es-ES" b="1" dirty="0" smtClean="0">
                <a:solidFill>
                  <a:schemeClr val="bg1"/>
                </a:solidFill>
                <a:latin typeface="+mj-lt"/>
              </a:rPr>
              <a:t>INSTANTE.</a:t>
            </a:r>
          </a:p>
          <a:p>
            <a:pPr algn="ctr"/>
            <a:endParaRPr lang="es-ES" b="1" dirty="0">
              <a:solidFill>
                <a:schemeClr val="bg1"/>
              </a:solidFill>
              <a:latin typeface="+mj-lt"/>
            </a:endParaRPr>
          </a:p>
          <a:p>
            <a:pPr algn="ctr"/>
            <a:r>
              <a:rPr lang="es-ES" b="1" dirty="0">
                <a:solidFill>
                  <a:schemeClr val="bg1"/>
                </a:solidFill>
                <a:latin typeface="+mj-lt"/>
              </a:rPr>
              <a:t>Disfruta cada instante, cada momento, cada respiración, cada amanecer, cada música, cada emoción… la vida está llena de instantes, y los instantes cargados de sensaciones. No pierdas ni uno sólo de ellos. Estás aquí para vivir, y no para otra cosa. Disfruta. Sé alegre. Sé consciente. Encuentra la alegría en la vida y en lo cotidiano. Los instantes menos buenos, vívelos también con plenitud: son tuyos, te pertenecen, aprende de ellos, o haz con ellos lo que creas conveniente: pero sé consciente de ellos. Los instantes son irrepetibles e irrecuperables, no lo olvides.</a:t>
            </a:r>
          </a:p>
        </p:txBody>
      </p:sp>
    </p:spTree>
    <p:extLst>
      <p:ext uri="{BB962C8B-B14F-4D97-AF65-F5344CB8AC3E}">
        <p14:creationId xmlns:p14="http://schemas.microsoft.com/office/powerpoint/2010/main" val="314387523"/>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t="11111" b="11111"/>
          <a:stretch/>
        </p:blipFill>
        <p:spPr>
          <a:xfrm>
            <a:off x="0" y="-2588"/>
            <a:ext cx="9144000" cy="5146088"/>
          </a:xfrm>
          <a:prstGeom prst="rect">
            <a:avLst/>
          </a:prstGeom>
        </p:spPr>
      </p:pic>
      <p:sp>
        <p:nvSpPr>
          <p:cNvPr id="2" name="Rectángulo 1"/>
          <p:cNvSpPr/>
          <p:nvPr/>
        </p:nvSpPr>
        <p:spPr>
          <a:xfrm>
            <a:off x="2928832" y="38454"/>
            <a:ext cx="3294112" cy="5078313"/>
          </a:xfrm>
          <a:prstGeom prst="rect">
            <a:avLst/>
          </a:prstGeom>
        </p:spPr>
        <p:txBody>
          <a:bodyPr wrap="square">
            <a:spAutoFit/>
          </a:bodyPr>
          <a:lstStyle/>
          <a:p>
            <a:pPr algn="ctr"/>
            <a:r>
              <a:rPr lang="es-ES" b="1" dirty="0">
                <a:solidFill>
                  <a:schemeClr val="bg1"/>
                </a:solidFill>
                <a:effectLst>
                  <a:outerShdw blurRad="63500" dist="38100" dir="2700000" algn="tl">
                    <a:srgbClr val="000000"/>
                  </a:outerShdw>
                </a:effectLst>
                <a:latin typeface="+mj-lt"/>
              </a:rPr>
              <a:t>ACEPTA LO QUE ES Y LO QUE HAY</a:t>
            </a:r>
            <a:r>
              <a:rPr lang="es-ES" b="1" dirty="0" smtClean="0">
                <a:solidFill>
                  <a:schemeClr val="bg1"/>
                </a:solidFill>
                <a:effectLst>
                  <a:outerShdw blurRad="63500" dist="38100" dir="2700000" algn="tl">
                    <a:srgbClr val="000000"/>
                  </a:outerShdw>
                </a:effectLst>
                <a:latin typeface="+mj-lt"/>
              </a:rPr>
              <a:t>.</a:t>
            </a:r>
          </a:p>
          <a:p>
            <a:pPr algn="ctr"/>
            <a:endParaRPr lang="es-ES" b="1" dirty="0">
              <a:solidFill>
                <a:schemeClr val="bg1"/>
              </a:solidFill>
              <a:effectLst>
                <a:outerShdw blurRad="63500" dist="38100" dir="2700000" algn="tl">
                  <a:srgbClr val="000000"/>
                </a:outerShdw>
              </a:effectLst>
              <a:latin typeface="+mj-lt"/>
            </a:endParaRPr>
          </a:p>
          <a:p>
            <a:pPr algn="ctr"/>
            <a:r>
              <a:rPr lang="es-ES" b="1" dirty="0">
                <a:solidFill>
                  <a:schemeClr val="bg1"/>
                </a:solidFill>
                <a:effectLst>
                  <a:outerShdw blurRad="63500" dist="38100" dir="2700000" algn="tl">
                    <a:srgbClr val="000000"/>
                  </a:outerShdw>
                </a:effectLst>
                <a:latin typeface="+mj-lt"/>
              </a:rPr>
              <a:t>El mundo no va a cambiar para ti, pero tú puedes cambiar la visión que tienes del mundo, y puedes aceptar las cosas que son y lo que hay. Son la realidad, aunque no te guste. Luchar contra ello es una batalla perdida de antemano. La utopía no pasa de ser utopía. Céntrate en las soluciones y no en lo que te parezcan problemas. Si no aceptas que estás despeinado, no te peinarás. Si no aceptas lo que es y lo que hay, no podrás cambiarlo.</a:t>
            </a:r>
          </a:p>
        </p:txBody>
      </p:sp>
    </p:spTree>
    <p:extLst>
      <p:ext uri="{BB962C8B-B14F-4D97-AF65-F5344CB8AC3E}">
        <p14:creationId xmlns:p14="http://schemas.microsoft.com/office/powerpoint/2010/main" val="4223237161"/>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rotWithShape="1">
          <a:blip r:embed="rId2">
            <a:extLst>
              <a:ext uri="{28A0092B-C50C-407E-A947-70E740481C1C}">
                <a14:useLocalDpi xmlns:a14="http://schemas.microsoft.com/office/drawing/2010/main" val="0"/>
              </a:ext>
            </a:extLst>
          </a:blip>
          <a:srcRect t="11111" b="11111"/>
          <a:stretch/>
        </p:blipFill>
        <p:spPr>
          <a:xfrm>
            <a:off x="0" y="0"/>
            <a:ext cx="9144000" cy="5143500"/>
          </a:xfrm>
          <a:prstGeom prst="rect">
            <a:avLst/>
          </a:prstGeom>
        </p:spPr>
      </p:pic>
      <p:sp>
        <p:nvSpPr>
          <p:cNvPr id="5" name="Rectángulo 4"/>
          <p:cNvSpPr/>
          <p:nvPr/>
        </p:nvSpPr>
        <p:spPr>
          <a:xfrm>
            <a:off x="3112176" y="61302"/>
            <a:ext cx="2934072" cy="5016758"/>
          </a:xfrm>
          <a:prstGeom prst="rect">
            <a:avLst/>
          </a:prstGeom>
        </p:spPr>
        <p:txBody>
          <a:bodyPr wrap="square">
            <a:spAutoFit/>
          </a:bodyPr>
          <a:lstStyle/>
          <a:p>
            <a:pPr algn="ctr"/>
            <a:r>
              <a:rPr lang="es-ES" sz="2000" b="1" dirty="0">
                <a:solidFill>
                  <a:schemeClr val="bg1"/>
                </a:solidFill>
                <a:effectLst>
                  <a:outerShdw blurRad="50800" dist="38100" dir="2700000" algn="tl">
                    <a:srgbClr val="000000"/>
                  </a:outerShdw>
                </a:effectLst>
                <a:latin typeface="+mj-lt"/>
              </a:rPr>
              <a:t>SÉ BUENO</a:t>
            </a:r>
            <a:r>
              <a:rPr lang="es-ES" sz="2000" b="1" dirty="0" smtClean="0">
                <a:solidFill>
                  <a:schemeClr val="bg1"/>
                </a:solidFill>
                <a:effectLst>
                  <a:outerShdw blurRad="50800" dist="38100" dir="2700000" algn="tl">
                    <a:srgbClr val="000000"/>
                  </a:outerShdw>
                </a:effectLst>
                <a:latin typeface="+mj-lt"/>
              </a:rPr>
              <a:t>.</a:t>
            </a:r>
          </a:p>
          <a:p>
            <a:pPr algn="ctr"/>
            <a:endParaRPr lang="es-ES" sz="2000" b="1" dirty="0">
              <a:solidFill>
                <a:schemeClr val="bg1"/>
              </a:solidFill>
              <a:effectLst>
                <a:outerShdw blurRad="50800" dist="38100" dir="2700000" algn="tl">
                  <a:srgbClr val="000000"/>
                </a:outerShdw>
              </a:effectLst>
              <a:latin typeface="+mj-lt"/>
            </a:endParaRPr>
          </a:p>
          <a:p>
            <a:pPr algn="ctr"/>
            <a:r>
              <a:rPr lang="es-ES" sz="2000" b="1" dirty="0">
                <a:solidFill>
                  <a:schemeClr val="bg1"/>
                </a:solidFill>
                <a:effectLst>
                  <a:outerShdw blurRad="50800" dist="38100" dir="2700000" algn="tl">
                    <a:srgbClr val="000000"/>
                  </a:outerShdw>
                </a:effectLst>
                <a:latin typeface="+mj-lt"/>
              </a:rPr>
              <a:t>Que tu máxima aspiración sea ser una buena persona y una persona buena. El resto de cualidades </a:t>
            </a:r>
            <a:r>
              <a:rPr lang="es-ES" sz="2000" b="1" dirty="0" smtClean="0">
                <a:solidFill>
                  <a:schemeClr val="bg1"/>
                </a:solidFill>
                <a:effectLst>
                  <a:outerShdw blurRad="50800" dist="38100" dir="2700000" algn="tl">
                    <a:srgbClr val="000000"/>
                  </a:outerShdw>
                </a:effectLst>
                <a:latin typeface="+mj-lt"/>
              </a:rPr>
              <a:t>quedan </a:t>
            </a:r>
            <a:r>
              <a:rPr lang="es-ES" sz="2000" b="1" dirty="0">
                <a:solidFill>
                  <a:schemeClr val="bg1"/>
                </a:solidFill>
                <a:effectLst>
                  <a:outerShdw blurRad="50800" dist="38100" dir="2700000" algn="tl">
                    <a:srgbClr val="000000"/>
                  </a:outerShdw>
                </a:effectLst>
                <a:latin typeface="+mj-lt"/>
              </a:rPr>
              <a:t>enmascaradas tras estas. Practica la bondad, potencia lo mejor de ti, sé correcto en tus acciones y justo en tus opiniones, estudia tu espiritualidad, interésate por los otros y por sus problemas. Haz el bien</a:t>
            </a:r>
            <a:r>
              <a:rPr lang="es-ES" sz="2000" b="1" dirty="0" smtClean="0">
                <a:solidFill>
                  <a:schemeClr val="bg1"/>
                </a:solidFill>
                <a:effectLst>
                  <a:outerShdw blurRad="50800" dist="38100" dir="2700000" algn="tl">
                    <a:srgbClr val="000000"/>
                  </a:outerShdw>
                </a:effectLst>
                <a:latin typeface="+mj-lt"/>
              </a:rPr>
              <a:t>.</a:t>
            </a:r>
            <a:endParaRPr lang="es-ES" sz="2000" b="1" dirty="0">
              <a:solidFill>
                <a:schemeClr val="bg1"/>
              </a:solidFill>
              <a:effectLst>
                <a:outerShdw blurRad="50800" dist="38100" dir="2700000" algn="tl">
                  <a:srgbClr val="000000"/>
                </a:outerShdw>
              </a:effectLst>
              <a:latin typeface="+mj-lt"/>
            </a:endParaRP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rotWithShape="1">
          <a:blip r:embed="rId2">
            <a:extLst>
              <a:ext uri="{28A0092B-C50C-407E-A947-70E740481C1C}">
                <a14:useLocalDpi xmlns:a14="http://schemas.microsoft.com/office/drawing/2010/main" val="0"/>
              </a:ext>
            </a:extLst>
          </a:blip>
          <a:srcRect t="11111" b="11296"/>
          <a:stretch/>
        </p:blipFill>
        <p:spPr>
          <a:xfrm>
            <a:off x="0" y="0"/>
            <a:ext cx="9144000" cy="5143500"/>
          </a:xfrm>
          <a:prstGeom prst="rect">
            <a:avLst/>
          </a:prstGeom>
        </p:spPr>
      </p:pic>
      <p:sp>
        <p:nvSpPr>
          <p:cNvPr id="2" name="CuadroTexto 1"/>
          <p:cNvSpPr txBox="1"/>
          <p:nvPr/>
        </p:nvSpPr>
        <p:spPr>
          <a:xfrm>
            <a:off x="3219390" y="1347614"/>
            <a:ext cx="2707601" cy="2246769"/>
          </a:xfrm>
          <a:prstGeom prst="rect">
            <a:avLst/>
          </a:prstGeom>
          <a:noFill/>
        </p:spPr>
        <p:txBody>
          <a:bodyPr wrap="none" rtlCol="0">
            <a:spAutoFit/>
          </a:bodyPr>
          <a:lstStyle/>
          <a:p>
            <a:pPr algn="ctr"/>
            <a:r>
              <a:rPr lang="es-ES" sz="1400" b="1" dirty="0" smtClean="0">
                <a:latin typeface="+mj-lt"/>
              </a:rPr>
              <a:t>Texto:</a:t>
            </a:r>
          </a:p>
          <a:p>
            <a:pPr algn="ctr"/>
            <a:r>
              <a:rPr lang="es-ES" sz="1400" b="1" i="1" dirty="0" smtClean="0">
                <a:latin typeface="+mj-lt"/>
              </a:rPr>
              <a:t>senderoespiritual.com</a:t>
            </a:r>
          </a:p>
          <a:p>
            <a:pPr algn="ctr"/>
            <a:endParaRPr lang="es-ES" sz="1400" b="1" dirty="0" smtClean="0">
              <a:latin typeface="+mj-lt"/>
            </a:endParaRPr>
          </a:p>
          <a:p>
            <a:pPr algn="ctr"/>
            <a:endParaRPr lang="es-ES" sz="1400" b="1" dirty="0">
              <a:latin typeface="+mj-lt"/>
            </a:endParaRPr>
          </a:p>
          <a:p>
            <a:pPr algn="ctr"/>
            <a:r>
              <a:rPr lang="es-ES" sz="1400" b="1" dirty="0" smtClean="0">
                <a:latin typeface="+mj-lt"/>
              </a:rPr>
              <a:t>Música:</a:t>
            </a:r>
          </a:p>
          <a:p>
            <a:pPr algn="ctr"/>
            <a:r>
              <a:rPr lang="es-ES" sz="1400" b="1" dirty="0" err="1" smtClean="0">
                <a:latin typeface="+mj-lt"/>
              </a:rPr>
              <a:t>Spiritwalk</a:t>
            </a:r>
            <a:r>
              <a:rPr lang="es-ES" sz="1400" b="1" dirty="0">
                <a:latin typeface="+mj-lt"/>
              </a:rPr>
              <a:t> - </a:t>
            </a:r>
            <a:r>
              <a:rPr lang="es-ES" sz="1400" b="1" i="1" dirty="0">
                <a:latin typeface="+mj-lt"/>
              </a:rPr>
              <a:t>David &amp; Steve Gordon</a:t>
            </a:r>
            <a:endParaRPr lang="es-ES" sz="1400" b="1" i="1" dirty="0" smtClean="0">
              <a:latin typeface="+mj-lt"/>
            </a:endParaRPr>
          </a:p>
          <a:p>
            <a:pPr algn="ctr"/>
            <a:endParaRPr lang="es-ES" sz="1400" b="1" dirty="0">
              <a:latin typeface="+mj-lt"/>
            </a:endParaRPr>
          </a:p>
          <a:p>
            <a:pPr algn="ctr"/>
            <a:r>
              <a:rPr lang="es-ES" sz="1400" b="1" dirty="0" smtClean="0">
                <a:latin typeface="+mj-lt"/>
              </a:rPr>
              <a:t>Realización general:</a:t>
            </a:r>
          </a:p>
          <a:p>
            <a:pPr algn="ctr"/>
            <a:r>
              <a:rPr lang="es-ES" sz="1400" b="1" i="1" dirty="0" smtClean="0">
                <a:latin typeface="+mj-lt"/>
              </a:rPr>
              <a:t>Rodrigo Valencia Cardona</a:t>
            </a:r>
          </a:p>
          <a:p>
            <a:pPr algn="ctr"/>
            <a:r>
              <a:rPr lang="es-ES" sz="1400" b="1" dirty="0" smtClean="0">
                <a:latin typeface="+mj-lt"/>
              </a:rPr>
              <a:t>Medellín-Colombia</a:t>
            </a:r>
            <a:endParaRPr lang="es-ES" sz="1400" b="1" dirty="0">
              <a:latin typeface="+mj-lt"/>
            </a:endParaRPr>
          </a:p>
        </p:txBody>
      </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694156"/>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28621</TotalTime>
  <Words>1005</Words>
  <Application>Microsoft Office PowerPoint</Application>
  <PresentationFormat>Presentación en pantalla (16:9)</PresentationFormat>
  <Paragraphs>50</Paragraphs>
  <Slides>15</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15</vt:i4>
      </vt:variant>
    </vt:vector>
  </HeadingPairs>
  <TitlesOfParts>
    <vt:vector size="20"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2473</cp:revision>
  <dcterms:created xsi:type="dcterms:W3CDTF">2012-12-20T15:47:10Z</dcterms:created>
  <dcterms:modified xsi:type="dcterms:W3CDTF">2017-03-11T17:34:40Z</dcterms:modified>
</cp:coreProperties>
</file>