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420" r:id="rId3"/>
    <p:sldId id="397" r:id="rId4"/>
    <p:sldId id="399" r:id="rId5"/>
    <p:sldId id="400" r:id="rId6"/>
    <p:sldId id="401" r:id="rId7"/>
    <p:sldId id="419" r:id="rId8"/>
    <p:sldId id="402" r:id="rId9"/>
    <p:sldId id="404" r:id="rId10"/>
    <p:sldId id="406" r:id="rId11"/>
    <p:sldId id="407" r:id="rId12"/>
    <p:sldId id="405" r:id="rId13"/>
    <p:sldId id="409" r:id="rId14"/>
    <p:sldId id="410" r:id="rId15"/>
    <p:sldId id="411" r:id="rId16"/>
    <p:sldId id="412" r:id="rId17"/>
    <p:sldId id="413" r:id="rId18"/>
    <p:sldId id="417" r:id="rId19"/>
    <p:sldId id="414" r:id="rId20"/>
    <p:sldId id="415" r:id="rId21"/>
    <p:sldId id="396" r:id="rId22"/>
    <p:sldId id="421" r:id="rId23"/>
  </p:sldIdLst>
  <p:sldSz cx="108378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Kc2OLkyTTHZM1JGWyUeEg" hashData="iEuQ0pugZ5vDDf8m4It1Dnvtme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FF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474" y="-84"/>
      </p:cViewPr>
      <p:guideLst>
        <p:guide orient="horz" pos="2160"/>
        <p:guide pos="341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10/10/2019</a:t>
            </a:fld>
            <a:endParaRPr lang="es-ES"/>
          </a:p>
        </p:txBody>
      </p:sp>
      <p:sp>
        <p:nvSpPr>
          <p:cNvPr id="4" name="3 Marcador de imagen de diapositiva"/>
          <p:cNvSpPr>
            <a:spLocks noGrp="1" noRot="1" noChangeAspect="1"/>
          </p:cNvSpPr>
          <p:nvPr>
            <p:ph type="sldImg" idx="2"/>
          </p:nvPr>
        </p:nvSpPr>
        <p:spPr>
          <a:xfrm>
            <a:off x="720725" y="685800"/>
            <a:ext cx="54165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6"/>
            <a:ext cx="921218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6116" y="4406901"/>
            <a:ext cx="921218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6116" y="2906713"/>
            <a:ext cx="921218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1893"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09247"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535113"/>
            <a:ext cx="478860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1893" y="2174875"/>
            <a:ext cx="478860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05484" y="1535113"/>
            <a:ext cx="479048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05484" y="2174875"/>
            <a:ext cx="479048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1894" y="273050"/>
            <a:ext cx="356558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37304" y="273051"/>
            <a:ext cx="6058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1894" y="1435101"/>
            <a:ext cx="356558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24297" y="4800600"/>
            <a:ext cx="650271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24297" y="612775"/>
            <a:ext cx="650271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24297" y="5367338"/>
            <a:ext cx="650271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57451" y="274639"/>
            <a:ext cx="243851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1893" y="274639"/>
            <a:ext cx="713492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8"/>
            <a:ext cx="921218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1893" y="274638"/>
            <a:ext cx="975407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600201"/>
            <a:ext cx="975407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1893" y="6356351"/>
            <a:ext cx="252883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10/10/2019</a:t>
            </a:fld>
            <a:endParaRPr lang="es-ES"/>
          </a:p>
        </p:txBody>
      </p:sp>
      <p:sp>
        <p:nvSpPr>
          <p:cNvPr id="5" name="4 Marcador de pie de página"/>
          <p:cNvSpPr>
            <a:spLocks noGrp="1"/>
          </p:cNvSpPr>
          <p:nvPr>
            <p:ph type="ftr" sz="quarter" idx="3"/>
          </p:nvPr>
        </p:nvSpPr>
        <p:spPr>
          <a:xfrm>
            <a:off x="3702937" y="6356351"/>
            <a:ext cx="343199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67135" y="6356351"/>
            <a:ext cx="252883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1893" y="6245225"/>
            <a:ext cx="252883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gif"/></Relationships>
</file>

<file path=ppt/slides/_rels/slide21.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s://k32.kn3.net/taringa/C/2/3/1/2/F/dady-seltzer/BE4.jpg"/>
          <p:cNvPicPr>
            <a:picLocks noChangeAspect="1" noChangeArrowheads="1"/>
          </p:cNvPicPr>
          <p:nvPr/>
        </p:nvPicPr>
        <p:blipFill>
          <a:blip r:embed="rId3"/>
          <a:srcRect l="17792" r="24220"/>
          <a:stretch>
            <a:fillRect/>
          </a:stretch>
        </p:blipFill>
        <p:spPr bwMode="auto">
          <a:xfrm>
            <a:off x="4418799" y="0"/>
            <a:ext cx="6286544" cy="6858000"/>
          </a:xfrm>
          <a:prstGeom prst="ellipse">
            <a:avLst/>
          </a:prstGeom>
          <a:noFill/>
        </p:spPr>
      </p:pic>
      <p:pic>
        <p:nvPicPr>
          <p:cNvPr id="16" name="Picture 2" descr="http://3.bp.blogspot.com/-r6HM6KE57Dc/TzMsOjLvfaI/AAAAAAAACT8/u7-wAM1dZcc/s1600/0k0289_gif-sicodelicos-02.gif"/>
          <p:cNvPicPr>
            <a:picLocks noChangeAspect="1" noChangeArrowheads="1" noCrop="1"/>
          </p:cNvPicPr>
          <p:nvPr/>
        </p:nvPicPr>
        <p:blipFill>
          <a:blip r:embed="rId4">
            <a:duotone>
              <a:schemeClr val="accent5">
                <a:shade val="45000"/>
                <a:satMod val="135000"/>
              </a:schemeClr>
              <a:prstClr val="white"/>
            </a:duotone>
            <a:lum bright="5000" contrast="100000"/>
          </a:blip>
          <a:srcRect/>
          <a:stretch>
            <a:fillRect/>
          </a:stretch>
        </p:blipFill>
        <p:spPr bwMode="auto">
          <a:xfrm>
            <a:off x="-1" y="0"/>
            <a:ext cx="10837864"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7750" y="3387759"/>
            <a:ext cx="6858000" cy="8250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367615" y="3387758"/>
            <a:ext cx="6858000" cy="82499"/>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783317"/>
            <a:ext cx="108378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88873" y="5611366"/>
            <a:ext cx="733207" cy="766988"/>
          </a:xfrm>
          <a:prstGeom prst="rect">
            <a:avLst/>
          </a:prstGeom>
          <a:noFill/>
          <a:ln w="38100">
            <a:solidFill>
              <a:srgbClr val="1CDEF8"/>
            </a:solidFill>
            <a:miter lim="800000"/>
            <a:headEnd/>
            <a:tailEnd/>
          </a:ln>
        </p:spPr>
      </p:pic>
      <p:sp>
        <p:nvSpPr>
          <p:cNvPr id="19" name="18 Rectángulo"/>
          <p:cNvSpPr/>
          <p:nvPr/>
        </p:nvSpPr>
        <p:spPr>
          <a:xfrm>
            <a:off x="2347205" y="4572021"/>
            <a:ext cx="319093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18337" y="1571612"/>
            <a:ext cx="5499127" cy="3445542"/>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GESTOS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090779" y="5547180"/>
            <a:ext cx="2380960" cy="93406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54157" y="764704"/>
            <a:ext cx="1215495"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12769" y="188644"/>
            <a:ext cx="925734" cy="1066799"/>
          </a:xfrm>
          <a:prstGeom prst="rect">
            <a:avLst/>
          </a:prstGeom>
          <a:noFill/>
          <a:ln w="9525">
            <a:noFill/>
            <a:miter lim="800000"/>
            <a:headEnd/>
            <a:tailEnd/>
          </a:ln>
        </p:spPr>
      </p:pic>
      <p:pic>
        <p:nvPicPr>
          <p:cNvPr id="1029" name="Picture 5"/>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11062533" y="3071810"/>
            <a:ext cx="363349" cy="30407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8000">
    <p:checker/>
    <p:sndAc>
      <p:stSnd>
        <p:snd r:embed="rId2" name="ernesto cortazar-la vie en rose3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4" presetClass="exit" presetSubtype="32" fill="hold" nodeType="withEffect">
                                  <p:stCondLst>
                                    <p:cond delay="0"/>
                                  </p:stCondLst>
                                  <p:childTnLst>
                                    <p:animEffect transition="out" filter="box(out)">
                                      <p:cBhvr>
                                        <p:cTn id="17" dur="5000"/>
                                        <p:tgtEl>
                                          <p:spTgt spid="16"/>
                                        </p:tgtEl>
                                      </p:cBhvr>
                                    </p:animEffect>
                                    <p:set>
                                      <p:cBhvr>
                                        <p:cTn id="18" dur="1" fill="hold">
                                          <p:stCondLst>
                                            <p:cond delay="4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3" name="2 Rectángulo"/>
          <p:cNvSpPr/>
          <p:nvPr/>
        </p:nvSpPr>
        <p:spPr>
          <a:xfrm>
            <a:off x="775461" y="2357430"/>
            <a:ext cx="4000528" cy="3416320"/>
          </a:xfrm>
          <a:prstGeom prst="rect">
            <a:avLst/>
          </a:prstGeom>
        </p:spPr>
        <p:txBody>
          <a:bodyPr wrap="square">
            <a:spAutoFit/>
          </a:bodyPr>
          <a:lstStyle/>
          <a:p>
            <a:r>
              <a:rPr lang="es-ES" sz="2400" dirty="0" smtClean="0">
                <a:latin typeface="Eras Bold ITC" pitchFamily="34" charset="0"/>
              </a:rPr>
              <a:t/>
            </a:r>
            <a:br>
              <a:rPr lang="es-ES" sz="2400" dirty="0" smtClean="0">
                <a:latin typeface="Eras Bold ITC" pitchFamily="34" charset="0"/>
              </a:rPr>
            </a:br>
            <a:r>
              <a:rPr lang="es-ES" sz="2400" dirty="0" smtClean="0">
                <a:latin typeface="Eras Bold ITC" pitchFamily="34" charset="0"/>
              </a:rPr>
              <a:t>La conversación 'cara a cara' seguirá siendo la más importante y a la vez, la más complicada. ¿Cómo saber leer los gestos? Estas son las claves del tema. </a:t>
            </a:r>
            <a:br>
              <a:rPr lang="es-ES" sz="2400" dirty="0" smtClean="0">
                <a:latin typeface="Eras Bold ITC" pitchFamily="34" charset="0"/>
              </a:rPr>
            </a:br>
            <a:endParaRPr lang="es-ES" sz="2400" dirty="0">
              <a:latin typeface="Eras Bold ITC" pitchFamily="34" charset="0"/>
            </a:endParaRPr>
          </a:p>
        </p:txBody>
      </p:sp>
      <p:pic>
        <p:nvPicPr>
          <p:cNvPr id="5" name="Picture 2" descr="https://k32.kn3.net/taringa/C/2/3/1/2/F/dady-seltzer/BE4.jpg"/>
          <p:cNvPicPr>
            <a:picLocks noChangeAspect="1" noChangeArrowheads="1"/>
          </p:cNvPicPr>
          <p:nvPr/>
        </p:nvPicPr>
        <p:blipFill>
          <a:blip r:embed="rId3"/>
          <a:srcRect l="27366" r="28028"/>
          <a:stretch>
            <a:fillRect/>
          </a:stretch>
        </p:blipFill>
        <p:spPr bwMode="auto">
          <a:xfrm>
            <a:off x="6061873" y="285728"/>
            <a:ext cx="4429156" cy="6281321"/>
          </a:xfrm>
          <a:prstGeom prst="ellipse">
            <a:avLst/>
          </a:prstGeom>
          <a:noFill/>
        </p:spPr>
      </p:pic>
      <p:pic>
        <p:nvPicPr>
          <p:cNvPr id="7" name="Picture 4" descr="pc12"/>
          <p:cNvPicPr>
            <a:picLocks noChangeAspect="1" noChangeArrowheads="1" noCrop="1"/>
          </p:cNvPicPr>
          <p:nvPr/>
        </p:nvPicPr>
        <p:blipFill>
          <a:blip r:embed="rId4"/>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med" advTm="2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632585" y="1357298"/>
            <a:ext cx="3852473" cy="5078313"/>
          </a:xfrm>
          <a:prstGeom prst="rect">
            <a:avLst/>
          </a:prstGeom>
        </p:spPr>
        <p:txBody>
          <a:bodyPr wrap="square">
            <a:spAutoFit/>
          </a:bodyPr>
          <a:lstStyle/>
          <a:p>
            <a:r>
              <a:rPr lang="es-ES" b="1" dirty="0" smtClean="0"/>
              <a:t>En la actualidad, existen al alcance de la mano múltiples formas para expresarse, interactuar y manifestar un modo de pensar. Los teléfonos inteligentes, las redes sociales y los foros, por nombrar algunos, están a la orden del día. </a:t>
            </a:r>
            <a:br>
              <a:rPr lang="es-ES" b="1" dirty="0" smtClean="0"/>
            </a:br>
            <a:r>
              <a:rPr lang="es-ES" b="1" dirty="0" smtClean="0"/>
              <a:t/>
            </a:r>
            <a:br>
              <a:rPr lang="es-ES" b="1" dirty="0" smtClean="0"/>
            </a:br>
            <a:r>
              <a:rPr lang="es-ES" b="1" dirty="0" smtClean="0"/>
              <a:t>Sin embargo, la conversación 'cara a cara' seguirá siendo la más importante y a la vez, la más complicada. Entrevistas, eventos sociales, ventas directas, discursos, debates, reuniones laborales o conferencias son muestras diarias de que se necesita saber "decir" lo que se piensa de la manera más efectiva. </a:t>
            </a:r>
            <a:r>
              <a:rPr lang="es-ES" dirty="0" smtClean="0"/>
              <a:t/>
            </a:r>
            <a:br>
              <a:rPr lang="es-ES" dirty="0" smtClean="0"/>
            </a:br>
            <a:endParaRPr lang="es-ES" dirty="0"/>
          </a:p>
        </p:txBody>
      </p:sp>
      <p:pic>
        <p:nvPicPr>
          <p:cNvPr id="3" name="Picture 2" descr="https://k30.kn3.net/taringa/5/8/3/D/E/2/dady-seltzer/573.jpg"/>
          <p:cNvPicPr>
            <a:picLocks noChangeAspect="1" noChangeArrowheads="1"/>
          </p:cNvPicPr>
          <p:nvPr/>
        </p:nvPicPr>
        <p:blipFill>
          <a:blip r:embed="rId3"/>
          <a:srcRect l="79173" b="52083"/>
          <a:stretch>
            <a:fillRect/>
          </a:stretch>
        </p:blipFill>
        <p:spPr bwMode="auto">
          <a:xfrm>
            <a:off x="5990435" y="428604"/>
            <a:ext cx="4207637" cy="6123792"/>
          </a:xfrm>
          <a:prstGeom prst="ellipse">
            <a:avLst/>
          </a:prstGeom>
          <a:noFill/>
        </p:spPr>
      </p:pic>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1061213" y="2285992"/>
            <a:ext cx="3423845" cy="3416320"/>
          </a:xfrm>
          <a:prstGeom prst="rect">
            <a:avLst/>
          </a:prstGeom>
        </p:spPr>
        <p:txBody>
          <a:bodyPr wrap="square">
            <a:spAutoFit/>
          </a:bodyPr>
          <a:lstStyle/>
          <a:p>
            <a:r>
              <a:rPr lang="es-ES" sz="2400" b="1" i="1" dirty="0" smtClean="0"/>
              <a:t>EL IMPACTO DE UN MENSAJE ES UN 45% VERBAL, (LA VOZ, LA PALABRA, LOS SILENCIOS, EL CAMBIO DE TONOS, EL VOLUMEN) Y EL 55% NO VERBAL, ES DECIR NUESTROS GESTOS, POSTURAS Y ADEMANES</a:t>
            </a:r>
            <a:endParaRPr lang="es-ES" sz="2400" b="1" dirty="0"/>
          </a:p>
        </p:txBody>
      </p:sp>
      <p:pic>
        <p:nvPicPr>
          <p:cNvPr id="3" name="Picture 2" descr="https://k32.kn3.net/taringa/C/2/3/1/2/F/dady-seltzer/BE4.jpg"/>
          <p:cNvPicPr>
            <a:picLocks noChangeAspect="1" noChangeArrowheads="1"/>
          </p:cNvPicPr>
          <p:nvPr/>
        </p:nvPicPr>
        <p:blipFill>
          <a:blip r:embed="rId3"/>
          <a:srcRect l="27366" r="28028"/>
          <a:stretch>
            <a:fillRect/>
          </a:stretch>
        </p:blipFill>
        <p:spPr bwMode="auto">
          <a:xfrm>
            <a:off x="6133311" y="642918"/>
            <a:ext cx="3929090" cy="5572140"/>
          </a:xfrm>
          <a:prstGeom prst="ellipse">
            <a:avLst/>
          </a:prstGeom>
          <a:noFill/>
        </p:spPr>
      </p:pic>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846899" y="517803"/>
            <a:ext cx="4714908" cy="6340197"/>
          </a:xfrm>
          <a:prstGeom prst="rect">
            <a:avLst/>
          </a:prstGeom>
        </p:spPr>
        <p:txBody>
          <a:bodyPr wrap="square">
            <a:spAutoFit/>
          </a:bodyPr>
          <a:lstStyle/>
          <a:p>
            <a:r>
              <a:rPr lang="es-ES" sz="2800" b="1" dirty="0" smtClean="0">
                <a:latin typeface="Arial Unicode MS" pitchFamily="34" charset="-128"/>
                <a:ea typeface="Arial Unicode MS" pitchFamily="34" charset="-128"/>
                <a:cs typeface="Arial Unicode MS" pitchFamily="34" charset="-128"/>
              </a:rPr>
              <a:t>No te creo</a:t>
            </a:r>
            <a:r>
              <a:rPr lang="es-ES" sz="2800" dirty="0" smtClean="0">
                <a:latin typeface="Arial Unicode MS" pitchFamily="34" charset="-128"/>
                <a:ea typeface="Arial Unicode MS" pitchFamily="34" charset="-128"/>
                <a:cs typeface="Arial Unicode MS" pitchFamily="34" charset="-128"/>
              </a:rPr>
              <a:t> </a:t>
            </a:r>
            <a:r>
              <a:rPr lang="es-ES" dirty="0" smtClean="0">
                <a:latin typeface="Arial Unicode MS" pitchFamily="34" charset="-128"/>
                <a:ea typeface="Arial Unicode MS" pitchFamily="34" charset="-128"/>
                <a:cs typeface="Arial Unicode MS" pitchFamily="34" charset="-128"/>
              </a:rPr>
              <a:t/>
            </a:r>
            <a:br>
              <a:rPr lang="es-ES" dirty="0" smtClean="0">
                <a:latin typeface="Arial Unicode MS" pitchFamily="34" charset="-128"/>
                <a:ea typeface="Arial Unicode MS" pitchFamily="34" charset="-128"/>
                <a:cs typeface="Arial Unicode MS" pitchFamily="34" charset="-128"/>
              </a:rPr>
            </a:br>
            <a:r>
              <a:rPr lang="es-ES" dirty="0" smtClean="0">
                <a:latin typeface="Arial Unicode MS" pitchFamily="34" charset="-128"/>
                <a:ea typeface="Arial Unicode MS" pitchFamily="34" charset="-128"/>
                <a:cs typeface="Arial Unicode MS" pitchFamily="34" charset="-128"/>
              </a:rPr>
              <a:t/>
            </a:r>
            <a:br>
              <a:rPr lang="es-ES" dirty="0" smtClean="0">
                <a:latin typeface="Arial Unicode MS" pitchFamily="34" charset="-128"/>
                <a:ea typeface="Arial Unicode MS" pitchFamily="34" charset="-128"/>
                <a:cs typeface="Arial Unicode MS" pitchFamily="34" charset="-128"/>
              </a:rPr>
            </a:br>
            <a:r>
              <a:rPr lang="es-ES" dirty="0" smtClean="0">
                <a:latin typeface="Arial Unicode MS" pitchFamily="34" charset="-128"/>
                <a:ea typeface="Arial Unicode MS" pitchFamily="34" charset="-128"/>
                <a:cs typeface="Arial Unicode MS" pitchFamily="34" charset="-128"/>
              </a:rPr>
              <a:t>Muchas veces hay personas que intentan convencer a otras con sus argumentos, como por ejemplo, cuando alguien cuenta una anécdota o quien puede ofrecer un producto o servicio. Y, si bien lo que dice parece sincero, hay algo inconsciente que permite creerle o no, algo que abre el juego a la duda. </a:t>
            </a:r>
            <a:br>
              <a:rPr lang="es-ES" dirty="0" smtClean="0">
                <a:latin typeface="Arial Unicode MS" pitchFamily="34" charset="-128"/>
                <a:ea typeface="Arial Unicode MS" pitchFamily="34" charset="-128"/>
                <a:cs typeface="Arial Unicode MS" pitchFamily="34" charset="-128"/>
              </a:rPr>
            </a:br>
            <a:r>
              <a:rPr lang="es-ES" dirty="0" smtClean="0">
                <a:latin typeface="Arial Unicode MS" pitchFamily="34" charset="-128"/>
                <a:ea typeface="Arial Unicode MS" pitchFamily="34" charset="-128"/>
                <a:cs typeface="Arial Unicode MS" pitchFamily="34" charset="-128"/>
              </a:rPr>
              <a:t/>
            </a:r>
            <a:br>
              <a:rPr lang="es-ES" dirty="0" smtClean="0">
                <a:latin typeface="Arial Unicode MS" pitchFamily="34" charset="-128"/>
                <a:ea typeface="Arial Unicode MS" pitchFamily="34" charset="-128"/>
                <a:cs typeface="Arial Unicode MS" pitchFamily="34" charset="-128"/>
              </a:rPr>
            </a:br>
            <a:r>
              <a:rPr lang="es-ES" dirty="0" smtClean="0">
                <a:latin typeface="Arial Unicode MS" pitchFamily="34" charset="-128"/>
                <a:ea typeface="Arial Unicode MS" pitchFamily="34" charset="-128"/>
                <a:cs typeface="Arial Unicode MS" pitchFamily="34" charset="-128"/>
              </a:rPr>
              <a:t>"Cuantas veces incluso desconfiamos de los argumentos de nuestra pareja, porque hay algo en sus gestos que no condice con su palabra. Eso se llama la verdad del cuerpo.  </a:t>
            </a:r>
            <a:r>
              <a:rPr lang="es-ES" b="1" dirty="0" smtClean="0">
                <a:latin typeface="Arial Unicode MS" pitchFamily="34" charset="-128"/>
                <a:ea typeface="Arial Unicode MS" pitchFamily="34" charset="-128"/>
                <a:cs typeface="Arial Unicode MS" pitchFamily="34" charset="-128"/>
              </a:rPr>
              <a:t>Nuestro cuerpo está preparado para decir la verdad siempre</a:t>
            </a:r>
            <a:r>
              <a:rPr lang="es-ES" dirty="0" smtClean="0">
                <a:latin typeface="Arial Unicode MS" pitchFamily="34" charset="-128"/>
                <a:ea typeface="Arial Unicode MS" pitchFamily="34" charset="-128"/>
                <a:cs typeface="Arial Unicode MS" pitchFamily="34" charset="-128"/>
              </a:rPr>
              <a:t>, incluso cuando mentimos. Nacemos con el 'si', con la verdad más pura, y con el paso del tiempo aprendemos a mentir“.</a:t>
            </a:r>
            <a:r>
              <a:rPr lang="es-ES" dirty="0" smtClean="0"/>
              <a:t/>
            </a:r>
            <a:br>
              <a:rPr lang="es-ES" dirty="0" smtClean="0"/>
            </a:br>
            <a:r>
              <a:rPr lang="es-ES" dirty="0" smtClean="0"/>
              <a:t/>
            </a:r>
            <a:br>
              <a:rPr lang="es-ES" dirty="0" smtClean="0"/>
            </a:br>
            <a:endParaRPr lang="es-ES" dirty="0"/>
          </a:p>
        </p:txBody>
      </p:sp>
      <p:pic>
        <p:nvPicPr>
          <p:cNvPr id="3" name="Picture 2" descr="https://k30.kn3.net/taringa/5/8/3/D/E/2/dady-seltzer/573.jpg"/>
          <p:cNvPicPr>
            <a:picLocks noChangeAspect="1" noChangeArrowheads="1"/>
          </p:cNvPicPr>
          <p:nvPr/>
        </p:nvPicPr>
        <p:blipFill>
          <a:blip r:embed="rId3"/>
          <a:srcRect l="78819" r="2793" b="52083"/>
          <a:stretch>
            <a:fillRect/>
          </a:stretch>
        </p:blipFill>
        <p:spPr bwMode="auto">
          <a:xfrm>
            <a:off x="6419063" y="500042"/>
            <a:ext cx="3714776" cy="6123792"/>
          </a:xfrm>
          <a:prstGeom prst="ellipse">
            <a:avLst/>
          </a:prstGeom>
          <a:noFill/>
        </p:spPr>
      </p:pic>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4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1204089" y="117693"/>
            <a:ext cx="4071967" cy="6740307"/>
          </a:xfrm>
          <a:prstGeom prst="rect">
            <a:avLst/>
          </a:prstGeom>
        </p:spPr>
        <p:txBody>
          <a:bodyPr wrap="square">
            <a:spAutoFit/>
          </a:bodyPr>
          <a:lstStyle/>
          <a:p>
            <a:r>
              <a:rPr lang="es-ES" b="1" dirty="0" smtClean="0"/>
              <a:t/>
            </a:r>
            <a:br>
              <a:rPr lang="es-ES" b="1" dirty="0" smtClean="0"/>
            </a:br>
            <a:r>
              <a:rPr lang="es-ES" b="1" dirty="0" smtClean="0"/>
              <a:t/>
            </a:r>
            <a:br>
              <a:rPr lang="es-ES" b="1" dirty="0" smtClean="0"/>
            </a:br>
            <a:r>
              <a:rPr lang="es-ES" b="1" dirty="0" smtClean="0"/>
              <a:t>Quizás es por eso, según remarca la especialista, que cuando se observa a un niño que miente se puede observar todo un cuadro de gestos de forma inconsciente que lo dejan en evidencia. </a:t>
            </a:r>
            <a:br>
              <a:rPr lang="es-ES" b="1" dirty="0" smtClean="0"/>
            </a:br>
            <a:r>
              <a:rPr lang="es-ES" b="1" dirty="0" smtClean="0"/>
              <a:t/>
            </a:r>
            <a:br>
              <a:rPr lang="es-ES" b="1" dirty="0" smtClean="0"/>
            </a:br>
            <a:r>
              <a:rPr lang="es-ES" b="1" dirty="0" smtClean="0"/>
              <a:t>"Seguramente bajará la cabeza, mirará hacia otro lado, a veces se reirá efusivamente, y muy probablemente se tapará la boca, tratando de evitar que la mentira salga, puesto que le han enseñado que lo correcto es no mentir. Pero a medida que vamos creciendo, vamos perfeccionando la forma de engañar, y ese gesto tosco y natural, se transformara en uno mucho más sutil como tocarse la boca varias veces al pronunciar la mentira o darse pequeños golpecitos con los dedos en la punta de la nariz, para evitar que su mentira sea detectada". </a:t>
            </a:r>
            <a:br>
              <a:rPr lang="es-ES" b="1" dirty="0" smtClean="0"/>
            </a:br>
            <a:endParaRPr lang="es-ES" b="1" dirty="0"/>
          </a:p>
        </p:txBody>
      </p:sp>
      <p:pic>
        <p:nvPicPr>
          <p:cNvPr id="3" name="Picture 2" descr="https://k30.kn3.net/taringa/5/8/3/D/E/2/dady-seltzer/573.jpg"/>
          <p:cNvPicPr>
            <a:picLocks noChangeAspect="1" noChangeArrowheads="1"/>
          </p:cNvPicPr>
          <p:nvPr/>
        </p:nvPicPr>
        <p:blipFill>
          <a:blip r:embed="rId3"/>
          <a:srcRect l="76344" b="52083"/>
          <a:stretch>
            <a:fillRect/>
          </a:stretch>
        </p:blipFill>
        <p:spPr bwMode="auto">
          <a:xfrm>
            <a:off x="5490369" y="428604"/>
            <a:ext cx="4779141" cy="6123792"/>
          </a:xfrm>
          <a:prstGeom prst="ellipse">
            <a:avLst/>
          </a:prstGeom>
          <a:noFill/>
        </p:spPr>
      </p:pic>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5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3" name="Picture 2" descr="https://k32.kn3.net/taringa/C/2/3/1/2/F/dady-seltzer/BE4.jpg"/>
          <p:cNvPicPr>
            <a:picLocks noChangeAspect="1" noChangeArrowheads="1"/>
          </p:cNvPicPr>
          <p:nvPr/>
        </p:nvPicPr>
        <p:blipFill>
          <a:blip r:embed="rId4"/>
          <a:srcRect l="23159" r="24220"/>
          <a:stretch>
            <a:fillRect/>
          </a:stretch>
        </p:blipFill>
        <p:spPr bwMode="auto">
          <a:xfrm>
            <a:off x="5490369" y="357166"/>
            <a:ext cx="5143536" cy="6183405"/>
          </a:xfrm>
          <a:prstGeom prst="ellipse">
            <a:avLst/>
          </a:prstGeom>
          <a:noFill/>
        </p:spPr>
      </p:pic>
      <p:sp>
        <p:nvSpPr>
          <p:cNvPr id="2" name="1 Rectángulo"/>
          <p:cNvSpPr/>
          <p:nvPr/>
        </p:nvSpPr>
        <p:spPr>
          <a:xfrm>
            <a:off x="846899" y="1000108"/>
            <a:ext cx="4352539" cy="5232202"/>
          </a:xfrm>
          <a:prstGeom prst="rect">
            <a:avLst/>
          </a:prstGeom>
        </p:spPr>
        <p:txBody>
          <a:bodyPr wrap="square">
            <a:spAutoFit/>
          </a:bodyPr>
          <a:lstStyle/>
          <a:p>
            <a:r>
              <a:rPr lang="es-ES" sz="2800" b="1" dirty="0" smtClean="0"/>
              <a:t>Tipos de gestos</a:t>
            </a:r>
            <a:r>
              <a:rPr lang="es-ES" sz="2800" dirty="0" smtClean="0"/>
              <a:t> </a:t>
            </a:r>
            <a:r>
              <a:rPr lang="es-ES" dirty="0" smtClean="0"/>
              <a:t/>
            </a:r>
            <a:br>
              <a:rPr lang="es-ES" dirty="0" smtClean="0"/>
            </a:br>
            <a:r>
              <a:rPr lang="es-ES" dirty="0" smtClean="0"/>
              <a:t/>
            </a:r>
            <a:br>
              <a:rPr lang="es-ES" dirty="0" smtClean="0"/>
            </a:br>
            <a:r>
              <a:rPr lang="es-ES" dirty="0" smtClean="0"/>
              <a:t>Se pueden dividir en </a:t>
            </a:r>
            <a:r>
              <a:rPr lang="es-ES" b="1" dirty="0" smtClean="0"/>
              <a:t>tres grandes grupos: innatos, adquiridos y regionales.</a:t>
            </a:r>
            <a:r>
              <a:rPr lang="es-ES" dirty="0" smtClean="0"/>
              <a:t> </a:t>
            </a:r>
            <a:br>
              <a:rPr lang="es-ES" dirty="0" smtClean="0"/>
            </a:br>
            <a:r>
              <a:rPr lang="es-ES" dirty="0" smtClean="0"/>
              <a:t/>
            </a:r>
            <a:br>
              <a:rPr lang="es-ES" dirty="0" smtClean="0"/>
            </a:br>
            <a:r>
              <a:rPr lang="es-ES" dirty="0" smtClean="0"/>
              <a:t>Dentro de los innatos, que vienen con la genética está el gesto de la succión. De hecho un bebé sabe succionar el pecho materno aunque nadie le haya enseñado, es parte del instinto de supervivencia. </a:t>
            </a:r>
            <a:br>
              <a:rPr lang="es-ES" dirty="0" smtClean="0"/>
            </a:br>
            <a:r>
              <a:rPr lang="es-ES" dirty="0" smtClean="0"/>
              <a:t/>
            </a:r>
            <a:br>
              <a:rPr lang="es-ES" dirty="0" smtClean="0"/>
            </a:br>
            <a:r>
              <a:rPr lang="es-ES" b="1" dirty="0" smtClean="0"/>
              <a:t>También la sonrisa</a:t>
            </a:r>
            <a:r>
              <a:rPr lang="es-ES" dirty="0" smtClean="0"/>
              <a:t> incluso, los bebés sordos y ciegos de nacimiento saben sonreír frente al estímulo adecuado. Y el </a:t>
            </a:r>
            <a:r>
              <a:rPr lang="es-ES" b="1" dirty="0" smtClean="0"/>
              <a:t>gesto de negación</a:t>
            </a:r>
            <a:r>
              <a:rPr lang="es-ES" dirty="0" smtClean="0"/>
              <a:t>, que deriva de rechazar el pecho, ladeando la cabeza de izquierda a derecha cuando se está satisfecho. </a:t>
            </a:r>
            <a:br>
              <a:rPr lang="es-ES" dirty="0" smtClean="0"/>
            </a:br>
            <a:endParaRPr lang="es-ES" dirty="0"/>
          </a:p>
        </p:txBody>
      </p:sp>
      <p:pic>
        <p:nvPicPr>
          <p:cNvPr id="6" name="Picture 4" descr="pc12"/>
          <p:cNvPicPr>
            <a:picLocks noChangeAspect="1" noChangeArrowheads="1" noCrop="1"/>
          </p:cNvPicPr>
          <p:nvPr/>
        </p:nvPicPr>
        <p:blipFill>
          <a:blip r:embed="rId5"/>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2000">
    <p:split/>
    <p:sndAc>
      <p:stSnd>
        <p:snd r:embed="rId2" name="El delfin azu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704023" y="1571612"/>
            <a:ext cx="3923911" cy="4893647"/>
          </a:xfrm>
          <a:prstGeom prst="rect">
            <a:avLst/>
          </a:prstGeom>
        </p:spPr>
        <p:txBody>
          <a:bodyPr wrap="square">
            <a:spAutoFit/>
          </a:bodyPr>
          <a:lstStyle/>
          <a:p>
            <a:r>
              <a:rPr lang="es-ES" sz="2400" dirty="0" smtClean="0"/>
              <a:t/>
            </a:r>
            <a:br>
              <a:rPr lang="es-ES" sz="2400" dirty="0" smtClean="0"/>
            </a:br>
            <a:r>
              <a:rPr lang="es-ES" sz="2400" dirty="0" smtClean="0"/>
              <a:t>Los adquiridos, son los que se van incorporando por enseñanza o copia de las personas que nos rodean. Y por último </a:t>
            </a:r>
            <a:r>
              <a:rPr lang="es-ES" sz="2400" b="1" dirty="0" smtClean="0"/>
              <a:t>los regionales</a:t>
            </a:r>
            <a:r>
              <a:rPr lang="es-ES" sz="2400" dirty="0" smtClean="0"/>
              <a:t>, que son originados en una región o zona y exclusivos de quienes viven en dicho lugar, ejemplo: el "inclinarse" como señal de respeto en los países orientales. </a:t>
            </a:r>
            <a:br>
              <a:rPr lang="es-ES" sz="2400" dirty="0" smtClean="0"/>
            </a:br>
            <a:endParaRPr lang="es-ES" sz="2400" dirty="0"/>
          </a:p>
        </p:txBody>
      </p:sp>
      <p:pic>
        <p:nvPicPr>
          <p:cNvPr id="4" name="Picture 2" descr="https://k32.kn3.net/taringa/C/2/3/1/2/F/dady-seltzer/BE4.jpg"/>
          <p:cNvPicPr>
            <a:picLocks noChangeAspect="1" noChangeArrowheads="1"/>
          </p:cNvPicPr>
          <p:nvPr/>
        </p:nvPicPr>
        <p:blipFill>
          <a:blip r:embed="rId3"/>
          <a:srcRect l="27366" r="28028"/>
          <a:stretch>
            <a:fillRect/>
          </a:stretch>
        </p:blipFill>
        <p:spPr bwMode="auto">
          <a:xfrm>
            <a:off x="6061873" y="285728"/>
            <a:ext cx="4429156" cy="6281321"/>
          </a:xfrm>
          <a:prstGeom prst="ellipse">
            <a:avLst/>
          </a:prstGeom>
          <a:noFill/>
        </p:spPr>
      </p:pic>
      <p:pic>
        <p:nvPicPr>
          <p:cNvPr id="7"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3" name="Picture 2" descr="https://k32.kn3.net/taringa/C/2/3/1/2/F/dady-seltzer/BE4.jpg"/>
          <p:cNvPicPr>
            <a:picLocks noChangeAspect="1" noChangeArrowheads="1"/>
          </p:cNvPicPr>
          <p:nvPr/>
        </p:nvPicPr>
        <p:blipFill>
          <a:blip r:embed="rId3"/>
          <a:srcRect l="29749" r="30055"/>
          <a:stretch>
            <a:fillRect/>
          </a:stretch>
        </p:blipFill>
        <p:spPr bwMode="auto">
          <a:xfrm>
            <a:off x="5847559" y="0"/>
            <a:ext cx="4357718" cy="6858000"/>
          </a:xfrm>
          <a:prstGeom prst="ellipse">
            <a:avLst/>
          </a:prstGeom>
          <a:noFill/>
        </p:spPr>
      </p:pic>
      <p:sp>
        <p:nvSpPr>
          <p:cNvPr id="2" name="1 Rectángulo"/>
          <p:cNvSpPr/>
          <p:nvPr/>
        </p:nvSpPr>
        <p:spPr>
          <a:xfrm>
            <a:off x="775461" y="500042"/>
            <a:ext cx="4714908" cy="5663089"/>
          </a:xfrm>
          <a:prstGeom prst="rect">
            <a:avLst/>
          </a:prstGeom>
        </p:spPr>
        <p:txBody>
          <a:bodyPr wrap="square">
            <a:spAutoFit/>
          </a:bodyPr>
          <a:lstStyle/>
          <a:p>
            <a:r>
              <a:rPr lang="es-ES" dirty="0" smtClean="0"/>
              <a:t/>
            </a:r>
            <a:br>
              <a:rPr lang="es-ES" dirty="0" smtClean="0"/>
            </a:br>
            <a:r>
              <a:rPr lang="es-ES" sz="2800" dirty="0" smtClean="0"/>
              <a:t/>
            </a:r>
            <a:br>
              <a:rPr lang="es-ES" sz="2800" dirty="0" smtClean="0"/>
            </a:br>
            <a:r>
              <a:rPr lang="es-ES" sz="2800" b="1" dirty="0" smtClean="0"/>
              <a:t>La fuerza de las manos</a:t>
            </a:r>
            <a:r>
              <a:rPr lang="es-ES" sz="2800" dirty="0" smtClean="0"/>
              <a:t> </a:t>
            </a:r>
            <a:r>
              <a:rPr lang="es-ES" dirty="0" smtClean="0"/>
              <a:t/>
            </a:r>
            <a:br>
              <a:rPr lang="es-ES" dirty="0" smtClean="0"/>
            </a:br>
            <a:r>
              <a:rPr lang="es-ES" dirty="0" smtClean="0"/>
              <a:t/>
            </a:r>
            <a:br>
              <a:rPr lang="es-ES" dirty="0" smtClean="0"/>
            </a:br>
            <a:r>
              <a:rPr lang="es-ES" dirty="0" smtClean="0"/>
              <a:t>"Analizaremos algunos gestos que realizamos inconscientemente con las manos. Es importante entender que un gesto aislado de otro, no dice nada, sino que vale como parte de un contexto. </a:t>
            </a:r>
            <a:r>
              <a:rPr lang="es-ES" b="1" dirty="0" smtClean="0"/>
              <a:t>Por ejemplo: cruzarse de brazos y piernas en una conversación siempre es una señal de incomodidad</a:t>
            </a:r>
            <a:r>
              <a:rPr lang="es-ES" dirty="0" smtClean="0"/>
              <a:t>, sentimiento de inferioridad, falta de confianza y negación frente a lo que está escuchando. El cuadro se agrava si se respalda en su silla como tomando distancia. Pero si ese gesto lo realiza la misma persona, en la calle, esperando un taxi un día de invierno, seguramente su significado sea solamente frio. De allí, la importancia del contexto para leer y analizar los gestos“.</a:t>
            </a:r>
            <a:endParaRPr lang="es-ES" dirty="0"/>
          </a:p>
        </p:txBody>
      </p:sp>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4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80226" name="Picture 2" descr="https://k33.kn3.net/taringa/8/A/9/A/7/5/dady-seltzer/0E8.jpg"/>
          <p:cNvPicPr>
            <a:picLocks noChangeAspect="1" noChangeArrowheads="1"/>
          </p:cNvPicPr>
          <p:nvPr/>
        </p:nvPicPr>
        <p:blipFill>
          <a:blip r:embed="rId3"/>
          <a:srcRect l="27677" r="30150"/>
          <a:stretch>
            <a:fillRect/>
          </a:stretch>
        </p:blipFill>
        <p:spPr bwMode="auto">
          <a:xfrm>
            <a:off x="5847559" y="0"/>
            <a:ext cx="4572032" cy="6858000"/>
          </a:xfrm>
          <a:prstGeom prst="ellipse">
            <a:avLst/>
          </a:prstGeom>
          <a:noFill/>
        </p:spPr>
      </p:pic>
      <p:sp>
        <p:nvSpPr>
          <p:cNvPr id="3" name="2 Rectángulo"/>
          <p:cNvSpPr/>
          <p:nvPr/>
        </p:nvSpPr>
        <p:spPr>
          <a:xfrm>
            <a:off x="846899" y="571480"/>
            <a:ext cx="3143272" cy="5632311"/>
          </a:xfrm>
          <a:prstGeom prst="rect">
            <a:avLst/>
          </a:prstGeom>
          <a:noFill/>
        </p:spPr>
        <p:txBody>
          <a:bodyPr wrap="square">
            <a:spAutoFit/>
          </a:bodyPr>
          <a:lstStyle/>
          <a:p>
            <a:pPr algn="ctr"/>
            <a:r>
              <a:rPr lang="es-ES" sz="2400" b="1" dirty="0" smtClean="0"/>
              <a:t>-Mostrar las palmas abiertas y hacia arriba cuando uno expone una idea, (en movimiento circular, nunca estáticas) es señal de franqueza y transparencia, generando una satisfacción inconsciente de aceptación en el que escucha. Significa: 'Soy sincero, no tengo nada que esconder'. </a:t>
            </a:r>
            <a:endParaRPr lang="es-ES" sz="2400" b="1" dirty="0"/>
          </a:p>
        </p:txBody>
      </p:sp>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78180" name="Picture 4" descr="https://k32.kn3.net/taringa/F/A/F/F/0/9/dady-seltzer/83C.jpg"/>
          <p:cNvPicPr>
            <a:picLocks noChangeAspect="1" noChangeArrowheads="1"/>
          </p:cNvPicPr>
          <p:nvPr/>
        </p:nvPicPr>
        <p:blipFill>
          <a:blip r:embed="rId3"/>
          <a:srcRect l="28994" r="30150"/>
          <a:stretch>
            <a:fillRect/>
          </a:stretch>
        </p:blipFill>
        <p:spPr bwMode="auto">
          <a:xfrm>
            <a:off x="5990435" y="0"/>
            <a:ext cx="4429156" cy="6858000"/>
          </a:xfrm>
          <a:prstGeom prst="ellipse">
            <a:avLst/>
          </a:prstGeom>
          <a:noFill/>
        </p:spPr>
      </p:pic>
      <p:sp>
        <p:nvSpPr>
          <p:cNvPr id="4" name="3 Rectángulo"/>
          <p:cNvSpPr/>
          <p:nvPr/>
        </p:nvSpPr>
        <p:spPr>
          <a:xfrm>
            <a:off x="846899" y="714356"/>
            <a:ext cx="3280969" cy="5909310"/>
          </a:xfrm>
          <a:prstGeom prst="rect">
            <a:avLst/>
          </a:prstGeom>
        </p:spPr>
        <p:txBody>
          <a:bodyPr wrap="square">
            <a:spAutoFit/>
          </a:bodyPr>
          <a:lstStyle/>
          <a:p>
            <a:r>
              <a:rPr lang="es-ES" sz="2000" dirty="0" smtClean="0"/>
              <a:t>Por el contrario, esconder </a:t>
            </a:r>
            <a:r>
              <a:rPr lang="es-ES" sz="2000" b="1" dirty="0" smtClean="0"/>
              <a:t>las manos, por ejemplo, en los bolsillos, o debajo de la mesa </a:t>
            </a:r>
            <a:r>
              <a:rPr lang="es-ES" sz="2000" dirty="0" smtClean="0"/>
              <a:t>mientras se está hablando, genera la idea de que algo se esconde. Percepción agravada si se tiene la tentación de mover la mano dentro de los bolsillos como jugando con monedas. </a:t>
            </a:r>
            <a:br>
              <a:rPr lang="es-ES" sz="2000" dirty="0" smtClean="0"/>
            </a:br>
            <a:r>
              <a:rPr lang="es-ES" sz="2000" dirty="0" smtClean="0"/>
              <a:t/>
            </a:r>
            <a:br>
              <a:rPr lang="es-ES" sz="2000" dirty="0" smtClean="0"/>
            </a:br>
            <a:r>
              <a:rPr lang="es-ES" sz="2000" dirty="0" smtClean="0"/>
              <a:t>-</a:t>
            </a:r>
            <a:r>
              <a:rPr lang="es-ES" sz="2000" b="1" dirty="0" smtClean="0"/>
              <a:t>Restregarse las manos</a:t>
            </a:r>
            <a:r>
              <a:rPr lang="es-ES" sz="2000" dirty="0" smtClean="0"/>
              <a:t>, sonarse los dedos, jugar con </a:t>
            </a:r>
            <a:r>
              <a:rPr lang="es-ES" sz="2000" dirty="0" smtClean="0"/>
              <a:t>el</a:t>
            </a:r>
            <a:r>
              <a:rPr lang="es-ES" sz="2000" dirty="0" smtClean="0"/>
              <a:t> lapicero, </a:t>
            </a:r>
            <a:r>
              <a:rPr lang="es-ES" sz="2000" dirty="0" smtClean="0"/>
              <a:t>papelito o cualquier otro elemento, es una señal típica de quien está inseguro, nervioso y trata de no manifestarlo. </a:t>
            </a:r>
            <a:r>
              <a:rPr lang="es-ES" dirty="0" smtClean="0"/>
              <a:t/>
            </a:r>
            <a:br>
              <a:rPr lang="es-ES" dirty="0" smtClean="0"/>
            </a:br>
            <a:endParaRPr lang="es-ES" dirty="0"/>
          </a:p>
        </p:txBody>
      </p:sp>
      <p:pic>
        <p:nvPicPr>
          <p:cNvPr id="7"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82274" name="Picture 2" descr="https://k33.kn3.net/taringa/2/D/3/D/A/5/dady-seltzer/39E.jpg"/>
          <p:cNvPicPr>
            <a:picLocks noChangeAspect="1" noChangeArrowheads="1"/>
          </p:cNvPicPr>
          <p:nvPr/>
        </p:nvPicPr>
        <p:blipFill>
          <a:blip r:embed="rId4"/>
          <a:srcRect l="29090" r="31372"/>
          <a:stretch>
            <a:fillRect/>
          </a:stretch>
        </p:blipFill>
        <p:spPr bwMode="auto">
          <a:xfrm>
            <a:off x="5918997" y="0"/>
            <a:ext cx="4286280" cy="6858000"/>
          </a:xfrm>
          <a:prstGeom prst="ellipse">
            <a:avLst/>
          </a:prstGeom>
          <a:noFill/>
        </p:spPr>
      </p:pic>
      <p:sp>
        <p:nvSpPr>
          <p:cNvPr id="3" name="2 Rectángulo"/>
          <p:cNvSpPr/>
          <p:nvPr/>
        </p:nvSpPr>
        <p:spPr>
          <a:xfrm>
            <a:off x="775461" y="1428736"/>
            <a:ext cx="3857652" cy="4893647"/>
          </a:xfrm>
          <a:prstGeom prst="rect">
            <a:avLst/>
          </a:prstGeom>
        </p:spPr>
        <p:txBody>
          <a:bodyPr wrap="square">
            <a:spAutoFit/>
          </a:bodyPr>
          <a:lstStyle/>
          <a:p>
            <a:r>
              <a:rPr lang="es-ES" sz="2400" dirty="0" smtClean="0"/>
              <a:t/>
            </a:r>
            <a:br>
              <a:rPr lang="es-ES" sz="2400" dirty="0" smtClean="0"/>
            </a:br>
            <a:r>
              <a:rPr lang="es-ES" sz="2400" dirty="0" smtClean="0"/>
              <a:t>-</a:t>
            </a:r>
            <a:r>
              <a:rPr lang="es-ES" sz="2400" b="1" dirty="0" smtClean="0"/>
              <a:t>Quien se pone un elemento, por ejemplo la patilla del anteojo, en la boca</a:t>
            </a:r>
            <a:r>
              <a:rPr lang="es-ES" sz="2400" dirty="0" smtClean="0"/>
              <a:t>, cuando se le pide que tome de una decisión, es señal de que no está seguro y que la mente trata de ganar tiempo para decidirse. Y debería ser un punto a aprovechar, para quien expone, de utilizar otra forma de persuasión para convencerlo a su favor. </a:t>
            </a:r>
            <a:endParaRPr lang="es-ES" sz="2400" dirty="0"/>
          </a:p>
        </p:txBody>
      </p:sp>
      <p:pic>
        <p:nvPicPr>
          <p:cNvPr id="6" name="Picture 4" descr="pc12"/>
          <p:cNvPicPr>
            <a:picLocks noChangeAspect="1" noChangeArrowheads="1" noCrop="1"/>
          </p:cNvPicPr>
          <p:nvPr/>
        </p:nvPicPr>
        <p:blipFill>
          <a:blip r:embed="rId5"/>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26000">
    <p:split/>
    <p:sndAc>
      <p:stSnd>
        <p:snd r:embed="rId2" name="Amor Etern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84322" name="Picture 2" descr="https://k33.kn3.net/taringa/8/6/A/F/C/0/dady-seltzer/E9D.jpg"/>
          <p:cNvPicPr>
            <a:picLocks noChangeAspect="1" noChangeArrowheads="1"/>
          </p:cNvPicPr>
          <p:nvPr/>
        </p:nvPicPr>
        <p:blipFill>
          <a:blip r:embed="rId3"/>
          <a:srcRect l="30407" r="25442"/>
          <a:stretch>
            <a:fillRect/>
          </a:stretch>
        </p:blipFill>
        <p:spPr bwMode="auto">
          <a:xfrm>
            <a:off x="5561807" y="0"/>
            <a:ext cx="4786346" cy="6858000"/>
          </a:xfrm>
          <a:prstGeom prst="ellipse">
            <a:avLst/>
          </a:prstGeom>
          <a:noFill/>
        </p:spPr>
      </p:pic>
      <p:sp>
        <p:nvSpPr>
          <p:cNvPr id="3" name="2 Rectángulo"/>
          <p:cNvSpPr/>
          <p:nvPr/>
        </p:nvSpPr>
        <p:spPr>
          <a:xfrm>
            <a:off x="775461" y="785794"/>
            <a:ext cx="4214842" cy="5355312"/>
          </a:xfrm>
          <a:prstGeom prst="rect">
            <a:avLst/>
          </a:prstGeom>
        </p:spPr>
        <p:txBody>
          <a:bodyPr wrap="square">
            <a:spAutoFit/>
          </a:bodyPr>
          <a:lstStyle/>
          <a:p>
            <a:r>
              <a:rPr lang="es-ES" dirty="0" smtClean="0"/>
              <a:t/>
            </a:r>
            <a:br>
              <a:rPr lang="es-ES" dirty="0" smtClean="0"/>
            </a:br>
            <a:r>
              <a:rPr lang="es-ES" dirty="0" smtClean="0"/>
              <a:t>-</a:t>
            </a:r>
            <a:r>
              <a:rPr lang="es-ES" b="1" dirty="0" smtClean="0"/>
              <a:t>En general las manos cerca de la boca</a:t>
            </a:r>
            <a:r>
              <a:rPr lang="es-ES" dirty="0" smtClean="0"/>
              <a:t>, tapándola con uno o más dedos, estirados o doblados es señal de pensamiento negativo. No se está de acuerdo con lo que se está escuchando pero la mano contiene la boca para no expresarlo (como el niño con la mentira). </a:t>
            </a:r>
            <a:br>
              <a:rPr lang="es-ES" dirty="0" smtClean="0"/>
            </a:br>
            <a:r>
              <a:rPr lang="es-ES" dirty="0" smtClean="0"/>
              <a:t/>
            </a:r>
            <a:br>
              <a:rPr lang="es-ES" dirty="0" smtClean="0"/>
            </a:br>
            <a:r>
              <a:rPr lang="es-ES" dirty="0" smtClean="0"/>
              <a:t>-</a:t>
            </a:r>
            <a:r>
              <a:rPr lang="es-ES" b="1" dirty="0" smtClean="0"/>
              <a:t>El gesto de acariciarse la barbilla</a:t>
            </a:r>
            <a:r>
              <a:rPr lang="es-ES" dirty="0" smtClean="0"/>
              <a:t>, es un gesto de evaluación, de análisis. Ese mismo gesto, pero con el pulgar sosteniendo la barbilla y el índice apuntando hacia arriba, es una señal de evaluación pero negativa, el que escucha desaprueba los argumentos del que habla. Si ese pensamiento negativo se incrementa, alguno de los dedos (casi siempre el dedo medio) rozará o tapará la boca. </a:t>
            </a:r>
            <a:endParaRPr lang="es-ES" dirty="0"/>
          </a:p>
        </p:txBody>
      </p:sp>
      <p:pic>
        <p:nvPicPr>
          <p:cNvPr id="7"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85346" name="Picture 2" descr="https://k32.kn3.net/taringa/A/B/3/9/2/4/dady-seltzer/9E7.jpg"/>
          <p:cNvPicPr>
            <a:picLocks noChangeAspect="1" noChangeArrowheads="1"/>
          </p:cNvPicPr>
          <p:nvPr/>
        </p:nvPicPr>
        <p:blipFill>
          <a:blip r:embed="rId3"/>
          <a:srcRect l="32385" r="22147"/>
          <a:stretch>
            <a:fillRect/>
          </a:stretch>
        </p:blipFill>
        <p:spPr bwMode="auto">
          <a:xfrm>
            <a:off x="5704683" y="0"/>
            <a:ext cx="4929222" cy="6858000"/>
          </a:xfrm>
          <a:prstGeom prst="ellipse">
            <a:avLst/>
          </a:prstGeom>
          <a:noFill/>
        </p:spPr>
      </p:pic>
      <p:sp>
        <p:nvSpPr>
          <p:cNvPr id="3" name="2 Rectángulo"/>
          <p:cNvSpPr/>
          <p:nvPr/>
        </p:nvSpPr>
        <p:spPr>
          <a:xfrm>
            <a:off x="846899" y="357166"/>
            <a:ext cx="4847427" cy="6186309"/>
          </a:xfrm>
          <a:prstGeom prst="rect">
            <a:avLst/>
          </a:prstGeom>
        </p:spPr>
        <p:txBody>
          <a:bodyPr wrap="square">
            <a:spAutoFit/>
          </a:bodyPr>
          <a:lstStyle/>
          <a:p>
            <a:r>
              <a:rPr lang="es-ES" b="1" dirty="0" smtClean="0"/>
              <a:t>-Tocarse o rascarse el lóbulo de la oreja</a:t>
            </a:r>
            <a:r>
              <a:rPr lang="es-ES" dirty="0" smtClean="0"/>
              <a:t> es señal de querer "dejar de escuchar" o "cerrar los oídos" a palabras que nos molestan, nos aburren, o no nos interesan. Las mujeres además, jugarán con sus aros o cabello cercano a la oreja. Para quienes dan conferencias, este es un punto muy importante a tener en cuenta. Podemos observar en el auditorio cuando nuestros oyentes están aburridos y desean que la charla finalice cuando dos o varios se tocan el lóbulo de la oreja, gesto que generalmente es acompañando con las piernas cruzadas o posicionadas en línea recta a la puerta de salida. </a:t>
            </a:r>
            <a:br>
              <a:rPr lang="es-ES" dirty="0" smtClean="0"/>
            </a:br>
            <a:r>
              <a:rPr lang="es-ES" dirty="0" smtClean="0"/>
              <a:t>-</a:t>
            </a:r>
            <a:r>
              <a:rPr lang="es-ES" b="1" dirty="0" smtClean="0"/>
              <a:t>Frotarse las palmas</a:t>
            </a:r>
            <a:r>
              <a:rPr lang="es-ES" dirty="0" smtClean="0"/>
              <a:t> efusivamente es señal de expectativa positiva frente a un negocio o situación. A mayor velocidad o fuerza, mayor es la ganancia que se espera. </a:t>
            </a:r>
            <a:br>
              <a:rPr lang="es-ES" dirty="0" smtClean="0"/>
            </a:br>
            <a:r>
              <a:rPr lang="es-ES" dirty="0" smtClean="0"/>
              <a:t>-</a:t>
            </a:r>
            <a:r>
              <a:rPr lang="es-ES" b="1" dirty="0" smtClean="0"/>
              <a:t>Frotar el pulgar contra los otros dedos</a:t>
            </a:r>
            <a:r>
              <a:rPr lang="es-ES" dirty="0" smtClean="0"/>
              <a:t> de una misma mano, es señal de que se está pensando en dinero. De allí surge el gesto que se hace cuando se habla de plata: ¿de cuánto hablamos? </a:t>
            </a:r>
            <a:br>
              <a:rPr lang="es-ES" dirty="0" smtClean="0"/>
            </a:br>
            <a:endParaRPr lang="es-ES" dirty="0"/>
          </a:p>
        </p:txBody>
      </p:sp>
      <p:pic>
        <p:nvPicPr>
          <p:cNvPr id="6" name="Picture 4" descr="pc12"/>
          <p:cNvPicPr>
            <a:picLocks noChangeAspect="1" noChangeArrowheads="1" noCrop="1"/>
          </p:cNvPicPr>
          <p:nvPr/>
        </p:nvPicPr>
        <p:blipFill>
          <a:blip r:embed="rId4"/>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4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pic>
        <p:nvPicPr>
          <p:cNvPr id="186370" name="Picture 2" descr="https://k30.kn3.net/taringa/6/E/8/1/9/3/dady-seltzer/F4A.jpg"/>
          <p:cNvPicPr>
            <a:picLocks noChangeAspect="1" noChangeArrowheads="1"/>
          </p:cNvPicPr>
          <p:nvPr/>
        </p:nvPicPr>
        <p:blipFill>
          <a:blip r:embed="rId4"/>
          <a:srcRect l="27297" r="33057"/>
          <a:stretch>
            <a:fillRect/>
          </a:stretch>
        </p:blipFill>
        <p:spPr bwMode="auto">
          <a:xfrm>
            <a:off x="5990435" y="0"/>
            <a:ext cx="4357718" cy="6858000"/>
          </a:xfrm>
          <a:prstGeom prst="ellipse">
            <a:avLst/>
          </a:prstGeom>
          <a:noFill/>
        </p:spPr>
      </p:pic>
      <p:sp>
        <p:nvSpPr>
          <p:cNvPr id="3" name="2 Rectángulo"/>
          <p:cNvSpPr/>
          <p:nvPr/>
        </p:nvSpPr>
        <p:spPr>
          <a:xfrm>
            <a:off x="632585" y="1285860"/>
            <a:ext cx="5418932" cy="4801314"/>
          </a:xfrm>
          <a:prstGeom prst="rect">
            <a:avLst/>
          </a:prstGeom>
        </p:spPr>
        <p:txBody>
          <a:bodyPr>
            <a:spAutoFit/>
          </a:bodyPr>
          <a:lstStyle/>
          <a:p>
            <a:r>
              <a:rPr lang="es-ES" b="1" dirty="0" smtClean="0"/>
              <a:t>-Cruzarse de brazos.</a:t>
            </a:r>
            <a:r>
              <a:rPr lang="es-ES" dirty="0" smtClean="0"/>
              <a:t> Como el guerrero que en épocas antiguas necesitaba utilizar un escudo, para proteger sus órganos vitales más importantes de la agresión de su enemigo, hoy nos cruzamos de brazos "como en escudo" frente a una situación comunicacional que consideramos hostil. </a:t>
            </a:r>
            <a:br>
              <a:rPr lang="es-ES" dirty="0" smtClean="0"/>
            </a:br>
            <a:r>
              <a:rPr lang="es-ES" dirty="0" smtClean="0"/>
              <a:t/>
            </a:r>
            <a:br>
              <a:rPr lang="es-ES" dirty="0" smtClean="0"/>
            </a:br>
            <a:r>
              <a:rPr lang="es-ES" dirty="0" smtClean="0"/>
              <a:t>Hay una frase de la </a:t>
            </a:r>
            <a:r>
              <a:rPr lang="es-ES" dirty="0" err="1" smtClean="0"/>
              <a:t>kinésica</a:t>
            </a:r>
            <a:r>
              <a:rPr lang="es-ES" dirty="0" smtClean="0"/>
              <a:t> o </a:t>
            </a:r>
            <a:r>
              <a:rPr lang="es-ES" dirty="0" err="1" smtClean="0"/>
              <a:t>kinestésica</a:t>
            </a:r>
            <a:r>
              <a:rPr lang="es-ES" dirty="0" smtClean="0"/>
              <a:t>, que indica: 'En mente cerrada, gesto cruzado'. En cualquier situación, cuando alguien cruza los brazos, empieza la negativa. Más aún si cruza también las piernas. En ese caso se le llama barrera total, y significa que la persona está incómoda, y totalmente cerrada a cambios de pensamiento. Una buena forma de desbloquear dicha tensión corporal y mental es ofrecerle cambiar de lugar, ofrecerle un café o alcanzarle algún elemento o papel que lo obligue a desbloquear los brazos. </a:t>
            </a:r>
            <a:endParaRPr lang="es-ES" dirty="0"/>
          </a:p>
        </p:txBody>
      </p:sp>
      <p:pic>
        <p:nvPicPr>
          <p:cNvPr id="6" name="Picture 4" descr="pc12"/>
          <p:cNvPicPr>
            <a:picLocks noChangeAspect="1" noChangeArrowheads="1" noCrop="1"/>
          </p:cNvPicPr>
          <p:nvPr/>
        </p:nvPicPr>
        <p:blipFill>
          <a:blip r:embed="rId5"/>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48000">
    <p:split/>
    <p:sndAc>
      <p:stSnd>
        <p:snd r:embed="rId2" name="Luna llena Jesse Coo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14000" contrast="100000"/>
          </a:blip>
          <a:srcRect/>
          <a:stretch>
            <a:fillRect/>
          </a:stretch>
        </p:blipFill>
        <p:spPr bwMode="auto">
          <a:xfrm>
            <a:off x="0" y="1"/>
            <a:ext cx="10837863" cy="6858017"/>
          </a:xfrm>
          <a:prstGeom prst="rect">
            <a:avLst/>
          </a:prstGeom>
          <a:noFill/>
        </p:spPr>
      </p:pic>
      <p:pic>
        <p:nvPicPr>
          <p:cNvPr id="187394" name="Picture 2" descr="https://k31.kn3.net/taringa/9/3/B/2/7/D/dady-seltzer/BAD.jpg"/>
          <p:cNvPicPr>
            <a:picLocks noChangeAspect="1" noChangeArrowheads="1"/>
          </p:cNvPicPr>
          <p:nvPr/>
        </p:nvPicPr>
        <p:blipFill>
          <a:blip r:embed="rId3"/>
          <a:srcRect/>
          <a:stretch>
            <a:fillRect/>
          </a:stretch>
        </p:blipFill>
        <p:spPr bwMode="auto">
          <a:xfrm>
            <a:off x="0" y="0"/>
            <a:ext cx="10991584" cy="6858000"/>
          </a:xfrm>
          <a:prstGeom prst="ellipse">
            <a:avLst/>
          </a:prstGeom>
          <a:noFill/>
        </p:spPr>
      </p:pic>
    </p:spTree>
  </p:cSld>
  <p:clrMapOvr>
    <a:masterClrMapping/>
  </p:clrMapOvr>
  <p:transition spd="med" advTm="8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3" name="2 Rectángulo"/>
          <p:cNvSpPr/>
          <p:nvPr/>
        </p:nvSpPr>
        <p:spPr>
          <a:xfrm>
            <a:off x="2709466" y="1028343"/>
            <a:ext cx="5418932" cy="4708981"/>
          </a:xfrm>
          <a:prstGeom prst="rect">
            <a:avLst/>
          </a:prstGeom>
        </p:spPr>
        <p:txBody>
          <a:bodyPr>
            <a:spAutoFit/>
          </a:bodyPr>
          <a:lstStyle/>
          <a:p>
            <a:pPr algn="ctr"/>
            <a:r>
              <a:rPr lang="es-ES" sz="2000" b="1" dirty="0" smtClean="0"/>
              <a:t>-Manos entrelazadas</a:t>
            </a:r>
            <a:r>
              <a:rPr lang="es-ES" sz="2000" dirty="0" smtClean="0"/>
              <a:t>. Hay una relación concreta entre la altura en la que se sostienen las manos entrelazadas y la actitud negativa. Las manos entrelazadas sobre la mesa, con los codos también apoyados muestran un cierto grado de negatividad, que puede revertirse fácilmente si se destraba a la persona con alguna distracción. </a:t>
            </a:r>
            <a:br>
              <a:rPr lang="es-ES" sz="2000" dirty="0" smtClean="0"/>
            </a:br>
            <a:r>
              <a:rPr lang="es-ES" sz="2000" dirty="0" smtClean="0"/>
              <a:t/>
            </a:r>
            <a:br>
              <a:rPr lang="es-ES" sz="2000" dirty="0" smtClean="0"/>
            </a:br>
            <a:r>
              <a:rPr lang="es-ES" sz="2000" dirty="0" smtClean="0"/>
              <a:t>Cuando están a la altura de la boca casi tapándola, con los codos apoyados en la mesa, es señal de pensamiento negativo casi irreversible. Mientras que cuando se hace al estar de pie, por las zonas bajas (cerca de los genitales), o apoyadas en la falda, sentado, manifiesta un estado de frustración e incomodidad. </a:t>
            </a:r>
            <a:endParaRPr lang="es-ES" sz="2000" dirty="0"/>
          </a:p>
        </p:txBody>
      </p:sp>
      <p:pic>
        <p:nvPicPr>
          <p:cNvPr id="6" name="Picture 4" descr="pc12"/>
          <p:cNvPicPr>
            <a:picLocks noChangeAspect="1" noChangeArrowheads="1" noCrop="1"/>
          </p:cNvPicPr>
          <p:nvPr/>
        </p:nvPicPr>
        <p:blipFill>
          <a:blip r:embed="rId3"/>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3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14000" contrast="100000"/>
          </a:blip>
          <a:srcRect/>
          <a:stretch>
            <a:fillRect/>
          </a:stretch>
        </p:blipFill>
        <p:spPr bwMode="auto">
          <a:xfrm>
            <a:off x="0" y="1"/>
            <a:ext cx="10837863" cy="6858017"/>
          </a:xfrm>
          <a:prstGeom prst="rect">
            <a:avLst/>
          </a:prstGeom>
          <a:noFill/>
        </p:spPr>
      </p:pic>
      <p:pic>
        <p:nvPicPr>
          <p:cNvPr id="188418" name="Picture 2" descr="https://k33.kn3.net/taringa/B/1/5/3/B/6/dady-seltzer/61A.jpg"/>
          <p:cNvPicPr>
            <a:picLocks noChangeAspect="1" noChangeArrowheads="1"/>
          </p:cNvPicPr>
          <p:nvPr/>
        </p:nvPicPr>
        <p:blipFill>
          <a:blip r:embed="rId3"/>
          <a:srcRect/>
          <a:stretch>
            <a:fillRect/>
          </a:stretch>
        </p:blipFill>
        <p:spPr bwMode="auto">
          <a:xfrm>
            <a:off x="0" y="0"/>
            <a:ext cx="10562468" cy="6858000"/>
          </a:xfrm>
          <a:prstGeom prst="ellipse">
            <a:avLst/>
          </a:prstGeom>
          <a:noFill/>
        </p:spPr>
      </p:pic>
      <p:sp>
        <p:nvSpPr>
          <p:cNvPr id="3" name="2 Elipse"/>
          <p:cNvSpPr/>
          <p:nvPr/>
        </p:nvSpPr>
        <p:spPr>
          <a:xfrm>
            <a:off x="7704947" y="500042"/>
            <a:ext cx="45719" cy="142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8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42000"/>
          </a:blip>
          <a:srcRect/>
          <a:stretch>
            <a:fillRect/>
          </a:stretch>
        </p:blipFill>
        <p:spPr bwMode="auto">
          <a:xfrm>
            <a:off x="-1" y="0"/>
            <a:ext cx="10837864" cy="6858000"/>
          </a:xfrm>
          <a:prstGeom prst="rect">
            <a:avLst/>
          </a:prstGeom>
          <a:noFill/>
        </p:spPr>
      </p:pic>
      <p:sp>
        <p:nvSpPr>
          <p:cNvPr id="2" name="1 Rectángulo"/>
          <p:cNvSpPr/>
          <p:nvPr/>
        </p:nvSpPr>
        <p:spPr>
          <a:xfrm>
            <a:off x="2704287" y="571480"/>
            <a:ext cx="7495811" cy="5909310"/>
          </a:xfrm>
          <a:prstGeom prst="rect">
            <a:avLst/>
          </a:prstGeom>
        </p:spPr>
        <p:txBody>
          <a:bodyPr wrap="square">
            <a:spAutoFit/>
          </a:bodyPr>
          <a:lstStyle/>
          <a:p>
            <a:r>
              <a:rPr lang="es-ES" b="1" dirty="0" smtClean="0"/>
              <a:t/>
            </a:r>
            <a:br>
              <a:rPr lang="es-ES" b="1" dirty="0" smtClean="0"/>
            </a:br>
            <a:r>
              <a:rPr lang="es-ES" b="1" dirty="0" smtClean="0"/>
              <a:t/>
            </a:r>
            <a:br>
              <a:rPr lang="es-ES" b="1" dirty="0" smtClean="0"/>
            </a:br>
            <a:r>
              <a:rPr lang="es-ES" b="1" dirty="0" smtClean="0"/>
              <a:t>-Por último, famoso gesto de ojiva Así denominado por uno de los padres de la </a:t>
            </a:r>
            <a:r>
              <a:rPr lang="es-ES" b="1" dirty="0" err="1" smtClean="0"/>
              <a:t>kinésica</a:t>
            </a:r>
            <a:r>
              <a:rPr lang="es-ES" b="1" dirty="0" smtClean="0"/>
              <a:t> o estudio del lenguaje no verbal, el antropólogo americano </a:t>
            </a:r>
            <a:r>
              <a:rPr lang="es-ES" b="1" dirty="0" err="1" smtClean="0"/>
              <a:t>Ray</a:t>
            </a:r>
            <a:r>
              <a:rPr lang="es-ES" b="1" dirty="0" smtClean="0"/>
              <a:t> </a:t>
            </a:r>
            <a:r>
              <a:rPr lang="es-ES" b="1" dirty="0" err="1" smtClean="0"/>
              <a:t>Birdwhistell</a:t>
            </a:r>
            <a:r>
              <a:rPr lang="es-ES" b="1" dirty="0" smtClean="0"/>
              <a:t>. El gesto consiste en unir la punta de los dedos de ambas manos formando una especie de triángulo, se considera un gesto positivo que utilizan frecuentemente personas muy seguras de sí mismas, con un alto grado de confianza y poder, y es un gesto muy recomendable utilizarlo para dar una impresión de firmeza por ejemplo de un jefe a sus subordinados, si quiere expresar órdenes claras. </a:t>
            </a:r>
            <a:br>
              <a:rPr lang="es-ES" b="1" dirty="0" smtClean="0"/>
            </a:br>
            <a:r>
              <a:rPr lang="es-ES" b="1" dirty="0" smtClean="0"/>
              <a:t/>
            </a:r>
            <a:br>
              <a:rPr lang="es-ES" b="1" dirty="0" smtClean="0"/>
            </a:br>
            <a:r>
              <a:rPr lang="es-ES" b="1" dirty="0" smtClean="0"/>
              <a:t>El universo del lenguaje no verbal es casi tan inmenso como la cantidad de posturas o gestos que tenga el ser humano. Por ese motivo, la especialista y perito grafóloga propone un simple ejercicio para poner en práctica. </a:t>
            </a:r>
            <a:br>
              <a:rPr lang="es-ES" b="1" dirty="0" smtClean="0"/>
            </a:br>
            <a:r>
              <a:rPr lang="es-ES" b="1" dirty="0" smtClean="0"/>
              <a:t/>
            </a:r>
            <a:br>
              <a:rPr lang="es-ES" b="1" dirty="0" smtClean="0"/>
            </a:br>
            <a:r>
              <a:rPr lang="es-ES" b="1" dirty="0" smtClean="0"/>
              <a:t>"Sólo demandará algunos minutos diarios: trate de prestar atención a los gestos cuando vea dos o más personas dialogando. Observe sus ademanes y posturas y trate de analizar lo que ve. Le aseguro que conocer las verdaderas intenciones de las personas que lo rodean, puede cambiarle positivamente la vida". </a:t>
            </a:r>
            <a:br>
              <a:rPr lang="es-ES" b="1" dirty="0" smtClean="0"/>
            </a:br>
            <a:endParaRPr lang="es-ES" b="1" dirty="0"/>
          </a:p>
        </p:txBody>
      </p:sp>
      <p:pic>
        <p:nvPicPr>
          <p:cNvPr id="5" name="Picture 4" descr="pc12"/>
          <p:cNvPicPr>
            <a:picLocks noChangeAspect="1" noChangeArrowheads="1" noCrop="1"/>
          </p:cNvPicPr>
          <p:nvPr/>
        </p:nvPicPr>
        <p:blipFill>
          <a:blip r:embed="rId3"/>
          <a:srcRect/>
          <a:stretch>
            <a:fillRect/>
          </a:stretch>
        </p:blipFill>
        <p:spPr bwMode="auto">
          <a:xfrm>
            <a:off x="0" y="6036177"/>
            <a:ext cx="1035927" cy="821823"/>
          </a:xfrm>
          <a:prstGeom prst="rect">
            <a:avLst/>
          </a:prstGeom>
          <a:noFill/>
          <a:ln w="9525">
            <a:noFill/>
            <a:miter lim="800000"/>
            <a:headEnd/>
            <a:tailEnd/>
          </a:ln>
        </p:spPr>
      </p:pic>
    </p:spTree>
  </p:cSld>
  <p:clrMapOvr>
    <a:masterClrMapping/>
  </p:clrMapOvr>
  <p:transition spd="med" advTm="5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3.bp.blogspot.com/-r6HM6KE57Dc/TzMsOjLvfaI/AAAAAAAACT8/u7-wAM1dZcc/s1600/0k0289_gif-sicodelicos-02.gif"/>
          <p:cNvPicPr>
            <a:picLocks noChangeAspect="1" noChangeArrowheads="1" noCrop="1"/>
          </p:cNvPicPr>
          <p:nvPr/>
        </p:nvPicPr>
        <p:blipFill>
          <a:blip r:embed="rId2">
            <a:duotone>
              <a:schemeClr val="accent5">
                <a:shade val="45000"/>
                <a:satMod val="135000"/>
              </a:schemeClr>
              <a:prstClr val="white"/>
            </a:duotone>
            <a:lum bright="5000" contrast="100000"/>
          </a:blip>
          <a:srcRect/>
          <a:stretch>
            <a:fillRect/>
          </a:stretch>
        </p:blipFill>
        <p:spPr bwMode="auto">
          <a:xfrm>
            <a:off x="0" y="0"/>
            <a:ext cx="10837864" cy="6858000"/>
          </a:xfrm>
          <a:prstGeom prst="rect">
            <a:avLst/>
          </a:prstGeom>
          <a:noFill/>
        </p:spPr>
      </p:pic>
      <p:sp>
        <p:nvSpPr>
          <p:cNvPr id="82947" name="Text Box 3"/>
          <p:cNvSpPr txBox="1">
            <a:spLocks noChangeArrowheads="1"/>
          </p:cNvSpPr>
          <p:nvPr/>
        </p:nvSpPr>
        <p:spPr bwMode="auto">
          <a:xfrm>
            <a:off x="6776253" y="476250"/>
            <a:ext cx="3143272" cy="3785652"/>
          </a:xfrm>
          <a:prstGeom prst="rect">
            <a:avLst/>
          </a:prstGeom>
          <a:solidFill>
            <a:srgbClr val="9933FF"/>
          </a:solidFill>
          <a:ln w="38100">
            <a:solidFill>
              <a:srgbClr val="1CDEF8"/>
            </a:solidFill>
            <a:miter lim="800000"/>
            <a:headEnd/>
            <a:tailEnd/>
          </a:ln>
          <a:effectLst/>
        </p:spPr>
        <p:txBody>
          <a:bodyPr wrap="square">
            <a:spAutoFit/>
          </a:bodyPr>
          <a:lstStyle/>
          <a:p>
            <a:pPr algn="ctr" eaLnBrk="0" hangingPunct="0">
              <a:spcBef>
                <a:spcPct val="50000"/>
              </a:spcBef>
            </a:pPr>
            <a:r>
              <a:rPr lang="fr-FR" sz="3200" b="1" dirty="0">
                <a:solidFill>
                  <a:srgbClr val="FFFF00"/>
                </a:solidFill>
                <a:latin typeface="Comic Sans MS" pitchFamily="66" charset="0"/>
                <a:cs typeface="Arial" charset="0"/>
              </a:rPr>
              <a:t>Hoy es </a:t>
            </a:r>
            <a:fld id="{77943560-33FD-4231-894F-097A9A4A5794}" type="datetime2">
              <a:rPr lang="es-ES_tradnl" sz="3200" b="1">
                <a:solidFill>
                  <a:srgbClr val="FFFF00"/>
                </a:solidFill>
                <a:latin typeface="Comic Sans MS" pitchFamily="66" charset="0"/>
                <a:cs typeface="Arial" charset="0"/>
              </a:rPr>
              <a:pPr algn="ctr" eaLnBrk="0" hangingPunct="0">
                <a:spcBef>
                  <a:spcPct val="50000"/>
                </a:spcBef>
              </a:pPr>
              <a:t>jueves, 10 de octubre de 2019</a:t>
            </a:fld>
            <a:endParaRPr lang="es-ES" sz="3200" b="1" dirty="0">
              <a:solidFill>
                <a:srgbClr val="FFFF00"/>
              </a:solidFill>
              <a:latin typeface="Comic Sans MS" pitchFamily="66" charset="0"/>
              <a:cs typeface="Arial" charset="0"/>
            </a:endParaRPr>
          </a:p>
          <a:p>
            <a:pPr algn="ctr" eaLnBrk="0" hangingPunct="0">
              <a:spcBef>
                <a:spcPct val="50000"/>
              </a:spcBef>
            </a:pPr>
            <a:r>
              <a:rPr lang="fr-FR" sz="3200" b="1" dirty="0">
                <a:solidFill>
                  <a:srgbClr val="FFFF00"/>
                </a:solidFill>
                <a:latin typeface="Comic Sans MS" pitchFamily="66" charset="0"/>
                <a:cs typeface="Arial" charset="0"/>
              </a:rPr>
              <a:t>Ahora </a:t>
            </a:r>
            <a:r>
              <a:rPr lang="fr-FR" sz="3200" b="1" dirty="0" err="1">
                <a:solidFill>
                  <a:srgbClr val="FFFF00"/>
                </a:solidFill>
                <a:latin typeface="Comic Sans MS" pitchFamily="66" charset="0"/>
                <a:cs typeface="Arial" charset="0"/>
              </a:rPr>
              <a:t>mismo</a:t>
            </a:r>
            <a:r>
              <a:rPr lang="fr-FR" sz="3200" b="1" dirty="0">
                <a:solidFill>
                  <a:srgbClr val="FFFF00"/>
                </a:solidFill>
                <a:latin typeface="Comic Sans MS" pitchFamily="66" charset="0"/>
                <a:cs typeface="Arial" charset="0"/>
              </a:rPr>
              <a:t> son las </a:t>
            </a:r>
            <a:fld id="{310F5673-C861-4397-AEE9-A21FB73DB163}" type="datetime10">
              <a:rPr lang="fr-FR" sz="3200" b="1">
                <a:solidFill>
                  <a:srgbClr val="FFFF00"/>
                </a:solidFill>
                <a:latin typeface="Comic Sans MS" pitchFamily="66" charset="0"/>
                <a:cs typeface="Arial" charset="0"/>
              </a:rPr>
              <a:pPr algn="ctr" eaLnBrk="0" hangingPunct="0">
                <a:spcBef>
                  <a:spcPct val="50000"/>
                </a:spcBef>
              </a:pPr>
              <a:t>22:08</a:t>
            </a:fld>
            <a:r>
              <a:rPr lang="fr-FR" sz="3200" b="1" dirty="0">
                <a:solidFill>
                  <a:srgbClr val="FFFF00"/>
                </a:solidFill>
                <a:latin typeface="Comic Sans MS" pitchFamily="66" charset="0"/>
                <a:cs typeface="Arial" charset="0"/>
              </a:rPr>
              <a:t> </a:t>
            </a:r>
            <a:r>
              <a:rPr lang="fr-FR" sz="3200" b="1" dirty="0" smtClean="0">
                <a:solidFill>
                  <a:srgbClr val="FFFF00"/>
                </a:solidFill>
                <a:latin typeface="Comic Sans MS" pitchFamily="66" charset="0"/>
                <a:cs typeface="Arial" charset="0"/>
              </a:rPr>
              <a:t>horas.</a:t>
            </a:r>
            <a:endParaRPr lang="fr-FR" sz="3200" b="1" dirty="0">
              <a:solidFill>
                <a:srgbClr val="FFFF00"/>
              </a:solidFill>
              <a:latin typeface="Comic Sans MS" pitchFamily="66" charset="0"/>
              <a:cs typeface="Arial" charset="0"/>
            </a:endParaRPr>
          </a:p>
        </p:txBody>
      </p:sp>
      <p:sp>
        <p:nvSpPr>
          <p:cNvPr id="82948" name="WordArt 4"/>
          <p:cNvSpPr>
            <a:spLocks noChangeArrowheads="1" noChangeShapeType="1" noTextEdit="1"/>
          </p:cNvSpPr>
          <p:nvPr/>
        </p:nvSpPr>
        <p:spPr bwMode="auto">
          <a:xfrm>
            <a:off x="846899" y="714356"/>
            <a:ext cx="3669068" cy="2730506"/>
          </a:xfrm>
          <a:prstGeom prst="rect">
            <a:avLst/>
          </a:prstGeom>
        </p:spPr>
        <p:txBody>
          <a:bodyPr wrap="none" fromWordArt="1">
            <a:prstTxWarp prst="textPlain">
              <a:avLst>
                <a:gd name="adj" fmla="val 50000"/>
              </a:avLst>
            </a:prstTxWarp>
          </a:bodyPr>
          <a:lstStyle/>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pitchFamily="34" charset="0"/>
              </a:rPr>
              <a:t>Un fuerte abrazo</a:t>
            </a: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Arial Black" pitchFamily="34" charset="0"/>
              </a:rPr>
              <a:t>Que tengas buen</a:t>
            </a: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rPr>
              <a:t> día</a:t>
            </a:r>
            <a:endPar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itchFamily="34" charset="0"/>
            </a:endParaRPr>
          </a:p>
        </p:txBody>
      </p:sp>
      <p:pic>
        <p:nvPicPr>
          <p:cNvPr id="82951" name="Picture 7" descr="CARA"/>
          <p:cNvPicPr>
            <a:picLocks noChangeAspect="1" noChangeArrowheads="1"/>
          </p:cNvPicPr>
          <p:nvPr/>
        </p:nvPicPr>
        <p:blipFill>
          <a:blip r:embed="rId3" cstate="print"/>
          <a:srcRect/>
          <a:stretch>
            <a:fillRect/>
          </a:stretch>
        </p:blipFill>
        <p:spPr bwMode="auto">
          <a:xfrm>
            <a:off x="275395" y="5500702"/>
            <a:ext cx="771143" cy="935037"/>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a:off x="-3365027" y="3365027"/>
            <a:ext cx="6858000" cy="127947"/>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7344890" y="3365027"/>
            <a:ext cx="6858000" cy="127947"/>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10837863" cy="69850"/>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6742114"/>
            <a:ext cx="10837863" cy="115887"/>
          </a:xfrm>
          <a:prstGeom prst="rect">
            <a:avLst/>
          </a:prstGeom>
          <a:noFill/>
          <a:ln w="9525">
            <a:noFill/>
            <a:miter lim="800000"/>
            <a:headEnd/>
            <a:tailEnd/>
          </a:ln>
        </p:spPr>
      </p:pic>
      <p:pic>
        <p:nvPicPr>
          <p:cNvPr id="11"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23000"/>
          </a:blip>
          <a:srcRect/>
          <a:stretch>
            <a:fillRect/>
          </a:stretch>
        </p:blipFill>
        <p:spPr bwMode="auto">
          <a:xfrm>
            <a:off x="1090779" y="5547180"/>
            <a:ext cx="2380960" cy="934065"/>
          </a:xfrm>
          <a:prstGeom prst="rect">
            <a:avLst/>
          </a:prstGeom>
          <a:noFill/>
        </p:spPr>
      </p:pic>
    </p:spTree>
  </p:cSld>
  <p:clrMapOvr>
    <a:masterClrMapping/>
  </p:clrMapOvr>
  <p:transition spd="med" advClick="0"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
                                  </p:iterate>
                                  <p:childTnLst>
                                    <p:set>
                                      <p:cBhvr>
                                        <p:cTn id="6" dur="1" fill="hold">
                                          <p:stCondLst>
                                            <p:cond delay="0"/>
                                          </p:stCondLst>
                                        </p:cTn>
                                        <p:tgtEl>
                                          <p:spTgt spid="82947"/>
                                        </p:tgtEl>
                                        <p:attrNameLst>
                                          <p:attrName>style.visibility</p:attrName>
                                        </p:attrNameLst>
                                      </p:cBhvr>
                                      <p:to>
                                        <p:strVal val="visible"/>
                                      </p:to>
                                    </p:set>
                                    <p:animEffect transition="in" filter="slide(fromTop)">
                                      <p:cBhvr>
                                        <p:cTn id="7" dur="1000"/>
                                        <p:tgtEl>
                                          <p:spTgt spid="82947"/>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82948"/>
                                        </p:tgtEl>
                                        <p:attrNameLst>
                                          <p:attrName>style.visibility</p:attrName>
                                        </p:attrNameLst>
                                      </p:cBhvr>
                                      <p:to>
                                        <p:strVal val="visible"/>
                                      </p:to>
                                    </p:set>
                                    <p:anim calcmode="lin" valueType="num">
                                      <p:cBhvr>
                                        <p:cTn id="10" dur="5000" fill="hold"/>
                                        <p:tgtEl>
                                          <p:spTgt spid="82948"/>
                                        </p:tgtEl>
                                        <p:attrNameLst>
                                          <p:attrName>ppt_w</p:attrName>
                                        </p:attrNameLst>
                                      </p:cBhvr>
                                      <p:tavLst>
                                        <p:tav tm="0">
                                          <p:val>
                                            <p:fltVal val="0"/>
                                          </p:val>
                                        </p:tav>
                                        <p:tav tm="100000">
                                          <p:val>
                                            <p:strVal val="#ppt_w"/>
                                          </p:val>
                                        </p:tav>
                                      </p:tavLst>
                                    </p:anim>
                                    <p:anim calcmode="lin" valueType="num">
                                      <p:cBhvr>
                                        <p:cTn id="11" dur="5000" fill="hold"/>
                                        <p:tgtEl>
                                          <p:spTgt spid="82948"/>
                                        </p:tgtEl>
                                        <p:attrNameLst>
                                          <p:attrName>ppt_h</p:attrName>
                                        </p:attrNameLst>
                                      </p:cBhvr>
                                      <p:tavLst>
                                        <p:tav tm="0">
                                          <p:val>
                                            <p:fltVal val="0"/>
                                          </p:val>
                                        </p:tav>
                                        <p:tav tm="100000">
                                          <p:val>
                                            <p:strVal val="#ppt_h"/>
                                          </p:val>
                                        </p:tav>
                                      </p:tavLst>
                                    </p:anim>
                                  </p:childTnLst>
                                </p:cTn>
                              </p:par>
                              <p:par>
                                <p:cTn id="12" presetID="4" presetClass="exit" presetSubtype="32" fill="hold" nodeType="withEffect">
                                  <p:stCondLst>
                                    <p:cond delay="0"/>
                                  </p:stCondLst>
                                  <p:childTnLst>
                                    <p:animEffect transition="out" filter="box(out)">
                                      <p:cBhvr>
                                        <p:cTn id="13" dur="5000"/>
                                        <p:tgtEl>
                                          <p:spTgt spid="10"/>
                                        </p:tgtEl>
                                      </p:cBhvr>
                                    </p:animEffect>
                                    <p:set>
                                      <p:cBhvr>
                                        <p:cTn id="14"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P spid="829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8378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8378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8203" y="0"/>
            <a:ext cx="5780194" cy="1562100"/>
          </a:xfrm>
          <a:prstGeom prst="rect">
            <a:avLst/>
          </a:prstGeom>
          <a:noFill/>
        </p:spPr>
      </p:pic>
      <p:sp>
        <p:nvSpPr>
          <p:cNvPr id="4104" name="Text Box 8"/>
          <p:cNvSpPr txBox="1">
            <a:spLocks noChangeArrowheads="1"/>
          </p:cNvSpPr>
          <p:nvPr/>
        </p:nvSpPr>
        <p:spPr bwMode="auto">
          <a:xfrm>
            <a:off x="0" y="1905001"/>
            <a:ext cx="108378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4733" y="4724402"/>
            <a:ext cx="316104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83349" y="4191000"/>
            <a:ext cx="2799781"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86723" y="4876800"/>
            <a:ext cx="144504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32209"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32209"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32209"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32209"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GEST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GESTOS</Template>
  <TotalTime>18</TotalTime>
  <Words>211</Words>
  <Application>Microsoft Office PowerPoint</Application>
  <PresentationFormat>Personalizado</PresentationFormat>
  <Paragraphs>24</Paragraphs>
  <Slides>21</Slides>
  <Notes>0</Notes>
  <HiddenSlides>0</HiddenSlides>
  <MMClips>0</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LOS GESTOS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2019-10-10T19:53:48Z</dcterms:created>
  <dcterms:modified xsi:type="dcterms:W3CDTF">2019-10-10T20:12:46Z</dcterms:modified>
</cp:coreProperties>
</file>