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310" r:id="rId3"/>
    <p:sldId id="313" r:id="rId4"/>
    <p:sldId id="311" r:id="rId5"/>
    <p:sldId id="312" r:id="rId6"/>
    <p:sldId id="319" r:id="rId7"/>
    <p:sldId id="316" r:id="rId8"/>
    <p:sldId id="315" r:id="rId9"/>
    <p:sldId id="314" r:id="rId10"/>
    <p:sldId id="317" r:id="rId11"/>
    <p:sldId id="318" r:id="rId12"/>
    <p:sldId id="320" r:id="rId13"/>
    <p:sldId id="321" r:id="rId14"/>
    <p:sldId id="323" r:id="rId15"/>
    <p:sldId id="322" r:id="rId16"/>
    <p:sldId id="324" r:id="rId17"/>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Qq0b1WbRAiQqPOsnBLXLbw==" hashData="A2468j3yTstyKxYOWjqGCAE3mi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42804"/>
    <a:srgbClr val="251C30"/>
    <a:srgbClr val="283214"/>
    <a:srgbClr val="2B3616"/>
    <a:srgbClr val="002200"/>
    <a:srgbClr val="432C15"/>
    <a:srgbClr val="2F1F0F"/>
    <a:srgbClr val="362412"/>
    <a:srgbClr val="292929"/>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61" autoAdjust="0"/>
    <p:restoredTop sz="97336" autoAdjust="0"/>
  </p:normalViewPr>
  <p:slideViewPr>
    <p:cSldViewPr>
      <p:cViewPr varScale="1">
        <p:scale>
          <a:sx n="68" d="100"/>
          <a:sy n="68" d="100"/>
        </p:scale>
        <p:origin x="-96" y="-54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75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19/08/2016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19/08/2016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19/08/2016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19/08/2016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19/08/2016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19/08/2016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19/08/2016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19/08/2016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19/08/2016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19/08/2016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19/08/2016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19/08/2016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438000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19/08/2016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1.wma"/><Relationship Id="rId1" Type="http://schemas.microsoft.com/office/2007/relationships/media" Target="../media/media1.wma"/><Relationship Id="rId6" Type="http://schemas.microsoft.com/office/2007/relationships/hdphoto" Target="../media/hdphoto1.wdp"/><Relationship Id="rId5" Type="http://schemas.openxmlformats.org/officeDocument/2006/relationships/image" Target="../media/image2.png"/><Relationship Id="rId4" Type="http://schemas.openxmlformats.org/officeDocument/2006/relationships/image" Target="../media/image1.jpeg"/><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vk.com/mispps" TargetMode="External"/><Relationship Id="rId3" Type="http://schemas.openxmlformats.org/officeDocument/2006/relationships/image" Target="../media/image18.png"/><Relationship Id="rId7" Type="http://schemas.openxmlformats.org/officeDocument/2006/relationships/hyperlink" Target="https://www.facebook.com/mispps" TargetMode="External"/><Relationship Id="rId12" Type="http://schemas.openxmlformats.org/officeDocument/2006/relationships/image" Target="../media/image2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0.png"/><Relationship Id="rId11" Type="http://schemas.openxmlformats.org/officeDocument/2006/relationships/hyperlink" Target="https://plus.google.com/+Mispps/" TargetMode="External"/><Relationship Id="rId5" Type="http://schemas.openxmlformats.org/officeDocument/2006/relationships/image" Target="../media/image19.png"/><Relationship Id="rId10" Type="http://schemas.openxmlformats.org/officeDocument/2006/relationships/image" Target="../media/image2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5" name="Picture 11"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1588637" y="523273"/>
            <a:ext cx="5976664" cy="1947524"/>
            <a:chOff x="1588637" y="523273"/>
            <a:chExt cx="5976664" cy="1947524"/>
          </a:xfrm>
        </p:grpSpPr>
        <p:pic>
          <p:nvPicPr>
            <p:cNvPr id="1029" name="Picture 5" descr="Rendered Image"/>
            <p:cNvPicPr>
              <a:picLocks noChangeAspect="1" noChangeArrowheads="1"/>
            </p:cNvPicPr>
            <p:nvPr/>
          </p:nvPicPr>
          <p:blipFill>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928812" y="523273"/>
              <a:ext cx="5286375" cy="962025"/>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Rendered Image"/>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588637" y="1851670"/>
              <a:ext cx="5976664" cy="619127"/>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Chris Spheeris - Allura Together Forever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2374930110"/>
      </p:ext>
    </p:extLst>
  </p:cSld>
  <p:clrMapOvr>
    <a:masterClrMapping/>
  </p:clrMapOvr>
  <mc:AlternateContent xmlns:mc="http://schemas.openxmlformats.org/markup-compatibility/2006">
    <mc:Choice xmlns:p14="http://schemas.microsoft.com/office/powerpoint/2010/main" Requires="p14">
      <p:transition spd="slow" p14:dur="25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528"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750" fill="hold"/>
                                        <p:tgtEl>
                                          <p:spTgt spid="2"/>
                                        </p:tgtEl>
                                        <p:attrNameLst>
                                          <p:attrName>ppt_w</p:attrName>
                                        </p:attrNameLst>
                                      </p:cBhvr>
                                      <p:tavLst>
                                        <p:tav tm="0">
                                          <p:val>
                                            <p:fltVal val="0"/>
                                          </p:val>
                                        </p:tav>
                                        <p:tav tm="100000">
                                          <p:val>
                                            <p:strVal val="#ppt_w"/>
                                          </p:val>
                                        </p:tav>
                                      </p:tavLst>
                                    </p:anim>
                                    <p:anim calcmode="lin" valueType="num">
                                      <p:cBhvr>
                                        <p:cTn id="12" dur="2750" fill="hold"/>
                                        <p:tgtEl>
                                          <p:spTgt spid="2"/>
                                        </p:tgtEl>
                                        <p:attrNameLst>
                                          <p:attrName>ppt_h</p:attrName>
                                        </p:attrNameLst>
                                      </p:cBhvr>
                                      <p:tavLst>
                                        <p:tav tm="0">
                                          <p:val>
                                            <p:fltVal val="0"/>
                                          </p:val>
                                        </p:tav>
                                        <p:tav tm="100000">
                                          <p:val>
                                            <p:strVal val="#ppt_h"/>
                                          </p:val>
                                        </p:tav>
                                      </p:tavLst>
                                    </p:anim>
                                    <p:animEffect transition="in" filter="fade">
                                      <p:cBhvr>
                                        <p:cTn id="13" dur="2750"/>
                                        <p:tgtEl>
                                          <p:spTgt spid="2"/>
                                        </p:tgtEl>
                                      </p:cBhvr>
                                    </p:animEffect>
                                    <p:anim calcmode="lin" valueType="num">
                                      <p:cBhvr>
                                        <p:cTn id="14" dur="2750" fill="hold"/>
                                        <p:tgtEl>
                                          <p:spTgt spid="2"/>
                                        </p:tgtEl>
                                        <p:attrNameLst>
                                          <p:attrName>ppt_x</p:attrName>
                                        </p:attrNameLst>
                                      </p:cBhvr>
                                      <p:tavLst>
                                        <p:tav tm="0">
                                          <p:val>
                                            <p:fltVal val="0.5"/>
                                          </p:val>
                                        </p:tav>
                                        <p:tav tm="100000">
                                          <p:val>
                                            <p:strVal val="#ppt_x"/>
                                          </p:val>
                                        </p:tav>
                                      </p:tavLst>
                                    </p:anim>
                                    <p:anim calcmode="lin" valueType="num">
                                      <p:cBhvr>
                                        <p:cTn id="15" dur="275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6"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251520" y="195486"/>
            <a:ext cx="8640960" cy="1200329"/>
          </a:xfrm>
          <a:prstGeom prst="rect">
            <a:avLst/>
          </a:prstGeom>
        </p:spPr>
        <p:txBody>
          <a:bodyPr wrap="square">
            <a:spAutoFit/>
          </a:bodyPr>
          <a:lstStyle/>
          <a:p>
            <a:pPr algn="ctr"/>
            <a:r>
              <a:rPr lang="es-CO" b="1" dirty="0">
                <a:solidFill>
                  <a:schemeClr val="bg1"/>
                </a:solidFill>
                <a:effectLst>
                  <a:glow rad="101600">
                    <a:schemeClr val="accent4">
                      <a:lumMod val="50000"/>
                    </a:schemeClr>
                  </a:glow>
                </a:effectLst>
                <a:latin typeface="+mj-lt"/>
              </a:rPr>
              <a:t>En los últimos 50 años, nuestro estilo de vida familiar cambió drásticamente como consecuencia de un nuevo sistema de producción. La inclusión de la mujer en el circuito laboral llevó a que ambos padres se ausenten del hogar por largos períodos, creando como consecuencia el llamado “síndrome de la casa vacía”.</a:t>
            </a:r>
          </a:p>
        </p:txBody>
      </p:sp>
    </p:spTree>
    <p:extLst>
      <p:ext uri="{BB962C8B-B14F-4D97-AF65-F5344CB8AC3E}">
        <p14:creationId xmlns:p14="http://schemas.microsoft.com/office/powerpoint/2010/main" val="3016876638"/>
      </p:ext>
    </p:extLst>
  </p:cSld>
  <p:clrMapOvr>
    <a:masterClrMapping/>
  </p:clrMapOvr>
  <mc:AlternateContent xmlns:mc="http://schemas.openxmlformats.org/markup-compatibility/2006">
    <mc:Choice xmlns:p14="http://schemas.microsoft.com/office/powerpoint/2010/main" Requires="p14">
      <p:transition spd="slow" p14:dur="30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 y="0"/>
            <a:ext cx="9156700" cy="5145088"/>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251520" y="195486"/>
            <a:ext cx="8640960" cy="1015663"/>
          </a:xfrm>
          <a:prstGeom prst="rect">
            <a:avLst/>
          </a:prstGeom>
        </p:spPr>
        <p:txBody>
          <a:bodyPr wrap="square">
            <a:spAutoFit/>
          </a:bodyPr>
          <a:lstStyle/>
          <a:p>
            <a:pPr algn="ctr"/>
            <a:r>
              <a:rPr lang="es-CO" sz="2000" b="1" dirty="0">
                <a:solidFill>
                  <a:schemeClr val="tx2">
                    <a:lumMod val="50000"/>
                  </a:schemeClr>
                </a:solidFill>
                <a:latin typeface="+mj-lt"/>
              </a:rPr>
              <a:t>El nuevo paradigma implicó que muchos niños quedaran a cargo de personas ajenas al hogar o en instituciones. Esta tercerización de la crianza se extendió y naturalizó en muchos hogares.</a:t>
            </a:r>
          </a:p>
        </p:txBody>
      </p:sp>
    </p:spTree>
    <p:extLst>
      <p:ext uri="{BB962C8B-B14F-4D97-AF65-F5344CB8AC3E}">
        <p14:creationId xmlns:p14="http://schemas.microsoft.com/office/powerpoint/2010/main" val="3505393704"/>
      </p:ext>
    </p:extLst>
  </p:cSld>
  <p:clrMapOvr>
    <a:masterClrMapping/>
  </p:clrMapOvr>
  <mc:AlternateContent xmlns:mc="http://schemas.openxmlformats.org/markup-compatibility/2006">
    <mc:Choice xmlns:p14="http://schemas.microsoft.com/office/powerpoint/2010/main" Requires="p14">
      <p:transition spd="slow" p14:dur="30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251520" y="235242"/>
            <a:ext cx="8640960" cy="1554272"/>
          </a:xfrm>
          <a:prstGeom prst="rect">
            <a:avLst/>
          </a:prstGeom>
        </p:spPr>
        <p:txBody>
          <a:bodyPr wrap="square">
            <a:spAutoFit/>
          </a:bodyPr>
          <a:lstStyle/>
          <a:p>
            <a:pPr algn="ctr"/>
            <a:r>
              <a:rPr lang="es-CO" sz="1900" b="1" dirty="0">
                <a:solidFill>
                  <a:schemeClr val="bg1"/>
                </a:solidFill>
                <a:effectLst>
                  <a:outerShdw blurRad="63500" dist="38100" dir="2700000" algn="tl">
                    <a:srgbClr val="000000"/>
                  </a:outerShdw>
                </a:effectLst>
                <a:latin typeface="+mj-lt"/>
              </a:rPr>
              <a:t>Algunos afortunados todavía pueden contar con sus abuelos para cubrir muchas tareas: la protección, los traslados, la alimentación, el descanso y hasta las consultas </a:t>
            </a:r>
            <a:r>
              <a:rPr lang="es-CO" sz="1900" b="1" dirty="0" smtClean="0">
                <a:solidFill>
                  <a:schemeClr val="bg1"/>
                </a:solidFill>
                <a:effectLst>
                  <a:outerShdw blurRad="63500" dist="38100" dir="2700000" algn="tl">
                    <a:srgbClr val="000000"/>
                  </a:outerShdw>
                </a:effectLst>
                <a:latin typeface="+mj-lt"/>
              </a:rPr>
              <a:t>médicas. </a:t>
            </a:r>
            <a:r>
              <a:rPr lang="es-CO" sz="1900" b="1" dirty="0">
                <a:solidFill>
                  <a:schemeClr val="bg1"/>
                </a:solidFill>
                <a:effectLst>
                  <a:outerShdw blurRad="63500" dist="38100" dir="2700000" algn="tl">
                    <a:srgbClr val="000000"/>
                  </a:outerShdw>
                </a:effectLst>
                <a:latin typeface="+mj-lt"/>
              </a:rPr>
              <a:t>Estos privilegiados chicos tienen padres de padres, y lo celebran eligiendo todos los apelativos posibles: </a:t>
            </a:r>
            <a:r>
              <a:rPr lang="es-CO" sz="1900" b="1" dirty="0" err="1">
                <a:solidFill>
                  <a:schemeClr val="bg1"/>
                </a:solidFill>
                <a:effectLst>
                  <a:outerShdw blurRad="63500" dist="38100" dir="2700000" algn="tl">
                    <a:srgbClr val="000000"/>
                  </a:outerShdw>
                </a:effectLst>
                <a:latin typeface="+mj-lt"/>
              </a:rPr>
              <a:t>abu</a:t>
            </a:r>
            <a:r>
              <a:rPr lang="es-CO" sz="1900" b="1" dirty="0">
                <a:solidFill>
                  <a:schemeClr val="bg1"/>
                </a:solidFill>
                <a:effectLst>
                  <a:outerShdw blurRad="63500" dist="38100" dir="2700000" algn="tl">
                    <a:srgbClr val="000000"/>
                  </a:outerShdw>
                </a:effectLst>
                <a:latin typeface="+mj-lt"/>
              </a:rPr>
              <a:t>, abuela/o nona/o </a:t>
            </a:r>
            <a:r>
              <a:rPr lang="es-CO" sz="1900" b="1" dirty="0" err="1">
                <a:solidFill>
                  <a:schemeClr val="bg1"/>
                </a:solidFill>
                <a:effectLst>
                  <a:outerShdw blurRad="63500" dist="38100" dir="2700000" algn="tl">
                    <a:srgbClr val="000000"/>
                  </a:outerShdw>
                </a:effectLst>
                <a:latin typeface="+mj-lt"/>
              </a:rPr>
              <a:t>bobe</a:t>
            </a:r>
            <a:r>
              <a:rPr lang="es-CO" sz="1900" b="1" dirty="0">
                <a:solidFill>
                  <a:schemeClr val="bg1"/>
                </a:solidFill>
                <a:effectLst>
                  <a:outerShdw blurRad="63500" dist="38100" dir="2700000" algn="tl">
                    <a:srgbClr val="000000"/>
                  </a:outerShdw>
                </a:effectLst>
                <a:latin typeface="+mj-lt"/>
              </a:rPr>
              <a:t>, </a:t>
            </a:r>
            <a:r>
              <a:rPr lang="es-CO" sz="1900" b="1" dirty="0" err="1">
                <a:solidFill>
                  <a:schemeClr val="bg1"/>
                </a:solidFill>
                <a:effectLst>
                  <a:outerShdw blurRad="63500" dist="38100" dir="2700000" algn="tl">
                    <a:srgbClr val="000000"/>
                  </a:outerShdw>
                </a:effectLst>
                <a:latin typeface="+mj-lt"/>
              </a:rPr>
              <a:t>zeide</a:t>
            </a:r>
            <a:r>
              <a:rPr lang="es-CO" sz="1900" b="1" dirty="0">
                <a:solidFill>
                  <a:schemeClr val="bg1"/>
                </a:solidFill>
                <a:effectLst>
                  <a:outerShdw blurRad="63500" dist="38100" dir="2700000" algn="tl">
                    <a:srgbClr val="000000"/>
                  </a:outerShdw>
                </a:effectLst>
                <a:latin typeface="+mj-lt"/>
              </a:rPr>
              <a:t>, tata, yaya/o </a:t>
            </a:r>
            <a:r>
              <a:rPr lang="es-CO" sz="1900" b="1" dirty="0" err="1">
                <a:solidFill>
                  <a:schemeClr val="bg1"/>
                </a:solidFill>
                <a:effectLst>
                  <a:outerShdw blurRad="63500" dist="38100" dir="2700000" algn="tl">
                    <a:srgbClr val="000000"/>
                  </a:outerShdw>
                </a:effectLst>
                <a:latin typeface="+mj-lt"/>
              </a:rPr>
              <a:t>opi</a:t>
            </a:r>
            <a:r>
              <a:rPr lang="es-CO" sz="1900" b="1" dirty="0">
                <a:solidFill>
                  <a:schemeClr val="bg1"/>
                </a:solidFill>
                <a:effectLst>
                  <a:outerShdw blurRad="63500" dist="38100" dir="2700000" algn="tl">
                    <a:srgbClr val="000000"/>
                  </a:outerShdw>
                </a:effectLst>
                <a:latin typeface="+mj-lt"/>
              </a:rPr>
              <a:t>, </a:t>
            </a:r>
            <a:r>
              <a:rPr lang="es-CO" sz="1900" b="1" dirty="0" err="1">
                <a:solidFill>
                  <a:schemeClr val="bg1"/>
                </a:solidFill>
                <a:effectLst>
                  <a:outerShdw blurRad="63500" dist="38100" dir="2700000" algn="tl">
                    <a:srgbClr val="000000"/>
                  </a:outerShdw>
                </a:effectLst>
                <a:latin typeface="+mj-lt"/>
              </a:rPr>
              <a:t>oma</a:t>
            </a:r>
            <a:r>
              <a:rPr lang="es-CO" sz="1900" b="1" dirty="0">
                <a:solidFill>
                  <a:schemeClr val="bg1"/>
                </a:solidFill>
                <a:effectLst>
                  <a:outerShdw blurRad="63500" dist="38100" dir="2700000" algn="tl">
                    <a:srgbClr val="000000"/>
                  </a:outerShdw>
                </a:effectLst>
                <a:latin typeface="+mj-lt"/>
              </a:rPr>
              <a:t>, baba, </a:t>
            </a:r>
            <a:r>
              <a:rPr lang="es-CO" sz="1900" b="1" dirty="0" err="1">
                <a:solidFill>
                  <a:schemeClr val="bg1"/>
                </a:solidFill>
                <a:effectLst>
                  <a:outerShdw blurRad="63500" dist="38100" dir="2700000" algn="tl">
                    <a:srgbClr val="000000"/>
                  </a:outerShdw>
                </a:effectLst>
                <a:latin typeface="+mj-lt"/>
              </a:rPr>
              <a:t>abue</a:t>
            </a:r>
            <a:r>
              <a:rPr lang="es-CO" sz="1900" b="1" dirty="0">
                <a:solidFill>
                  <a:schemeClr val="bg1"/>
                </a:solidFill>
                <a:effectLst>
                  <a:outerShdw blurRad="63500" dist="38100" dir="2700000" algn="tl">
                    <a:srgbClr val="000000"/>
                  </a:outerShdw>
                </a:effectLst>
                <a:latin typeface="+mj-lt"/>
              </a:rPr>
              <a:t>, </a:t>
            </a:r>
            <a:r>
              <a:rPr lang="es-CO" sz="1900" b="1" dirty="0" err="1">
                <a:solidFill>
                  <a:schemeClr val="bg1"/>
                </a:solidFill>
                <a:effectLst>
                  <a:outerShdw blurRad="63500" dist="38100" dir="2700000" algn="tl">
                    <a:srgbClr val="000000"/>
                  </a:outerShdw>
                </a:effectLst>
                <a:latin typeface="+mj-lt"/>
              </a:rPr>
              <a:t>lala</a:t>
            </a:r>
            <a:r>
              <a:rPr lang="es-CO" sz="1900" b="1" dirty="0">
                <a:solidFill>
                  <a:schemeClr val="bg1"/>
                </a:solidFill>
                <a:effectLst>
                  <a:outerShdw blurRad="63500" dist="38100" dir="2700000" algn="tl">
                    <a:srgbClr val="000000"/>
                  </a:outerShdw>
                </a:effectLst>
                <a:latin typeface="+mj-lt"/>
              </a:rPr>
              <a:t>, babi, o por su nombre, cuando la coquetería lo exige.</a:t>
            </a:r>
          </a:p>
        </p:txBody>
      </p:sp>
    </p:spTree>
    <p:extLst>
      <p:ext uri="{BB962C8B-B14F-4D97-AF65-F5344CB8AC3E}">
        <p14:creationId xmlns:p14="http://schemas.microsoft.com/office/powerpoint/2010/main" val="2590706837"/>
      </p:ext>
    </p:extLst>
  </p:cSld>
  <p:clrMapOvr>
    <a:masterClrMapping/>
  </p:clrMapOvr>
  <mc:AlternateContent xmlns:mc="http://schemas.openxmlformats.org/markup-compatibility/2006">
    <mc:Choice xmlns:p14="http://schemas.microsoft.com/office/powerpoint/2010/main" Requires="p14">
      <p:transition spd="slow" p14:dur="30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20" y="195486"/>
            <a:ext cx="8640960" cy="1015663"/>
          </a:xfrm>
          <a:prstGeom prst="rect">
            <a:avLst/>
          </a:prstGeom>
        </p:spPr>
        <p:txBody>
          <a:bodyPr wrap="square">
            <a:spAutoFit/>
          </a:bodyPr>
          <a:lstStyle/>
          <a:p>
            <a:pPr algn="ctr"/>
            <a:r>
              <a:rPr lang="es-CO" sz="2000" b="1" dirty="0">
                <a:solidFill>
                  <a:schemeClr val="bg1"/>
                </a:solidFill>
                <a:latin typeface="+mj-lt"/>
              </a:rPr>
              <a:t>Los abuelos no sólo cuidan, son el tronco de la familia extendida, la que aporta algo que los padres no siempre vislumbran: pertenencia e identidad, factores indispensables en los nuevos brotes.</a:t>
            </a:r>
          </a:p>
        </p:txBody>
      </p:sp>
    </p:spTree>
    <p:extLst>
      <p:ext uri="{BB962C8B-B14F-4D97-AF65-F5344CB8AC3E}">
        <p14:creationId xmlns:p14="http://schemas.microsoft.com/office/powerpoint/2010/main" val="410713889"/>
      </p:ext>
    </p:extLst>
  </p:cSld>
  <p:clrMapOvr>
    <a:masterClrMapping/>
  </p:clrMapOvr>
  <mc:AlternateContent xmlns:mc="http://schemas.openxmlformats.org/markup-compatibility/2006">
    <mc:Choice xmlns:p14="http://schemas.microsoft.com/office/powerpoint/2010/main" Requires="p14">
      <p:transition spd="slow" p14:dur="30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63"/>
            <a:ext cx="9144000" cy="513238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19" y="195486"/>
            <a:ext cx="8640961" cy="1323439"/>
          </a:xfrm>
          <a:prstGeom prst="rect">
            <a:avLst/>
          </a:prstGeom>
        </p:spPr>
        <p:txBody>
          <a:bodyPr wrap="square">
            <a:spAutoFit/>
          </a:bodyPr>
          <a:lstStyle/>
          <a:p>
            <a:pPr algn="ctr"/>
            <a:r>
              <a:rPr lang="es-CO" sz="2000" b="1" dirty="0">
                <a:solidFill>
                  <a:schemeClr val="bg1"/>
                </a:solidFill>
                <a:effectLst>
                  <a:glow rad="101600">
                    <a:srgbClr val="432C15"/>
                  </a:glow>
                </a:effectLst>
                <a:latin typeface="+mj-lt"/>
              </a:rPr>
              <a:t>La mayoría de los abuelos siente adoración por sus nietos. Es fácil ver que las fotos de los hijos van siendo reemplazadas por las de estos. Con esta señal, los padres descubren dos verdades: que no están solos en la tarea, y que han entrado en su madurez.</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mc:Choice xmlns:p14="http://schemas.microsoft.com/office/powerpoint/2010/main" Requires="p14">
      <p:transition spd="slow" p14:dur="30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1577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51519" y="195486"/>
            <a:ext cx="8742337" cy="1554272"/>
          </a:xfrm>
          <a:prstGeom prst="rect">
            <a:avLst/>
          </a:prstGeom>
        </p:spPr>
        <p:txBody>
          <a:bodyPr wrap="square">
            <a:spAutoFit/>
          </a:bodyPr>
          <a:lstStyle/>
          <a:p>
            <a:pPr algn="ctr"/>
            <a:r>
              <a:rPr lang="es-CO" sz="1900" b="1" dirty="0">
                <a:solidFill>
                  <a:schemeClr val="bg1"/>
                </a:solidFill>
                <a:effectLst>
                  <a:outerShdw blurRad="63500" dist="38100" dir="2700000" algn="tl">
                    <a:srgbClr val="002200"/>
                  </a:outerShdw>
                </a:effectLst>
                <a:latin typeface="+mj-lt"/>
              </a:rPr>
              <a:t>El </a:t>
            </a:r>
            <a:r>
              <a:rPr lang="es-CO" sz="1900" b="1" dirty="0" err="1">
                <a:solidFill>
                  <a:schemeClr val="bg1"/>
                </a:solidFill>
                <a:effectLst>
                  <a:outerShdw blurRad="63500" dist="38100" dir="2700000" algn="tl">
                    <a:srgbClr val="002200"/>
                  </a:outerShdw>
                </a:effectLst>
                <a:latin typeface="+mj-lt"/>
              </a:rPr>
              <a:t>abuelazgo</a:t>
            </a:r>
            <a:r>
              <a:rPr lang="es-CO" sz="1900" b="1" dirty="0">
                <a:solidFill>
                  <a:schemeClr val="bg1"/>
                </a:solidFill>
                <a:effectLst>
                  <a:outerShdw blurRad="63500" dist="38100" dir="2700000" algn="tl">
                    <a:srgbClr val="002200"/>
                  </a:outerShdw>
                </a:effectLst>
                <a:latin typeface="+mj-lt"/>
              </a:rPr>
              <a:t> constituye una forma contundente de comprender el paso del tiempo, de aceptar la edad y la esperable vejez. Lejos de apenarse, sienten al mismo tiempo otra certeza que supera a las anteriores: los nietos significan que es posible la </a:t>
            </a:r>
            <a:r>
              <a:rPr lang="es-CO" sz="1900" b="1" dirty="0" smtClean="0">
                <a:solidFill>
                  <a:schemeClr val="bg1"/>
                </a:solidFill>
                <a:effectLst>
                  <a:outerShdw blurRad="63500" dist="38100" dir="2700000" algn="tl">
                    <a:srgbClr val="002200"/>
                  </a:outerShdw>
                </a:effectLst>
                <a:latin typeface="+mj-lt"/>
              </a:rPr>
              <a:t>inmortalidad. </a:t>
            </a:r>
            <a:r>
              <a:rPr lang="es-CO" sz="1900" b="1" dirty="0">
                <a:solidFill>
                  <a:schemeClr val="bg1"/>
                </a:solidFill>
                <a:effectLst>
                  <a:outerShdw blurRad="63500" dist="38100" dir="2700000" algn="tl">
                    <a:srgbClr val="002200"/>
                  </a:outerShdw>
                </a:effectLst>
                <a:latin typeface="+mj-lt"/>
              </a:rPr>
              <a:t>Porque al ampliar la familia, ellos prolongan los rasgos, los gestos: extienden la vida. La batalla contra la finitud no está perdida, se ilusionan.</a:t>
            </a:r>
          </a:p>
        </p:txBody>
      </p:sp>
    </p:spTree>
    <p:extLst>
      <p:ext uri="{BB962C8B-B14F-4D97-AF65-F5344CB8AC3E}">
        <p14:creationId xmlns:p14="http://schemas.microsoft.com/office/powerpoint/2010/main" val="3016876638"/>
      </p:ext>
    </p:extLst>
  </p:cSld>
  <p:clrMapOvr>
    <a:masterClrMapping/>
  </p:clrMapOvr>
  <mc:AlternateContent xmlns:mc="http://schemas.openxmlformats.org/markup-compatibility/2006">
    <mc:Choice xmlns:p14="http://schemas.microsoft.com/office/powerpoint/2010/main" Requires="p14">
      <p:transition spd="slow" p14:dur="30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19" y="215364"/>
            <a:ext cx="8742337" cy="969496"/>
          </a:xfrm>
          <a:prstGeom prst="rect">
            <a:avLst/>
          </a:prstGeom>
        </p:spPr>
        <p:txBody>
          <a:bodyPr wrap="square">
            <a:spAutoFit/>
          </a:bodyPr>
          <a:lstStyle/>
          <a:p>
            <a:pPr algn="ctr"/>
            <a:r>
              <a:rPr lang="es-CO" sz="1900" b="1" dirty="0">
                <a:solidFill>
                  <a:schemeClr val="bg1"/>
                </a:solidFill>
                <a:latin typeface="+mj-lt"/>
              </a:rPr>
              <a:t>Los abuelos miran diferente. Como suelen no ver bien, usan los ojos para otras cosas. Para opinar, por ejemplo. O para recordar. Como siempre están pensando en algo, se les humedece la mirada; a veces tienen miedo de no poder decir todo lo que quieren.</a:t>
            </a:r>
          </a:p>
        </p:txBody>
      </p:sp>
    </p:spTree>
    <p:extLst>
      <p:ext uri="{BB962C8B-B14F-4D97-AF65-F5344CB8AC3E}">
        <p14:creationId xmlns:p14="http://schemas.microsoft.com/office/powerpoint/2010/main" val="2590706837"/>
      </p:ext>
    </p:extLst>
  </p:cSld>
  <p:clrMapOvr>
    <a:masterClrMapping/>
  </p:clrMapOvr>
  <mc:AlternateContent xmlns:mc="http://schemas.openxmlformats.org/markup-compatibility/2006">
    <mc:Choice xmlns:p14="http://schemas.microsoft.com/office/powerpoint/2010/main" Requires="p14">
      <p:transition spd="slow" p14:dur="30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01 Mis docu. Backup\Mis imágenes\00 Para el mensaje haciendo\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20" y="195486"/>
            <a:ext cx="8640960" cy="1631216"/>
          </a:xfrm>
          <a:prstGeom prst="rect">
            <a:avLst/>
          </a:prstGeom>
        </p:spPr>
        <p:txBody>
          <a:bodyPr wrap="square">
            <a:spAutoFit/>
          </a:bodyPr>
          <a:lstStyle/>
          <a:p>
            <a:pPr algn="ctr"/>
            <a:r>
              <a:rPr lang="es-CO" sz="2000" b="1" dirty="0">
                <a:solidFill>
                  <a:srgbClr val="283214"/>
                </a:solidFill>
                <a:latin typeface="+mj-lt"/>
              </a:rPr>
              <a:t>La mayoría tiene las manos suaves y las mueven con cuidado. Aprendieron que un abrazo enseña más que toda una biblioteca. Los abuelos tienen el tiempo que se les perdió a los padres; de alguna manera pudieron </a:t>
            </a:r>
            <a:r>
              <a:rPr lang="es-CO" sz="2000" b="1" dirty="0" smtClean="0">
                <a:solidFill>
                  <a:srgbClr val="283214"/>
                </a:solidFill>
                <a:latin typeface="+mj-lt"/>
              </a:rPr>
              <a:t>recuperarlo. </a:t>
            </a:r>
            <a:r>
              <a:rPr lang="es-CO" sz="2000" b="1" dirty="0">
                <a:solidFill>
                  <a:srgbClr val="283214"/>
                </a:solidFill>
                <a:latin typeface="+mj-lt"/>
              </a:rPr>
              <a:t>Leen libros sin apuro o cuentan historias de cuando ellos eran chicos. Con cada palabra, las raíces se hacen más profundas; la identidad, más probable.</a:t>
            </a:r>
          </a:p>
        </p:txBody>
      </p:sp>
    </p:spTree>
    <p:extLst>
      <p:ext uri="{BB962C8B-B14F-4D97-AF65-F5344CB8AC3E}">
        <p14:creationId xmlns:p14="http://schemas.microsoft.com/office/powerpoint/2010/main" val="3627182980"/>
      </p:ext>
    </p:extLst>
  </p:cSld>
  <p:clrMapOvr>
    <a:masterClrMapping/>
  </p:clrMapOvr>
  <mc:AlternateContent xmlns:mc="http://schemas.openxmlformats.org/markup-compatibility/2006">
    <mc:Choice xmlns:p14="http://schemas.microsoft.com/office/powerpoint/2010/main" Requires="p14">
      <p:transition spd="slow" p14:dur="30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19" y="195486"/>
            <a:ext cx="8640961" cy="1754326"/>
          </a:xfrm>
          <a:prstGeom prst="rect">
            <a:avLst/>
          </a:prstGeom>
        </p:spPr>
        <p:txBody>
          <a:bodyPr wrap="square">
            <a:spAutoFit/>
          </a:bodyPr>
          <a:lstStyle/>
          <a:p>
            <a:pPr algn="ctr"/>
            <a:r>
              <a:rPr lang="es-CO" b="1" dirty="0">
                <a:solidFill>
                  <a:schemeClr val="bg1"/>
                </a:solidFill>
                <a:effectLst>
                  <a:outerShdw blurRad="50800" dist="38100" dir="2700000" algn="tl">
                    <a:srgbClr val="251C30"/>
                  </a:outerShdw>
                </a:effectLst>
                <a:latin typeface="+mj-lt"/>
              </a:rPr>
              <a:t>Los abuelos construyen infancias, en silencio y cada día. Son incomparables cómplices de secretos. Malcrían profesionalmente porque no tienen que dar cuenta a nadie de sus actos. Consideran, con autoridad, que la memoria es la capacidad de olvidar algunas cosas. Por eso no recuerdan que las mismas gracias de sus nietos las hicieron sus hijos. Pero entonces, no las veían, de tan preocupados que estaban por educarlos. Algunos todavía saben jugar a cosas que no se enchufan.</a:t>
            </a:r>
          </a:p>
        </p:txBody>
      </p:sp>
    </p:spTree>
    <p:extLst>
      <p:ext uri="{BB962C8B-B14F-4D97-AF65-F5344CB8AC3E}">
        <p14:creationId xmlns:p14="http://schemas.microsoft.com/office/powerpoint/2010/main" val="4111872480"/>
      </p:ext>
    </p:extLst>
  </p:cSld>
  <p:clrMapOvr>
    <a:masterClrMapping/>
  </p:clrMapOvr>
  <mc:AlternateContent xmlns:mc="http://schemas.openxmlformats.org/markup-compatibility/2006">
    <mc:Choice xmlns:p14="http://schemas.microsoft.com/office/powerpoint/2010/main" Requires="p14">
      <p:transition spd="slow" p14:dur="30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01 Mis docu. Backup\Mis imágenes\00 Para el mensaje haciendo\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251520" y="205425"/>
            <a:ext cx="8640960" cy="1261884"/>
          </a:xfrm>
          <a:prstGeom prst="rect">
            <a:avLst/>
          </a:prstGeom>
        </p:spPr>
        <p:txBody>
          <a:bodyPr wrap="square">
            <a:spAutoFit/>
          </a:bodyPr>
          <a:lstStyle/>
          <a:p>
            <a:pPr algn="ctr"/>
            <a:r>
              <a:rPr lang="es-CO" sz="1900" b="1" dirty="0">
                <a:solidFill>
                  <a:schemeClr val="bg1"/>
                </a:solidFill>
                <a:effectLst>
                  <a:glow rad="101600">
                    <a:schemeClr val="accent4">
                      <a:lumMod val="50000"/>
                    </a:schemeClr>
                  </a:glow>
                </a:effectLst>
                <a:latin typeface="+mj-lt"/>
              </a:rPr>
              <a:t>Son personas expertas en disolver angustias cuando, por una discusión de los padres, el niño siente que el mundo se derrumba. La comida que ellos sirven es la más rica; incluso la comprada. Los abuelos huelen siempre a abuelo. No es por el perfume que usan, ellos son así. ¿O no recordamos su aroma para siempre?</a:t>
            </a:r>
          </a:p>
        </p:txBody>
      </p:sp>
    </p:spTree>
    <p:extLst>
      <p:ext uri="{BB962C8B-B14F-4D97-AF65-F5344CB8AC3E}">
        <p14:creationId xmlns:p14="http://schemas.microsoft.com/office/powerpoint/2010/main" val="3575901660"/>
      </p:ext>
    </p:extLst>
  </p:cSld>
  <p:clrMapOvr>
    <a:masterClrMapping/>
  </p:clrMapOvr>
  <mc:AlternateContent xmlns:mc="http://schemas.openxmlformats.org/markup-compatibility/2006">
    <mc:Choice xmlns:p14="http://schemas.microsoft.com/office/powerpoint/2010/main" Requires="p14">
      <p:transition spd="slow" p14:dur="30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C:\01 Mis docu. Backup\Mis imágenes\00 Para el mensaje haciendo\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251520" y="195486"/>
            <a:ext cx="8640960" cy="707886"/>
          </a:xfrm>
          <a:prstGeom prst="rect">
            <a:avLst/>
          </a:prstGeom>
        </p:spPr>
        <p:txBody>
          <a:bodyPr wrap="square">
            <a:spAutoFit/>
          </a:bodyPr>
          <a:lstStyle/>
          <a:p>
            <a:pPr algn="ctr"/>
            <a:r>
              <a:rPr lang="es-CO" sz="2000" b="1" dirty="0">
                <a:solidFill>
                  <a:schemeClr val="bg1"/>
                </a:solidFill>
                <a:effectLst>
                  <a:glow rad="101600">
                    <a:schemeClr val="accent4">
                      <a:lumMod val="50000"/>
                    </a:schemeClr>
                  </a:glow>
                </a:effectLst>
                <a:latin typeface="+mj-lt"/>
              </a:rPr>
              <a:t>Los chicos que tienen abuelos están mucho más cerca de la felicidad. Los que los tienen lejos, deberían procurarse uno (siempre hay buena gente disponible).</a:t>
            </a:r>
          </a:p>
        </p:txBody>
      </p:sp>
    </p:spTree>
    <p:extLst>
      <p:ext uri="{BB962C8B-B14F-4D97-AF65-F5344CB8AC3E}">
        <p14:creationId xmlns:p14="http://schemas.microsoft.com/office/powerpoint/2010/main" val="2358599579"/>
      </p:ext>
    </p:extLst>
  </p:cSld>
  <p:clrMapOvr>
    <a:masterClrMapping/>
  </p:clrMapOvr>
  <mc:AlternateContent xmlns:mc="http://schemas.openxmlformats.org/markup-compatibility/2006">
    <mc:Choice xmlns:p14="http://schemas.microsoft.com/office/powerpoint/2010/main" Requires="p14">
      <p:transition spd="slow" p14:dur="30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01 Mis docu. Backup\Mis imágenes\00 Para el mensaje haciendo\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5138737"/>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1259632" y="195486"/>
            <a:ext cx="6606480" cy="707886"/>
          </a:xfrm>
          <a:prstGeom prst="rect">
            <a:avLst/>
          </a:prstGeom>
        </p:spPr>
        <p:txBody>
          <a:bodyPr wrap="square">
            <a:spAutoFit/>
          </a:bodyPr>
          <a:lstStyle/>
          <a:p>
            <a:pPr algn="ctr"/>
            <a:r>
              <a:rPr lang="es-CO" sz="2000" b="1" dirty="0">
                <a:solidFill>
                  <a:schemeClr val="bg1"/>
                </a:solidFill>
                <a:effectLst>
                  <a:glow rad="101600">
                    <a:srgbClr val="542804"/>
                  </a:glow>
                </a:effectLst>
                <a:latin typeface="+mj-lt"/>
              </a:rPr>
              <a:t>Finalmente, y para que sepan los descreídos: los abuelos nunca mueren, sólo se hacen invisibles.</a:t>
            </a:r>
          </a:p>
        </p:txBody>
      </p:sp>
    </p:spTree>
    <p:extLst>
      <p:ext uri="{BB962C8B-B14F-4D97-AF65-F5344CB8AC3E}">
        <p14:creationId xmlns:p14="http://schemas.microsoft.com/office/powerpoint/2010/main" val="3627182980"/>
      </p:ext>
    </p:extLst>
  </p:cSld>
  <p:clrMapOvr>
    <a:masterClrMapping/>
  </p:clrMapOvr>
  <mc:AlternateContent xmlns:mc="http://schemas.openxmlformats.org/markup-compatibility/2006">
    <mc:Choice xmlns:p14="http://schemas.microsoft.com/office/powerpoint/2010/main" Requires="p14">
      <p:transition spd="slow" p14:dur="30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C:\01 Mis docu. Backup\Mis imágenes\00 Para el mensaje haciendo\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1" name="10 CuadroTexto"/>
          <p:cNvSpPr txBox="1"/>
          <p:nvPr/>
        </p:nvSpPr>
        <p:spPr>
          <a:xfrm>
            <a:off x="2890483" y="241108"/>
            <a:ext cx="3714542" cy="1600438"/>
          </a:xfrm>
          <a:prstGeom prst="rect">
            <a:avLst/>
          </a:prstGeom>
          <a:noFill/>
        </p:spPr>
        <p:txBody>
          <a:bodyPr wrap="none" rtlCol="0">
            <a:spAutoFit/>
          </a:bodyPr>
          <a:lstStyle/>
          <a:p>
            <a:pPr algn="ctr"/>
            <a:r>
              <a:rPr lang="es-CO" sz="1400" b="1" dirty="0">
                <a:solidFill>
                  <a:schemeClr val="tx2">
                    <a:lumMod val="75000"/>
                  </a:schemeClr>
                </a:solidFill>
                <a:latin typeface="+mj-lt"/>
              </a:rPr>
              <a:t>Texto: Dr. </a:t>
            </a:r>
            <a:r>
              <a:rPr lang="es-CO" sz="1400" b="1" i="1" dirty="0">
                <a:solidFill>
                  <a:schemeClr val="tx2">
                    <a:lumMod val="75000"/>
                  </a:schemeClr>
                </a:solidFill>
                <a:latin typeface="+mj-lt"/>
              </a:rPr>
              <a:t>Enrique </a:t>
            </a:r>
            <a:r>
              <a:rPr lang="es-CO" sz="1400" b="1" i="1" dirty="0" err="1" smtClean="0">
                <a:solidFill>
                  <a:schemeClr val="tx2">
                    <a:lumMod val="75000"/>
                  </a:schemeClr>
                </a:solidFill>
                <a:latin typeface="+mj-lt"/>
              </a:rPr>
              <a:t>Orschanski</a:t>
            </a:r>
            <a:endParaRPr lang="es-CO" sz="1400" b="1" i="1" dirty="0" smtClean="0">
              <a:solidFill>
                <a:schemeClr val="tx2">
                  <a:lumMod val="75000"/>
                </a:schemeClr>
              </a:solidFill>
              <a:latin typeface="+mj-lt"/>
            </a:endParaRPr>
          </a:p>
          <a:p>
            <a:pPr algn="ctr"/>
            <a:endParaRPr lang="es-CO" sz="1400" b="1" dirty="0">
              <a:solidFill>
                <a:schemeClr val="tx2">
                  <a:lumMod val="75000"/>
                </a:schemeClr>
              </a:solidFill>
              <a:latin typeface="+mj-lt"/>
            </a:endParaRPr>
          </a:p>
          <a:p>
            <a:pPr algn="ctr"/>
            <a:r>
              <a:rPr lang="es-CO" sz="1400" b="1" dirty="0" smtClean="0">
                <a:solidFill>
                  <a:schemeClr val="tx2">
                    <a:lumMod val="75000"/>
                  </a:schemeClr>
                </a:solidFill>
                <a:latin typeface="+mj-lt"/>
              </a:rPr>
              <a:t>Música: </a:t>
            </a:r>
            <a:r>
              <a:rPr lang="es-CO" sz="1400" b="1" dirty="0" err="1">
                <a:solidFill>
                  <a:schemeClr val="tx2">
                    <a:lumMod val="75000"/>
                  </a:schemeClr>
                </a:solidFill>
                <a:latin typeface="+mj-lt"/>
              </a:rPr>
              <a:t>Allura</a:t>
            </a:r>
            <a:r>
              <a:rPr lang="es-CO" sz="1400" b="1" dirty="0">
                <a:solidFill>
                  <a:schemeClr val="tx2">
                    <a:lumMod val="75000"/>
                  </a:schemeClr>
                </a:solidFill>
                <a:latin typeface="+mj-lt"/>
              </a:rPr>
              <a:t> </a:t>
            </a:r>
            <a:r>
              <a:rPr lang="es-CO" sz="1400" b="1" dirty="0" err="1">
                <a:solidFill>
                  <a:schemeClr val="tx2">
                    <a:lumMod val="75000"/>
                  </a:schemeClr>
                </a:solidFill>
                <a:latin typeface="+mj-lt"/>
              </a:rPr>
              <a:t>Together</a:t>
            </a:r>
            <a:r>
              <a:rPr lang="es-CO" sz="1400" b="1" dirty="0">
                <a:solidFill>
                  <a:schemeClr val="tx2">
                    <a:lumMod val="75000"/>
                  </a:schemeClr>
                </a:solidFill>
                <a:latin typeface="+mj-lt"/>
              </a:rPr>
              <a:t> </a:t>
            </a:r>
            <a:r>
              <a:rPr lang="es-CO" sz="1400" b="1" dirty="0" err="1" smtClean="0">
                <a:solidFill>
                  <a:schemeClr val="tx2">
                    <a:lumMod val="75000"/>
                  </a:schemeClr>
                </a:solidFill>
                <a:latin typeface="+mj-lt"/>
              </a:rPr>
              <a:t>Forever</a:t>
            </a:r>
            <a:r>
              <a:rPr lang="es-CO" sz="1400" b="1" dirty="0" smtClean="0">
                <a:solidFill>
                  <a:schemeClr val="tx2">
                    <a:lumMod val="75000"/>
                  </a:schemeClr>
                </a:solidFill>
                <a:latin typeface="+mj-lt"/>
              </a:rPr>
              <a:t> - </a:t>
            </a:r>
            <a:r>
              <a:rPr lang="es-CO" sz="1400" b="1" i="1" dirty="0" smtClean="0">
                <a:solidFill>
                  <a:schemeClr val="tx2">
                    <a:lumMod val="75000"/>
                  </a:schemeClr>
                </a:solidFill>
                <a:latin typeface="+mj-lt"/>
              </a:rPr>
              <a:t>Chris </a:t>
            </a:r>
            <a:r>
              <a:rPr lang="es-CO" sz="1400" b="1" i="1" dirty="0" err="1" smtClean="0">
                <a:solidFill>
                  <a:schemeClr val="tx2">
                    <a:lumMod val="75000"/>
                  </a:schemeClr>
                </a:solidFill>
                <a:latin typeface="+mj-lt"/>
              </a:rPr>
              <a:t>Spheeris</a:t>
            </a:r>
            <a:endParaRPr lang="es-CO" sz="1400" b="1" i="1" dirty="0" smtClean="0">
              <a:solidFill>
                <a:schemeClr val="tx2">
                  <a:lumMod val="75000"/>
                </a:schemeClr>
              </a:solidFill>
              <a:latin typeface="+mj-lt"/>
            </a:endParaRPr>
          </a:p>
          <a:p>
            <a:pPr algn="ctr"/>
            <a:endParaRPr lang="es-CO" sz="1400" b="1" i="1" dirty="0">
              <a:solidFill>
                <a:schemeClr val="tx2">
                  <a:lumMod val="75000"/>
                </a:schemeClr>
              </a:solidFill>
              <a:latin typeface="+mj-lt"/>
            </a:endParaRPr>
          </a:p>
          <a:p>
            <a:pPr algn="ctr"/>
            <a:r>
              <a:rPr lang="es-CO" sz="1400" b="1" dirty="0" smtClean="0">
                <a:solidFill>
                  <a:schemeClr val="tx2">
                    <a:lumMod val="75000"/>
                  </a:schemeClr>
                </a:solidFill>
                <a:latin typeface="+mj-lt"/>
              </a:rPr>
              <a:t>Realización general:</a:t>
            </a:r>
          </a:p>
          <a:p>
            <a:pPr algn="ctr"/>
            <a:r>
              <a:rPr lang="es-CO" sz="1400" b="1" i="1" dirty="0" smtClean="0">
                <a:solidFill>
                  <a:schemeClr val="tx2">
                    <a:lumMod val="75000"/>
                  </a:schemeClr>
                </a:solidFill>
                <a:latin typeface="+mj-lt"/>
              </a:rPr>
              <a:t>Rodrigo Valencia Cardona</a:t>
            </a:r>
          </a:p>
          <a:p>
            <a:pPr algn="ctr"/>
            <a:r>
              <a:rPr lang="es-CO" sz="1400" b="1" dirty="0" smtClean="0">
                <a:solidFill>
                  <a:schemeClr val="tx2">
                    <a:lumMod val="75000"/>
                  </a:schemeClr>
                </a:solidFill>
                <a:latin typeface="+mj-lt"/>
              </a:rPr>
              <a:t>Medellín-Colombia </a:t>
            </a:r>
            <a:endParaRPr lang="es-CO" sz="1400" b="1" dirty="0">
              <a:solidFill>
                <a:schemeClr val="tx2">
                  <a:lumMod val="75000"/>
                </a:schemeClr>
              </a:solidFill>
              <a:latin typeface="+mj-lt"/>
            </a:endParaRP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mc:Choice xmlns:p14="http://schemas.microsoft.com/office/powerpoint/2010/main" Requires="p14">
      <p:transition spd="slow" p14:dur="3000">
        <p14:flythrough dir="out" hasBounce="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3000" fill="hold"/>
                                        <p:tgtEl>
                                          <p:spTgt spid="11"/>
                                        </p:tgtEl>
                                        <p:attrNameLst>
                                          <p:attrName>ppt_w</p:attrName>
                                        </p:attrNameLst>
                                      </p:cBhvr>
                                      <p:tavLst>
                                        <p:tav tm="0">
                                          <p:val>
                                            <p:fltVal val="0"/>
                                          </p:val>
                                        </p:tav>
                                        <p:tav tm="100000">
                                          <p:val>
                                            <p:strVal val="#ppt_w"/>
                                          </p:val>
                                        </p:tav>
                                      </p:tavLst>
                                    </p:anim>
                                    <p:anim calcmode="lin" valueType="num">
                                      <p:cBhvr>
                                        <p:cTn id="8" dur="3000" fill="hold"/>
                                        <p:tgtEl>
                                          <p:spTgt spid="11"/>
                                        </p:tgtEl>
                                        <p:attrNameLst>
                                          <p:attrName>ppt_h</p:attrName>
                                        </p:attrNameLst>
                                      </p:cBhvr>
                                      <p:tavLst>
                                        <p:tav tm="0">
                                          <p:val>
                                            <p:fltVal val="0"/>
                                          </p:val>
                                        </p:tav>
                                        <p:tav tm="100000">
                                          <p:val>
                                            <p:strVal val="#ppt_h"/>
                                          </p:val>
                                        </p:tav>
                                      </p:tavLst>
                                    </p:anim>
                                    <p:animEffect transition="in" filter="fade">
                                      <p:cBhvr>
                                        <p:cTn id="9" dur="3000"/>
                                        <p:tgtEl>
                                          <p:spTgt spid="11"/>
                                        </p:tgtEl>
                                      </p:cBhvr>
                                    </p:animEffect>
                                    <p:anim calcmode="lin" valueType="num">
                                      <p:cBhvr>
                                        <p:cTn id="10" dur="3000" fill="hold"/>
                                        <p:tgtEl>
                                          <p:spTgt spid="11"/>
                                        </p:tgtEl>
                                        <p:attrNameLst>
                                          <p:attrName>ppt_x</p:attrName>
                                        </p:attrNameLst>
                                      </p:cBhvr>
                                      <p:tavLst>
                                        <p:tav tm="0">
                                          <p:val>
                                            <p:fltVal val="0.5"/>
                                          </p:val>
                                        </p:tav>
                                        <p:tav tm="100000">
                                          <p:val>
                                            <p:strVal val="#ppt_x"/>
                                          </p:val>
                                        </p:tav>
                                      </p:tavLst>
                                    </p:anim>
                                    <p:anim calcmode="lin" valueType="num">
                                      <p:cBhvr>
                                        <p:cTn id="11" dur="3000" fill="hold"/>
                                        <p:tgtEl>
                                          <p:spTgt spid="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fontAlgn="base">
              <a:spcBef>
                <a:spcPct val="50000"/>
              </a:spcBef>
              <a:spcAft>
                <a:spcPct val="0"/>
              </a:spcAft>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28244</TotalTime>
  <Words>702</Words>
  <Application>Microsoft Office PowerPoint</Application>
  <PresentationFormat>Presentación en pantalla (16:9)</PresentationFormat>
  <Paragraphs>21</Paragraphs>
  <Slides>15</Slides>
  <Notes>0</Notes>
  <HiddenSlides>0</HiddenSlides>
  <MMClips>1</MMClips>
  <ScaleCrop>false</ScaleCrop>
  <HeadingPairs>
    <vt:vector size="4" baseType="variant">
      <vt:variant>
        <vt:lpstr>Tema</vt:lpstr>
      </vt:variant>
      <vt:variant>
        <vt:i4>2</vt:i4>
      </vt:variant>
      <vt:variant>
        <vt:lpstr>Títulos de diapositiva</vt:lpstr>
      </vt:variant>
      <vt:variant>
        <vt:i4>15</vt:i4>
      </vt:variant>
    </vt:vector>
  </HeadingPairs>
  <TitlesOfParts>
    <vt:vector size="17"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2449</cp:revision>
  <dcterms:created xsi:type="dcterms:W3CDTF">2012-12-20T15:47:10Z</dcterms:created>
  <dcterms:modified xsi:type="dcterms:W3CDTF">2016-08-19T23:04:34Z</dcterms:modified>
</cp:coreProperties>
</file>