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76" r:id="rId3"/>
    <p:sldId id="257" r:id="rId4"/>
    <p:sldId id="270" r:id="rId5"/>
    <p:sldId id="258" r:id="rId6"/>
    <p:sldId id="259" r:id="rId7"/>
    <p:sldId id="260" r:id="rId8"/>
    <p:sldId id="261" r:id="rId9"/>
    <p:sldId id="262" r:id="rId10"/>
    <p:sldId id="263" r:id="rId11"/>
    <p:sldId id="272" r:id="rId12"/>
    <p:sldId id="264" r:id="rId13"/>
    <p:sldId id="265" r:id="rId14"/>
    <p:sldId id="266" r:id="rId15"/>
    <p:sldId id="267" r:id="rId16"/>
    <p:sldId id="268" r:id="rId17"/>
    <p:sldId id="275" r:id="rId18"/>
    <p:sldId id="277" r:id="rId19"/>
  </p:sldIdLst>
  <p:sldSz cx="12192000" cy="6858000"/>
  <p:notesSz cx="6858000" cy="9144000"/>
  <p:embeddedFontLst>
    <p:embeddedFont>
      <p:font typeface="Amazone BT" panose="03020702040507090A04" pitchFamily="66" charset="0"/>
      <p:regular r:id="rId20"/>
    </p:embeddedFont>
    <p:embeddedFont>
      <p:font typeface="Calibri" panose="020F0502020204030204" pitchFamily="34" charset="0"/>
      <p:regular r:id="rId21"/>
      <p:bold r:id="rId22"/>
      <p:italic r:id="rId23"/>
      <p:boldItalic r:id="rId24"/>
    </p:embeddedFont>
    <p:embeddedFont>
      <p:font typeface="CAC Pinafore" panose="00000400000000000000" pitchFamily="2" charset="0"/>
      <p:regular r:id="rId25"/>
    </p:embeddedFont>
    <p:embeddedFont>
      <p:font typeface="Berlin Sans FB Demi" panose="020E0802020502020306" pitchFamily="34" charset="0"/>
      <p:bold r:id="rId26"/>
    </p:embeddedFont>
    <p:embeddedFont>
      <p:font typeface="Arial Rounded MT Bold" panose="020F0704030504030204" pitchFamily="34" charset="0"/>
      <p:regular r:id="rId27"/>
    </p:embeddedFont>
    <p:embeddedFont>
      <p:font typeface="Calibri Light" panose="020F0302020204030204" pitchFamily="34" charset="0"/>
      <p:regular r:id="rId28"/>
      <p:italic r:id="rId29"/>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w9RxWv242scUmvsnYrerg==" hashData="W82cNckKLtKiBBC778lfRJKBh76yDkVAKbVl43cOFOcFKElilftwEYHifaKIhvw+LOyEaLaDravz4RVZQ15PQ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B551177E-2CB7-4E41-A149-7BBB03BAB42F}" type="datetimeFigureOut">
              <a:rPr lang="es-MX" smtClean="0"/>
              <a:t>17/01/2015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884144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B551177E-2CB7-4E41-A149-7BBB03BAB42F}" type="datetimeFigureOut">
              <a:rPr lang="es-MX" smtClean="0"/>
              <a:t>17/01/2015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3634237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551177E-2CB7-4E41-A149-7BBB03BAB42F}" type="datetimeFigureOut">
              <a:rPr lang="es-MX" smtClean="0"/>
              <a:t>17/01/2015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779437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B551177E-2CB7-4E41-A149-7BBB03BAB42F}" type="datetimeFigureOut">
              <a:rPr lang="es-MX" smtClean="0"/>
              <a:t>17/01/2015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2812063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B551177E-2CB7-4E41-A149-7BBB03BAB42F}" type="datetimeFigureOut">
              <a:rPr lang="es-MX" smtClean="0"/>
              <a:t>17/01/2015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3392742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B551177E-2CB7-4E41-A149-7BBB03BAB42F}" type="datetimeFigureOut">
              <a:rPr lang="es-MX" smtClean="0"/>
              <a:t>17/01/2015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3185088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551177E-2CB7-4E41-A149-7BBB03BAB42F}" type="datetimeFigureOut">
              <a:rPr lang="es-MX" smtClean="0"/>
              <a:t>17/01/2015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2265721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551177E-2CB7-4E41-A149-7BBB03BAB42F}" type="datetimeFigureOut">
              <a:rPr lang="es-MX" smtClean="0"/>
              <a:t>17/01/2015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4093203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551177E-2CB7-4E41-A149-7BBB03BAB42F}" type="datetimeFigureOut">
              <a:rPr lang="es-MX" smtClean="0"/>
              <a:t>17/01/2015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879111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B551177E-2CB7-4E41-A149-7BBB03BAB42F}" type="datetimeFigureOut">
              <a:rPr lang="es-MX" smtClean="0"/>
              <a:t>17/01/2015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377937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B551177E-2CB7-4E41-A149-7BBB03BAB42F}" type="datetimeFigureOut">
              <a:rPr lang="es-MX" smtClean="0"/>
              <a:t>17/01/2015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79A124F-08E3-42B7-9E5D-71FE9D5DEE93}" type="slidenum">
              <a:rPr lang="es-MX" smtClean="0"/>
              <a:t>‹Nº›</a:t>
            </a:fld>
            <a:endParaRPr lang="es-MX"/>
          </a:p>
        </p:txBody>
      </p:sp>
    </p:spTree>
    <p:extLst>
      <p:ext uri="{BB962C8B-B14F-4D97-AF65-F5344CB8AC3E}">
        <p14:creationId xmlns:p14="http://schemas.microsoft.com/office/powerpoint/2010/main" val="1507077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AD884AB6-857B-4F1F-BE03-E639B987719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506845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51177E-2CB7-4E41-A149-7BBB03BAB42F}" type="datetimeFigureOut">
              <a:rPr lang="es-MX" smtClean="0"/>
              <a:t>17/01/2015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9A124F-08E3-42B7-9E5D-71FE9D5DEE93}" type="slidenum">
              <a:rPr lang="es-MX" smtClean="0"/>
              <a:t>‹Nº›</a:t>
            </a:fld>
            <a:endParaRPr lang="es-MX"/>
          </a:p>
        </p:txBody>
      </p:sp>
    </p:spTree>
    <p:extLst>
      <p:ext uri="{BB962C8B-B14F-4D97-AF65-F5344CB8AC3E}">
        <p14:creationId xmlns:p14="http://schemas.microsoft.com/office/powerpoint/2010/main" val="2444747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7321FD4-9010-4A81-BD38-B3760D50D20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78345666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10" Type="http://schemas.openxmlformats.org/officeDocument/2006/relationships/audio" Target="../media/audio1.wav"/><Relationship Id="rId4" Type="http://schemas.openxmlformats.org/officeDocument/2006/relationships/image" Target="../media/image2.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gif"/><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9.jp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1.gif"/><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7.jp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39.png"/><Relationship Id="rId4" Type="http://schemas.openxmlformats.org/officeDocument/2006/relationships/image" Target="../media/image38.jp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tile tx="0" ty="0" sx="100000" sy="100000" flip="none" algn="tl"/>
        </a:blipFill>
        <a:effectLst/>
      </p:bgPr>
    </p:bg>
    <p:spTree>
      <p:nvGrpSpPr>
        <p:cNvPr id="1" name=""/>
        <p:cNvGrpSpPr/>
        <p:nvPr/>
      </p:nvGrpSpPr>
      <p:grpSpPr>
        <a:xfrm>
          <a:off x="0" y="0"/>
          <a:ext cx="0" cy="0"/>
          <a:chOff x="0" y="0"/>
          <a:chExt cx="0" cy="0"/>
        </a:xfrm>
      </p:grpSpPr>
      <p:sp>
        <p:nvSpPr>
          <p:cNvPr id="4" name="Rectángulo 3"/>
          <p:cNvSpPr/>
          <p:nvPr/>
        </p:nvSpPr>
        <p:spPr>
          <a:xfrm>
            <a:off x="515155" y="450761"/>
            <a:ext cx="11178862" cy="59242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6" name="Rectángulo 5"/>
          <p:cNvSpPr/>
          <p:nvPr/>
        </p:nvSpPr>
        <p:spPr>
          <a:xfrm>
            <a:off x="1622736" y="700812"/>
            <a:ext cx="8873544" cy="5318974"/>
          </a:xfrm>
          <a:prstGeom prst="rect">
            <a:avLst/>
          </a:prstGeom>
          <a:blipFill dpi="0"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a:blip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9" name="Imagen 8"/>
          <p:cNvPicPr>
            <a:picLocks noChangeAspect="1"/>
          </p:cNvPicPr>
          <p:nvPr/>
        </p:nvPicPr>
        <p:blipFill>
          <a:blip r:embed="rId6"/>
          <a:stretch>
            <a:fillRect/>
          </a:stretch>
        </p:blipFill>
        <p:spPr>
          <a:xfrm rot="10800000">
            <a:off x="9426911" y="360610"/>
            <a:ext cx="2267105" cy="1931829"/>
          </a:xfrm>
          <a:prstGeom prst="rect">
            <a:avLst/>
          </a:prstGeom>
        </p:spPr>
      </p:pic>
      <p:pic>
        <p:nvPicPr>
          <p:cNvPr id="7" name="Imagen 6"/>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tretch>
            <a:fillRect/>
          </a:stretch>
        </p:blipFill>
        <p:spPr>
          <a:xfrm>
            <a:off x="515155" y="4468968"/>
            <a:ext cx="2242439" cy="1906073"/>
          </a:xfrm>
          <a:prstGeom prst="rect">
            <a:avLst/>
          </a:prstGeom>
        </p:spPr>
      </p:pic>
      <p:sp>
        <p:nvSpPr>
          <p:cNvPr id="5" name="Rectángulo 4"/>
          <p:cNvSpPr/>
          <p:nvPr/>
        </p:nvSpPr>
        <p:spPr>
          <a:xfrm>
            <a:off x="6297768" y="4134117"/>
            <a:ext cx="4198512" cy="1754326"/>
          </a:xfrm>
          <a:prstGeom prst="rect">
            <a:avLst/>
          </a:prstGeom>
          <a:noFill/>
        </p:spPr>
        <p:txBody>
          <a:bodyPr wrap="square" lIns="91440" tIns="45720" rIns="91440" bIns="45720">
            <a:spAutoFit/>
          </a:bodyPr>
          <a:lstStyle/>
          <a:p>
            <a:pPr algn="ctr"/>
            <a:r>
              <a:rPr lang="es-ES" sz="5400" b="1" cap="none" spc="0" dirty="0" smtClean="0">
                <a:ln w="0"/>
                <a:solidFill>
                  <a:schemeClr val="tx1"/>
                </a:solidFill>
                <a:effectLst>
                  <a:outerShdw blurRad="38100" dist="38100" dir="2700000" algn="tl">
                    <a:srgbClr val="000000">
                      <a:alpha val="43137"/>
                    </a:srgbClr>
                  </a:outerShdw>
                </a:effectLst>
                <a:latin typeface="Amazone BT" panose="03020702040507090A04" pitchFamily="66" charset="0"/>
              </a:rPr>
              <a:t>Memorias de</a:t>
            </a:r>
          </a:p>
          <a:p>
            <a:pPr algn="ctr"/>
            <a:r>
              <a:rPr lang="es-ES" sz="5400" b="1" dirty="0">
                <a:ln w="0"/>
                <a:effectLst>
                  <a:outerShdw blurRad="38100" dist="38100" dir="2700000" algn="tl">
                    <a:srgbClr val="000000">
                      <a:alpha val="43137"/>
                    </a:srgbClr>
                  </a:outerShdw>
                </a:effectLst>
                <a:latin typeface="Amazone BT" panose="03020702040507090A04" pitchFamily="66" charset="0"/>
              </a:rPr>
              <a:t>u</a:t>
            </a:r>
            <a:r>
              <a:rPr lang="es-ES" sz="5400" b="1" dirty="0" smtClean="0">
                <a:ln w="0"/>
                <a:effectLst>
                  <a:outerShdw blurRad="38100" dist="38100" dir="2700000" algn="tl">
                    <a:srgbClr val="000000">
                      <a:alpha val="43137"/>
                    </a:srgbClr>
                  </a:outerShdw>
                </a:effectLst>
                <a:latin typeface="Amazone BT" panose="03020702040507090A04" pitchFamily="66" charset="0"/>
              </a:rPr>
              <a:t>n cartero</a:t>
            </a:r>
            <a:endParaRPr lang="es-ES" sz="5400" b="1" cap="none" spc="0" dirty="0">
              <a:ln w="0"/>
              <a:solidFill>
                <a:schemeClr val="tx1"/>
              </a:solidFill>
              <a:effectLst>
                <a:outerShdw blurRad="38100" dist="38100" dir="2700000" algn="tl">
                  <a:srgbClr val="000000">
                    <a:alpha val="43137"/>
                  </a:srgbClr>
                </a:outerShdw>
              </a:effectLst>
              <a:latin typeface="Amazone BT" panose="03020702040507090A04" pitchFamily="66" charset="0"/>
            </a:endParaRPr>
          </a:p>
        </p:txBody>
      </p:sp>
      <p:pic>
        <p:nvPicPr>
          <p:cNvPr id="8" name="Imagen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630743" y="5924530"/>
            <a:ext cx="2063273" cy="456671"/>
          </a:xfrm>
          <a:prstGeom prst="rect">
            <a:avLst/>
          </a:prstGeom>
        </p:spPr>
      </p:pic>
    </p:spTree>
    <p:extLst>
      <p:ext uri="{BB962C8B-B14F-4D97-AF65-F5344CB8AC3E}">
        <p14:creationId xmlns:p14="http://schemas.microsoft.com/office/powerpoint/2010/main" val="3745573801"/>
      </p:ext>
    </p:extLst>
  </p:cSld>
  <p:clrMapOvr>
    <a:masterClrMapping/>
  </p:clrMapOvr>
  <mc:AlternateContent xmlns:mc="http://schemas.openxmlformats.org/markup-compatibility/2006" xmlns:p14="http://schemas.microsoft.com/office/powerpoint/2010/main">
    <mc:Choice Requires="p14">
      <p:transition spd="slow" p14:dur="3000">
        <p14:ripple/>
        <p:sndAc>
          <p:stSnd loop="1">
            <p:snd r:embed="rId2" name="04. Unforgottenunvergessen.wav"/>
          </p:stSnd>
        </p:sndAc>
      </p:transition>
    </mc:Choice>
    <mc:Fallback xmlns="">
      <p:transition spd="slow">
        <p:fade/>
        <p:sndAc>
          <p:stSnd loop="1">
            <p:snd r:embed="rId10" name="04. Unforgottenunvergess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childTnLst>
                          </p:cTn>
                        </p:par>
                        <p:par>
                          <p:cTn id="8" fill="hold">
                            <p:stCondLst>
                              <p:cond delay="2000"/>
                            </p:stCondLst>
                            <p:childTnLst>
                              <p:par>
                                <p:cTn id="9" presetID="1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2000"/>
                                        <p:tgtEl>
                                          <p:spTgt spid="6"/>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500"/>
                                        <p:tgtEl>
                                          <p:spTgt spid="9"/>
                                        </p:tgtEl>
                                      </p:cBhvr>
                                    </p:animEffect>
                                  </p:childTnLst>
                                </p:cTn>
                              </p:par>
                            </p:childTnLst>
                          </p:cTn>
                        </p:par>
                        <p:par>
                          <p:cTn id="19" fill="hold">
                            <p:stCondLst>
                              <p:cond delay="5500"/>
                            </p:stCondLst>
                            <p:childTnLst>
                              <p:par>
                                <p:cTn id="20" presetID="22" presetClass="entr" presetSubtype="8"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2500"/>
                                        <p:tgtEl>
                                          <p:spTgt spid="5"/>
                                        </p:tgtEl>
                                      </p:cBhvr>
                                    </p:animEffect>
                                  </p:childTnLst>
                                </p:cTn>
                              </p:par>
                            </p:childTnLst>
                          </p:cTn>
                        </p:par>
                        <p:par>
                          <p:cTn id="23" fill="hold">
                            <p:stCondLst>
                              <p:cond delay="80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3"/>
          <a:srcRect r="2288" b="2437"/>
          <a:stretch/>
        </p:blipFill>
        <p:spPr>
          <a:xfrm>
            <a:off x="0" y="142004"/>
            <a:ext cx="12192000" cy="6465452"/>
          </a:xfrm>
          <a:prstGeom prst="rect">
            <a:avLst/>
          </a:prstGeom>
        </p:spPr>
      </p:pic>
      <p:pic>
        <p:nvPicPr>
          <p:cNvPr id="9" name="Imagen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1170" y="719022"/>
            <a:ext cx="7254561" cy="5050713"/>
          </a:xfrm>
          <a:prstGeom prst="rect">
            <a:avLst/>
          </a:prstGeom>
        </p:spPr>
      </p:pic>
      <p:sp>
        <p:nvSpPr>
          <p:cNvPr id="10" name="CuadroTexto 9"/>
          <p:cNvSpPr txBox="1"/>
          <p:nvPr/>
        </p:nvSpPr>
        <p:spPr>
          <a:xfrm>
            <a:off x="708339" y="1159099"/>
            <a:ext cx="3232596" cy="4241546"/>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Don Benjamín </a:t>
            </a:r>
            <a:r>
              <a:rPr lang="es-MX" sz="2800" dirty="0" smtClean="0">
                <a:latin typeface="CAC Pinafore" panose="00000400000000000000" pitchFamily="2" charset="0"/>
                <a:ea typeface="Calibri" panose="020F0502020204030204" pitchFamily="34" charset="0"/>
                <a:cs typeface="Arial" panose="020B0604020202020204" pitchFamily="34" charset="0"/>
              </a:rPr>
              <a:t>es </a:t>
            </a:r>
            <a:r>
              <a:rPr lang="es-MX" sz="2800" dirty="0">
                <a:latin typeface="CAC Pinafore" panose="00000400000000000000" pitchFamily="2" charset="0"/>
                <a:ea typeface="Calibri" panose="020F0502020204030204" pitchFamily="34" charset="0"/>
                <a:cs typeface="Arial" panose="020B0604020202020204" pitchFamily="34" charset="0"/>
              </a:rPr>
              <a:t>cartero desde </a:t>
            </a:r>
            <a:r>
              <a:rPr lang="es-MX" sz="2800" dirty="0" smtClean="0">
                <a:latin typeface="CAC Pinafore" panose="00000400000000000000" pitchFamily="2" charset="0"/>
                <a:ea typeface="Calibri" panose="020F0502020204030204" pitchFamily="34" charset="0"/>
                <a:cs typeface="Arial" panose="020B0604020202020204" pitchFamily="34" charset="0"/>
              </a:rPr>
              <a:t>hace </a:t>
            </a:r>
            <a:r>
              <a:rPr lang="es-MX" sz="2800" dirty="0">
                <a:latin typeface="CAC Pinafore" panose="00000400000000000000" pitchFamily="2" charset="0"/>
                <a:ea typeface="Calibri" panose="020F0502020204030204" pitchFamily="34" charset="0"/>
                <a:cs typeface="Arial" panose="020B0604020202020204" pitchFamily="34" charset="0"/>
              </a:rPr>
              <a:t>muchos años en el barrio La Paloma. En sus buenos tiempos </a:t>
            </a:r>
            <a:r>
              <a:rPr lang="es-MX" sz="2800" dirty="0" smtClean="0">
                <a:latin typeface="CAC Pinafore" panose="00000400000000000000" pitchFamily="2" charset="0"/>
                <a:ea typeface="Calibri" panose="020F0502020204030204" pitchFamily="34" charset="0"/>
                <a:cs typeface="Arial" panose="020B0604020202020204" pitchFamily="34" charset="0"/>
              </a:rPr>
              <a:t>hizo </a:t>
            </a:r>
            <a:r>
              <a:rPr lang="es-MX" sz="2800" dirty="0">
                <a:latin typeface="CAC Pinafore" panose="00000400000000000000" pitchFamily="2" charset="0"/>
                <a:ea typeface="Calibri" panose="020F0502020204030204" pitchFamily="34" charset="0"/>
                <a:cs typeface="Arial" panose="020B0604020202020204" pitchFamily="34" charset="0"/>
              </a:rPr>
              <a:t>felices a muchas </a:t>
            </a:r>
            <a:r>
              <a:rPr lang="es-MX" sz="2800" dirty="0" smtClean="0">
                <a:latin typeface="CAC Pinafore" panose="00000400000000000000" pitchFamily="2" charset="0"/>
                <a:ea typeface="Calibri" panose="020F0502020204030204" pitchFamily="34" charset="0"/>
                <a:cs typeface="Arial" panose="020B0604020202020204" pitchFamily="34" charset="0"/>
              </a:rPr>
              <a:t>chicas </a:t>
            </a:r>
            <a:r>
              <a:rPr lang="es-MX" sz="2800" dirty="0">
                <a:latin typeface="CAC Pinafore" panose="00000400000000000000" pitchFamily="2" charset="0"/>
                <a:ea typeface="Calibri" panose="020F0502020204030204" pitchFamily="34" charset="0"/>
                <a:cs typeface="Arial" panose="020B0604020202020204" pitchFamily="34" charset="0"/>
              </a:rPr>
              <a:t>que esperaban ansiosas carta de sus novios, al igual que </a:t>
            </a:r>
            <a:r>
              <a:rPr lang="es-MX" sz="2800" dirty="0" smtClean="0">
                <a:latin typeface="CAC Pinafore" panose="00000400000000000000" pitchFamily="2" charset="0"/>
                <a:ea typeface="Calibri" panose="020F0502020204030204" pitchFamily="34" charset="0"/>
                <a:cs typeface="Arial" panose="020B0604020202020204" pitchFamily="34" charset="0"/>
              </a:rPr>
              <a:t>ha sido </a:t>
            </a:r>
            <a:r>
              <a:rPr lang="es-MX" sz="2800" dirty="0">
                <a:latin typeface="CAC Pinafore" panose="00000400000000000000" pitchFamily="2" charset="0"/>
                <a:ea typeface="Calibri" panose="020F0502020204030204" pitchFamily="34" charset="0"/>
                <a:cs typeface="Arial" panose="020B0604020202020204" pitchFamily="34" charset="0"/>
              </a:rPr>
              <a:t>lazo entre familiares y amigos lejanos.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5372255"/>
      </p:ext>
    </p:extLst>
  </p:cSld>
  <p:clrMapOvr>
    <a:masterClrMapping/>
  </p:clrMapOvr>
  <mc:AlternateContent xmlns:mc="http://schemas.openxmlformats.org/markup-compatibility/2006" xmlns:p14="http://schemas.microsoft.com/office/powerpoint/2010/main">
    <mc:Choice Requires="p14">
      <p:transition spd="slow" p14:dur="20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2000"/>
                                        <p:tgtEl>
                                          <p:spTgt spid="8"/>
                                        </p:tgtEl>
                                      </p:cBhvr>
                                    </p:animEffect>
                                  </p:childTnLst>
                                </p:cTn>
                              </p:par>
                            </p:childTnLst>
                          </p:cTn>
                        </p:par>
                        <p:par>
                          <p:cTn id="8" fill="hold">
                            <p:stCondLst>
                              <p:cond delay="2000"/>
                            </p:stCondLst>
                            <p:childTnLst>
                              <p:par>
                                <p:cTn id="9" presetID="6" presetClass="entr" presetSubtype="3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out)">
                                      <p:cBhvr>
                                        <p:cTn id="11" dur="2000"/>
                                        <p:tgtEl>
                                          <p:spTgt spid="9"/>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stretch>
            <a:fillRect/>
          </a:stretch>
        </p:blipFill>
        <p:spPr>
          <a:xfrm>
            <a:off x="-529" y="78882"/>
            <a:ext cx="12193057" cy="6468417"/>
          </a:xfrm>
          <a:prstGeom prst="rect">
            <a:avLst/>
          </a:prstGeom>
        </p:spPr>
      </p:pic>
      <p:sp>
        <p:nvSpPr>
          <p:cNvPr id="2" name="CuadroTexto 1"/>
          <p:cNvSpPr txBox="1"/>
          <p:nvPr/>
        </p:nvSpPr>
        <p:spPr>
          <a:xfrm>
            <a:off x="708338" y="1120462"/>
            <a:ext cx="3992451" cy="4241546"/>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Lo que más le gustaba a don Benjamín era ver la cara de felicidad de las personas al abrir la puerta y verlo allí con una carta para </a:t>
            </a:r>
            <a:r>
              <a:rPr lang="es-MX" sz="2800" dirty="0" smtClean="0">
                <a:latin typeface="CAC Pinafore" panose="00000400000000000000" pitchFamily="2" charset="0"/>
                <a:ea typeface="Calibri" panose="020F0502020204030204" pitchFamily="34" charset="0"/>
                <a:cs typeface="Arial" panose="020B0604020202020204" pitchFamily="34" charset="0"/>
              </a:rPr>
              <a:t>ellas </a:t>
            </a:r>
            <a:r>
              <a:rPr lang="es-MX" sz="2800" dirty="0">
                <a:latin typeface="CAC Pinafore" panose="00000400000000000000" pitchFamily="2" charset="0"/>
                <a:ea typeface="Calibri" panose="020F0502020204030204" pitchFamily="34" charset="0"/>
                <a:cs typeface="Arial" panose="020B0604020202020204" pitchFamily="34" charset="0"/>
              </a:rPr>
              <a:t>en sus manos. Pero los tiempos cambiaron y con la aparición de las computadoras y el internet, don Benjamín </a:t>
            </a:r>
            <a:r>
              <a:rPr lang="es-MX" sz="2800" dirty="0" smtClean="0">
                <a:latin typeface="CAC Pinafore" panose="00000400000000000000" pitchFamily="2" charset="0"/>
                <a:ea typeface="Calibri" panose="020F0502020204030204" pitchFamily="34" charset="0"/>
                <a:cs typeface="Arial" panose="020B0604020202020204" pitchFamily="34" charset="0"/>
              </a:rPr>
              <a:t>ha sido </a:t>
            </a:r>
            <a:r>
              <a:rPr lang="es-MX" sz="2800" dirty="0">
                <a:latin typeface="CAC Pinafore" panose="00000400000000000000" pitchFamily="2" charset="0"/>
                <a:ea typeface="Calibri" panose="020F0502020204030204" pitchFamily="34" charset="0"/>
                <a:cs typeface="Arial" panose="020B0604020202020204" pitchFamily="34" charset="0"/>
              </a:rPr>
              <a:t>reemplazado por una máquina.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4879" y="961350"/>
            <a:ext cx="6838682" cy="4663612"/>
          </a:xfrm>
          <a:prstGeom prst="rect">
            <a:avLst/>
          </a:prstGeom>
          <a:effectLst>
            <a:softEdge rad="317500"/>
          </a:effectLst>
        </p:spPr>
      </p:pic>
    </p:spTree>
    <p:extLst>
      <p:ext uri="{BB962C8B-B14F-4D97-AF65-F5344CB8AC3E}">
        <p14:creationId xmlns:p14="http://schemas.microsoft.com/office/powerpoint/2010/main" val="3890553652"/>
      </p:ext>
    </p:extLst>
  </p:cSld>
  <p:clrMapOvr>
    <a:masterClrMapping/>
  </p:clrMapOvr>
  <mc:AlternateContent xmlns:mc="http://schemas.openxmlformats.org/markup-compatibility/2006" xmlns:p14="http://schemas.microsoft.com/office/powerpoint/2010/main">
    <mc:Choice Requires="p14">
      <p:transition spd="slow" p14:dur="20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56154"/>
            <a:ext cx="12193057" cy="6468417"/>
          </a:xfrm>
          <a:prstGeom prst="rect">
            <a:avLst/>
          </a:prstGeom>
        </p:spPr>
      </p:pic>
      <p:sp>
        <p:nvSpPr>
          <p:cNvPr id="2" name="CuadroTexto 1"/>
          <p:cNvSpPr txBox="1"/>
          <p:nvPr/>
        </p:nvSpPr>
        <p:spPr>
          <a:xfrm>
            <a:off x="772733" y="1043190"/>
            <a:ext cx="3528812" cy="4241546"/>
          </a:xfrm>
          <a:prstGeom prst="rect">
            <a:avLst/>
          </a:prstGeom>
          <a:noFill/>
        </p:spPr>
        <p:txBody>
          <a:bodyPr wrap="square" rtlCol="0">
            <a:spAutoFit/>
          </a:bodyPr>
          <a:lstStyle/>
          <a:p>
            <a:pPr algn="ctr">
              <a:lnSpc>
                <a:spcPct val="107000"/>
              </a:lnSpc>
              <a:spcAft>
                <a:spcPts val="800"/>
              </a:spcAft>
            </a:pPr>
            <a:r>
              <a:rPr lang="es-MX" sz="2800" dirty="0" smtClean="0">
                <a:latin typeface="CAC Pinafore" panose="00000400000000000000" pitchFamily="2" charset="0"/>
                <a:ea typeface="Calibri" panose="020F0502020204030204" pitchFamily="34" charset="0"/>
                <a:cs typeface="Arial" panose="020B0604020202020204" pitchFamily="34" charset="0"/>
              </a:rPr>
              <a:t>El </a:t>
            </a:r>
            <a:r>
              <a:rPr lang="es-MX" sz="2800" dirty="0">
                <a:latin typeface="CAC Pinafore" panose="00000400000000000000" pitchFamily="2" charset="0"/>
                <a:ea typeface="Calibri" panose="020F0502020204030204" pitchFamily="34" charset="0"/>
                <a:cs typeface="Arial" panose="020B0604020202020204" pitchFamily="34" charset="0"/>
              </a:rPr>
              <a:t>trabajo para él </a:t>
            </a:r>
            <a:r>
              <a:rPr lang="es-MX" sz="2800" dirty="0" smtClean="0">
                <a:latin typeface="CAC Pinafore" panose="00000400000000000000" pitchFamily="2" charset="0"/>
                <a:ea typeface="Calibri" panose="020F0502020204030204" pitchFamily="34" charset="0"/>
                <a:cs typeface="Arial" panose="020B0604020202020204" pitchFamily="34" charset="0"/>
              </a:rPr>
              <a:t>ha ido </a:t>
            </a:r>
            <a:r>
              <a:rPr lang="es-MX" sz="2800" dirty="0">
                <a:latin typeface="CAC Pinafore" panose="00000400000000000000" pitchFamily="2" charset="0"/>
                <a:ea typeface="Calibri" panose="020F0502020204030204" pitchFamily="34" charset="0"/>
                <a:cs typeface="Arial" panose="020B0604020202020204" pitchFamily="34" charset="0"/>
              </a:rPr>
              <a:t>decayendo cada vez más y ahora </a:t>
            </a:r>
            <a:r>
              <a:rPr lang="es-MX" sz="2800" dirty="0" smtClean="0">
                <a:latin typeface="CAC Pinafore" panose="00000400000000000000" pitchFamily="2" charset="0"/>
                <a:ea typeface="Calibri" panose="020F0502020204030204" pitchFamily="34" charset="0"/>
                <a:cs typeface="Arial" panose="020B0604020202020204" pitchFamily="34" charset="0"/>
              </a:rPr>
              <a:t>casi solo </a:t>
            </a:r>
            <a:r>
              <a:rPr lang="es-MX" sz="2800" dirty="0">
                <a:latin typeface="CAC Pinafore" panose="00000400000000000000" pitchFamily="2" charset="0"/>
                <a:ea typeface="Calibri" panose="020F0502020204030204" pitchFamily="34" charset="0"/>
                <a:cs typeface="Arial" panose="020B0604020202020204" pitchFamily="34" charset="0"/>
              </a:rPr>
              <a:t>reparte cuentas y publicidad. De vez en cuando le toca entregar correspondencia a personas mayores que no hacen uso de correo electrónico, pero </a:t>
            </a:r>
            <a:r>
              <a:rPr lang="es-MX" sz="2800" dirty="0" smtClean="0">
                <a:latin typeface="CAC Pinafore" panose="00000400000000000000" pitchFamily="2" charset="0"/>
                <a:ea typeface="Calibri" panose="020F0502020204030204" pitchFamily="34" charset="0"/>
                <a:cs typeface="Arial" panose="020B0604020202020204" pitchFamily="34" charset="0"/>
              </a:rPr>
              <a:t>solo </a:t>
            </a:r>
            <a:r>
              <a:rPr lang="es-MX" sz="2800" dirty="0">
                <a:latin typeface="CAC Pinafore" panose="00000400000000000000" pitchFamily="2" charset="0"/>
                <a:ea typeface="Calibri" panose="020F0502020204030204" pitchFamily="34" charset="0"/>
                <a:cs typeface="Arial" panose="020B0604020202020204" pitchFamily="34" charset="0"/>
              </a:rPr>
              <a:t>esporádicamente.</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6973" y="677686"/>
            <a:ext cx="7314669" cy="5502626"/>
          </a:xfrm>
          <a:prstGeom prst="rect">
            <a:avLst/>
          </a:prstGeom>
        </p:spPr>
      </p:pic>
    </p:spTree>
    <p:extLst>
      <p:ext uri="{BB962C8B-B14F-4D97-AF65-F5344CB8AC3E}">
        <p14:creationId xmlns:p14="http://schemas.microsoft.com/office/powerpoint/2010/main" val="2616574336"/>
      </p:ext>
    </p:extLst>
  </p:cSld>
  <p:clrMapOvr>
    <a:masterClrMapping/>
  </p:clrMapOvr>
  <mc:AlternateContent xmlns:mc="http://schemas.openxmlformats.org/markup-compatibility/2006" xmlns:p14="http://schemas.microsoft.com/office/powerpoint/2010/main">
    <mc:Choice Requires="p14">
      <p:transition spd="slow" p14:dur="2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17"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ppt_h/2"/>
                                          </p:val>
                                        </p:tav>
                                        <p:tav tm="100000">
                                          <p:val>
                                            <p:strVal val="#ppt_y"/>
                                          </p:val>
                                        </p:tav>
                                      </p:tavLst>
                                    </p:anim>
                                    <p:anim calcmode="lin" valueType="num">
                                      <p:cBhvr>
                                        <p:cTn id="13" dur="2000" fill="hold"/>
                                        <p:tgtEl>
                                          <p:spTgt spid="6"/>
                                        </p:tgtEl>
                                        <p:attrNameLst>
                                          <p:attrName>ppt_w</p:attrName>
                                        </p:attrNameLst>
                                      </p:cBhvr>
                                      <p:tavLst>
                                        <p:tav tm="0">
                                          <p:val>
                                            <p:strVal val="#ppt_w"/>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childTnLst>
                                </p:cTn>
                              </p:par>
                            </p:childTnLst>
                          </p:cTn>
                        </p:par>
                        <p:par>
                          <p:cTn id="15" fill="hold">
                            <p:stCondLst>
                              <p:cond delay="4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669701" y="831269"/>
            <a:ext cx="3927394" cy="4860358"/>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Don Benjamín </a:t>
            </a:r>
            <a:r>
              <a:rPr lang="es-MX" sz="2800" dirty="0" smtClean="0">
                <a:latin typeface="CAC Pinafore" panose="00000400000000000000" pitchFamily="2" charset="0"/>
                <a:ea typeface="Calibri" panose="020F0502020204030204" pitchFamily="34" charset="0"/>
                <a:cs typeface="Arial" panose="020B0604020202020204" pitchFamily="34" charset="0"/>
              </a:rPr>
              <a:t>añora </a:t>
            </a:r>
            <a:r>
              <a:rPr lang="es-MX" sz="2800" dirty="0">
                <a:latin typeface="CAC Pinafore" panose="00000400000000000000" pitchFamily="2" charset="0"/>
                <a:ea typeface="Calibri" panose="020F0502020204030204" pitchFamily="34" charset="0"/>
                <a:cs typeface="Arial" panose="020B0604020202020204" pitchFamily="34" charset="0"/>
              </a:rPr>
              <a:t>esos tiempos en que se sentía una persona importante, un servidor público muy necesario, conocido y querido por todos. Se </a:t>
            </a:r>
            <a:r>
              <a:rPr lang="es-MX" sz="2800" dirty="0" smtClean="0">
                <a:latin typeface="CAC Pinafore" panose="00000400000000000000" pitchFamily="2" charset="0"/>
                <a:ea typeface="Calibri" panose="020F0502020204030204" pitchFamily="34" charset="0"/>
                <a:cs typeface="Arial" panose="020B0604020202020204" pitchFamily="34" charset="0"/>
              </a:rPr>
              <a:t>está </a:t>
            </a:r>
            <a:r>
              <a:rPr lang="es-MX" sz="2800" dirty="0">
                <a:latin typeface="CAC Pinafore" panose="00000400000000000000" pitchFamily="2" charset="0"/>
                <a:ea typeface="Calibri" panose="020F0502020204030204" pitchFamily="34" charset="0"/>
                <a:cs typeface="Arial" panose="020B0604020202020204" pitchFamily="34" charset="0"/>
              </a:rPr>
              <a:t>empezando a sentir inútil, viejo y sin esperanzas, pero </a:t>
            </a:r>
            <a:r>
              <a:rPr lang="es-MX" sz="2800" dirty="0" smtClean="0">
                <a:latin typeface="CAC Pinafore" panose="00000400000000000000" pitchFamily="2" charset="0"/>
                <a:ea typeface="Calibri" panose="020F0502020204030204" pitchFamily="34" charset="0"/>
                <a:cs typeface="Arial" panose="020B0604020202020204" pitchFamily="34" charset="0"/>
              </a:rPr>
              <a:t>sigue </a:t>
            </a:r>
            <a:r>
              <a:rPr lang="es-MX" sz="2800" dirty="0">
                <a:latin typeface="CAC Pinafore" panose="00000400000000000000" pitchFamily="2" charset="0"/>
                <a:ea typeface="Calibri" panose="020F0502020204030204" pitchFamily="34" charset="0"/>
                <a:cs typeface="Arial" panose="020B0604020202020204" pitchFamily="34" charset="0"/>
              </a:rPr>
              <a:t>cumpliendo con su deber, cada mañana </a:t>
            </a:r>
            <a:r>
              <a:rPr lang="es-MX" sz="2800" dirty="0" smtClean="0">
                <a:latin typeface="CAC Pinafore" panose="00000400000000000000" pitchFamily="2" charset="0"/>
                <a:ea typeface="Calibri" panose="020F0502020204030204" pitchFamily="34" charset="0"/>
                <a:cs typeface="Arial" panose="020B0604020202020204" pitchFamily="34" charset="0"/>
              </a:rPr>
              <a:t>va </a:t>
            </a:r>
            <a:r>
              <a:rPr lang="es-MX" sz="2800" dirty="0">
                <a:latin typeface="CAC Pinafore" panose="00000400000000000000" pitchFamily="2" charset="0"/>
                <a:ea typeface="Calibri" panose="020F0502020204030204" pitchFamily="34" charset="0"/>
                <a:cs typeface="Arial" panose="020B0604020202020204" pitchFamily="34" charset="0"/>
              </a:rPr>
              <a:t>a la oficina de correos, </a:t>
            </a:r>
            <a:r>
              <a:rPr lang="es-MX" sz="2800" dirty="0" smtClean="0">
                <a:latin typeface="CAC Pinafore" panose="00000400000000000000" pitchFamily="2" charset="0"/>
                <a:ea typeface="Calibri" panose="020F0502020204030204" pitchFamily="34" charset="0"/>
                <a:cs typeface="Arial" panose="020B0604020202020204" pitchFamily="34" charset="0"/>
              </a:rPr>
              <a:t>recibe </a:t>
            </a:r>
            <a:r>
              <a:rPr lang="es-MX" sz="2800" dirty="0">
                <a:latin typeface="CAC Pinafore" panose="00000400000000000000" pitchFamily="2" charset="0"/>
                <a:ea typeface="Calibri" panose="020F0502020204030204" pitchFamily="34" charset="0"/>
                <a:cs typeface="Arial" panose="020B0604020202020204" pitchFamily="34" charset="0"/>
              </a:rPr>
              <a:t>su encargo, </a:t>
            </a:r>
            <a:r>
              <a:rPr lang="es-MX" sz="2800" dirty="0" smtClean="0">
                <a:latin typeface="CAC Pinafore" panose="00000400000000000000" pitchFamily="2" charset="0"/>
                <a:ea typeface="Calibri" panose="020F0502020204030204" pitchFamily="34" charset="0"/>
                <a:cs typeface="Arial" panose="020B0604020202020204" pitchFamily="34" charset="0"/>
              </a:rPr>
              <a:t>sale </a:t>
            </a:r>
            <a:r>
              <a:rPr lang="es-MX" sz="2800" dirty="0">
                <a:latin typeface="CAC Pinafore" panose="00000400000000000000" pitchFamily="2" charset="0"/>
                <a:ea typeface="Calibri" panose="020F0502020204030204" pitchFamily="34" charset="0"/>
                <a:cs typeface="Arial" panose="020B0604020202020204" pitchFamily="34" charset="0"/>
              </a:rPr>
              <a:t>y </a:t>
            </a:r>
            <a:r>
              <a:rPr lang="es-MX" sz="2800" dirty="0" smtClean="0">
                <a:latin typeface="CAC Pinafore" panose="00000400000000000000" pitchFamily="2" charset="0"/>
                <a:ea typeface="Calibri" panose="020F0502020204030204" pitchFamily="34" charset="0"/>
                <a:cs typeface="Arial" panose="020B0604020202020204" pitchFamily="34" charset="0"/>
              </a:rPr>
              <a:t>empieza </a:t>
            </a:r>
            <a:r>
              <a:rPr lang="es-MX" sz="2800" dirty="0">
                <a:latin typeface="CAC Pinafore" panose="00000400000000000000" pitchFamily="2" charset="0"/>
                <a:ea typeface="Calibri" panose="020F0502020204030204" pitchFamily="34" charset="0"/>
                <a:cs typeface="Arial" panose="020B0604020202020204" pitchFamily="34" charset="0"/>
              </a:rPr>
              <a:t>a caminar hacia su ruta.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97095" y="831269"/>
            <a:ext cx="6539696" cy="4964224"/>
          </a:xfrm>
          <a:prstGeom prst="rect">
            <a:avLst/>
          </a:prstGeom>
        </p:spPr>
      </p:pic>
    </p:spTree>
    <p:extLst>
      <p:ext uri="{BB962C8B-B14F-4D97-AF65-F5344CB8AC3E}">
        <p14:creationId xmlns:p14="http://schemas.microsoft.com/office/powerpoint/2010/main" val="3637625399"/>
      </p:ext>
    </p:extLst>
  </p:cSld>
  <p:clrMapOvr>
    <a:masterClrMapping/>
  </p:clrMapOvr>
  <mc:AlternateContent xmlns:mc="http://schemas.openxmlformats.org/markup-compatibility/2006" xmlns:p14="http://schemas.microsoft.com/office/powerpoint/2010/main">
    <mc:Choice Requires="p14">
      <p:transition spd="slow" p14:dur="20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656824" y="785611"/>
            <a:ext cx="3795858" cy="4640501"/>
          </a:xfrm>
          <a:prstGeom prst="rect">
            <a:avLst/>
          </a:prstGeom>
          <a:noFill/>
        </p:spPr>
        <p:txBody>
          <a:bodyPr wrap="square" rtlCol="0">
            <a:spAutoFit/>
          </a:bodyPr>
          <a:lstStyle/>
          <a:p>
            <a:pPr algn="ctr">
              <a:lnSpc>
                <a:spcPct val="107000"/>
              </a:lnSpc>
              <a:spcAft>
                <a:spcPts val="800"/>
              </a:spcAft>
            </a:pPr>
            <a:r>
              <a:rPr lang="es-MX" sz="2800" dirty="0" smtClean="0">
                <a:latin typeface="CAC Pinafore" panose="00000400000000000000" pitchFamily="2" charset="0"/>
                <a:ea typeface="Calibri" panose="020F0502020204030204" pitchFamily="34" charset="0"/>
                <a:cs typeface="Arial" panose="020B0604020202020204" pitchFamily="34" charset="0"/>
              </a:rPr>
              <a:t>Recorre </a:t>
            </a:r>
            <a:r>
              <a:rPr lang="es-MX" sz="2800" dirty="0">
                <a:latin typeface="CAC Pinafore" panose="00000400000000000000" pitchFamily="2" charset="0"/>
                <a:ea typeface="Calibri" panose="020F0502020204030204" pitchFamily="34" charset="0"/>
                <a:cs typeface="Arial" panose="020B0604020202020204" pitchFamily="34" charset="0"/>
              </a:rPr>
              <a:t>el mismo camino cada día, todo a su alrededor le </a:t>
            </a:r>
            <a:r>
              <a:rPr lang="es-MX" sz="2800" dirty="0" smtClean="0">
                <a:latin typeface="CAC Pinafore" panose="00000400000000000000" pitchFamily="2" charset="0"/>
                <a:ea typeface="Calibri" panose="020F0502020204030204" pitchFamily="34" charset="0"/>
                <a:cs typeface="Arial" panose="020B0604020202020204" pitchFamily="34" charset="0"/>
              </a:rPr>
              <a:t>es </a:t>
            </a:r>
            <a:r>
              <a:rPr lang="es-MX" sz="2800" dirty="0">
                <a:latin typeface="CAC Pinafore" panose="00000400000000000000" pitchFamily="2" charset="0"/>
                <a:ea typeface="Calibri" panose="020F0502020204030204" pitchFamily="34" charset="0"/>
                <a:cs typeface="Arial" panose="020B0604020202020204" pitchFamily="34" charset="0"/>
              </a:rPr>
              <a:t>familiar y las personas </a:t>
            </a:r>
            <a:r>
              <a:rPr lang="es-MX" sz="2800" dirty="0" smtClean="0">
                <a:latin typeface="CAC Pinafore" panose="00000400000000000000" pitchFamily="2" charset="0"/>
                <a:ea typeface="Calibri" panose="020F0502020204030204" pitchFamily="34" charset="0"/>
                <a:cs typeface="Arial" panose="020B0604020202020204" pitchFamily="34" charset="0"/>
              </a:rPr>
              <a:t>siguen </a:t>
            </a:r>
            <a:r>
              <a:rPr lang="es-MX" sz="2800" dirty="0">
                <a:latin typeface="CAC Pinafore" panose="00000400000000000000" pitchFamily="2" charset="0"/>
                <a:ea typeface="Calibri" panose="020F0502020204030204" pitchFamily="34" charset="0"/>
                <a:cs typeface="Arial" panose="020B0604020202020204" pitchFamily="34" charset="0"/>
              </a:rPr>
              <a:t>saludándolo con amabilidad, aunque ya no </a:t>
            </a:r>
            <a:r>
              <a:rPr lang="es-MX" sz="2800" dirty="0" smtClean="0">
                <a:latin typeface="CAC Pinafore" panose="00000400000000000000" pitchFamily="2" charset="0"/>
                <a:ea typeface="Calibri" panose="020F0502020204030204" pitchFamily="34" charset="0"/>
                <a:cs typeface="Arial" panose="020B0604020202020204" pitchFamily="34" charset="0"/>
              </a:rPr>
              <a:t>requieren </a:t>
            </a:r>
            <a:r>
              <a:rPr lang="es-MX" sz="2800" dirty="0">
                <a:latin typeface="CAC Pinafore" panose="00000400000000000000" pitchFamily="2" charset="0"/>
                <a:ea typeface="Calibri" panose="020F0502020204030204" pitchFamily="34" charset="0"/>
                <a:cs typeface="Arial" panose="020B0604020202020204" pitchFamily="34" charset="0"/>
              </a:rPr>
              <a:t>de sus servicios como antes. Al pasar por cada casa, su mente </a:t>
            </a:r>
            <a:r>
              <a:rPr lang="es-MX" sz="2800" dirty="0" smtClean="0">
                <a:latin typeface="CAC Pinafore" panose="00000400000000000000" pitchFamily="2" charset="0"/>
                <a:ea typeface="Calibri" panose="020F0502020204030204" pitchFamily="34" charset="0"/>
                <a:cs typeface="Arial" panose="020B0604020202020204" pitchFamily="34" charset="0"/>
              </a:rPr>
              <a:t>regresa </a:t>
            </a:r>
            <a:r>
              <a:rPr lang="es-MX" sz="2800" dirty="0">
                <a:latin typeface="CAC Pinafore" panose="00000400000000000000" pitchFamily="2" charset="0"/>
                <a:ea typeface="Calibri" panose="020F0502020204030204" pitchFamily="34" charset="0"/>
                <a:cs typeface="Arial" panose="020B0604020202020204" pitchFamily="34" charset="0"/>
              </a:rPr>
              <a:t>al pasado, recordando rostros y emociones…</a:t>
            </a:r>
            <a:endParaRPr lang="es-MX" sz="2800" dirty="0">
              <a:latin typeface="CAC Pinafore" panose="000004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s-MX" dirty="0">
                <a:latin typeface="Arial Rounded MT Bold" panose="020F0704030504030204" pitchFamily="34" charset="0"/>
                <a:ea typeface="Calibri" panose="020F0502020204030204" pitchFamily="34" charset="0"/>
                <a:cs typeface="Arial" panose="020B0604020202020204" pitchFamily="34" charset="0"/>
              </a:rPr>
              <a:t> </a:t>
            </a:r>
            <a:endParaRPr lang="es-MX"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2681" y="647906"/>
            <a:ext cx="7048153" cy="5302133"/>
          </a:xfrm>
          <a:prstGeom prst="rect">
            <a:avLst/>
          </a:prstGeom>
        </p:spPr>
      </p:pic>
    </p:spTree>
    <p:extLst>
      <p:ext uri="{BB962C8B-B14F-4D97-AF65-F5344CB8AC3E}">
        <p14:creationId xmlns:p14="http://schemas.microsoft.com/office/powerpoint/2010/main" val="758366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flipH="1">
            <a:off x="663905" y="682580"/>
            <a:ext cx="4410371" cy="5266185"/>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Cuando </a:t>
            </a:r>
            <a:r>
              <a:rPr lang="es-MX" sz="2800" dirty="0" smtClean="0">
                <a:latin typeface="CAC Pinafore" panose="00000400000000000000" pitchFamily="2" charset="0"/>
                <a:ea typeface="Calibri" panose="020F0502020204030204" pitchFamily="34" charset="0"/>
                <a:cs typeface="Arial" panose="020B0604020202020204" pitchFamily="34" charset="0"/>
              </a:rPr>
              <a:t>pasa </a:t>
            </a:r>
            <a:r>
              <a:rPr lang="es-MX" sz="2800" dirty="0">
                <a:latin typeface="CAC Pinafore" panose="00000400000000000000" pitchFamily="2" charset="0"/>
                <a:ea typeface="Calibri" panose="020F0502020204030204" pitchFamily="34" charset="0"/>
                <a:cs typeface="Arial" panose="020B0604020202020204" pitchFamily="34" charset="0"/>
              </a:rPr>
              <a:t>por la casa de </a:t>
            </a:r>
            <a:r>
              <a:rPr lang="es-MX" sz="2800" dirty="0" smtClean="0">
                <a:latin typeface="CAC Pinafore" panose="00000400000000000000" pitchFamily="2" charset="0"/>
                <a:ea typeface="Calibri" panose="020F0502020204030204" pitchFamily="34" charset="0"/>
                <a:cs typeface="Arial" panose="020B0604020202020204" pitchFamily="34" charset="0"/>
              </a:rPr>
              <a:t>la señorita </a:t>
            </a:r>
            <a:r>
              <a:rPr lang="es-MX" sz="2800" dirty="0">
                <a:latin typeface="CAC Pinafore" panose="00000400000000000000" pitchFamily="2" charset="0"/>
                <a:ea typeface="Calibri" panose="020F0502020204030204" pitchFamily="34" charset="0"/>
                <a:cs typeface="Arial" panose="020B0604020202020204" pitchFamily="34" charset="0"/>
              </a:rPr>
              <a:t>Elena, aquella que antaño lo esperaba en la </a:t>
            </a:r>
            <a:r>
              <a:rPr lang="es-MX" sz="2800" dirty="0" smtClean="0">
                <a:latin typeface="CAC Pinafore" panose="00000400000000000000" pitchFamily="2" charset="0"/>
                <a:ea typeface="Calibri" panose="020F0502020204030204" pitchFamily="34" charset="0"/>
                <a:cs typeface="Arial" panose="020B0604020202020204" pitchFamily="34" charset="0"/>
              </a:rPr>
              <a:t>puerta </a:t>
            </a:r>
            <a:r>
              <a:rPr lang="es-MX" sz="2800" dirty="0">
                <a:latin typeface="CAC Pinafore" panose="00000400000000000000" pitchFamily="2" charset="0"/>
                <a:ea typeface="Calibri" panose="020F0502020204030204" pitchFamily="34" charset="0"/>
                <a:cs typeface="Arial" panose="020B0604020202020204" pitchFamily="34" charset="0"/>
              </a:rPr>
              <a:t>para preguntarle si había algo para ella, la </a:t>
            </a:r>
            <a:r>
              <a:rPr lang="es-MX" sz="2800" dirty="0" smtClean="0">
                <a:latin typeface="CAC Pinafore" panose="00000400000000000000" pitchFamily="2" charset="0"/>
                <a:ea typeface="Calibri" panose="020F0502020204030204" pitchFamily="34" charset="0"/>
                <a:cs typeface="Arial" panose="020B0604020202020204" pitchFamily="34" charset="0"/>
              </a:rPr>
              <a:t>recuerda </a:t>
            </a:r>
            <a:r>
              <a:rPr lang="es-MX" sz="2800" dirty="0">
                <a:latin typeface="CAC Pinafore" panose="00000400000000000000" pitchFamily="2" charset="0"/>
                <a:ea typeface="Calibri" panose="020F0502020204030204" pitchFamily="34" charset="0"/>
                <a:cs typeface="Arial" panose="020B0604020202020204" pitchFamily="34" charset="0"/>
              </a:rPr>
              <a:t>con tristeza. Siempre se emocionaba mucho cuando le decía que sí </a:t>
            </a:r>
            <a:r>
              <a:rPr lang="es-MX" sz="2800" dirty="0" smtClean="0">
                <a:latin typeface="CAC Pinafore" panose="00000400000000000000" pitchFamily="2" charset="0"/>
                <a:ea typeface="Calibri" panose="020F0502020204030204" pitchFamily="34" charset="0"/>
                <a:cs typeface="Arial" panose="020B0604020202020204" pitchFamily="34" charset="0"/>
              </a:rPr>
              <a:t>tenía </a:t>
            </a:r>
            <a:r>
              <a:rPr lang="es-MX" sz="2800" dirty="0">
                <a:latin typeface="CAC Pinafore" panose="00000400000000000000" pitchFamily="2" charset="0"/>
                <a:ea typeface="Calibri" panose="020F0502020204030204" pitchFamily="34" charset="0"/>
                <a:cs typeface="Arial" panose="020B0604020202020204" pitchFamily="34" charset="0"/>
              </a:rPr>
              <a:t>carta para ella y se la entregaba en un sobre azul. Su novio </a:t>
            </a:r>
            <a:r>
              <a:rPr lang="es-MX" sz="2800" dirty="0" smtClean="0">
                <a:latin typeface="CAC Pinafore" panose="00000400000000000000" pitchFamily="2" charset="0"/>
                <a:ea typeface="Calibri" panose="020F0502020204030204" pitchFamily="34" charset="0"/>
                <a:cs typeface="Arial" panose="020B0604020202020204" pitchFamily="34" charset="0"/>
              </a:rPr>
              <a:t>era </a:t>
            </a:r>
            <a:r>
              <a:rPr lang="es-MX" sz="2800" dirty="0">
                <a:latin typeface="CAC Pinafore" panose="00000400000000000000" pitchFamily="2" charset="0"/>
                <a:ea typeface="Calibri" panose="020F0502020204030204" pitchFamily="34" charset="0"/>
                <a:cs typeface="Arial" panose="020B0604020202020204" pitchFamily="34" charset="0"/>
              </a:rPr>
              <a:t>marinero y don Benjamín </a:t>
            </a:r>
            <a:r>
              <a:rPr lang="es-MX" sz="2800" dirty="0" smtClean="0">
                <a:latin typeface="CAC Pinafore" panose="00000400000000000000" pitchFamily="2" charset="0"/>
                <a:ea typeface="Calibri" panose="020F0502020204030204" pitchFamily="34" charset="0"/>
                <a:cs typeface="Arial" panose="020B0604020202020204" pitchFamily="34" charset="0"/>
              </a:rPr>
              <a:t>era </a:t>
            </a:r>
            <a:r>
              <a:rPr lang="es-MX" sz="2800" dirty="0">
                <a:latin typeface="CAC Pinafore" panose="00000400000000000000" pitchFamily="2" charset="0"/>
                <a:ea typeface="Calibri" panose="020F0502020204030204" pitchFamily="34" charset="0"/>
                <a:cs typeface="Arial" panose="020B0604020202020204" pitchFamily="34" charset="0"/>
              </a:rPr>
              <a:t>el vínculo principal en esa relación a distancia. </a:t>
            </a:r>
            <a:endParaRPr lang="es-MX" sz="2800" dirty="0">
              <a:latin typeface="CAC Pinafore" panose="00000400000000000000" pitchFamily="2" charset="0"/>
              <a:ea typeface="Calibri" panose="020F0502020204030204" pitchFamily="34" charset="0"/>
              <a:cs typeface="Times New Roman" panose="02020603050405020304" pitchFamily="18" charset="0"/>
            </a:endParaRPr>
          </a:p>
          <a:p>
            <a:pP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4276" y="946851"/>
            <a:ext cx="6411083" cy="4822883"/>
          </a:xfrm>
          <a:prstGeom prst="rect">
            <a:avLst/>
          </a:prstGeom>
        </p:spPr>
      </p:pic>
    </p:spTree>
    <p:extLst>
      <p:ext uri="{BB962C8B-B14F-4D97-AF65-F5344CB8AC3E}">
        <p14:creationId xmlns:p14="http://schemas.microsoft.com/office/powerpoint/2010/main" val="4012765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643944" y="901520"/>
            <a:ext cx="3940935" cy="4241546"/>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Ahora las puertas de esa casa </a:t>
            </a:r>
            <a:r>
              <a:rPr lang="es-MX" sz="2800" dirty="0" smtClean="0">
                <a:latin typeface="CAC Pinafore" panose="00000400000000000000" pitchFamily="2" charset="0"/>
                <a:ea typeface="Calibri" panose="020F0502020204030204" pitchFamily="34" charset="0"/>
                <a:cs typeface="Arial" panose="020B0604020202020204" pitchFamily="34" charset="0"/>
              </a:rPr>
              <a:t>están </a:t>
            </a:r>
            <a:r>
              <a:rPr lang="es-MX" sz="2800" dirty="0">
                <a:latin typeface="CAC Pinafore" panose="00000400000000000000" pitchFamily="2" charset="0"/>
                <a:ea typeface="Calibri" panose="020F0502020204030204" pitchFamily="34" charset="0"/>
                <a:cs typeface="Arial" panose="020B0604020202020204" pitchFamily="34" charset="0"/>
              </a:rPr>
              <a:t>cerradas y nadie lo </a:t>
            </a:r>
            <a:r>
              <a:rPr lang="es-MX" sz="2800" dirty="0" smtClean="0">
                <a:latin typeface="CAC Pinafore" panose="00000400000000000000" pitchFamily="2" charset="0"/>
                <a:ea typeface="Calibri" panose="020F0502020204030204" pitchFamily="34" charset="0"/>
                <a:cs typeface="Arial" panose="020B0604020202020204" pitchFamily="34" charset="0"/>
              </a:rPr>
              <a:t>espera </a:t>
            </a:r>
            <a:r>
              <a:rPr lang="es-MX" sz="2800" dirty="0">
                <a:latin typeface="CAC Pinafore" panose="00000400000000000000" pitchFamily="2" charset="0"/>
                <a:ea typeface="Calibri" panose="020F0502020204030204" pitchFamily="34" charset="0"/>
                <a:cs typeface="Arial" panose="020B0604020202020204" pitchFamily="34" charset="0"/>
              </a:rPr>
              <a:t>en la puerta. Elena nunca se casó con su novio marinero, lamentablemente él murió cuando su barco naufragó en el Atlántico y don Benjamín jamás volvió a verla. </a:t>
            </a:r>
            <a:r>
              <a:rPr lang="es-MX" sz="2800" dirty="0" smtClean="0">
                <a:latin typeface="CAC Pinafore" panose="00000400000000000000" pitchFamily="2" charset="0"/>
                <a:ea typeface="Calibri" panose="020F0502020204030204" pitchFamily="34" charset="0"/>
                <a:cs typeface="Arial" panose="020B0604020202020204" pitchFamily="34" charset="0"/>
              </a:rPr>
              <a:t>Hoy en día </a:t>
            </a:r>
            <a:r>
              <a:rPr lang="es-MX" sz="2800" dirty="0">
                <a:latin typeface="CAC Pinafore" panose="00000400000000000000" pitchFamily="2" charset="0"/>
                <a:ea typeface="Calibri" panose="020F0502020204030204" pitchFamily="34" charset="0"/>
                <a:cs typeface="Arial" panose="020B0604020202020204" pitchFamily="34" charset="0"/>
              </a:rPr>
              <a:t>aquella casa </a:t>
            </a:r>
            <a:r>
              <a:rPr lang="es-MX" sz="2800" dirty="0" smtClean="0">
                <a:latin typeface="CAC Pinafore" panose="00000400000000000000" pitchFamily="2" charset="0"/>
                <a:ea typeface="Calibri" panose="020F0502020204030204" pitchFamily="34" charset="0"/>
                <a:cs typeface="Arial" panose="020B0604020202020204" pitchFamily="34" charset="0"/>
              </a:rPr>
              <a:t>está </a:t>
            </a:r>
            <a:r>
              <a:rPr lang="es-MX" sz="2800" dirty="0">
                <a:latin typeface="CAC Pinafore" panose="00000400000000000000" pitchFamily="2" charset="0"/>
                <a:ea typeface="Calibri" panose="020F0502020204030204" pitchFamily="34" charset="0"/>
                <a:cs typeface="Arial" panose="020B0604020202020204" pitchFamily="34" charset="0"/>
              </a:rPr>
              <a:t>abandonada, pero llena de recuerdos para </a:t>
            </a:r>
            <a:r>
              <a:rPr lang="es-MX" sz="2800" dirty="0" smtClean="0">
                <a:latin typeface="CAC Pinafore" panose="00000400000000000000" pitchFamily="2" charset="0"/>
                <a:ea typeface="Calibri" panose="020F0502020204030204" pitchFamily="34" charset="0"/>
                <a:cs typeface="Arial" panose="020B0604020202020204" pitchFamily="34" charset="0"/>
              </a:rPr>
              <a:t>él.</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6975" y="734096"/>
            <a:ext cx="6817146" cy="5128353"/>
          </a:xfrm>
          <a:prstGeom prst="rect">
            <a:avLst/>
          </a:prstGeom>
        </p:spPr>
      </p:pic>
    </p:spTree>
    <p:extLst>
      <p:ext uri="{BB962C8B-B14F-4D97-AF65-F5344CB8AC3E}">
        <p14:creationId xmlns:p14="http://schemas.microsoft.com/office/powerpoint/2010/main" val="37962846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4"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2000"/>
                                        <p:tgtEl>
                                          <p:spTgt spid="5"/>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56154"/>
            <a:ext cx="12193057" cy="6468417"/>
          </a:xfrm>
          <a:prstGeom prst="rect">
            <a:avLst/>
          </a:prstGeom>
        </p:spPr>
      </p:pic>
      <p:sp>
        <p:nvSpPr>
          <p:cNvPr id="2" name="CuadroTexto 1"/>
          <p:cNvSpPr txBox="1"/>
          <p:nvPr/>
        </p:nvSpPr>
        <p:spPr>
          <a:xfrm>
            <a:off x="656824" y="1120461"/>
            <a:ext cx="4082602" cy="4241546"/>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Cuando </a:t>
            </a:r>
            <a:r>
              <a:rPr lang="es-MX" sz="2800" dirty="0" smtClean="0">
                <a:latin typeface="CAC Pinafore" panose="00000400000000000000" pitchFamily="2" charset="0"/>
                <a:ea typeface="Calibri" panose="020F0502020204030204" pitchFamily="34" charset="0"/>
                <a:cs typeface="Arial" panose="020B0604020202020204" pitchFamily="34" charset="0"/>
              </a:rPr>
              <a:t>pasa </a:t>
            </a:r>
            <a:r>
              <a:rPr lang="es-MX" sz="2800" dirty="0">
                <a:latin typeface="CAC Pinafore" panose="00000400000000000000" pitchFamily="2" charset="0"/>
                <a:ea typeface="Calibri" panose="020F0502020204030204" pitchFamily="34" charset="0"/>
                <a:cs typeface="Arial" panose="020B0604020202020204" pitchFamily="34" charset="0"/>
              </a:rPr>
              <a:t>por la casa de Anselmo, lo </a:t>
            </a:r>
            <a:r>
              <a:rPr lang="es-MX" sz="2800" dirty="0" smtClean="0">
                <a:latin typeface="CAC Pinafore" panose="00000400000000000000" pitchFamily="2" charset="0"/>
                <a:ea typeface="Calibri" panose="020F0502020204030204" pitchFamily="34" charset="0"/>
                <a:cs typeface="Arial" panose="020B0604020202020204" pitchFamily="34" charset="0"/>
              </a:rPr>
              <a:t>recuerda </a:t>
            </a:r>
            <a:r>
              <a:rPr lang="es-MX" sz="2800" dirty="0">
                <a:latin typeface="CAC Pinafore" panose="00000400000000000000" pitchFamily="2" charset="0"/>
                <a:ea typeface="Calibri" panose="020F0502020204030204" pitchFamily="34" charset="0"/>
                <a:cs typeface="Arial" panose="020B0604020202020204" pitchFamily="34" charset="0"/>
              </a:rPr>
              <a:t>con una sonrisa en los labios. Era un jovencito flaco y desgarbado que recibía cartas perfumadas. Don Benjamín siempre temía que ese perfume quedara impregnado en sus manos y ¡le provocara problemas con su esposa!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6403" y="837126"/>
            <a:ext cx="6988115" cy="5188145"/>
          </a:xfrm>
          <a:prstGeom prst="rect">
            <a:avLst/>
          </a:prstGeom>
        </p:spPr>
      </p:pic>
    </p:spTree>
    <p:extLst>
      <p:ext uri="{BB962C8B-B14F-4D97-AF65-F5344CB8AC3E}">
        <p14:creationId xmlns:p14="http://schemas.microsoft.com/office/powerpoint/2010/main" val="2068402174"/>
      </p:ext>
    </p:extLst>
  </p:cSld>
  <p:clrMapOvr>
    <a:masterClrMapping/>
  </p:clrMapOvr>
  <mc:AlternateContent xmlns:mc="http://schemas.openxmlformats.org/markup-compatibility/2006" xmlns:p14="http://schemas.microsoft.com/office/powerpoint/2010/main">
    <mc:Choice Requires="p14">
      <p:transition spd="slow" p14:dur="20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16" presetClass="entr" presetSubtype="37"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1057" y="258942"/>
            <a:ext cx="12193057" cy="6468417"/>
          </a:xfrm>
          <a:prstGeom prst="rect">
            <a:avLst/>
          </a:prstGeom>
        </p:spPr>
      </p:pic>
      <p:sp>
        <p:nvSpPr>
          <p:cNvPr id="3" name="CuadroTexto 2"/>
          <p:cNvSpPr txBox="1"/>
          <p:nvPr/>
        </p:nvSpPr>
        <p:spPr>
          <a:xfrm>
            <a:off x="862886" y="1210613"/>
            <a:ext cx="3296990" cy="3970318"/>
          </a:xfrm>
          <a:prstGeom prst="rect">
            <a:avLst/>
          </a:prstGeom>
          <a:noFill/>
        </p:spPr>
        <p:txBody>
          <a:bodyPr wrap="square" rtlCol="0">
            <a:spAutoFit/>
          </a:bodyPr>
          <a:lstStyle/>
          <a:p>
            <a:pPr algn="ctr"/>
            <a:r>
              <a:rPr lang="es-MX" sz="2800" dirty="0">
                <a:latin typeface="CAC Pinafore" panose="00000400000000000000" pitchFamily="2" charset="0"/>
              </a:rPr>
              <a:t>Anselmo se casó con la chica de las cartas perfumadas y </a:t>
            </a:r>
            <a:r>
              <a:rPr lang="es-MX" sz="2800" dirty="0" smtClean="0">
                <a:latin typeface="CAC Pinafore" panose="00000400000000000000" pitchFamily="2" charset="0"/>
              </a:rPr>
              <a:t>ahora vivían </a:t>
            </a:r>
            <a:r>
              <a:rPr lang="es-MX" sz="2800" dirty="0">
                <a:latin typeface="CAC Pinafore" panose="00000400000000000000" pitchFamily="2" charset="0"/>
              </a:rPr>
              <a:t>en esa misma casa. Don Benjamín estaba orgulloso </a:t>
            </a:r>
            <a:r>
              <a:rPr lang="es-MX" sz="2800" dirty="0" smtClean="0">
                <a:latin typeface="CAC Pinafore" panose="00000400000000000000" pitchFamily="2" charset="0"/>
              </a:rPr>
              <a:t>y satisfecho de </a:t>
            </a:r>
            <a:r>
              <a:rPr lang="es-MX" sz="2800" dirty="0">
                <a:latin typeface="CAC Pinafore" panose="00000400000000000000" pitchFamily="2" charset="0"/>
              </a:rPr>
              <a:t>haber sido cómplice de su amor y promotor de su actual felicidad.</a:t>
            </a: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9876" y="599550"/>
            <a:ext cx="7328079" cy="5512714"/>
          </a:xfrm>
          <a:prstGeom prst="rect">
            <a:avLst/>
          </a:prstGeom>
        </p:spPr>
      </p:pic>
    </p:spTree>
    <p:extLst>
      <p:ext uri="{BB962C8B-B14F-4D97-AF65-F5344CB8AC3E}">
        <p14:creationId xmlns:p14="http://schemas.microsoft.com/office/powerpoint/2010/main" val="360403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par>
                          <p:cTn id="8" fill="hold">
                            <p:stCondLst>
                              <p:cond delay="2000"/>
                            </p:stCondLst>
                            <p:childTnLst>
                              <p:par>
                                <p:cTn id="9" presetID="55"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strVal val="#ppt_w*0.7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animEffect transition="in" filter="fade">
                                      <p:cBhvr>
                                        <p:cTn id="13" dur="2000"/>
                                        <p:tgtEl>
                                          <p:spTgt spid="4"/>
                                        </p:tgtEl>
                                      </p:cBhvr>
                                    </p:animEffect>
                                  </p:childTnLst>
                                </p:cTn>
                              </p:par>
                            </p:childTnLst>
                          </p:cTn>
                        </p:par>
                        <p:par>
                          <p:cTn id="14" fill="hold">
                            <p:stCondLst>
                              <p:cond delay="4000"/>
                            </p:stCondLst>
                            <p:childTnLst>
                              <p:par>
                                <p:cTn id="15" presetID="22" presetClass="entr" presetSubtype="1"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618186" y="695459"/>
            <a:ext cx="4185634" cy="5163593"/>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Cuando </a:t>
            </a:r>
            <a:r>
              <a:rPr lang="es-MX" sz="2800" dirty="0" smtClean="0">
                <a:latin typeface="CAC Pinafore" panose="00000400000000000000" pitchFamily="2" charset="0"/>
                <a:ea typeface="Calibri" panose="020F0502020204030204" pitchFamily="34" charset="0"/>
                <a:cs typeface="Arial" panose="020B0604020202020204" pitchFamily="34" charset="0"/>
              </a:rPr>
              <a:t>pasa </a:t>
            </a:r>
            <a:r>
              <a:rPr lang="es-MX" sz="2800" dirty="0">
                <a:latin typeface="CAC Pinafore" panose="00000400000000000000" pitchFamily="2" charset="0"/>
                <a:ea typeface="Calibri" panose="020F0502020204030204" pitchFamily="34" charset="0"/>
                <a:cs typeface="Arial" panose="020B0604020202020204" pitchFamily="34" charset="0"/>
              </a:rPr>
              <a:t>por la casa de Victoria y Soledad, dos hermanitas que siempre se peleaban por recibir primero la correspondencia de sus respectivos novios, </a:t>
            </a:r>
            <a:r>
              <a:rPr lang="es-MX" sz="2800" dirty="0" smtClean="0">
                <a:latin typeface="CAC Pinafore" panose="00000400000000000000" pitchFamily="2" charset="0"/>
                <a:ea typeface="Calibri" panose="020F0502020204030204" pitchFamily="34" charset="0"/>
                <a:cs typeface="Arial" panose="020B0604020202020204" pitchFamily="34" charset="0"/>
              </a:rPr>
              <a:t>aparece una sonrisa en su cara. </a:t>
            </a:r>
            <a:r>
              <a:rPr lang="es-MX" sz="2800" dirty="0">
                <a:latin typeface="CAC Pinafore" panose="00000400000000000000" pitchFamily="2" charset="0"/>
                <a:ea typeface="Calibri" panose="020F0502020204030204" pitchFamily="34" charset="0"/>
                <a:cs typeface="Arial" panose="020B0604020202020204" pitchFamily="34" charset="0"/>
              </a:rPr>
              <a:t>Esas niñas sí que eran especiales, una vez hasta se desgreñaron </a:t>
            </a:r>
            <a:r>
              <a:rPr lang="es-MX" sz="2800" dirty="0" smtClean="0">
                <a:latin typeface="CAC Pinafore" panose="00000400000000000000" pitchFamily="2" charset="0"/>
                <a:ea typeface="Calibri" panose="020F0502020204030204" pitchFamily="34" charset="0"/>
                <a:cs typeface="Arial" panose="020B0604020202020204" pitchFamily="34" charset="0"/>
              </a:rPr>
              <a:t>enfrente </a:t>
            </a:r>
            <a:r>
              <a:rPr lang="es-MX" sz="2800" dirty="0">
                <a:latin typeface="CAC Pinafore" panose="00000400000000000000" pitchFamily="2" charset="0"/>
                <a:ea typeface="Calibri" panose="020F0502020204030204" pitchFamily="34" charset="0"/>
                <a:cs typeface="Arial" panose="020B0604020202020204" pitchFamily="34" charset="0"/>
              </a:rPr>
              <a:t>de él. Recordaba sus gritos: ¡A mí primero, a mí primero, don </a:t>
            </a:r>
            <a:r>
              <a:rPr lang="es-MX" sz="2800" dirty="0" err="1">
                <a:latin typeface="CAC Pinafore" panose="00000400000000000000" pitchFamily="2" charset="0"/>
                <a:ea typeface="Calibri" panose="020F0502020204030204" pitchFamily="34" charset="0"/>
                <a:cs typeface="Arial" panose="020B0604020202020204" pitchFamily="34" charset="0"/>
              </a:rPr>
              <a:t>Benja</a:t>
            </a:r>
            <a:r>
              <a:rPr lang="es-MX" sz="2800" dirty="0">
                <a:latin typeface="CAC Pinafore" panose="00000400000000000000" pitchFamily="2" charset="0"/>
                <a:ea typeface="Calibri" panose="020F0502020204030204" pitchFamily="34" charset="0"/>
                <a:cs typeface="Arial" panose="020B0604020202020204" pitchFamily="34" charset="0"/>
              </a:rPr>
              <a:t>! y</a:t>
            </a:r>
            <a:r>
              <a:rPr lang="es-MX" sz="2800" dirty="0" smtClean="0">
                <a:latin typeface="CAC Pinafore" panose="00000400000000000000" pitchFamily="2" charset="0"/>
                <a:ea typeface="Calibri" panose="020F0502020204030204" pitchFamily="34" charset="0"/>
                <a:cs typeface="Arial" panose="020B0604020202020204" pitchFamily="34" charset="0"/>
              </a:rPr>
              <a:t> le arrebataban las cartas de las manos.</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3820" y="807998"/>
            <a:ext cx="6564791" cy="4938513"/>
          </a:xfrm>
          <a:prstGeom prst="rect">
            <a:avLst/>
          </a:prstGeom>
        </p:spPr>
      </p:pic>
    </p:spTree>
    <p:extLst>
      <p:ext uri="{BB962C8B-B14F-4D97-AF65-F5344CB8AC3E}">
        <p14:creationId xmlns:p14="http://schemas.microsoft.com/office/powerpoint/2010/main" val="1098880617"/>
      </p:ext>
    </p:extLst>
  </p:cSld>
  <p:clrMapOvr>
    <a:masterClrMapping/>
  </p:clrMapOvr>
  <mc:AlternateContent xmlns:mc="http://schemas.openxmlformats.org/markup-compatibility/2006" xmlns:p14="http://schemas.microsoft.com/office/powerpoint/2010/main">
    <mc:Choice Requires="p14">
      <p:transition spd="slow" p14:dur="3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anim calcmode="lin" valueType="num">
                                      <p:cBhvr>
                                        <p:cTn id="12" dur="2000" fill="hold"/>
                                        <p:tgtEl>
                                          <p:spTgt spid="4"/>
                                        </p:tgtEl>
                                        <p:attrNameLst>
                                          <p:attrName>ppt_x</p:attrName>
                                        </p:attrNameLst>
                                      </p:cBhvr>
                                      <p:tavLst>
                                        <p:tav tm="0">
                                          <p:val>
                                            <p:strVal val="#ppt_x"/>
                                          </p:val>
                                        </p:tav>
                                        <p:tav tm="100000">
                                          <p:val>
                                            <p:strVal val="#ppt_x"/>
                                          </p:val>
                                        </p:tav>
                                      </p:tavLst>
                                    </p:anim>
                                    <p:anim calcmode="lin" valueType="num">
                                      <p:cBhvr>
                                        <p:cTn id="13" dur="2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2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708338" y="643944"/>
            <a:ext cx="4211392" cy="5163593"/>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La época que más le gustaba a don Benjamín era la de Navidad. Su bolso </a:t>
            </a:r>
            <a:r>
              <a:rPr lang="es-MX" sz="2800" dirty="0" smtClean="0">
                <a:latin typeface="CAC Pinafore" panose="00000400000000000000" pitchFamily="2" charset="0"/>
                <a:ea typeface="Calibri" panose="020F0502020204030204" pitchFamily="34" charset="0"/>
                <a:cs typeface="Arial" panose="020B0604020202020204" pitchFamily="34" charset="0"/>
              </a:rPr>
              <a:t>se </a:t>
            </a:r>
            <a:r>
              <a:rPr lang="es-MX" sz="2800" dirty="0">
                <a:latin typeface="CAC Pinafore" panose="00000400000000000000" pitchFamily="2" charset="0"/>
                <a:ea typeface="Calibri" panose="020F0502020204030204" pitchFamily="34" charset="0"/>
                <a:cs typeface="Arial" panose="020B0604020202020204" pitchFamily="34" charset="0"/>
              </a:rPr>
              <a:t>llenaba de </a:t>
            </a:r>
            <a:r>
              <a:rPr lang="es-MX" sz="2800" dirty="0" smtClean="0">
                <a:latin typeface="CAC Pinafore" panose="00000400000000000000" pitchFamily="2" charset="0"/>
                <a:ea typeface="Calibri" panose="020F0502020204030204" pitchFamily="34" charset="0"/>
                <a:cs typeface="Arial" panose="020B0604020202020204" pitchFamily="34" charset="0"/>
              </a:rPr>
              <a:t>colores con </a:t>
            </a:r>
            <a:r>
              <a:rPr lang="es-MX" sz="2800" dirty="0">
                <a:latin typeface="CAC Pinafore" panose="00000400000000000000" pitchFamily="2" charset="0"/>
                <a:ea typeface="Calibri" panose="020F0502020204030204" pitchFamily="34" charset="0"/>
                <a:cs typeface="Arial" panose="020B0604020202020204" pitchFamily="34" charset="0"/>
              </a:rPr>
              <a:t>las postales navideñas y su recorrido se hacía más </a:t>
            </a:r>
            <a:r>
              <a:rPr lang="es-MX" sz="2800" dirty="0" smtClean="0">
                <a:latin typeface="CAC Pinafore" panose="00000400000000000000" pitchFamily="2" charset="0"/>
                <a:ea typeface="Calibri" panose="020F0502020204030204" pitchFamily="34" charset="0"/>
                <a:cs typeface="Arial" panose="020B0604020202020204" pitchFamily="34" charset="0"/>
              </a:rPr>
              <a:t>pintoresco. </a:t>
            </a:r>
            <a:r>
              <a:rPr lang="es-MX" sz="2800" dirty="0">
                <a:latin typeface="CAC Pinafore" panose="00000400000000000000" pitchFamily="2" charset="0"/>
                <a:ea typeface="Calibri" panose="020F0502020204030204" pitchFamily="34" charset="0"/>
                <a:cs typeface="Arial" panose="020B0604020202020204" pitchFamily="34" charset="0"/>
              </a:rPr>
              <a:t>Recordaba a la familia Cáceres, ellos tenían parientes en Francia y siempre recibían unas </a:t>
            </a:r>
            <a:r>
              <a:rPr lang="es-MX" sz="2800" dirty="0" smtClean="0">
                <a:latin typeface="CAC Pinafore" panose="00000400000000000000" pitchFamily="2" charset="0"/>
                <a:ea typeface="Calibri" panose="020F0502020204030204" pitchFamily="34" charset="0"/>
                <a:cs typeface="Arial" panose="020B0604020202020204" pitchFamily="34" charset="0"/>
              </a:rPr>
              <a:t>postales </a:t>
            </a:r>
            <a:r>
              <a:rPr lang="es-MX" sz="2800" dirty="0">
                <a:latin typeface="CAC Pinafore" panose="00000400000000000000" pitchFamily="2" charset="0"/>
                <a:ea typeface="Calibri" panose="020F0502020204030204" pitchFamily="34" charset="0"/>
                <a:cs typeface="Arial" panose="020B0604020202020204" pitchFamily="34" charset="0"/>
              </a:rPr>
              <a:t>muy bonitas, de esas que no llevaban sobre, así que él se deleitaba la vista antes de entregárselas.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r="1320" b="4081"/>
          <a:stretch/>
        </p:blipFill>
        <p:spPr>
          <a:xfrm>
            <a:off x="4919730" y="958057"/>
            <a:ext cx="6418656" cy="4849480"/>
          </a:xfrm>
          <a:prstGeom prst="rect">
            <a:avLst/>
          </a:prstGeom>
        </p:spPr>
      </p:pic>
    </p:spTree>
    <p:extLst>
      <p:ext uri="{BB962C8B-B14F-4D97-AF65-F5344CB8AC3E}">
        <p14:creationId xmlns:p14="http://schemas.microsoft.com/office/powerpoint/2010/main" val="3498832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3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 calcmode="lin" valueType="num">
                                      <p:cBhvr>
                                        <p:cTn id="13" dur="2000" fill="hold"/>
                                        <p:tgtEl>
                                          <p:spTgt spid="5"/>
                                        </p:tgtEl>
                                        <p:attrNameLst>
                                          <p:attrName>style.rotation</p:attrName>
                                        </p:attrNameLst>
                                      </p:cBhvr>
                                      <p:tavLst>
                                        <p:tav tm="0">
                                          <p:val>
                                            <p:fltVal val="90"/>
                                          </p:val>
                                        </p:tav>
                                        <p:tav tm="100000">
                                          <p:val>
                                            <p:fltVal val="0"/>
                                          </p:val>
                                        </p:tav>
                                      </p:tavLst>
                                    </p:anim>
                                    <p:animEffect transition="in" filter="fade">
                                      <p:cBhvr>
                                        <p:cTn id="14" dur="2000"/>
                                        <p:tgtEl>
                                          <p:spTgt spid="5"/>
                                        </p:tgtEl>
                                      </p:cBhvr>
                                    </p:animEffect>
                                  </p:childTnLst>
                                </p:cTn>
                              </p:par>
                            </p:childTnLst>
                          </p:cTn>
                        </p:par>
                        <p:par>
                          <p:cTn id="15" fill="hold">
                            <p:stCondLst>
                              <p:cond delay="4000"/>
                            </p:stCondLst>
                            <p:childTnLst>
                              <p:par>
                                <p:cTn id="16" presetID="22" presetClass="entr" presetSubtype="1"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56155"/>
            <a:ext cx="12193057" cy="6468417"/>
          </a:xfrm>
          <a:prstGeom prst="rect">
            <a:avLst/>
          </a:prstGeom>
        </p:spPr>
      </p:pic>
      <p:sp>
        <p:nvSpPr>
          <p:cNvPr id="2" name="CuadroTexto 1"/>
          <p:cNvSpPr txBox="1"/>
          <p:nvPr/>
        </p:nvSpPr>
        <p:spPr>
          <a:xfrm>
            <a:off x="631065" y="940158"/>
            <a:ext cx="4198512" cy="4702569"/>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Y claro, a</a:t>
            </a:r>
            <a:r>
              <a:rPr lang="es-MX" sz="2800" dirty="0" smtClean="0">
                <a:latin typeface="CAC Pinafore" panose="00000400000000000000" pitchFamily="2" charset="0"/>
                <a:ea typeface="Calibri" panose="020F0502020204030204" pitchFamily="34" charset="0"/>
                <a:cs typeface="Arial" panose="020B0604020202020204" pitchFamily="34" charset="0"/>
              </a:rPr>
              <a:t> todo </a:t>
            </a:r>
            <a:r>
              <a:rPr lang="es-MX" sz="2800" dirty="0">
                <a:latin typeface="CAC Pinafore" panose="00000400000000000000" pitchFamily="2" charset="0"/>
                <a:ea typeface="Calibri" panose="020F0502020204030204" pitchFamily="34" charset="0"/>
                <a:cs typeface="Arial" panose="020B0604020202020204" pitchFamily="34" charset="0"/>
              </a:rPr>
              <a:t>cartero no </a:t>
            </a:r>
            <a:r>
              <a:rPr lang="es-MX" sz="2800" dirty="0" smtClean="0">
                <a:latin typeface="CAC Pinafore" panose="00000400000000000000" pitchFamily="2" charset="0"/>
                <a:ea typeface="Calibri" panose="020F0502020204030204" pitchFamily="34" charset="0"/>
                <a:cs typeface="Arial" panose="020B0604020202020204" pitchFamily="34" charset="0"/>
              </a:rPr>
              <a:t>le puede </a:t>
            </a:r>
            <a:r>
              <a:rPr lang="es-MX" sz="2800" dirty="0">
                <a:latin typeface="CAC Pinafore" panose="00000400000000000000" pitchFamily="2" charset="0"/>
                <a:ea typeface="Calibri" panose="020F0502020204030204" pitchFamily="34" charset="0"/>
                <a:cs typeface="Arial" panose="020B0604020202020204" pitchFamily="34" charset="0"/>
              </a:rPr>
              <a:t>faltar un perro que le </a:t>
            </a:r>
            <a:r>
              <a:rPr lang="es-MX" sz="2800" dirty="0" smtClean="0">
                <a:latin typeface="CAC Pinafore" panose="00000400000000000000" pitchFamily="2" charset="0"/>
                <a:ea typeface="Calibri" panose="020F0502020204030204" pitchFamily="34" charset="0"/>
                <a:cs typeface="Arial" panose="020B0604020202020204" pitchFamily="34" charset="0"/>
              </a:rPr>
              <a:t>importune </a:t>
            </a:r>
            <a:r>
              <a:rPr lang="es-MX" sz="2800" dirty="0">
                <a:latin typeface="CAC Pinafore" panose="00000400000000000000" pitchFamily="2" charset="0"/>
                <a:ea typeface="Calibri" panose="020F0502020204030204" pitchFamily="34" charset="0"/>
                <a:cs typeface="Arial" panose="020B0604020202020204" pitchFamily="34" charset="0"/>
              </a:rPr>
              <a:t>en su trabajo. Era en la casa de Severiano al final de la calle, donde tenía que tomar precauciones, porque su perro siempre le ladraba e intentaba morderlo. Una vez lo había logrado y le costó mucho a Severiano desprender a su perro del pantalón de don Benjamín.</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29577" y="728739"/>
            <a:ext cx="6629184" cy="5002021"/>
          </a:xfrm>
          <a:prstGeom prst="rect">
            <a:avLst/>
          </a:prstGeom>
        </p:spPr>
      </p:pic>
    </p:spTree>
    <p:extLst>
      <p:ext uri="{BB962C8B-B14F-4D97-AF65-F5344CB8AC3E}">
        <p14:creationId xmlns:p14="http://schemas.microsoft.com/office/powerpoint/2010/main" val="9622424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2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2000"/>
                                        <p:tgtEl>
                                          <p:spTgt spid="5"/>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94791"/>
            <a:ext cx="12193057" cy="6468417"/>
          </a:xfrm>
          <a:prstGeom prst="rect">
            <a:avLst/>
          </a:prstGeom>
        </p:spPr>
      </p:pic>
      <p:sp>
        <p:nvSpPr>
          <p:cNvPr id="2" name="CuadroTexto 1"/>
          <p:cNvSpPr txBox="1"/>
          <p:nvPr/>
        </p:nvSpPr>
        <p:spPr>
          <a:xfrm>
            <a:off x="656823" y="888643"/>
            <a:ext cx="3979571" cy="4702569"/>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Y así caminando y recordando, don Benjamín </a:t>
            </a:r>
            <a:r>
              <a:rPr lang="es-MX" sz="2800" dirty="0" smtClean="0">
                <a:latin typeface="CAC Pinafore" panose="00000400000000000000" pitchFamily="2" charset="0"/>
                <a:ea typeface="Calibri" panose="020F0502020204030204" pitchFamily="34" charset="0"/>
                <a:cs typeface="Arial" panose="020B0604020202020204" pitchFamily="34" charset="0"/>
              </a:rPr>
              <a:t>llega </a:t>
            </a:r>
            <a:r>
              <a:rPr lang="es-MX" sz="2800" dirty="0">
                <a:latin typeface="CAC Pinafore" panose="00000400000000000000" pitchFamily="2" charset="0"/>
                <a:ea typeface="Calibri" panose="020F0502020204030204" pitchFamily="34" charset="0"/>
                <a:cs typeface="Arial" panose="020B0604020202020204" pitchFamily="34" charset="0"/>
              </a:rPr>
              <a:t>al final de su ruta y </a:t>
            </a:r>
            <a:r>
              <a:rPr lang="es-MX" sz="2800" dirty="0" smtClean="0">
                <a:latin typeface="CAC Pinafore" panose="00000400000000000000" pitchFamily="2" charset="0"/>
                <a:ea typeface="Calibri" panose="020F0502020204030204" pitchFamily="34" charset="0"/>
                <a:cs typeface="Arial" panose="020B0604020202020204" pitchFamily="34" charset="0"/>
              </a:rPr>
              <a:t>vuelve </a:t>
            </a:r>
            <a:r>
              <a:rPr lang="es-MX" sz="2800" dirty="0">
                <a:latin typeface="CAC Pinafore" panose="00000400000000000000" pitchFamily="2" charset="0"/>
                <a:ea typeface="Calibri" panose="020F0502020204030204" pitchFamily="34" charset="0"/>
                <a:cs typeface="Arial" panose="020B0604020202020204" pitchFamily="34" charset="0"/>
              </a:rPr>
              <a:t>a la realidad, esa triste realidad de la era de la tecnología que lo </a:t>
            </a:r>
            <a:r>
              <a:rPr lang="es-MX" sz="2800" dirty="0" smtClean="0">
                <a:latin typeface="CAC Pinafore" panose="00000400000000000000" pitchFamily="2" charset="0"/>
                <a:ea typeface="Calibri" panose="020F0502020204030204" pitchFamily="34" charset="0"/>
                <a:cs typeface="Arial" panose="020B0604020202020204" pitchFamily="34" charset="0"/>
              </a:rPr>
              <a:t>sobrepasa. Suele decirse a </a:t>
            </a:r>
            <a:r>
              <a:rPr lang="es-MX" sz="2800" dirty="0">
                <a:latin typeface="CAC Pinafore" panose="00000400000000000000" pitchFamily="2" charset="0"/>
                <a:ea typeface="Calibri" panose="020F0502020204030204" pitchFamily="34" charset="0"/>
                <a:cs typeface="Arial" panose="020B0604020202020204" pitchFamily="34" charset="0"/>
              </a:rPr>
              <a:t>sí mismo: Dicen que el correo electrónico es más rápido, que uno escribe una carta y enseguida le llega al destinatario</a:t>
            </a:r>
            <a:r>
              <a:rPr lang="es-MX" sz="2800" dirty="0" smtClean="0">
                <a:latin typeface="CAC Pinafore" panose="00000400000000000000" pitchFamily="2" charset="0"/>
                <a:ea typeface="Calibri" panose="020F0502020204030204" pitchFamily="34" charset="0"/>
                <a:cs typeface="Arial" panose="020B0604020202020204" pitchFamily="34" charset="0"/>
              </a:rPr>
              <a:t>,.. </a:t>
            </a:r>
            <a:r>
              <a:rPr lang="es-MX" sz="2800" dirty="0">
                <a:latin typeface="CAC Pinafore" panose="00000400000000000000" pitchFamily="2" charset="0"/>
                <a:ea typeface="Calibri" panose="020F0502020204030204" pitchFamily="34" charset="0"/>
                <a:cs typeface="Arial" panose="020B0604020202020204" pitchFamily="34" charset="0"/>
              </a:rPr>
              <a:t>pero ¿qué emoción hay en eso?...</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96413" y="721216"/>
            <a:ext cx="6888107" cy="5181735"/>
          </a:xfrm>
          <a:prstGeom prst="rect">
            <a:avLst/>
          </a:prstGeom>
        </p:spPr>
      </p:pic>
    </p:spTree>
    <p:extLst>
      <p:ext uri="{BB962C8B-B14F-4D97-AF65-F5344CB8AC3E}">
        <p14:creationId xmlns:p14="http://schemas.microsoft.com/office/powerpoint/2010/main" val="1901808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16" presetClass="entr" presetSubtype="2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stretch>
            <a:fillRect/>
          </a:stretch>
        </p:blipFill>
        <p:spPr>
          <a:xfrm>
            <a:off x="-529" y="156154"/>
            <a:ext cx="12193057" cy="6468417"/>
          </a:xfrm>
          <a:prstGeom prst="rect">
            <a:avLst/>
          </a:prstGeom>
        </p:spPr>
      </p:pic>
      <p:sp>
        <p:nvSpPr>
          <p:cNvPr id="2" name="CuadroTexto 1"/>
          <p:cNvSpPr txBox="1"/>
          <p:nvPr/>
        </p:nvSpPr>
        <p:spPr>
          <a:xfrm>
            <a:off x="579549" y="1146221"/>
            <a:ext cx="4430333" cy="4234044"/>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¿Dónde quedaron las caritas ilusionadas de esas novias que esperaban ansiosas carta de sus galanes? ¿Dónde el perfume de aquellas cartas enviadas por una dama enamorada? ¿Dónde el placer de apretujar contra el corazón el sobre que de antemano se sabía, contenía una carta llena de palabras de amor? </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6598" y="877308"/>
            <a:ext cx="6503528" cy="4892427"/>
          </a:xfrm>
          <a:prstGeom prst="rect">
            <a:avLst/>
          </a:prstGeom>
        </p:spPr>
      </p:pic>
    </p:spTree>
    <p:extLst>
      <p:ext uri="{BB962C8B-B14F-4D97-AF65-F5344CB8AC3E}">
        <p14:creationId xmlns:p14="http://schemas.microsoft.com/office/powerpoint/2010/main" val="2224663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2000"/>
                                        <p:tgtEl>
                                          <p:spTgt spid="3"/>
                                        </p:tgtEl>
                                      </p:cBhvr>
                                    </p:animEffect>
                                  </p:childTnLst>
                                </p:cTn>
                              </p:par>
                            </p:childTnLst>
                          </p:cTn>
                        </p:par>
                        <p:par>
                          <p:cTn id="8" fill="hold">
                            <p:stCondLst>
                              <p:cond delay="2000"/>
                            </p:stCondLst>
                            <p:childTnLst>
                              <p:par>
                                <p:cTn id="9" presetID="18" presetClass="entr" presetSubtype="1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Left)">
                                      <p:cBhvr>
                                        <p:cTn id="11" dur="2000"/>
                                        <p:tgtEl>
                                          <p:spTgt spid="4"/>
                                        </p:tgtEl>
                                      </p:cBhvr>
                                    </p:animEffect>
                                  </p:childTnLst>
                                </p:cTn>
                              </p:par>
                            </p:childTnLst>
                          </p:cTn>
                        </p:par>
                        <p:par>
                          <p:cTn id="12" fill="hold">
                            <p:stCondLst>
                              <p:cond delay="4000"/>
                            </p:stCondLst>
                            <p:childTnLst>
                              <p:par>
                                <p:cTn id="13" presetID="22" presetClass="entr" presetSubtype="1"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stretch>
            <a:fillRect/>
          </a:stretch>
        </p:blipFill>
        <p:spPr>
          <a:xfrm>
            <a:off x="-529" y="194791"/>
            <a:ext cx="12193057" cy="6468417"/>
          </a:xfrm>
          <a:prstGeom prst="rect">
            <a:avLst/>
          </a:prstGeom>
        </p:spPr>
      </p:pic>
      <p:sp>
        <p:nvSpPr>
          <p:cNvPr id="3" name="CuadroTexto 2"/>
          <p:cNvSpPr txBox="1"/>
          <p:nvPr/>
        </p:nvSpPr>
        <p:spPr>
          <a:xfrm>
            <a:off x="734097" y="1030310"/>
            <a:ext cx="3889418" cy="4702569"/>
          </a:xfrm>
          <a:prstGeom prst="rect">
            <a:avLst/>
          </a:prstGeom>
          <a:noFill/>
        </p:spPr>
        <p:txBody>
          <a:bodyPr wrap="square" rtlCol="0">
            <a:spAutoFit/>
          </a:bodyPr>
          <a:lstStyle/>
          <a:p>
            <a:pPr algn="ctr">
              <a:lnSpc>
                <a:spcPct val="107000"/>
              </a:lnSpc>
              <a:spcAft>
                <a:spcPts val="800"/>
              </a:spcAft>
            </a:pPr>
            <a:r>
              <a:rPr lang="es-MX" sz="2800" dirty="0">
                <a:latin typeface="CAC Pinafore" panose="00000400000000000000" pitchFamily="2" charset="0"/>
                <a:ea typeface="Calibri" panose="020F0502020204030204" pitchFamily="34" charset="0"/>
                <a:cs typeface="Arial" panose="020B0604020202020204" pitchFamily="34" charset="0"/>
              </a:rPr>
              <a:t>Todo eso </a:t>
            </a:r>
            <a:r>
              <a:rPr lang="es-MX" sz="2800" dirty="0" smtClean="0">
                <a:latin typeface="CAC Pinafore" panose="00000400000000000000" pitchFamily="2" charset="0"/>
                <a:ea typeface="Calibri" panose="020F0502020204030204" pitchFamily="34" charset="0"/>
                <a:cs typeface="Arial" panose="020B0604020202020204" pitchFamily="34" charset="0"/>
              </a:rPr>
              <a:t>pertenece </a:t>
            </a:r>
            <a:r>
              <a:rPr lang="es-MX" sz="2800" dirty="0">
                <a:latin typeface="CAC Pinafore" panose="00000400000000000000" pitchFamily="2" charset="0"/>
                <a:ea typeface="Calibri" panose="020F0502020204030204" pitchFamily="34" charset="0"/>
                <a:cs typeface="Arial" panose="020B0604020202020204" pitchFamily="34" charset="0"/>
              </a:rPr>
              <a:t>al pasado, pero </a:t>
            </a:r>
            <a:r>
              <a:rPr lang="es-MX" sz="2800" dirty="0" smtClean="0">
                <a:latin typeface="CAC Pinafore" panose="00000400000000000000" pitchFamily="2" charset="0"/>
                <a:ea typeface="Calibri" panose="020F0502020204030204" pitchFamily="34" charset="0"/>
                <a:cs typeface="Arial" panose="020B0604020202020204" pitchFamily="34" charset="0"/>
              </a:rPr>
              <a:t>seguirá </a:t>
            </a:r>
            <a:r>
              <a:rPr lang="es-MX" sz="2800" dirty="0">
                <a:latin typeface="CAC Pinafore" panose="00000400000000000000" pitchFamily="2" charset="0"/>
                <a:ea typeface="Calibri" panose="020F0502020204030204" pitchFamily="34" charset="0"/>
                <a:cs typeface="Arial" panose="020B0604020202020204" pitchFamily="34" charset="0"/>
              </a:rPr>
              <a:t>viviendo en el corazón de don Benjamín, el </a:t>
            </a:r>
            <a:r>
              <a:rPr lang="es-MX" sz="2800" dirty="0" smtClean="0">
                <a:latin typeface="CAC Pinafore" panose="00000400000000000000" pitchFamily="2" charset="0"/>
                <a:ea typeface="Calibri" panose="020F0502020204030204" pitchFamily="34" charset="0"/>
                <a:cs typeface="Arial" panose="020B0604020202020204" pitchFamily="34" charset="0"/>
              </a:rPr>
              <a:t>cartero, </a:t>
            </a:r>
            <a:r>
              <a:rPr lang="es-MX" sz="2800" dirty="0">
                <a:latin typeface="CAC Pinafore" panose="00000400000000000000" pitchFamily="2" charset="0"/>
                <a:ea typeface="Calibri" panose="020F0502020204030204" pitchFamily="34" charset="0"/>
                <a:cs typeface="Arial" panose="020B0604020202020204" pitchFamily="34" charset="0"/>
              </a:rPr>
              <a:t>un buen hombre que desde hace muchos años se le puede ver dejando sus huellas en las calles </a:t>
            </a:r>
            <a:r>
              <a:rPr lang="es-MX" sz="2800" dirty="0" smtClean="0">
                <a:latin typeface="CAC Pinafore" panose="00000400000000000000" pitchFamily="2" charset="0"/>
                <a:ea typeface="Calibri" panose="020F0502020204030204" pitchFamily="34" charset="0"/>
                <a:cs typeface="Arial" panose="020B0604020202020204" pitchFamily="34" charset="0"/>
              </a:rPr>
              <a:t>del barrio </a:t>
            </a:r>
            <a:r>
              <a:rPr lang="es-MX" sz="2800" dirty="0">
                <a:latin typeface="CAC Pinafore" panose="00000400000000000000" pitchFamily="2" charset="0"/>
                <a:ea typeface="Calibri" panose="020F0502020204030204" pitchFamily="34" charset="0"/>
                <a:cs typeface="Arial" panose="020B0604020202020204" pitchFamily="34" charset="0"/>
              </a:rPr>
              <a:t>La Paloma y que como </a:t>
            </a:r>
            <a:r>
              <a:rPr lang="es-MX" sz="2800" dirty="0" smtClean="0">
                <a:latin typeface="CAC Pinafore" panose="00000400000000000000" pitchFamily="2" charset="0"/>
                <a:ea typeface="Calibri" panose="020F0502020204030204" pitchFamily="34" charset="0"/>
                <a:cs typeface="Arial" panose="020B0604020202020204" pitchFamily="34" charset="0"/>
              </a:rPr>
              <a:t>muchos de nosotros, </a:t>
            </a:r>
            <a:r>
              <a:rPr lang="es-MX" sz="2800" dirty="0">
                <a:latin typeface="CAC Pinafore" panose="00000400000000000000" pitchFamily="2" charset="0"/>
                <a:ea typeface="Calibri" panose="020F0502020204030204" pitchFamily="34" charset="0"/>
                <a:cs typeface="Arial" panose="020B0604020202020204" pitchFamily="34" charset="0"/>
              </a:rPr>
              <a:t>añora ciertas emociones que con la llegada de la tecnología, se han ido olvidando.</a:t>
            </a:r>
            <a:endParaRPr lang="es-MX" sz="2800" dirty="0">
              <a:effectLst/>
              <a:latin typeface="CAC Pinafore" panose="00000400000000000000" pitchFamily="2" charset="0"/>
              <a:ea typeface="Calibri" panose="020F0502020204030204" pitchFamily="34" charset="0"/>
              <a:cs typeface="Times New Roman" panose="02020603050405020304" pitchFamily="18" charset="0"/>
            </a:endParaRPr>
          </a:p>
        </p:txBody>
      </p:sp>
      <p:pic>
        <p:nvPicPr>
          <p:cNvPr id="4" name="Imagen 3"/>
          <p:cNvPicPr>
            <a:picLocks noChangeAspect="1"/>
          </p:cNvPicPr>
          <p:nvPr/>
        </p:nvPicPr>
        <p:blipFill rotWithShape="1">
          <a:blip r:embed="rId4">
            <a:extLst>
              <a:ext uri="{28A0092B-C50C-407E-A947-70E740481C1C}">
                <a14:useLocalDpi xmlns:a14="http://schemas.microsoft.com/office/drawing/2010/main" val="0"/>
              </a:ext>
            </a:extLst>
          </a:blip>
          <a:srcRect b="1006"/>
          <a:stretch/>
        </p:blipFill>
        <p:spPr>
          <a:xfrm>
            <a:off x="4514758" y="799798"/>
            <a:ext cx="6802338" cy="5111606"/>
          </a:xfrm>
          <a:prstGeom prst="rect">
            <a:avLst/>
          </a:prstGeom>
        </p:spPr>
      </p:pic>
      <p:pic>
        <p:nvPicPr>
          <p:cNvPr id="8" name="Imagen 7"/>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rot="1216541">
            <a:off x="10537732" y="5784897"/>
            <a:ext cx="1330688" cy="6684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52485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250"/>
                                        <p:tgtEl>
                                          <p:spTgt spid="4"/>
                                        </p:tgtEl>
                                      </p:cBhvr>
                                    </p:animEffect>
                                  </p:childTnLst>
                                </p:cTn>
                              </p:par>
                            </p:childTnLst>
                          </p:cTn>
                        </p:par>
                        <p:par>
                          <p:cTn id="12" fill="hold">
                            <p:stCondLst>
                              <p:cond delay="425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2000"/>
                                        <p:tgtEl>
                                          <p:spTgt spid="3"/>
                                        </p:tgtEl>
                                      </p:cBhvr>
                                    </p:animEffect>
                                  </p:childTnLst>
                                </p:cTn>
                              </p:par>
                            </p:childTnLst>
                          </p:cTn>
                        </p:par>
                        <p:par>
                          <p:cTn id="16" fill="hold">
                            <p:stCondLst>
                              <p:cond delay="6250"/>
                            </p:stCondLst>
                            <p:childTnLst>
                              <p:par>
                                <p:cTn id="17" presetID="2" presetClass="entr" presetSubtype="1" fill="hold" nodeType="after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500" fill="hold"/>
                                        <p:tgtEl>
                                          <p:spTgt spid="8"/>
                                        </p:tgtEl>
                                        <p:attrNameLst>
                                          <p:attrName>ppt_x</p:attrName>
                                        </p:attrNameLst>
                                      </p:cBhvr>
                                      <p:tavLst>
                                        <p:tav tm="0">
                                          <p:val>
                                            <p:strVal val="#ppt_x"/>
                                          </p:val>
                                        </p:tav>
                                        <p:tav tm="100000">
                                          <p:val>
                                            <p:strVal val="#ppt_x"/>
                                          </p:val>
                                        </p:tav>
                                      </p:tavLst>
                                    </p:anim>
                                    <p:anim calcmode="lin" valueType="num">
                                      <p:cBhvr additive="base">
                                        <p:cTn id="20" dur="2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2000">
        <p:wheel spokes="1"/>
      </p:transition>
    </mc:Choice>
    <mc:Fallback>
      <p:transition spd="slow">
        <p:wheel spokes="1"/>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1820</TotalTime>
  <Words>936</Words>
  <Application>Microsoft Office PowerPoint</Application>
  <PresentationFormat>Panorámica</PresentationFormat>
  <Paragraphs>47</Paragraphs>
  <Slides>17</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17</vt:i4>
      </vt:variant>
    </vt:vector>
  </HeadingPairs>
  <TitlesOfParts>
    <vt:vector size="27" baseType="lpstr">
      <vt:lpstr>Arial</vt:lpstr>
      <vt:lpstr>Amazone BT</vt:lpstr>
      <vt:lpstr>Calibri</vt:lpstr>
      <vt:lpstr>CAC Pinafore</vt:lpstr>
      <vt:lpstr>Berlin Sans FB Demi</vt:lpstr>
      <vt:lpstr>Times New Roman</vt:lpstr>
      <vt:lpstr>Arial Rounded MT Bold</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86</cp:revision>
  <dcterms:created xsi:type="dcterms:W3CDTF">2015-01-09T03:01:52Z</dcterms:created>
  <dcterms:modified xsi:type="dcterms:W3CDTF">2015-01-18T04:09:58Z</dcterms:modified>
</cp:coreProperties>
</file>