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1" r:id="rId3"/>
    <p:sldId id="280" r:id="rId4"/>
    <p:sldId id="262" r:id="rId5"/>
    <p:sldId id="263" r:id="rId6"/>
    <p:sldId id="264" r:id="rId7"/>
    <p:sldId id="265" r:id="rId8"/>
    <p:sldId id="266" r:id="rId9"/>
    <p:sldId id="267" r:id="rId10"/>
    <p:sldId id="268" r:id="rId11"/>
    <p:sldId id="269" r:id="rId12"/>
    <p:sldId id="281" r:id="rId13"/>
    <p:sldId id="282" r:id="rId14"/>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JhdgurSYRtwxjh+dJl4kGQ==" hashData="0BhMmgd+JZu+RZRo+vaomNnXClA="/>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09" autoAdjust="0"/>
    <p:restoredTop sz="94660"/>
  </p:normalViewPr>
  <p:slideViewPr>
    <p:cSldViewPr>
      <p:cViewPr varScale="1">
        <p:scale>
          <a:sx n="92" d="100"/>
          <a:sy n="92" d="100"/>
        </p:scale>
        <p:origin x="-744" y="-9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16/11/2013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16/11/2013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16/11/2013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16/11/2013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16/11/2013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16/11/2013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16/11/2013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16/11/2013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16/11/2013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16/11/2013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16/11/2013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B3487A26-DCA3-4406-94F5-3C26C8A65E35}"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524886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16/11/2013</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0D52794C-BE9A-4E7C-A290-2347BC028C65}"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Fondos Negros\Negro tejido grues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90"/>
            <a:ext cx="9144000" cy="514231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01 Mis docu. Backup\Mis imágenes\Fondos Fotos Gentes\Máscara37.jpg"/>
          <p:cNvPicPr>
            <a:picLocks noChangeAspect="1" noChangeArrowheads="1"/>
          </p:cNvPicPr>
          <p:nvPr/>
        </p:nvPicPr>
        <p:blipFill rotWithShape="1">
          <a:blip r:embed="rId4">
            <a:extLst>
              <a:ext uri="{28A0092B-C50C-407E-A947-70E740481C1C}">
                <a14:useLocalDpi xmlns:a14="http://schemas.microsoft.com/office/drawing/2010/main" val="0"/>
              </a:ext>
            </a:extLst>
          </a:blip>
          <a:srcRect l="7828" t="4320" r="13284" b="3027"/>
          <a:stretch/>
        </p:blipFill>
        <p:spPr bwMode="auto">
          <a:xfrm>
            <a:off x="741396" y="669098"/>
            <a:ext cx="3254540" cy="381642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4" name="3 Marco"/>
          <p:cNvSpPr/>
          <p:nvPr/>
        </p:nvSpPr>
        <p:spPr>
          <a:xfrm>
            <a:off x="0" y="0"/>
            <a:ext cx="9144000" cy="5143500"/>
          </a:xfrm>
          <a:prstGeom prst="frame">
            <a:avLst>
              <a:gd name="adj1" fmla="val 3409"/>
            </a:avLst>
          </a:prstGeom>
          <a:solidFill>
            <a:schemeClr val="bg2">
              <a:lumMod val="50000"/>
            </a:schemeClr>
          </a:solid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3" name="2 Rectángulo"/>
          <p:cNvSpPr/>
          <p:nvPr/>
        </p:nvSpPr>
        <p:spPr>
          <a:xfrm>
            <a:off x="4202663" y="864340"/>
            <a:ext cx="4185761" cy="3416320"/>
          </a:xfrm>
          <a:prstGeom prst="rect">
            <a:avLst/>
          </a:prstGeom>
          <a:noFill/>
        </p:spPr>
        <p:txBody>
          <a:bodyPr wrap="non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5400" b="1" cap="all" spc="0" dirty="0" smtClean="0">
                <a:ln/>
                <a:solidFill>
                  <a:schemeClr val="bg2">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LAS</a:t>
            </a:r>
          </a:p>
          <a:p>
            <a:pPr algn="ctr"/>
            <a:r>
              <a:rPr lang="es-ES" sz="5400" b="1" cap="all" dirty="0" smtClean="0">
                <a:ln/>
                <a:solidFill>
                  <a:schemeClr val="bg2">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MÁSCARAS</a:t>
            </a:r>
          </a:p>
          <a:p>
            <a:pPr algn="ctr"/>
            <a:r>
              <a:rPr lang="es-ES" sz="5400" b="1" cap="all" spc="0" dirty="0" smtClean="0">
                <a:ln/>
                <a:solidFill>
                  <a:schemeClr val="bg2">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QUE</a:t>
            </a:r>
          </a:p>
          <a:p>
            <a:pPr algn="ctr"/>
            <a:r>
              <a:rPr lang="es-ES" sz="5400" b="1" cap="all" dirty="0" smtClean="0">
                <a:ln/>
                <a:solidFill>
                  <a:schemeClr val="bg2">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USAMOS</a:t>
            </a:r>
            <a:endParaRPr lang="es-ES" sz="5400" b="1" cap="all" spc="0" dirty="0">
              <a:ln/>
              <a:solidFill>
                <a:schemeClr val="bg2">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6" name="1 Marco"/>
          <p:cNvSpPr/>
          <p:nvPr/>
        </p:nvSpPr>
        <p:spPr>
          <a:xfrm>
            <a:off x="539552" y="513961"/>
            <a:ext cx="8064896" cy="4136473"/>
          </a:xfrm>
          <a:prstGeom prst="frame">
            <a:avLst>
              <a:gd name="adj1" fmla="val 1291"/>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es-CO">
              <a:solidFill>
                <a:schemeClr val="tx1"/>
              </a:solidFill>
            </a:endParaRPr>
          </a:p>
        </p:txBody>
      </p:sp>
    </p:spTree>
  </p:cSld>
  <p:clrMapOvr>
    <a:masterClrMapping/>
  </p:clrMapOvr>
  <mc:AlternateContent xmlns:mc="http://schemas.openxmlformats.org/markup-compatibility/2006">
    <mc:Choice xmlns:p14="http://schemas.microsoft.com/office/powerpoint/2010/main" Requires="p14">
      <p:transition spd="slow" p14:dur="2000">
        <p:pull dir="d"/>
        <p:sndAc>
          <p:stSnd loop="1">
            <p:snd r:embed="rId2" name="A Khachaturian - Masquerade Waltz.wav"/>
          </p:stSnd>
        </p:sndAc>
      </p:transition>
    </mc:Choice>
    <mc:Fallback>
      <p:transition spd="slow">
        <p:pull dir="d"/>
        <p:sndAc>
          <p:stSnd loop="1">
            <p:snd r:embed="rId2" name="A Khachaturian - Masquerade Waltz.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descr="C:\01 Mis docu. Backup\Mis imágenes\00 Para el mensaje haciendo\02.jpg"/>
          <p:cNvPicPr>
            <a:picLocks noChangeAspect="1" noChangeArrowheads="1"/>
          </p:cNvPicPr>
          <p:nvPr/>
        </p:nvPicPr>
        <p:blipFill rotWithShape="1">
          <a:blip r:embed="rId2">
            <a:extLst>
              <a:ext uri="{28A0092B-C50C-407E-A947-70E740481C1C}">
                <a14:useLocalDpi xmlns:a14="http://schemas.microsoft.com/office/drawing/2010/main" val="0"/>
              </a:ext>
            </a:extLst>
          </a:blip>
          <a:srcRect l="182" t="325" r="182" b="355"/>
          <a:stretch/>
        </p:blipFill>
        <p:spPr bwMode="auto">
          <a:xfrm>
            <a:off x="1"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1257589" y="167482"/>
            <a:ext cx="6629579" cy="4801314"/>
          </a:xfrm>
          <a:prstGeom prst="rect">
            <a:avLst/>
          </a:prstGeom>
        </p:spPr>
        <p:txBody>
          <a:bodyPr wrap="square">
            <a:spAutoFit/>
          </a:bodyPr>
          <a:lstStyle/>
          <a:p>
            <a:pPr algn="ctr"/>
            <a:r>
              <a:rPr lang="es-CO" b="1" dirty="0">
                <a:solidFill>
                  <a:schemeClr val="bg1"/>
                </a:solidFill>
                <a:latin typeface="+mj-lt"/>
              </a:rPr>
              <a:t>Máscara en griego significa “persona</a:t>
            </a:r>
            <a:r>
              <a:rPr lang="es-CO" b="1" dirty="0" smtClean="0">
                <a:solidFill>
                  <a:schemeClr val="bg1"/>
                </a:solidFill>
                <a:latin typeface="+mj-lt"/>
              </a:rPr>
              <a:t>”, es decir aquellas </a:t>
            </a:r>
            <a:r>
              <a:rPr lang="es-CO" b="1" dirty="0">
                <a:solidFill>
                  <a:schemeClr val="bg1"/>
                </a:solidFill>
                <a:latin typeface="+mj-lt"/>
              </a:rPr>
              <a:t>formas de ser que utilizamos para representar lo que queremos que los otros vean, de tal forma que podamos agradar a los demás y ajustarnos, a lo que los </a:t>
            </a:r>
            <a:r>
              <a:rPr lang="es-CO" b="1" dirty="0" smtClean="0">
                <a:solidFill>
                  <a:schemeClr val="bg1"/>
                </a:solidFill>
                <a:latin typeface="+mj-lt"/>
              </a:rPr>
              <a:t>demás quieren </a:t>
            </a:r>
            <a:r>
              <a:rPr lang="es-CO" b="1" dirty="0">
                <a:solidFill>
                  <a:schemeClr val="bg1"/>
                </a:solidFill>
                <a:latin typeface="+mj-lt"/>
              </a:rPr>
              <a:t>ver de nosotros</a:t>
            </a:r>
            <a:r>
              <a:rPr lang="es-CO" b="1" dirty="0" smtClean="0">
                <a:solidFill>
                  <a:schemeClr val="bg1"/>
                </a:solidFill>
                <a:latin typeface="+mj-lt"/>
              </a:rPr>
              <a:t>.</a:t>
            </a:r>
          </a:p>
          <a:p>
            <a:pPr algn="ctr"/>
            <a:endParaRPr lang="es-CO" b="1" dirty="0">
              <a:solidFill>
                <a:schemeClr val="bg1"/>
              </a:solidFill>
              <a:latin typeface="+mj-lt"/>
            </a:endParaRPr>
          </a:p>
          <a:p>
            <a:pPr algn="ctr"/>
            <a:r>
              <a:rPr lang="es-CO" b="1" dirty="0">
                <a:solidFill>
                  <a:schemeClr val="bg1"/>
                </a:solidFill>
                <a:latin typeface="+mj-lt"/>
              </a:rPr>
              <a:t>Según Erich Fromm, nos ponemos  aquellas  máscaras  que creemos nos harán parecer “normales  y comunes”  y creemos  que eso es lo correcto</a:t>
            </a:r>
            <a:r>
              <a:rPr lang="es-CO" b="1" dirty="0" smtClean="0">
                <a:solidFill>
                  <a:schemeClr val="bg1"/>
                </a:solidFill>
                <a:latin typeface="+mj-lt"/>
              </a:rPr>
              <a:t>, </a:t>
            </a:r>
            <a:r>
              <a:rPr lang="es-CO" b="1" dirty="0">
                <a:solidFill>
                  <a:schemeClr val="bg1"/>
                </a:solidFill>
                <a:latin typeface="+mj-lt"/>
              </a:rPr>
              <a:t>aunque signifique </a:t>
            </a:r>
            <a:r>
              <a:rPr lang="es-CO" b="1" dirty="0" smtClean="0">
                <a:solidFill>
                  <a:schemeClr val="bg1"/>
                </a:solidFill>
                <a:latin typeface="+mj-lt"/>
              </a:rPr>
              <a:t>que </a:t>
            </a:r>
            <a:r>
              <a:rPr lang="es-CO" b="1" dirty="0">
                <a:solidFill>
                  <a:schemeClr val="bg1"/>
                </a:solidFill>
                <a:latin typeface="+mj-lt"/>
              </a:rPr>
              <a:t>nuestro comportamiento vaya en contra de la forma de </a:t>
            </a:r>
            <a:r>
              <a:rPr lang="es-CO" b="1" dirty="0" smtClean="0">
                <a:solidFill>
                  <a:schemeClr val="bg1"/>
                </a:solidFill>
                <a:latin typeface="+mj-lt"/>
              </a:rPr>
              <a:t>cómo </a:t>
            </a:r>
            <a:r>
              <a:rPr lang="es-CO" b="1" dirty="0">
                <a:solidFill>
                  <a:schemeClr val="bg1"/>
                </a:solidFill>
                <a:latin typeface="+mj-lt"/>
              </a:rPr>
              <a:t>realmente somos y dejemos de ser auténticos</a:t>
            </a:r>
            <a:r>
              <a:rPr lang="es-CO" b="1" dirty="0" smtClean="0">
                <a:solidFill>
                  <a:schemeClr val="bg1"/>
                </a:solidFill>
                <a:latin typeface="+mj-lt"/>
              </a:rPr>
              <a:t>.</a:t>
            </a:r>
          </a:p>
          <a:p>
            <a:pPr algn="ctr"/>
            <a:endParaRPr lang="es-CO" b="1" dirty="0">
              <a:solidFill>
                <a:schemeClr val="bg1"/>
              </a:solidFill>
              <a:latin typeface="+mj-lt"/>
            </a:endParaRPr>
          </a:p>
          <a:p>
            <a:pPr algn="ctr"/>
            <a:r>
              <a:rPr lang="es-CO" b="1" dirty="0">
                <a:solidFill>
                  <a:schemeClr val="bg1"/>
                </a:solidFill>
                <a:latin typeface="+mj-lt"/>
              </a:rPr>
              <a:t>Detrás de cada </a:t>
            </a:r>
            <a:r>
              <a:rPr lang="es-CO" b="1" dirty="0" smtClean="0">
                <a:solidFill>
                  <a:schemeClr val="bg1"/>
                </a:solidFill>
                <a:latin typeface="+mj-lt"/>
              </a:rPr>
              <a:t>máscara, siempre </a:t>
            </a:r>
            <a:r>
              <a:rPr lang="es-CO" b="1" dirty="0">
                <a:solidFill>
                  <a:schemeClr val="bg1"/>
                </a:solidFill>
                <a:latin typeface="+mj-lt"/>
              </a:rPr>
              <a:t>está el miedo </a:t>
            </a:r>
            <a:r>
              <a:rPr lang="es-CO" b="1" dirty="0" smtClean="0">
                <a:solidFill>
                  <a:schemeClr val="bg1"/>
                </a:solidFill>
                <a:latin typeface="+mj-lt"/>
              </a:rPr>
              <a:t>al rechazo</a:t>
            </a:r>
            <a:r>
              <a:rPr lang="es-CO" b="1" dirty="0">
                <a:solidFill>
                  <a:schemeClr val="bg1"/>
                </a:solidFill>
                <a:latin typeface="+mj-lt"/>
              </a:rPr>
              <a:t>, al fracaso, al compromiso, a comunicarnos, a establecer relaciones, a  cubrir las expectativas  que los demás tienen acerca de mí</a:t>
            </a:r>
            <a:r>
              <a:rPr lang="es-CO" b="1" dirty="0" smtClean="0">
                <a:solidFill>
                  <a:schemeClr val="bg1"/>
                </a:solidFill>
                <a:latin typeface="+mj-lt"/>
              </a:rPr>
              <a:t>…</a:t>
            </a:r>
          </a:p>
          <a:p>
            <a:pPr algn="ctr"/>
            <a:r>
              <a:rPr lang="es-CO" b="1" dirty="0" smtClean="0">
                <a:solidFill>
                  <a:schemeClr val="bg1"/>
                </a:solidFill>
                <a:latin typeface="+mj-lt"/>
              </a:rPr>
              <a:t> </a:t>
            </a:r>
            <a:endParaRPr lang="es-CO" b="1" dirty="0">
              <a:solidFill>
                <a:schemeClr val="bg1"/>
              </a:solidFill>
              <a:latin typeface="+mj-lt"/>
            </a:endParaRPr>
          </a:p>
          <a:p>
            <a:pPr algn="ctr"/>
            <a:r>
              <a:rPr lang="es-CO" b="1" dirty="0">
                <a:solidFill>
                  <a:schemeClr val="bg1"/>
                </a:solidFill>
                <a:latin typeface="+mj-lt"/>
              </a:rPr>
              <a:t>Toda máscara esconde, protege, defiende e impide que los otros vean lo que realmente </a:t>
            </a:r>
            <a:r>
              <a:rPr lang="es-CO" b="1" dirty="0" smtClean="0">
                <a:solidFill>
                  <a:schemeClr val="bg1"/>
                </a:solidFill>
                <a:latin typeface="+mj-lt"/>
              </a:rPr>
              <a:t>somos</a:t>
            </a:r>
            <a:r>
              <a:rPr lang="es-CO" b="1" dirty="0">
                <a:solidFill>
                  <a:schemeClr val="bg1"/>
                </a:solidFill>
                <a:latin typeface="+mj-lt"/>
              </a:rPr>
              <a:t>:</a:t>
            </a:r>
          </a:p>
        </p:txBody>
      </p:sp>
    </p:spTree>
    <p:extLst>
      <p:ext uri="{BB962C8B-B14F-4D97-AF65-F5344CB8AC3E}">
        <p14:creationId xmlns:p14="http://schemas.microsoft.com/office/powerpoint/2010/main" val="231883700"/>
      </p:ext>
    </p:extLst>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01 Mis docu. Backup\Mis imágenes\Fondos Negros\Negro tejido grueso.jpg"/>
          <p:cNvPicPr>
            <a:picLocks noChangeAspect="1" noChangeArrowheads="1"/>
          </p:cNvPicPr>
          <p:nvPr/>
        </p:nvPicPr>
        <p:blipFill rotWithShape="1">
          <a:blip r:embed="rId2">
            <a:extLst>
              <a:ext uri="{28A0092B-C50C-407E-A947-70E740481C1C}">
                <a14:useLocalDpi xmlns:a14="http://schemas.microsoft.com/office/drawing/2010/main" val="0"/>
              </a:ext>
            </a:extLst>
          </a:blip>
          <a:srcRect l="10625" t="9878" r="9838" b="8892"/>
          <a:stretch/>
        </p:blipFill>
        <p:spPr bwMode="auto">
          <a:xfrm>
            <a:off x="940427" y="509155"/>
            <a:ext cx="7272808" cy="4177146"/>
          </a:xfrm>
          <a:prstGeom prst="rect">
            <a:avLst/>
          </a:prstGeom>
          <a:noFill/>
          <a:extLst>
            <a:ext uri="{909E8E84-426E-40DD-AFC4-6F175D3DCCD1}">
              <a14:hiddenFill xmlns:a14="http://schemas.microsoft.com/office/drawing/2010/main">
                <a:solidFill>
                  <a:srgbClr val="FFFFFF"/>
                </a:solidFill>
              </a14:hiddenFill>
            </a:ext>
          </a:extLst>
        </p:spPr>
      </p:pic>
      <p:pic>
        <p:nvPicPr>
          <p:cNvPr id="3073" name="Picture 1" descr="C:\01 Mis docu. Backup\Mis imágenes\Fondos Fotos Gentes\Máscara32.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4219" b="12238"/>
          <a:stretch/>
        </p:blipFill>
        <p:spPr bwMode="auto">
          <a:xfrm>
            <a:off x="1187624" y="696411"/>
            <a:ext cx="3043790" cy="380162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3" name="2 Rectángulo"/>
          <p:cNvSpPr/>
          <p:nvPr/>
        </p:nvSpPr>
        <p:spPr>
          <a:xfrm>
            <a:off x="4716016" y="740248"/>
            <a:ext cx="3240360" cy="3693319"/>
          </a:xfrm>
          <a:prstGeom prst="rect">
            <a:avLst/>
          </a:prstGeom>
        </p:spPr>
        <p:txBody>
          <a:bodyPr wrap="square">
            <a:spAutoFit/>
          </a:bodyPr>
          <a:lstStyle/>
          <a:p>
            <a:pPr algn="ctr"/>
            <a:r>
              <a:rPr lang="es-CO" b="1" dirty="0">
                <a:solidFill>
                  <a:schemeClr val="bg1"/>
                </a:solidFill>
                <a:latin typeface="+mj-lt"/>
              </a:rPr>
              <a:t>INDIFERENTE O </a:t>
            </a:r>
            <a:r>
              <a:rPr lang="es-CO" b="1" dirty="0" smtClean="0">
                <a:solidFill>
                  <a:schemeClr val="bg1"/>
                </a:solidFill>
                <a:latin typeface="+mj-lt"/>
              </a:rPr>
              <a:t>QUEMIMPORTISTA:</a:t>
            </a:r>
            <a:endParaRPr lang="es-CO" b="1" dirty="0">
              <a:solidFill>
                <a:schemeClr val="bg1"/>
              </a:solidFill>
              <a:latin typeface="+mj-lt"/>
            </a:endParaRPr>
          </a:p>
          <a:p>
            <a:pPr algn="ctr"/>
            <a:endParaRPr lang="es-CO" b="1" dirty="0" smtClean="0">
              <a:solidFill>
                <a:schemeClr val="bg1"/>
              </a:solidFill>
              <a:latin typeface="+mj-lt"/>
            </a:endParaRPr>
          </a:p>
          <a:p>
            <a:pPr algn="ctr"/>
            <a:r>
              <a:rPr lang="es-CO" b="1" dirty="0" smtClean="0">
                <a:solidFill>
                  <a:schemeClr val="bg1"/>
                </a:solidFill>
                <a:latin typeface="+mj-lt"/>
              </a:rPr>
              <a:t>Hace </a:t>
            </a:r>
            <a:r>
              <a:rPr lang="es-CO" b="1" dirty="0">
                <a:solidFill>
                  <a:schemeClr val="bg1"/>
                </a:solidFill>
                <a:latin typeface="+mj-lt"/>
              </a:rPr>
              <a:t>aparecer que nada le importa, que  no se conmueve ante lo que ocurre a su alrededor, que no le afecta lo que los demás digan o hagan. Pero realmente le tiene  miedo al rechazo,  a  involucrarse en las historias de </a:t>
            </a:r>
            <a:r>
              <a:rPr lang="es-CO" b="1" dirty="0" smtClean="0">
                <a:solidFill>
                  <a:schemeClr val="bg1"/>
                </a:solidFill>
                <a:latin typeface="+mj-lt"/>
              </a:rPr>
              <a:t>los </a:t>
            </a:r>
            <a:r>
              <a:rPr lang="es-CO" b="1" dirty="0">
                <a:solidFill>
                  <a:schemeClr val="bg1"/>
                </a:solidFill>
                <a:latin typeface="+mj-lt"/>
              </a:rPr>
              <a:t>otros y salir  lastimado  o a que descubran que puede ser vulnerable.</a:t>
            </a:r>
          </a:p>
        </p:txBody>
      </p:sp>
      <p:sp>
        <p:nvSpPr>
          <p:cNvPr id="15" name="1 Marco"/>
          <p:cNvSpPr/>
          <p:nvPr/>
        </p:nvSpPr>
        <p:spPr>
          <a:xfrm>
            <a:off x="995362" y="568469"/>
            <a:ext cx="7153275" cy="4048125"/>
          </a:xfrm>
          <a:prstGeom prst="frame">
            <a:avLst>
              <a:gd name="adj1" fmla="val 1291"/>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es-CO">
              <a:solidFill>
                <a:schemeClr val="tx1"/>
              </a:solidFill>
            </a:endParaRPr>
          </a:p>
        </p:txBody>
      </p:sp>
      <p:sp>
        <p:nvSpPr>
          <p:cNvPr id="4" name="3 Marco"/>
          <p:cNvSpPr/>
          <p:nvPr/>
        </p:nvSpPr>
        <p:spPr>
          <a:xfrm>
            <a:off x="0" y="0"/>
            <a:ext cx="9144000" cy="5143500"/>
          </a:xfrm>
          <a:prstGeom prst="frame">
            <a:avLst>
              <a:gd name="adj1" fmla="val 2399"/>
            </a:avLst>
          </a:prstGeom>
          <a:solidFill>
            <a:schemeClr val="bg1">
              <a:lumMod val="50000"/>
            </a:schemeClr>
          </a:solid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1 Grupo"/>
          <p:cNvGrpSpPr/>
          <p:nvPr/>
        </p:nvGrpSpPr>
        <p:grpSpPr>
          <a:xfrm>
            <a:off x="611560" y="369946"/>
            <a:ext cx="7922469" cy="4409872"/>
            <a:chOff x="611560" y="332509"/>
            <a:chExt cx="7922469" cy="4488873"/>
          </a:xfrm>
        </p:grpSpPr>
        <p:pic>
          <p:nvPicPr>
            <p:cNvPr id="10" name="Picture 2" descr="C:\01 Mis docu. Backup\Mis imágenes\Fondos Negros\Negro tejido grueso.jpg"/>
            <p:cNvPicPr>
              <a:picLocks noChangeAspect="1" noChangeArrowheads="1"/>
            </p:cNvPicPr>
            <p:nvPr/>
          </p:nvPicPr>
          <p:blipFill rotWithShape="1">
            <a:blip r:embed="rId2">
              <a:extLst>
                <a:ext uri="{28A0092B-C50C-407E-A947-70E740481C1C}">
                  <a14:useLocalDpi xmlns:a14="http://schemas.microsoft.com/office/drawing/2010/main" val="0"/>
                </a:ext>
              </a:extLst>
            </a:blip>
            <a:srcRect l="6688" t="6442" r="6671" b="6264"/>
            <a:stretch/>
          </p:blipFill>
          <p:spPr bwMode="auto">
            <a:xfrm>
              <a:off x="611560" y="332509"/>
              <a:ext cx="7922469" cy="4488873"/>
            </a:xfrm>
            <a:prstGeom prst="rect">
              <a:avLst/>
            </a:prstGeom>
            <a:noFill/>
            <a:extLst>
              <a:ext uri="{909E8E84-426E-40DD-AFC4-6F175D3DCCD1}">
                <a14:hiddenFill xmlns:a14="http://schemas.microsoft.com/office/drawing/2010/main">
                  <a:solidFill>
                    <a:srgbClr val="FFFFFF"/>
                  </a:solidFill>
                </a14:hiddenFill>
              </a:ext>
            </a:extLst>
          </p:spPr>
        </p:pic>
        <p:sp>
          <p:nvSpPr>
            <p:cNvPr id="11" name="1 Marco"/>
            <p:cNvSpPr/>
            <p:nvPr/>
          </p:nvSpPr>
          <p:spPr>
            <a:xfrm>
              <a:off x="683568" y="411510"/>
              <a:ext cx="7776864" cy="4320479"/>
            </a:xfrm>
            <a:prstGeom prst="frame">
              <a:avLst>
                <a:gd name="adj1" fmla="val 1291"/>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es-CO">
                <a:solidFill>
                  <a:schemeClr val="tx1"/>
                </a:solidFill>
              </a:endParaRPr>
            </a:p>
          </p:txBody>
        </p:sp>
      </p:grpSp>
      <p:sp>
        <p:nvSpPr>
          <p:cNvPr id="5" name="4 Rectángulo"/>
          <p:cNvSpPr/>
          <p:nvPr/>
        </p:nvSpPr>
        <p:spPr>
          <a:xfrm>
            <a:off x="4716016" y="596874"/>
            <a:ext cx="3528391" cy="3970318"/>
          </a:xfrm>
          <a:prstGeom prst="rect">
            <a:avLst/>
          </a:prstGeom>
        </p:spPr>
        <p:txBody>
          <a:bodyPr wrap="square">
            <a:spAutoFit/>
          </a:bodyPr>
          <a:lstStyle/>
          <a:p>
            <a:pPr algn="ctr"/>
            <a:r>
              <a:rPr lang="es-CO" b="1" dirty="0">
                <a:solidFill>
                  <a:schemeClr val="bg1"/>
                </a:solidFill>
                <a:latin typeface="+mj-lt"/>
              </a:rPr>
              <a:t>PAYASO O </a:t>
            </a:r>
            <a:r>
              <a:rPr lang="es-CO" b="1" dirty="0" smtClean="0">
                <a:solidFill>
                  <a:schemeClr val="bg1"/>
                </a:solidFill>
                <a:latin typeface="+mj-lt"/>
              </a:rPr>
              <a:t>CHISTOSO</a:t>
            </a:r>
          </a:p>
          <a:p>
            <a:pPr algn="ctr"/>
            <a:endParaRPr lang="es-CO" b="1" dirty="0">
              <a:solidFill>
                <a:schemeClr val="bg1"/>
              </a:solidFill>
              <a:latin typeface="+mj-lt"/>
            </a:endParaRPr>
          </a:p>
          <a:p>
            <a:pPr algn="ctr"/>
            <a:r>
              <a:rPr lang="es-CO" b="1" dirty="0">
                <a:solidFill>
                  <a:schemeClr val="bg1"/>
                </a:solidFill>
                <a:latin typeface="+mj-lt"/>
              </a:rPr>
              <a:t>Nos hace ver que todo es alegría, se ríe, se burla de todos, aparece  que  nada le va en serio en su vida, que todo es superficial y jocoso.  Pero realmente tiene miedo a hacer intimidad con los demás, por eso pone la distancia del chiste y la carcajada, para evitar cercanías que puedan terminar en situaciones que le demuestren, que no es del agrado de las personas que lo </a:t>
            </a:r>
            <a:r>
              <a:rPr lang="es-CO" b="1" dirty="0" smtClean="0">
                <a:solidFill>
                  <a:schemeClr val="bg1"/>
                </a:solidFill>
                <a:latin typeface="+mj-lt"/>
              </a:rPr>
              <a:t>rodean.</a:t>
            </a:r>
            <a:endParaRPr lang="es-CO" b="1" dirty="0">
              <a:solidFill>
                <a:schemeClr val="bg1"/>
              </a:solidFill>
              <a:latin typeface="+mj-lt"/>
            </a:endParaRPr>
          </a:p>
        </p:txBody>
      </p:sp>
      <p:pic>
        <p:nvPicPr>
          <p:cNvPr id="6" name="Picture 4" descr="http://2.bp.blogspot.com/-0keaL9CwLO8/TaJmTkmC6nI/AAAAAAAABhc/WXE4_BbkZEQ/s1600/SPLIT+PERSONALITY.jpg"/>
          <p:cNvPicPr>
            <a:picLocks noChangeAspect="1" noChangeArrowheads="1"/>
          </p:cNvPicPr>
          <p:nvPr/>
        </p:nvPicPr>
        <p:blipFill rotWithShape="1">
          <a:blip r:embed="rId3">
            <a:extLst>
              <a:ext uri="{28A0092B-C50C-407E-A947-70E740481C1C}">
                <a14:useLocalDpi xmlns:a14="http://schemas.microsoft.com/office/drawing/2010/main" val="0"/>
              </a:ext>
            </a:extLst>
          </a:blip>
          <a:srcRect l="7464" t="14842" r="7649"/>
          <a:stretch/>
        </p:blipFill>
        <p:spPr bwMode="auto">
          <a:xfrm>
            <a:off x="827584" y="596874"/>
            <a:ext cx="3592445" cy="397031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12" name="11 Marco"/>
          <p:cNvSpPr/>
          <p:nvPr/>
        </p:nvSpPr>
        <p:spPr>
          <a:xfrm>
            <a:off x="0" y="0"/>
            <a:ext cx="9144000" cy="5143500"/>
          </a:xfrm>
          <a:prstGeom prst="frame">
            <a:avLst>
              <a:gd name="adj1" fmla="val 2399"/>
            </a:avLst>
          </a:prstGeom>
          <a:solidFill>
            <a:schemeClr val="accent6">
              <a:lumMod val="75000"/>
            </a:schemeClr>
          </a:solid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9 Grupo"/>
          <p:cNvGrpSpPr/>
          <p:nvPr/>
        </p:nvGrpSpPr>
        <p:grpSpPr>
          <a:xfrm>
            <a:off x="756306" y="369946"/>
            <a:ext cx="7632847" cy="4409872"/>
            <a:chOff x="611560" y="332509"/>
            <a:chExt cx="7922469" cy="4488873"/>
          </a:xfrm>
        </p:grpSpPr>
        <p:pic>
          <p:nvPicPr>
            <p:cNvPr id="11" name="Picture 2" descr="C:\01 Mis docu. Backup\Mis imágenes\Fondos Negros\Negro tejido grueso.jpg"/>
            <p:cNvPicPr>
              <a:picLocks noChangeAspect="1" noChangeArrowheads="1"/>
            </p:cNvPicPr>
            <p:nvPr/>
          </p:nvPicPr>
          <p:blipFill rotWithShape="1">
            <a:blip r:embed="rId2">
              <a:extLst>
                <a:ext uri="{28A0092B-C50C-407E-A947-70E740481C1C}">
                  <a14:useLocalDpi xmlns:a14="http://schemas.microsoft.com/office/drawing/2010/main" val="0"/>
                </a:ext>
              </a:extLst>
            </a:blip>
            <a:srcRect l="6688" t="6442" r="6671" b="6264"/>
            <a:stretch/>
          </p:blipFill>
          <p:spPr bwMode="auto">
            <a:xfrm>
              <a:off x="611560" y="332509"/>
              <a:ext cx="7922469" cy="4488873"/>
            </a:xfrm>
            <a:prstGeom prst="rect">
              <a:avLst/>
            </a:prstGeom>
            <a:noFill/>
            <a:extLst>
              <a:ext uri="{909E8E84-426E-40DD-AFC4-6F175D3DCCD1}">
                <a14:hiddenFill xmlns:a14="http://schemas.microsoft.com/office/drawing/2010/main">
                  <a:solidFill>
                    <a:srgbClr val="FFFFFF"/>
                  </a:solidFill>
                </a14:hiddenFill>
              </a:ext>
            </a:extLst>
          </p:spPr>
        </p:pic>
        <p:sp>
          <p:nvSpPr>
            <p:cNvPr id="12" name="1 Marco"/>
            <p:cNvSpPr/>
            <p:nvPr/>
          </p:nvSpPr>
          <p:spPr>
            <a:xfrm>
              <a:off x="683568" y="411510"/>
              <a:ext cx="7776864" cy="4320479"/>
            </a:xfrm>
            <a:prstGeom prst="frame">
              <a:avLst>
                <a:gd name="adj1" fmla="val 1291"/>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es-CO">
                <a:solidFill>
                  <a:schemeClr val="tx1"/>
                </a:solidFill>
              </a:endParaRPr>
            </a:p>
          </p:txBody>
        </p:sp>
      </p:grpSp>
      <p:sp>
        <p:nvSpPr>
          <p:cNvPr id="2" name="1 Rectángulo"/>
          <p:cNvSpPr/>
          <p:nvPr/>
        </p:nvSpPr>
        <p:spPr>
          <a:xfrm>
            <a:off x="4644008" y="596874"/>
            <a:ext cx="3385965" cy="3970318"/>
          </a:xfrm>
          <a:prstGeom prst="rect">
            <a:avLst/>
          </a:prstGeom>
        </p:spPr>
        <p:txBody>
          <a:bodyPr wrap="square">
            <a:spAutoFit/>
          </a:bodyPr>
          <a:lstStyle/>
          <a:p>
            <a:pPr algn="ctr"/>
            <a:r>
              <a:rPr lang="es-CO" b="1" dirty="0" smtClean="0">
                <a:solidFill>
                  <a:schemeClr val="bg1"/>
                </a:solidFill>
                <a:latin typeface="+mj-lt"/>
              </a:rPr>
              <a:t>AGRESIVO:</a:t>
            </a:r>
          </a:p>
          <a:p>
            <a:pPr algn="ctr"/>
            <a:endParaRPr lang="es-CO" b="1" dirty="0">
              <a:solidFill>
                <a:schemeClr val="bg1"/>
              </a:solidFill>
              <a:latin typeface="+mj-lt"/>
            </a:endParaRPr>
          </a:p>
          <a:p>
            <a:pPr algn="ctr"/>
            <a:r>
              <a:rPr lang="es-CO" b="1" dirty="0">
                <a:solidFill>
                  <a:schemeClr val="bg1"/>
                </a:solidFill>
                <a:latin typeface="+mj-lt"/>
              </a:rPr>
              <a:t>Se defiende antes de que los demás lo ataquen, agrede a las personas, es autoritario y  genera miedo, ya que impone por la fuerza sus ideas y hace lo que quiere. Sin embargo, le tiene miedo al fracaso, a no poder comunicarse de una manera adecuada, a no responder a las expectativas de los demás, por eso les aplica el poder de la agresión y los  maneja “al susto</a:t>
            </a:r>
            <a:r>
              <a:rPr lang="es-CO" b="1" dirty="0" smtClean="0">
                <a:solidFill>
                  <a:schemeClr val="bg1"/>
                </a:solidFill>
                <a:latin typeface="+mj-lt"/>
              </a:rPr>
              <a:t>”.</a:t>
            </a:r>
            <a:endParaRPr lang="es-CO" b="1" dirty="0">
              <a:solidFill>
                <a:schemeClr val="bg1"/>
              </a:solidFill>
              <a:latin typeface="+mj-lt"/>
            </a:endParaRPr>
          </a:p>
        </p:txBody>
      </p:sp>
      <p:pic>
        <p:nvPicPr>
          <p:cNvPr id="7" name="Picture 6" descr="http://i1.sndcdn.com/artworks-000029546505-xvdhkd-original.jpg?3eddc4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0505"/>
          <a:stretch/>
        </p:blipFill>
        <p:spPr bwMode="auto">
          <a:xfrm>
            <a:off x="957117" y="555526"/>
            <a:ext cx="3532484" cy="403244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13" name="12 Marco"/>
          <p:cNvSpPr/>
          <p:nvPr/>
        </p:nvSpPr>
        <p:spPr>
          <a:xfrm>
            <a:off x="0" y="0"/>
            <a:ext cx="9144000" cy="5143500"/>
          </a:xfrm>
          <a:prstGeom prst="frame">
            <a:avLst>
              <a:gd name="adj1" fmla="val 2399"/>
            </a:avLst>
          </a:prstGeom>
          <a:solidFill>
            <a:schemeClr val="bg1">
              <a:lumMod val="65000"/>
            </a:schemeClr>
          </a:solid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9 Grupo"/>
          <p:cNvGrpSpPr/>
          <p:nvPr/>
        </p:nvGrpSpPr>
        <p:grpSpPr>
          <a:xfrm>
            <a:off x="508379" y="404524"/>
            <a:ext cx="8137633" cy="4332261"/>
            <a:chOff x="611560" y="332509"/>
            <a:chExt cx="7922469" cy="4488873"/>
          </a:xfrm>
        </p:grpSpPr>
        <p:pic>
          <p:nvPicPr>
            <p:cNvPr id="11" name="Picture 2" descr="C:\01 Mis docu. Backup\Mis imágenes\Fondos Negros\Negro tejido grueso.jpg"/>
            <p:cNvPicPr>
              <a:picLocks noChangeAspect="1" noChangeArrowheads="1"/>
            </p:cNvPicPr>
            <p:nvPr/>
          </p:nvPicPr>
          <p:blipFill rotWithShape="1">
            <a:blip r:embed="rId2">
              <a:extLst>
                <a:ext uri="{28A0092B-C50C-407E-A947-70E740481C1C}">
                  <a14:useLocalDpi xmlns:a14="http://schemas.microsoft.com/office/drawing/2010/main" val="0"/>
                </a:ext>
              </a:extLst>
            </a:blip>
            <a:srcRect l="6688" t="6442" r="6671" b="6264"/>
            <a:stretch/>
          </p:blipFill>
          <p:spPr bwMode="auto">
            <a:xfrm>
              <a:off x="611560" y="332509"/>
              <a:ext cx="7922469" cy="4488873"/>
            </a:xfrm>
            <a:prstGeom prst="rect">
              <a:avLst/>
            </a:prstGeom>
            <a:noFill/>
            <a:extLst>
              <a:ext uri="{909E8E84-426E-40DD-AFC4-6F175D3DCCD1}">
                <a14:hiddenFill xmlns:a14="http://schemas.microsoft.com/office/drawing/2010/main">
                  <a:solidFill>
                    <a:srgbClr val="FFFFFF"/>
                  </a:solidFill>
                </a14:hiddenFill>
              </a:ext>
            </a:extLst>
          </p:spPr>
        </p:pic>
        <p:sp>
          <p:nvSpPr>
            <p:cNvPr id="12" name="1 Marco"/>
            <p:cNvSpPr/>
            <p:nvPr/>
          </p:nvSpPr>
          <p:spPr>
            <a:xfrm>
              <a:off x="683568" y="411510"/>
              <a:ext cx="7776864" cy="4320479"/>
            </a:xfrm>
            <a:prstGeom prst="frame">
              <a:avLst>
                <a:gd name="adj1" fmla="val 129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es-CO">
                <a:solidFill>
                  <a:schemeClr val="tx1"/>
                </a:solidFill>
              </a:endParaRPr>
            </a:p>
          </p:txBody>
        </p:sp>
      </p:grpSp>
      <p:pic>
        <p:nvPicPr>
          <p:cNvPr id="4098" name="Picture 2" descr="http://descubrelapsicologia.com/wp-content/uploads/2013/07/Personalidad-m%C3%A1scaras.jpg"/>
          <p:cNvPicPr>
            <a:picLocks noChangeAspect="1" noChangeArrowheads="1"/>
          </p:cNvPicPr>
          <p:nvPr/>
        </p:nvPicPr>
        <p:blipFill rotWithShape="1">
          <a:blip r:embed="rId3">
            <a:extLst>
              <a:ext uri="{28A0092B-C50C-407E-A947-70E740481C1C}">
                <a14:useLocalDpi xmlns:a14="http://schemas.microsoft.com/office/drawing/2010/main" val="0"/>
              </a:ext>
            </a:extLst>
          </a:blip>
          <a:srcRect l="9560" r="7455"/>
          <a:stretch/>
        </p:blipFill>
        <p:spPr bwMode="auto">
          <a:xfrm>
            <a:off x="684343" y="617143"/>
            <a:ext cx="4509656" cy="3939902"/>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2" name="1 Rectángulo"/>
          <p:cNvSpPr/>
          <p:nvPr/>
        </p:nvSpPr>
        <p:spPr>
          <a:xfrm>
            <a:off x="5138402" y="588583"/>
            <a:ext cx="3355521" cy="3970318"/>
          </a:xfrm>
          <a:prstGeom prst="rect">
            <a:avLst/>
          </a:prstGeom>
        </p:spPr>
        <p:txBody>
          <a:bodyPr wrap="square">
            <a:spAutoFit/>
          </a:bodyPr>
          <a:lstStyle/>
          <a:p>
            <a:pPr algn="ctr"/>
            <a:r>
              <a:rPr lang="es-CO" b="1" dirty="0">
                <a:solidFill>
                  <a:schemeClr val="bg1"/>
                </a:solidFill>
                <a:latin typeface="+mj-lt"/>
              </a:rPr>
              <a:t>YO NO FUI, YO NO </a:t>
            </a:r>
            <a:r>
              <a:rPr lang="es-CO" b="1" dirty="0" smtClean="0">
                <a:solidFill>
                  <a:schemeClr val="bg1"/>
                </a:solidFill>
                <a:latin typeface="+mj-lt"/>
              </a:rPr>
              <a:t>SE:</a:t>
            </a:r>
          </a:p>
          <a:p>
            <a:pPr algn="ctr"/>
            <a:endParaRPr lang="es-CO" b="1" dirty="0">
              <a:solidFill>
                <a:schemeClr val="bg1"/>
              </a:solidFill>
              <a:latin typeface="+mj-lt"/>
            </a:endParaRPr>
          </a:p>
          <a:p>
            <a:pPr algn="ctr"/>
            <a:r>
              <a:rPr lang="es-CO" b="1" dirty="0">
                <a:solidFill>
                  <a:schemeClr val="bg1"/>
                </a:solidFill>
                <a:latin typeface="+mj-lt"/>
              </a:rPr>
              <a:t>Nunca sabe nada, hace las cosas y aparece como ingenuo e inocente, con su actitud hace culpables a los que lo rodean y nadie puede cuestionarlo porque se las arregla para presentarse como víctima. Realmente tiene miedo a la responsabilidad, a hacerse cargo de sus actos, a tomar una postura ética en la vida por temor a no hacerlo bien, su posición es muy </a:t>
            </a:r>
            <a:r>
              <a:rPr lang="es-CO" b="1" dirty="0" smtClean="0">
                <a:solidFill>
                  <a:schemeClr val="bg1"/>
                </a:solidFill>
                <a:latin typeface="+mj-lt"/>
              </a:rPr>
              <a:t>cómoda.</a:t>
            </a:r>
            <a:endParaRPr lang="es-CO" b="1" dirty="0">
              <a:solidFill>
                <a:schemeClr val="bg1"/>
              </a:solidFill>
              <a:latin typeface="+mj-lt"/>
            </a:endParaRPr>
          </a:p>
        </p:txBody>
      </p:sp>
      <p:sp>
        <p:nvSpPr>
          <p:cNvPr id="9" name="8 Marco"/>
          <p:cNvSpPr/>
          <p:nvPr/>
        </p:nvSpPr>
        <p:spPr>
          <a:xfrm>
            <a:off x="0" y="0"/>
            <a:ext cx="9144000" cy="5143500"/>
          </a:xfrm>
          <a:prstGeom prst="frame">
            <a:avLst>
              <a:gd name="adj1" fmla="val 2399"/>
            </a:avLst>
          </a:prstGeom>
          <a:solidFill>
            <a:schemeClr val="accent6">
              <a:lumMod val="20000"/>
              <a:lumOff val="80000"/>
            </a:schemeClr>
          </a:solid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9 Grupo"/>
          <p:cNvGrpSpPr/>
          <p:nvPr/>
        </p:nvGrpSpPr>
        <p:grpSpPr>
          <a:xfrm>
            <a:off x="508379" y="426774"/>
            <a:ext cx="8137633" cy="4332261"/>
            <a:chOff x="611560" y="332509"/>
            <a:chExt cx="7922469" cy="4488873"/>
          </a:xfrm>
        </p:grpSpPr>
        <p:pic>
          <p:nvPicPr>
            <p:cNvPr id="11" name="Picture 2" descr="C:\01 Mis docu. Backup\Mis imágenes\Fondos Negros\Negro tejido grueso.jpg"/>
            <p:cNvPicPr>
              <a:picLocks noChangeAspect="1" noChangeArrowheads="1"/>
            </p:cNvPicPr>
            <p:nvPr/>
          </p:nvPicPr>
          <p:blipFill rotWithShape="1">
            <a:blip r:embed="rId2">
              <a:extLst>
                <a:ext uri="{28A0092B-C50C-407E-A947-70E740481C1C}">
                  <a14:useLocalDpi xmlns:a14="http://schemas.microsoft.com/office/drawing/2010/main" val="0"/>
                </a:ext>
              </a:extLst>
            </a:blip>
            <a:srcRect l="6688" t="6442" r="6671" b="6264"/>
            <a:stretch/>
          </p:blipFill>
          <p:spPr bwMode="auto">
            <a:xfrm>
              <a:off x="611560" y="332509"/>
              <a:ext cx="7922469" cy="4488873"/>
            </a:xfrm>
            <a:prstGeom prst="rect">
              <a:avLst/>
            </a:prstGeom>
            <a:noFill/>
            <a:extLst>
              <a:ext uri="{909E8E84-426E-40DD-AFC4-6F175D3DCCD1}">
                <a14:hiddenFill xmlns:a14="http://schemas.microsoft.com/office/drawing/2010/main">
                  <a:solidFill>
                    <a:srgbClr val="FFFFFF"/>
                  </a:solidFill>
                </a14:hiddenFill>
              </a:ext>
            </a:extLst>
          </p:spPr>
        </p:pic>
        <p:sp>
          <p:nvSpPr>
            <p:cNvPr id="12" name="1 Marco"/>
            <p:cNvSpPr/>
            <p:nvPr/>
          </p:nvSpPr>
          <p:spPr>
            <a:xfrm>
              <a:off x="683568" y="411510"/>
              <a:ext cx="7776864" cy="4320479"/>
            </a:xfrm>
            <a:prstGeom prst="frame">
              <a:avLst>
                <a:gd name="adj1" fmla="val 1291"/>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es-CO">
                <a:solidFill>
                  <a:schemeClr val="tx1"/>
                </a:solidFill>
              </a:endParaRPr>
            </a:p>
          </p:txBody>
        </p:sp>
      </p:grpSp>
      <p:sp>
        <p:nvSpPr>
          <p:cNvPr id="2" name="1 Rectángulo"/>
          <p:cNvSpPr/>
          <p:nvPr/>
        </p:nvSpPr>
        <p:spPr>
          <a:xfrm>
            <a:off x="4860032" y="607265"/>
            <a:ext cx="3456383" cy="3970318"/>
          </a:xfrm>
          <a:prstGeom prst="rect">
            <a:avLst/>
          </a:prstGeom>
        </p:spPr>
        <p:txBody>
          <a:bodyPr wrap="square">
            <a:spAutoFit/>
          </a:bodyPr>
          <a:lstStyle/>
          <a:p>
            <a:pPr algn="ctr"/>
            <a:r>
              <a:rPr lang="es-CO" b="1" dirty="0">
                <a:solidFill>
                  <a:schemeClr val="bg1"/>
                </a:solidFill>
                <a:latin typeface="+mj-lt"/>
              </a:rPr>
              <a:t>CRÍTICO</a:t>
            </a:r>
            <a:r>
              <a:rPr lang="es-CO" b="1" dirty="0" smtClean="0">
                <a:solidFill>
                  <a:schemeClr val="bg1"/>
                </a:solidFill>
                <a:latin typeface="+mj-lt"/>
              </a:rPr>
              <a:t>:</a:t>
            </a:r>
          </a:p>
          <a:p>
            <a:pPr algn="ctr"/>
            <a:endParaRPr lang="es-CO" b="1" dirty="0">
              <a:solidFill>
                <a:schemeClr val="bg1"/>
              </a:solidFill>
              <a:latin typeface="+mj-lt"/>
            </a:endParaRPr>
          </a:p>
          <a:p>
            <a:pPr algn="ctr"/>
            <a:r>
              <a:rPr lang="es-CO" b="1" dirty="0">
                <a:solidFill>
                  <a:schemeClr val="bg1"/>
                </a:solidFill>
                <a:latin typeface="+mj-lt"/>
              </a:rPr>
              <a:t>No está de acuerdo con lo que otros dicen y hacen, siempre está cuestionando a los  demás, aparece como sabelotodo y desde esa posición desvaloriza todo lo que le  rodea. En realidad tiene miedo a  no poder hacer, pensar y sentir, de acuerdo a  las demandas de su entorno, su  temor mayor es a no actuar en excelencia y a no cubrir las expectativas sociales, por eso todo lo ve mal. </a:t>
            </a:r>
          </a:p>
        </p:txBody>
      </p:sp>
      <p:pic>
        <p:nvPicPr>
          <p:cNvPr id="6" name="Picture 4" descr="http://farm3.staticflickr.com/2049/2221918392_a9a6fa7d72_z.jpg?zz=1"/>
          <p:cNvPicPr>
            <a:picLocks noChangeAspect="1" noChangeArrowheads="1"/>
          </p:cNvPicPr>
          <p:nvPr/>
        </p:nvPicPr>
        <p:blipFill rotWithShape="1">
          <a:blip r:embed="rId3">
            <a:extLst>
              <a:ext uri="{28A0092B-C50C-407E-A947-70E740481C1C}">
                <a14:useLocalDpi xmlns:a14="http://schemas.microsoft.com/office/drawing/2010/main" val="0"/>
              </a:ext>
            </a:extLst>
          </a:blip>
          <a:srcRect t="8019" b="17163"/>
          <a:stretch/>
        </p:blipFill>
        <p:spPr bwMode="auto">
          <a:xfrm>
            <a:off x="827584" y="596361"/>
            <a:ext cx="3578667" cy="402259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13" name="12 Marco"/>
          <p:cNvSpPr/>
          <p:nvPr/>
        </p:nvSpPr>
        <p:spPr>
          <a:xfrm>
            <a:off x="0" y="0"/>
            <a:ext cx="9144000" cy="5143500"/>
          </a:xfrm>
          <a:prstGeom prst="frame">
            <a:avLst>
              <a:gd name="adj1" fmla="val 2399"/>
            </a:avLst>
          </a:prstGeom>
          <a:solidFill>
            <a:schemeClr val="bg1">
              <a:lumMod val="50000"/>
            </a:schemeClr>
          </a:solid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9 Grupo"/>
          <p:cNvGrpSpPr/>
          <p:nvPr/>
        </p:nvGrpSpPr>
        <p:grpSpPr>
          <a:xfrm>
            <a:off x="508379" y="426774"/>
            <a:ext cx="8137633" cy="4332261"/>
            <a:chOff x="611560" y="332509"/>
            <a:chExt cx="7922469" cy="4488873"/>
          </a:xfrm>
        </p:grpSpPr>
        <p:pic>
          <p:nvPicPr>
            <p:cNvPr id="11" name="Picture 2" descr="C:\01 Mis docu. Backup\Mis imágenes\Fondos Negros\Negro tejido grueso.jpg"/>
            <p:cNvPicPr>
              <a:picLocks noChangeAspect="1" noChangeArrowheads="1"/>
            </p:cNvPicPr>
            <p:nvPr/>
          </p:nvPicPr>
          <p:blipFill rotWithShape="1">
            <a:blip r:embed="rId2">
              <a:extLst>
                <a:ext uri="{28A0092B-C50C-407E-A947-70E740481C1C}">
                  <a14:useLocalDpi xmlns:a14="http://schemas.microsoft.com/office/drawing/2010/main" val="0"/>
                </a:ext>
              </a:extLst>
            </a:blip>
            <a:srcRect l="6688" t="6442" r="6671" b="6264"/>
            <a:stretch/>
          </p:blipFill>
          <p:spPr bwMode="auto">
            <a:xfrm>
              <a:off x="611560" y="332509"/>
              <a:ext cx="7922469" cy="4488873"/>
            </a:xfrm>
            <a:prstGeom prst="rect">
              <a:avLst/>
            </a:prstGeom>
            <a:noFill/>
            <a:extLst>
              <a:ext uri="{909E8E84-426E-40DD-AFC4-6F175D3DCCD1}">
                <a14:hiddenFill xmlns:a14="http://schemas.microsoft.com/office/drawing/2010/main">
                  <a:solidFill>
                    <a:srgbClr val="FFFFFF"/>
                  </a:solidFill>
                </a14:hiddenFill>
              </a:ext>
            </a:extLst>
          </p:spPr>
        </p:pic>
        <p:sp>
          <p:nvSpPr>
            <p:cNvPr id="12" name="1 Marco"/>
            <p:cNvSpPr/>
            <p:nvPr/>
          </p:nvSpPr>
          <p:spPr>
            <a:xfrm>
              <a:off x="683568" y="411510"/>
              <a:ext cx="7776864" cy="4320479"/>
            </a:xfrm>
            <a:prstGeom prst="frame">
              <a:avLst>
                <a:gd name="adj1" fmla="val 1291"/>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es-CO">
                <a:solidFill>
                  <a:schemeClr val="tx1"/>
                </a:solidFill>
              </a:endParaRPr>
            </a:p>
          </p:txBody>
        </p:sp>
      </p:grpSp>
      <p:sp>
        <p:nvSpPr>
          <p:cNvPr id="2" name="1 Rectángulo"/>
          <p:cNvSpPr/>
          <p:nvPr/>
        </p:nvSpPr>
        <p:spPr>
          <a:xfrm>
            <a:off x="4869694" y="587212"/>
            <a:ext cx="3600399" cy="3970318"/>
          </a:xfrm>
          <a:prstGeom prst="rect">
            <a:avLst/>
          </a:prstGeom>
        </p:spPr>
        <p:txBody>
          <a:bodyPr wrap="square">
            <a:spAutoFit/>
          </a:bodyPr>
          <a:lstStyle/>
          <a:p>
            <a:pPr algn="ctr"/>
            <a:r>
              <a:rPr lang="es-CO" b="1" dirty="0">
                <a:solidFill>
                  <a:schemeClr val="bg1"/>
                </a:solidFill>
                <a:latin typeface="+mj-lt"/>
              </a:rPr>
              <a:t>CONFUNDIDO</a:t>
            </a:r>
            <a:r>
              <a:rPr lang="es-CO" b="1" dirty="0" smtClean="0">
                <a:solidFill>
                  <a:schemeClr val="bg1"/>
                </a:solidFill>
                <a:latin typeface="+mj-lt"/>
              </a:rPr>
              <a:t>:</a:t>
            </a:r>
          </a:p>
          <a:p>
            <a:pPr algn="ctr"/>
            <a:endParaRPr lang="es-CO" b="1" dirty="0">
              <a:solidFill>
                <a:schemeClr val="bg1"/>
              </a:solidFill>
              <a:latin typeface="+mj-lt"/>
            </a:endParaRPr>
          </a:p>
          <a:p>
            <a:pPr algn="ctr"/>
            <a:r>
              <a:rPr lang="es-CO" b="1" dirty="0">
                <a:solidFill>
                  <a:schemeClr val="bg1"/>
                </a:solidFill>
                <a:latin typeface="+mj-lt"/>
              </a:rPr>
              <a:t>Nunca toma decisiones porque dice que no está seguro de hacerlo,  cambia permanentemente de idea y de  posición, con él o ella nunca se sabe  cuál es el rumbo que tomará. Realmente le tiene miedo al compromiso,  comunicarse e involucrarse con una determinada forma de pensar, sentir y actuar porque cree que los demás invadirán su </a:t>
            </a:r>
            <a:r>
              <a:rPr lang="es-CO" b="1" dirty="0" smtClean="0">
                <a:solidFill>
                  <a:schemeClr val="bg1"/>
                </a:solidFill>
                <a:latin typeface="+mj-lt"/>
              </a:rPr>
              <a:t>vida, </a:t>
            </a:r>
            <a:r>
              <a:rPr lang="es-CO" b="1" dirty="0">
                <a:solidFill>
                  <a:schemeClr val="bg1"/>
                </a:solidFill>
                <a:latin typeface="+mj-lt"/>
              </a:rPr>
              <a:t>por eso no se “deja ver”. </a:t>
            </a:r>
          </a:p>
        </p:txBody>
      </p:sp>
      <p:pic>
        <p:nvPicPr>
          <p:cNvPr id="7" name="Picture 3" descr="C:\01 Mis docu. Backup\Mis imágenes\Fondos Fotos Gentes\Máscara27.jpg"/>
          <p:cNvPicPr>
            <a:picLocks noChangeAspect="1" noChangeArrowheads="1"/>
          </p:cNvPicPr>
          <p:nvPr/>
        </p:nvPicPr>
        <p:blipFill rotWithShape="1">
          <a:blip r:embed="rId3">
            <a:extLst>
              <a:ext uri="{28A0092B-C50C-407E-A947-70E740481C1C}">
                <a14:useLocalDpi xmlns:a14="http://schemas.microsoft.com/office/drawing/2010/main" val="0"/>
              </a:ext>
            </a:extLst>
          </a:blip>
          <a:srcRect l="21857" r="16933"/>
          <a:stretch/>
        </p:blipFill>
        <p:spPr bwMode="auto">
          <a:xfrm>
            <a:off x="683567" y="600941"/>
            <a:ext cx="4125700" cy="3976641"/>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13" name="12 Marco"/>
          <p:cNvSpPr/>
          <p:nvPr/>
        </p:nvSpPr>
        <p:spPr>
          <a:xfrm>
            <a:off x="0" y="0"/>
            <a:ext cx="9144000" cy="5143500"/>
          </a:xfrm>
          <a:prstGeom prst="frame">
            <a:avLst>
              <a:gd name="adj1" fmla="val 2399"/>
            </a:avLst>
          </a:prstGeom>
          <a:solidFill>
            <a:schemeClr val="accent6">
              <a:lumMod val="60000"/>
              <a:lumOff val="40000"/>
            </a:schemeClr>
          </a:solid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9 Grupo"/>
          <p:cNvGrpSpPr/>
          <p:nvPr/>
        </p:nvGrpSpPr>
        <p:grpSpPr>
          <a:xfrm>
            <a:off x="508379" y="459987"/>
            <a:ext cx="8137633" cy="4256016"/>
            <a:chOff x="611560" y="332509"/>
            <a:chExt cx="7922469" cy="4488873"/>
          </a:xfrm>
        </p:grpSpPr>
        <p:pic>
          <p:nvPicPr>
            <p:cNvPr id="11" name="Picture 2" descr="C:\01 Mis docu. Backup\Mis imágenes\Fondos Negros\Negro tejido grueso.jpg"/>
            <p:cNvPicPr>
              <a:picLocks noChangeAspect="1" noChangeArrowheads="1"/>
            </p:cNvPicPr>
            <p:nvPr/>
          </p:nvPicPr>
          <p:blipFill rotWithShape="1">
            <a:blip r:embed="rId2">
              <a:extLst>
                <a:ext uri="{28A0092B-C50C-407E-A947-70E740481C1C}">
                  <a14:useLocalDpi xmlns:a14="http://schemas.microsoft.com/office/drawing/2010/main" val="0"/>
                </a:ext>
              </a:extLst>
            </a:blip>
            <a:srcRect l="6688" t="6442" r="6671" b="6264"/>
            <a:stretch/>
          </p:blipFill>
          <p:spPr bwMode="auto">
            <a:xfrm>
              <a:off x="611560" y="332509"/>
              <a:ext cx="7922469" cy="4488873"/>
            </a:xfrm>
            <a:prstGeom prst="rect">
              <a:avLst/>
            </a:prstGeom>
            <a:noFill/>
            <a:extLst>
              <a:ext uri="{909E8E84-426E-40DD-AFC4-6F175D3DCCD1}">
                <a14:hiddenFill xmlns:a14="http://schemas.microsoft.com/office/drawing/2010/main">
                  <a:solidFill>
                    <a:srgbClr val="FFFFFF"/>
                  </a:solidFill>
                </a14:hiddenFill>
              </a:ext>
            </a:extLst>
          </p:spPr>
        </p:pic>
        <p:sp>
          <p:nvSpPr>
            <p:cNvPr id="12" name="1 Marco"/>
            <p:cNvSpPr/>
            <p:nvPr/>
          </p:nvSpPr>
          <p:spPr>
            <a:xfrm>
              <a:off x="683568" y="411510"/>
              <a:ext cx="7776864" cy="4320479"/>
            </a:xfrm>
            <a:prstGeom prst="frame">
              <a:avLst>
                <a:gd name="adj1" fmla="val 1291"/>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es-CO">
                <a:solidFill>
                  <a:schemeClr val="tx1"/>
                </a:solidFill>
              </a:endParaRPr>
            </a:p>
          </p:txBody>
        </p:sp>
      </p:grpSp>
      <p:pic>
        <p:nvPicPr>
          <p:cNvPr id="7174" name="Picture 6" descr="http://roberttaylorandrews.com/wp-content/uploads/2013/07/Hiding_Behind_Mask.jpg"/>
          <p:cNvPicPr>
            <a:picLocks noChangeAspect="1" noChangeArrowheads="1"/>
          </p:cNvPicPr>
          <p:nvPr/>
        </p:nvPicPr>
        <p:blipFill rotWithShape="1">
          <a:blip r:embed="rId3">
            <a:extLst>
              <a:ext uri="{28A0092B-C50C-407E-A947-70E740481C1C}">
                <a14:useLocalDpi xmlns:a14="http://schemas.microsoft.com/office/drawing/2010/main" val="0"/>
              </a:ext>
            </a:extLst>
          </a:blip>
          <a:srcRect l="14018" r="14747"/>
          <a:stretch/>
        </p:blipFill>
        <p:spPr bwMode="auto">
          <a:xfrm>
            <a:off x="717061" y="637925"/>
            <a:ext cx="4183078" cy="390921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2" name="1 Rectángulo"/>
          <p:cNvSpPr/>
          <p:nvPr/>
        </p:nvSpPr>
        <p:spPr>
          <a:xfrm>
            <a:off x="5076056" y="740377"/>
            <a:ext cx="3241949" cy="3693319"/>
          </a:xfrm>
          <a:prstGeom prst="rect">
            <a:avLst/>
          </a:prstGeom>
        </p:spPr>
        <p:txBody>
          <a:bodyPr wrap="square">
            <a:spAutoFit/>
          </a:bodyPr>
          <a:lstStyle/>
          <a:p>
            <a:pPr algn="ctr"/>
            <a:r>
              <a:rPr lang="es-CO" b="1" dirty="0">
                <a:solidFill>
                  <a:schemeClr val="bg1"/>
                </a:solidFill>
                <a:latin typeface="+mj-lt"/>
              </a:rPr>
              <a:t>PESIMISTA</a:t>
            </a:r>
            <a:r>
              <a:rPr lang="es-CO" b="1" dirty="0" smtClean="0">
                <a:solidFill>
                  <a:schemeClr val="bg1"/>
                </a:solidFill>
                <a:latin typeface="+mj-lt"/>
              </a:rPr>
              <a:t>:</a:t>
            </a:r>
          </a:p>
          <a:p>
            <a:pPr algn="ctr"/>
            <a:r>
              <a:rPr lang="es-CO" b="1" dirty="0" smtClean="0">
                <a:solidFill>
                  <a:schemeClr val="bg1"/>
                </a:solidFill>
                <a:latin typeface="+mj-lt"/>
              </a:rPr>
              <a:t> </a:t>
            </a:r>
            <a:endParaRPr lang="es-CO" b="1" dirty="0">
              <a:solidFill>
                <a:schemeClr val="bg1"/>
              </a:solidFill>
              <a:latin typeface="+mj-lt"/>
            </a:endParaRPr>
          </a:p>
          <a:p>
            <a:pPr algn="ctr"/>
            <a:r>
              <a:rPr lang="es-CO" b="1" dirty="0">
                <a:solidFill>
                  <a:schemeClr val="bg1"/>
                </a:solidFill>
                <a:latin typeface="+mj-lt"/>
              </a:rPr>
              <a:t>Todo lo ve con una visión catastrófica, siempre  pensando que lo peor vendrá, que nada es posible, que es mejor no hacer nada porque igual saldrá todo mal, vive pensando que solo a él o a ella le pasan cosas terribles. Lo que esconde y no deja ver es el temor a ser responsable y a comprometerse  y por eso vive paralizado.</a:t>
            </a:r>
          </a:p>
        </p:txBody>
      </p:sp>
      <p:sp>
        <p:nvSpPr>
          <p:cNvPr id="13" name="12 Marco"/>
          <p:cNvSpPr/>
          <p:nvPr/>
        </p:nvSpPr>
        <p:spPr>
          <a:xfrm>
            <a:off x="0" y="0"/>
            <a:ext cx="9144000" cy="5143500"/>
          </a:xfrm>
          <a:prstGeom prst="frame">
            <a:avLst>
              <a:gd name="adj1" fmla="val 2399"/>
            </a:avLst>
          </a:prstGeom>
          <a:solidFill>
            <a:schemeClr val="accent1">
              <a:lumMod val="75000"/>
            </a:schemeClr>
          </a:solid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10 Grupo"/>
          <p:cNvGrpSpPr/>
          <p:nvPr/>
        </p:nvGrpSpPr>
        <p:grpSpPr>
          <a:xfrm>
            <a:off x="508379" y="426774"/>
            <a:ext cx="8137633" cy="4332261"/>
            <a:chOff x="611560" y="332509"/>
            <a:chExt cx="7922469" cy="4488873"/>
          </a:xfrm>
        </p:grpSpPr>
        <p:pic>
          <p:nvPicPr>
            <p:cNvPr id="12" name="Picture 2" descr="C:\01 Mis docu. Backup\Mis imágenes\Fondos Negros\Negro tejido grueso.jpg"/>
            <p:cNvPicPr>
              <a:picLocks noChangeAspect="1" noChangeArrowheads="1"/>
            </p:cNvPicPr>
            <p:nvPr/>
          </p:nvPicPr>
          <p:blipFill rotWithShape="1">
            <a:blip r:embed="rId2">
              <a:extLst>
                <a:ext uri="{28A0092B-C50C-407E-A947-70E740481C1C}">
                  <a14:useLocalDpi xmlns:a14="http://schemas.microsoft.com/office/drawing/2010/main" val="0"/>
                </a:ext>
              </a:extLst>
            </a:blip>
            <a:srcRect l="6688" t="6442" r="6671" b="6264"/>
            <a:stretch/>
          </p:blipFill>
          <p:spPr bwMode="auto">
            <a:xfrm>
              <a:off x="611560" y="332509"/>
              <a:ext cx="7922469" cy="4488873"/>
            </a:xfrm>
            <a:prstGeom prst="rect">
              <a:avLst/>
            </a:prstGeom>
            <a:noFill/>
            <a:extLst>
              <a:ext uri="{909E8E84-426E-40DD-AFC4-6F175D3DCCD1}">
                <a14:hiddenFill xmlns:a14="http://schemas.microsoft.com/office/drawing/2010/main">
                  <a:solidFill>
                    <a:srgbClr val="FFFFFF"/>
                  </a:solidFill>
                </a14:hiddenFill>
              </a:ext>
            </a:extLst>
          </p:spPr>
        </p:pic>
        <p:sp>
          <p:nvSpPr>
            <p:cNvPr id="13" name="1 Marco"/>
            <p:cNvSpPr/>
            <p:nvPr/>
          </p:nvSpPr>
          <p:spPr>
            <a:xfrm>
              <a:off x="683568" y="411510"/>
              <a:ext cx="7776864" cy="4320479"/>
            </a:xfrm>
            <a:prstGeom prst="frame">
              <a:avLst>
                <a:gd name="adj1" fmla="val 1291"/>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pPr algn="ctr"/>
              <a:endParaRPr lang="es-CO">
                <a:solidFill>
                  <a:schemeClr val="tx1"/>
                </a:solidFill>
              </a:endParaRPr>
            </a:p>
          </p:txBody>
        </p:sp>
      </p:grpSp>
      <p:pic>
        <p:nvPicPr>
          <p:cNvPr id="8" name="Picture 4" descr="http://necesitodetodos.org/wp-content/uploads/2013/02/mascaras-personalidad-enga%C3%B1o.jpg"/>
          <p:cNvPicPr>
            <a:picLocks noChangeAspect="1" noChangeArrowheads="1"/>
          </p:cNvPicPr>
          <p:nvPr/>
        </p:nvPicPr>
        <p:blipFill rotWithShape="1">
          <a:blip r:embed="rId3">
            <a:extLst>
              <a:ext uri="{28A0092B-C50C-407E-A947-70E740481C1C}">
                <a14:useLocalDpi xmlns:a14="http://schemas.microsoft.com/office/drawing/2010/main" val="0"/>
              </a:ext>
            </a:extLst>
          </a:blip>
          <a:srcRect l="10079" r="2534"/>
          <a:stretch/>
        </p:blipFill>
        <p:spPr bwMode="auto">
          <a:xfrm>
            <a:off x="683568" y="614766"/>
            <a:ext cx="4512762" cy="3942035"/>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2" name="1 Rectángulo"/>
          <p:cNvSpPr/>
          <p:nvPr/>
        </p:nvSpPr>
        <p:spPr>
          <a:xfrm>
            <a:off x="5220072" y="596361"/>
            <a:ext cx="3241949" cy="3970318"/>
          </a:xfrm>
          <a:prstGeom prst="rect">
            <a:avLst/>
          </a:prstGeom>
        </p:spPr>
        <p:txBody>
          <a:bodyPr wrap="square">
            <a:spAutoFit/>
          </a:bodyPr>
          <a:lstStyle/>
          <a:p>
            <a:pPr algn="ctr"/>
            <a:r>
              <a:rPr lang="es-CO" b="1" dirty="0">
                <a:solidFill>
                  <a:schemeClr val="bg1"/>
                </a:solidFill>
                <a:latin typeface="+mj-lt"/>
              </a:rPr>
              <a:t>EL </a:t>
            </a:r>
            <a:r>
              <a:rPr lang="es-CO" b="1" dirty="0" smtClean="0">
                <a:solidFill>
                  <a:schemeClr val="bg1"/>
                </a:solidFill>
                <a:latin typeface="+mj-lt"/>
              </a:rPr>
              <a:t>POPULAR:</a:t>
            </a:r>
          </a:p>
          <a:p>
            <a:pPr algn="ctr"/>
            <a:endParaRPr lang="es-CO" b="1" dirty="0">
              <a:solidFill>
                <a:schemeClr val="bg1"/>
              </a:solidFill>
              <a:latin typeface="+mj-lt"/>
            </a:endParaRPr>
          </a:p>
          <a:p>
            <a:pPr algn="ctr"/>
            <a:r>
              <a:rPr lang="es-CO" b="1" dirty="0">
                <a:solidFill>
                  <a:schemeClr val="bg1"/>
                </a:solidFill>
                <a:latin typeface="+mj-lt"/>
              </a:rPr>
              <a:t>Aparece como el o la </a:t>
            </a:r>
            <a:r>
              <a:rPr lang="es-CO" b="1" dirty="0" smtClean="0">
                <a:solidFill>
                  <a:schemeClr val="bg1"/>
                </a:solidFill>
                <a:latin typeface="+mj-lt"/>
              </a:rPr>
              <a:t>de </a:t>
            </a:r>
            <a:r>
              <a:rPr lang="es-CO" b="1" dirty="0">
                <a:solidFill>
                  <a:schemeClr val="bg1"/>
                </a:solidFill>
                <a:latin typeface="+mj-lt"/>
              </a:rPr>
              <a:t>mayor aceptación entre los jóvenes,  siempre  minimiza  a los que lo rodean, hace creer a los demás que todos deben comportarse como él o ella para ser aceptados, tiende a burlarse de aquellos que son diferentes y no se someten a sus exigencias. Lo que realmente no quieren que los demás vean es su inseguridad y temor al </a:t>
            </a:r>
            <a:r>
              <a:rPr lang="es-CO" b="1" dirty="0" smtClean="0">
                <a:solidFill>
                  <a:schemeClr val="bg1"/>
                </a:solidFill>
                <a:latin typeface="+mj-lt"/>
              </a:rPr>
              <a:t>rechazo.</a:t>
            </a:r>
            <a:endParaRPr lang="es-CO" b="1" dirty="0">
              <a:solidFill>
                <a:schemeClr val="bg1"/>
              </a:solidFill>
              <a:latin typeface="+mj-lt"/>
            </a:endParaRPr>
          </a:p>
        </p:txBody>
      </p:sp>
      <p:sp>
        <p:nvSpPr>
          <p:cNvPr id="14" name="13 Marco"/>
          <p:cNvSpPr/>
          <p:nvPr/>
        </p:nvSpPr>
        <p:spPr>
          <a:xfrm>
            <a:off x="0" y="0"/>
            <a:ext cx="9144000" cy="5143500"/>
          </a:xfrm>
          <a:prstGeom prst="frame">
            <a:avLst>
              <a:gd name="adj1" fmla="val 2399"/>
            </a:avLst>
          </a:prstGeom>
          <a:solidFill>
            <a:schemeClr val="bg1">
              <a:lumMod val="75000"/>
            </a:schemeClr>
          </a:solid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01 Mis docu. Backup\Mis imágenes\Fondos Negros\Negro tejido grues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90"/>
            <a:ext cx="9144000" cy="514231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static.mujer.latercera.com/20111028/1387841.jpg"/>
          <p:cNvPicPr>
            <a:picLocks noChangeAspect="1" noChangeArrowheads="1"/>
          </p:cNvPicPr>
          <p:nvPr/>
        </p:nvPicPr>
        <p:blipFill rotWithShape="1">
          <a:blip r:embed="rId3">
            <a:extLst>
              <a:ext uri="{28A0092B-C50C-407E-A947-70E740481C1C}">
                <a14:useLocalDpi xmlns:a14="http://schemas.microsoft.com/office/drawing/2010/main" val="0"/>
              </a:ext>
            </a:extLst>
          </a:blip>
          <a:srcRect t="8484" b="11324"/>
          <a:stretch/>
        </p:blipFill>
        <p:spPr bwMode="auto">
          <a:xfrm>
            <a:off x="1333500" y="1635646"/>
            <a:ext cx="6477000" cy="2458372"/>
          </a:xfrm>
          <a:prstGeom prst="rect">
            <a:avLst/>
          </a:prstGeom>
          <a:noFill/>
          <a:ln w="38100" cmpd="sng">
            <a:solidFill>
              <a:schemeClr val="accent6">
                <a:lumMod val="60000"/>
                <a:lumOff val="40000"/>
              </a:schemeClr>
            </a:solidFill>
            <a:miter lim="800000"/>
          </a:ln>
          <a:extLst>
            <a:ext uri="{909E8E84-426E-40DD-AFC4-6F175D3DCCD1}">
              <a14:hiddenFill xmlns:a14="http://schemas.microsoft.com/office/drawing/2010/main">
                <a:solidFill>
                  <a:srgbClr val="FFFFFF"/>
                </a:solidFill>
              </a14:hiddenFill>
            </a:ext>
          </a:extLst>
        </p:spPr>
      </p:pic>
      <p:sp>
        <p:nvSpPr>
          <p:cNvPr id="5" name="4 Rectángulo"/>
          <p:cNvSpPr/>
          <p:nvPr/>
        </p:nvSpPr>
        <p:spPr>
          <a:xfrm>
            <a:off x="179512" y="154651"/>
            <a:ext cx="8784976" cy="1415772"/>
          </a:xfrm>
          <a:prstGeom prst="rect">
            <a:avLst/>
          </a:prstGeom>
        </p:spPr>
        <p:txBody>
          <a:bodyPr wrap="square">
            <a:spAutoFit/>
          </a:bodyPr>
          <a:lstStyle/>
          <a:p>
            <a:pPr algn="ctr"/>
            <a:r>
              <a:rPr lang="es-CO" b="1" dirty="0">
                <a:solidFill>
                  <a:schemeClr val="bg1"/>
                </a:solidFill>
                <a:latin typeface="+mj-lt"/>
              </a:rPr>
              <a:t>Entre </a:t>
            </a:r>
            <a:r>
              <a:rPr lang="es-CO" b="1" dirty="0" smtClean="0">
                <a:solidFill>
                  <a:schemeClr val="bg1"/>
                </a:solidFill>
                <a:latin typeface="+mj-lt"/>
              </a:rPr>
              <a:t>más </a:t>
            </a:r>
            <a:r>
              <a:rPr lang="es-CO" b="1" dirty="0">
                <a:solidFill>
                  <a:schemeClr val="bg1"/>
                </a:solidFill>
                <a:latin typeface="+mj-lt"/>
              </a:rPr>
              <a:t>alejada de lo que sentimos está la máscara, mas atada a ella estaremos  y viviremos en estado de frustración y ansiedad</a:t>
            </a:r>
            <a:r>
              <a:rPr lang="es-CO" b="1" dirty="0" smtClean="0">
                <a:solidFill>
                  <a:schemeClr val="bg1"/>
                </a:solidFill>
                <a:latin typeface="+mj-lt"/>
              </a:rPr>
              <a:t>. La </a:t>
            </a:r>
            <a:r>
              <a:rPr lang="es-CO" b="1" dirty="0">
                <a:solidFill>
                  <a:schemeClr val="bg1"/>
                </a:solidFill>
                <a:latin typeface="+mj-lt"/>
              </a:rPr>
              <a:t>máscara que usamos comunica a los demás  una identidad que no es la nuestra. Así</a:t>
            </a:r>
            <a:r>
              <a:rPr lang="es-CO" b="1" dirty="0" smtClean="0">
                <a:solidFill>
                  <a:schemeClr val="bg1"/>
                </a:solidFill>
                <a:latin typeface="+mj-lt"/>
              </a:rPr>
              <a:t>… terminamos  </a:t>
            </a:r>
            <a:r>
              <a:rPr lang="es-CO" b="1" dirty="0">
                <a:solidFill>
                  <a:schemeClr val="bg1"/>
                </a:solidFill>
                <a:latin typeface="+mj-lt"/>
              </a:rPr>
              <a:t>haciendo lo que los demás quieren de nosotros, aunque  “agradarlos ponga en riesgo nuestra vida y futuro</a:t>
            </a:r>
            <a:r>
              <a:rPr lang="es-CO" b="1" dirty="0" smtClean="0">
                <a:solidFill>
                  <a:schemeClr val="bg1"/>
                </a:solidFill>
                <a:latin typeface="+mj-lt"/>
              </a:rPr>
              <a:t>”.</a:t>
            </a:r>
          </a:p>
          <a:p>
            <a:pPr algn="ctr"/>
            <a:r>
              <a:rPr lang="es-CO" sz="1400" b="1" i="1" dirty="0" smtClean="0">
                <a:solidFill>
                  <a:schemeClr val="bg1"/>
                </a:solidFill>
                <a:latin typeface="+mj-lt"/>
              </a:rPr>
              <a:t>(Autor desconocido)</a:t>
            </a:r>
            <a:endParaRPr lang="es-CO" sz="1400" b="1" i="1" dirty="0">
              <a:solidFill>
                <a:schemeClr val="bg1"/>
              </a:solidFill>
              <a:latin typeface="+mj-lt"/>
            </a:endParaRPr>
          </a:p>
        </p:txBody>
      </p:sp>
      <p:sp>
        <p:nvSpPr>
          <p:cNvPr id="7" name="6 Marco"/>
          <p:cNvSpPr/>
          <p:nvPr/>
        </p:nvSpPr>
        <p:spPr>
          <a:xfrm>
            <a:off x="0" y="0"/>
            <a:ext cx="9144000" cy="5143500"/>
          </a:xfrm>
          <a:prstGeom prst="frame">
            <a:avLst>
              <a:gd name="adj1" fmla="val 2399"/>
            </a:avLst>
          </a:prstGeom>
          <a:solidFill>
            <a:schemeClr val="accent6">
              <a:lumMod val="60000"/>
              <a:lumOff val="40000"/>
            </a:schemeClr>
          </a:solidFill>
          <a:ln>
            <a:noFill/>
          </a:ln>
          <a:scene3d>
            <a:camera prst="orthographicFront"/>
            <a:lightRig rig="threePt" dir="t"/>
          </a:scene3d>
          <a:sp3d>
            <a:bevelT prst="slop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solidFill>
                <a:schemeClr val="tx1"/>
              </a:solidFill>
            </a:endParaRPr>
          </a:p>
        </p:txBody>
      </p:sp>
      <p:sp>
        <p:nvSpPr>
          <p:cNvPr id="2" name="1 CuadroTexto"/>
          <p:cNvSpPr txBox="1"/>
          <p:nvPr/>
        </p:nvSpPr>
        <p:spPr>
          <a:xfrm>
            <a:off x="2834371" y="4207881"/>
            <a:ext cx="3606565" cy="738664"/>
          </a:xfrm>
          <a:prstGeom prst="rect">
            <a:avLst/>
          </a:prstGeom>
          <a:noFill/>
        </p:spPr>
        <p:txBody>
          <a:bodyPr wrap="none" rtlCol="0">
            <a:spAutoFit/>
          </a:bodyPr>
          <a:lstStyle/>
          <a:p>
            <a:pPr algn="ctr"/>
            <a:r>
              <a:rPr lang="es-CO" sz="1400" b="1" dirty="0" smtClean="0">
                <a:solidFill>
                  <a:schemeClr val="bg1"/>
                </a:solidFill>
                <a:latin typeface="+mj-lt"/>
              </a:rPr>
              <a:t>Música: </a:t>
            </a:r>
            <a:r>
              <a:rPr lang="es-CO" sz="1400" b="1" dirty="0" err="1" smtClean="0">
                <a:solidFill>
                  <a:schemeClr val="bg1"/>
                </a:solidFill>
                <a:latin typeface="+mj-lt"/>
              </a:rPr>
              <a:t>Masquerade</a:t>
            </a:r>
            <a:r>
              <a:rPr lang="es-CO" sz="1400" b="1" dirty="0" smtClean="0">
                <a:solidFill>
                  <a:schemeClr val="bg1"/>
                </a:solidFill>
                <a:latin typeface="+mj-lt"/>
              </a:rPr>
              <a:t> </a:t>
            </a:r>
            <a:r>
              <a:rPr lang="es-CO" sz="1400" b="1" dirty="0" err="1" smtClean="0">
                <a:solidFill>
                  <a:schemeClr val="bg1"/>
                </a:solidFill>
                <a:latin typeface="+mj-lt"/>
              </a:rPr>
              <a:t>waltz</a:t>
            </a:r>
            <a:r>
              <a:rPr lang="es-CO" sz="1400" b="1" dirty="0" smtClean="0">
                <a:solidFill>
                  <a:schemeClr val="bg1"/>
                </a:solidFill>
                <a:latin typeface="+mj-lt"/>
              </a:rPr>
              <a:t> </a:t>
            </a:r>
            <a:r>
              <a:rPr lang="es-CO" sz="1400" b="1" i="1" dirty="0" smtClean="0">
                <a:solidFill>
                  <a:schemeClr val="bg1"/>
                </a:solidFill>
                <a:latin typeface="+mj-lt"/>
              </a:rPr>
              <a:t>(A. </a:t>
            </a:r>
            <a:r>
              <a:rPr lang="es-CO" sz="1400" b="1" i="1" dirty="0" err="1" smtClean="0">
                <a:solidFill>
                  <a:schemeClr val="bg1"/>
                </a:solidFill>
                <a:latin typeface="+mj-lt"/>
              </a:rPr>
              <a:t>Khachaturian</a:t>
            </a:r>
            <a:r>
              <a:rPr lang="es-CO" sz="1400" b="1" i="1" dirty="0" smtClean="0">
                <a:solidFill>
                  <a:schemeClr val="bg1"/>
                </a:solidFill>
                <a:latin typeface="+mj-lt"/>
              </a:rPr>
              <a:t>)</a:t>
            </a:r>
          </a:p>
          <a:p>
            <a:pPr algn="ctr"/>
            <a:r>
              <a:rPr lang="es-CO" sz="1400" b="1" dirty="0" smtClean="0">
                <a:solidFill>
                  <a:schemeClr val="bg1"/>
                </a:solidFill>
                <a:latin typeface="+mj-lt"/>
              </a:rPr>
              <a:t>Realización general: </a:t>
            </a:r>
            <a:r>
              <a:rPr lang="es-CO" sz="1400" b="1" i="1" dirty="0" smtClean="0">
                <a:solidFill>
                  <a:schemeClr val="bg1"/>
                </a:solidFill>
                <a:latin typeface="+mj-lt"/>
              </a:rPr>
              <a:t>Rodrigo Valencia Cardona</a:t>
            </a:r>
          </a:p>
          <a:p>
            <a:pPr algn="ctr"/>
            <a:r>
              <a:rPr lang="es-CO" sz="1400" b="1" dirty="0" smtClean="0">
                <a:solidFill>
                  <a:schemeClr val="bg1"/>
                </a:solidFill>
                <a:latin typeface="+mj-lt"/>
              </a:rPr>
              <a:t>Medellín-Colombia</a:t>
            </a:r>
            <a:endParaRPr lang="es-CO" sz="1400" b="1" dirty="0">
              <a:solidFill>
                <a:schemeClr val="bg1"/>
              </a:solidFill>
              <a:latin typeface="+mj-lt"/>
            </a:endParaRPr>
          </a:p>
        </p:txBody>
      </p:sp>
    </p:spTree>
    <p:extLst>
      <p:ext uri="{BB962C8B-B14F-4D97-AF65-F5344CB8AC3E}">
        <p14:creationId xmlns:p14="http://schemas.microsoft.com/office/powerpoint/2010/main" val="2600210511"/>
      </p:ext>
    </p:extLst>
  </p:cSld>
  <p:clrMapOvr>
    <a:masterClrMapping/>
  </p:clrMapOvr>
  <mc:AlternateContent xmlns:mc="http://schemas.openxmlformats.org/markup-compatibility/2006" xmlns:p14="http://schemas.microsoft.com/office/powerpoint/2010/main">
    <mc:Choice Requires="p14">
      <p:transition spd="slow" p14:dur="2000">
        <p:pull dir="d"/>
      </p:transition>
    </mc:Choice>
    <mc:Fallback xmlns="">
      <p:transition spd="slow">
        <p:pull dir="d"/>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fltVal val="0"/>
                                          </p:val>
                                        </p:tav>
                                        <p:tav tm="100000">
                                          <p:val>
                                            <p:strVal val="#ppt_w"/>
                                          </p:val>
                                        </p:tav>
                                      </p:tavLst>
                                    </p:anim>
                                    <p:anim calcmode="lin" valueType="num">
                                      <p:cBhvr>
                                        <p:cTn id="13" dur="1000" fill="hold"/>
                                        <p:tgtEl>
                                          <p:spTgt spid="2"/>
                                        </p:tgtEl>
                                        <p:attrNameLst>
                                          <p:attrName>ppt_h</p:attrName>
                                        </p:attrNameLst>
                                      </p:cBhvr>
                                      <p:tavLst>
                                        <p:tav tm="0">
                                          <p:val>
                                            <p:fltVal val="0"/>
                                          </p:val>
                                        </p:tav>
                                        <p:tav tm="100000">
                                          <p:val>
                                            <p:strVal val="#ppt_h"/>
                                          </p:val>
                                        </p:tav>
                                      </p:tavLst>
                                    </p:anim>
                                    <p:anim calcmode="lin" valueType="num">
                                      <p:cBhvr>
                                        <p:cTn id="14"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833</TotalTime>
  <Words>903</Words>
  <Application>Microsoft Office PowerPoint</Application>
  <PresentationFormat>Presentación en pantalla (16:9)</PresentationFormat>
  <Paragraphs>68</Paragraphs>
  <Slides>12</Slides>
  <Notes>0</Notes>
  <HiddenSlides>0</HiddenSlides>
  <MMClips>0</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55</cp:revision>
  <dcterms:created xsi:type="dcterms:W3CDTF">2013-05-29T02:56:16Z</dcterms:created>
  <dcterms:modified xsi:type="dcterms:W3CDTF">2013-11-17T02:54:55Z</dcterms:modified>
</cp:coreProperties>
</file>